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9678" y="780745"/>
            <a:ext cx="502348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4077" y="697230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 h="0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07040" y="150876"/>
            <a:ext cx="960119" cy="3520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1530" y="113663"/>
            <a:ext cx="9849485" cy="557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049" y="1052250"/>
            <a:ext cx="11002645" cy="430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jpg"/><Relationship Id="rId4" Type="http://schemas.openxmlformats.org/officeDocument/2006/relationships/image" Target="../media/image6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49.png"/><Relationship Id="rId11" Type="http://schemas.openxmlformats.org/officeDocument/2006/relationships/image" Target="../media/image7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jpg"/><Relationship Id="rId5" Type="http://schemas.openxmlformats.org/officeDocument/2006/relationships/image" Target="../media/image1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jpg"/><Relationship Id="rId3" Type="http://schemas.openxmlformats.org/officeDocument/2006/relationships/image" Target="../media/image162.jpg"/><Relationship Id="rId4" Type="http://schemas.openxmlformats.org/officeDocument/2006/relationships/image" Target="../media/image163.jpg"/><Relationship Id="rId5" Type="http://schemas.openxmlformats.org/officeDocument/2006/relationships/image" Target="../media/image164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jpg"/><Relationship Id="rId3" Type="http://schemas.openxmlformats.org/officeDocument/2006/relationships/image" Target="../media/image182.jpg"/><Relationship Id="rId4" Type="http://schemas.openxmlformats.org/officeDocument/2006/relationships/image" Target="../media/image184.jpg"/><Relationship Id="rId5" Type="http://schemas.openxmlformats.org/officeDocument/2006/relationships/image" Target="../media/image18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80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80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49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80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jpg"/><Relationship Id="rId3" Type="http://schemas.openxmlformats.org/officeDocument/2006/relationships/image" Target="../media/image182.jpg"/><Relationship Id="rId4" Type="http://schemas.openxmlformats.org/officeDocument/2006/relationships/image" Target="../media/image22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22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jpg"/><Relationship Id="rId3" Type="http://schemas.openxmlformats.org/officeDocument/2006/relationships/image" Target="../media/image182.jpg"/><Relationship Id="rId4" Type="http://schemas.openxmlformats.org/officeDocument/2006/relationships/image" Target="../media/image221.jpg"/><Relationship Id="rId5" Type="http://schemas.openxmlformats.org/officeDocument/2006/relationships/image" Target="../media/image18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49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Relationship Id="rId21" Type="http://schemas.openxmlformats.org/officeDocument/2006/relationships/image" Target="../media/image245.png"/><Relationship Id="rId22" Type="http://schemas.openxmlformats.org/officeDocument/2006/relationships/image" Target="../media/image246.png"/><Relationship Id="rId23" Type="http://schemas.openxmlformats.org/officeDocument/2006/relationships/image" Target="../media/image247.png"/><Relationship Id="rId24" Type="http://schemas.openxmlformats.org/officeDocument/2006/relationships/image" Target="../media/image248.png"/><Relationship Id="rId25" Type="http://schemas.openxmlformats.org/officeDocument/2006/relationships/image" Target="../media/image249.png"/><Relationship Id="rId26" Type="http://schemas.openxmlformats.org/officeDocument/2006/relationships/image" Target="../media/image250.png"/><Relationship Id="rId27" Type="http://schemas.openxmlformats.org/officeDocument/2006/relationships/image" Target="../media/image251.png"/><Relationship Id="rId28" Type="http://schemas.openxmlformats.org/officeDocument/2006/relationships/image" Target="../media/image25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189.png"/><Relationship Id="rId20" Type="http://schemas.openxmlformats.org/officeDocument/2006/relationships/image" Target="../media/image271.jpg"/><Relationship Id="rId21" Type="http://schemas.openxmlformats.org/officeDocument/2006/relationships/image" Target="../media/image272.png"/><Relationship Id="rId22" Type="http://schemas.openxmlformats.org/officeDocument/2006/relationships/image" Target="../media/image273.jpg"/><Relationship Id="rId23" Type="http://schemas.openxmlformats.org/officeDocument/2006/relationships/image" Target="../media/image274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jpg"/><Relationship Id="rId3" Type="http://schemas.openxmlformats.org/officeDocument/2006/relationships/image" Target="../media/image272.png"/><Relationship Id="rId4" Type="http://schemas.openxmlformats.org/officeDocument/2006/relationships/image" Target="../media/image273.jpg"/><Relationship Id="rId5" Type="http://schemas.openxmlformats.org/officeDocument/2006/relationships/image" Target="../media/image266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25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1.png"/><Relationship Id="rId8" Type="http://schemas.openxmlformats.org/officeDocument/2006/relationships/image" Target="../media/image306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Relationship Id="rId3" Type="http://schemas.openxmlformats.org/officeDocument/2006/relationships/image" Target="../media/image341.png"/><Relationship Id="rId4" Type="http://schemas.openxmlformats.org/officeDocument/2006/relationships/image" Target="../media/image342.jpg"/><Relationship Id="rId5" Type="http://schemas.openxmlformats.org/officeDocument/2006/relationships/image" Target="../media/image343.png"/><Relationship Id="rId6" Type="http://schemas.openxmlformats.org/officeDocument/2006/relationships/image" Target="../media/image344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tino.com/blog/top-9-iot-trends" TargetMode="External"/><Relationship Id="rId3" Type="http://schemas.openxmlformats.org/officeDocument/2006/relationships/hyperlink" Target="http://www.reuters.com/article/idUSKBN0OE0GS/" TargetMode="External"/><Relationship Id="rId4" Type="http://schemas.openxmlformats.org/officeDocument/2006/relationships/hyperlink" Target="http://www.blackstone.com/news/press/qts-realty-trust-to-be-acquired-by-blackstone-funds-in-10-billion-transaction/" TargetMode="External"/><Relationship Id="rId5" Type="http://schemas.openxmlformats.org/officeDocument/2006/relationships/hyperlink" Target="https://www.koenig-solutions.com/blog/cloud-computing-trends" TargetMode="External"/><Relationship Id="rId6" Type="http://schemas.openxmlformats.org/officeDocument/2006/relationships/hyperlink" Target="https://blog.checkpoint.com/security/the-tipping-point-exploring-the-surge-in-iot-cyberattacks-plaguing-the-education-sector/" TargetMode="External"/><Relationship Id="rId7" Type="http://schemas.openxmlformats.org/officeDocument/2006/relationships/hyperlink" Target="http://www.computerweekly.com/de/meinung/IoT-Trends-fuer-2023-und-darueber-hinaus" TargetMode="External"/><Relationship Id="rId8" Type="http://schemas.openxmlformats.org/officeDocument/2006/relationships/hyperlink" Target="http://www.consultancy.asia/news/5143/ibm-consulting-launches-japan-innovation-hub-in-the-philippines" TargetMode="External"/><Relationship Id="rId9" Type="http://schemas.openxmlformats.org/officeDocument/2006/relationships/hyperlink" Target="http://www.statista.com/outlook/tmo/cybersecurity/worldwide" TargetMode="External"/><Relationship Id="rId10" Type="http://schemas.openxmlformats.org/officeDocument/2006/relationships/hyperlink" Target="http://www.isc2.org/-/media/Project/ISC2/Main/Media/Marketing-Assets/CCSP/2023-Cloud-Security-Report-ISC2_final.pdf?rev=85380384b4e248148e14684d8e43375a&amp;hash=27B496154D2B8AF3AEEE725D1BEF392F" TargetMode="External"/><Relationship Id="rId11" Type="http://schemas.openxmlformats.org/officeDocument/2006/relationships/hyperlink" Target="http://www.datacenterdynamics.com/en/news/brookfield-and-digitalbridge-duke-it-out-to-acquire-compass-datacenters/" TargetMode="External"/><Relationship Id="rId12" Type="http://schemas.openxmlformats.org/officeDocument/2006/relationships/hyperlink" Target="http://www.deepinstinct.com/pdf/infographic-voice-of-secops-4th-edition-generative-ai-in-cyber" TargetMode="External"/><Relationship Id="rId13" Type="http://schemas.openxmlformats.org/officeDocument/2006/relationships/hyperlink" Target="https://tech.co/news/ai-statistics-and-trends" TargetMode="External"/><Relationship Id="rId14" Type="http://schemas.openxmlformats.org/officeDocument/2006/relationships/hyperlink" Target="https://explodingtopics.com/blog/data-generated-per-day" TargetMode="External"/><Relationship Id="rId15" Type="http://schemas.openxmlformats.org/officeDocument/2006/relationships/hyperlink" Target="https://www.equinix.com/data-centers#tab-2" TargetMode="External"/><Relationship Id="rId16" Type="http://schemas.openxmlformats.org/officeDocument/2006/relationships/hyperlink" Target="https://www.mckinsey.com/capabilities/mckinsey-digital/our-insights/clouds-trillion-dollar-prize-is-up-for-grabs" TargetMode="External"/><Relationship Id="rId17" Type="http://schemas.openxmlformats.org/officeDocument/2006/relationships/hyperlink" Target="https://explodingtopics.com/blog/cloud-computing-trends" TargetMode="External"/><Relationship Id="rId18" Type="http://schemas.openxmlformats.org/officeDocument/2006/relationships/hyperlink" Target="http://www.fitchratings.com/entity/equinix-inc-82742345" TargetMode="External"/><Relationship Id="rId19" Type="http://schemas.openxmlformats.org/officeDocument/2006/relationships/hyperlink" Target="http://www.fortunebusinessinsights.com/infrastructure-as-a-service-iaas-market-107351" TargetMode="External"/><Relationship Id="rId20" Type="http://schemas.openxmlformats.org/officeDocument/2006/relationships/hyperlink" Target="https://www.gartner.com/en/newsroom/press-releases/2023-08-16-gartner-places-generative-ai-on-the-peak-of-inflated-expectations-on-the-2023-hype-cycle-for-emerging-technologies" TargetMode="External"/><Relationship Id="rId21" Type="http://schemas.openxmlformats.org/officeDocument/2006/relationships/hyperlink" Target="https://www.gartner.com/doc/reprints?id=1-2C1K77PM&amp;ct=221219&amp;st=sb%3Futm_source%3Dmarketo&amp;utm_medium=email&amp;utm_campaign=Global-DA-EN-22-12-07-7014u000001tGHKAA2-P3-Security_Networks-gartner-mq-for-firewalls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lobaldata.com/data-insights/macroeconomic/global-top-cybersecurity-patents-holders-in-the--sector-" TargetMode="External"/><Relationship Id="rId3" Type="http://schemas.openxmlformats.org/officeDocument/2006/relationships/hyperlink" Target="http://www.goldmansachs.com/intelligence/pages/ai-investment-forecast-to-approach-200-billion-globally-by-2025.html" TargetMode="External"/><Relationship Id="rId4" Type="http://schemas.openxmlformats.org/officeDocument/2006/relationships/hyperlink" Target="http://www.washingtonpost.com/business/capitalbusiness/dupont-fabros-merges-with-digital-reality-creating-a-data-center-giant/2017/06/09/2a71d328-4d37-" TargetMode="External"/><Relationship Id="rId5" Type="http://schemas.openxmlformats.org/officeDocument/2006/relationships/hyperlink" Target="http://www.bloomberg.com/news/articles/2021-11-14/american-tower-said-to-near-10-billion-deal-to-buy-coresite" TargetMode="External"/><Relationship Id="rId6" Type="http://schemas.openxmlformats.org/officeDocument/2006/relationships/hyperlink" Target="https://www.technologyreview.com/2019/06/06/239031/training-a-single-ai-model-can-emit-as-much-carbon-as-five-cars-in-their-lifetimes/" TargetMode="External"/><Relationship Id="rId7" Type="http://schemas.openxmlformats.org/officeDocument/2006/relationships/hyperlink" Target="http://www.helpnetsecurity.com/2017/05/11/retaining-cybersecurity-talent/" TargetMode="External"/><Relationship Id="rId8" Type="http://schemas.openxmlformats.org/officeDocument/2006/relationships/hyperlink" Target="http://www.hindustantimes.com/technology/ibm-says-expansion-in-indias-emerging-clusters-to-build-professional-pools-101694575898780.html" TargetMode="External"/><Relationship Id="rId9" Type="http://schemas.openxmlformats.org/officeDocument/2006/relationships/hyperlink" Target="https://www.ibm.com/cloud/smartpapers/securing-data-in-the-cloud/" TargetMode="External"/><Relationship Id="rId10" Type="http://schemas.openxmlformats.org/officeDocument/2006/relationships/hyperlink" Target="https://www.ibm.com/products?types" TargetMode="External"/><Relationship Id="rId11" Type="http://schemas.openxmlformats.org/officeDocument/2006/relationships/hyperlink" Target="https://www.ibm.com/reports/data-breach" TargetMode="External"/><Relationship Id="rId12" Type="http://schemas.openxmlformats.org/officeDocument/2006/relationships/hyperlink" Target="http://www.ibm.com/" TargetMode="External"/><Relationship Id="rId13" Type="http://schemas.openxmlformats.org/officeDocument/2006/relationships/hyperlink" Target="https://www.ibm.com/strategic-partnerships" TargetMode="External"/><Relationship Id="rId14" Type="http://schemas.openxmlformats.org/officeDocument/2006/relationships/hyperlink" Target="http://www.sec.gov/ixviewer-plus/ix.xhtml?doc=/Archives/edgar/data/51143/000005114324000012/ibm-20231231.html" TargetMode="External"/><Relationship Id="rId15" Type="http://schemas.openxmlformats.org/officeDocument/2006/relationships/hyperlink" Target="http://www.ibm.com/case-studies/maple-leaf-sports-and-entertainment" TargetMode="External"/><Relationship Id="rId16" Type="http://schemas.openxmlformats.org/officeDocument/2006/relationships/hyperlink" Target="https://www.ibm.com/security/products" TargetMode="External"/><Relationship Id="rId17" Type="http://schemas.openxmlformats.org/officeDocument/2006/relationships/hyperlink" Target="https://www.ibm.com/topics/internet-of-things#%3A~%3Atext%3DThe%20Internet%20of%20Things%20(IoT)%20refers%20to%20a%20network%20of" TargetMode="External"/><Relationship Id="rId18" Type="http://schemas.openxmlformats.org/officeDocument/2006/relationships/hyperlink" Target="https://www.ibm.com/cloud/data-centers" TargetMode="External"/><Relationship Id="rId19" Type="http://schemas.openxmlformats.org/officeDocument/2006/relationships/hyperlink" Target="https://newsroom.ibm.com/2021-11-03-IBM-Completes-the-Separation-of-Kyndryl" TargetMode="External"/><Relationship Id="rId20" Type="http://schemas.openxmlformats.org/officeDocument/2006/relationships/hyperlink" Target="https://newsroom.ibm.com/2023-11-07-IBM-Launches-500-Million-Enterprise-AI-Venture-Fund" TargetMode="External"/><Relationship Id="rId21" Type="http://schemas.openxmlformats.org/officeDocument/2006/relationships/hyperlink" Target="https://newsroom.ibm.com/2023-12-18-IBM-to-Acquire-StreamSets-and-webMethods-Platforms-from-Software-AG" TargetMode="Externa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wsroom.ibm.com/2023-05-09-IBM-Unveils-the-Watsonx-Platform-to-Power-Next-Generation-Foundation-Models-for-Business" TargetMode="External"/><Relationship Id="rId3" Type="http://schemas.openxmlformats.org/officeDocument/2006/relationships/hyperlink" Target="https://www.techopedia.com/cloud-computing-statistics" TargetMode="External"/><Relationship Id="rId4" Type="http://schemas.openxmlformats.org/officeDocument/2006/relationships/hyperlink" Target="http://www.forbes.com/sites/tiriasresearch/2022/06/22/the-next-generation-of-ibm-quantum-computers/" TargetMode="External"/><Relationship Id="rId5" Type="http://schemas.openxmlformats.org/officeDocument/2006/relationships/hyperlink" Target="http://www.lambertconsulting.ch/en/statistiques-et-tendances-du-cloud-computing-2023-2024/" TargetMode="External"/><Relationship Id="rId6" Type="http://schemas.openxmlformats.org/officeDocument/2006/relationships/hyperlink" Target="https://www.adlittle.com/en/insights/report/digital-infrastructure-driver-competitiveness" TargetMode="External"/><Relationship Id="rId7" Type="http://schemas.openxmlformats.org/officeDocument/2006/relationships/hyperlink" Target="http://www.macquarie.com/au/en/insights/digital-infrastructure-as-a-sustainable-investment-opportunity-for-the-future.html" TargetMode="External"/><Relationship Id="rId8" Type="http://schemas.openxmlformats.org/officeDocument/2006/relationships/hyperlink" Target="http://www.marketsandmarkets.com/Market-Reports/hyperscale-computing-market-77118278.html" TargetMode="External"/><Relationship Id="rId9" Type="http://schemas.openxmlformats.org/officeDocument/2006/relationships/hyperlink" Target="https://brightlio.com/data-center-stats/" TargetMode="External"/><Relationship Id="rId10" Type="http://schemas.openxmlformats.org/officeDocument/2006/relationships/hyperlink" Target="https://www.goldmansachs.com/intelligence/pages/top-of-mind/generative-ai-hype-or-truly-transformative/report.pdf" TargetMode="External"/><Relationship Id="rId11" Type="http://schemas.openxmlformats.org/officeDocument/2006/relationships/hyperlink" Target="https://www.statista.com/statistics/273575/us-average-cost-incurred-by-a-data-breach/#%3A~%3Atext%3DAs%20of%202023%2C%20the%20average" TargetMode="External"/><Relationship Id="rId12" Type="http://schemas.openxmlformats.org/officeDocument/2006/relationships/hyperlink" Target="http://www.precedenceresearch.com/hyperscale-data-center-market" TargetMode="External"/><Relationship Id="rId13" Type="http://schemas.openxmlformats.org/officeDocument/2006/relationships/hyperlink" Target="http://www.sec.gov/ixviewer/ix.html?doc=/Archives/edgar/data/0001560327/000156032724000021/rp-20231231.htm" TargetMode="External"/><Relationship Id="rId14" Type="http://schemas.openxmlformats.org/officeDocument/2006/relationships/hyperlink" Target="https://www.rapid7.com/" TargetMode="External"/><Relationship Id="rId15" Type="http://schemas.openxmlformats.org/officeDocument/2006/relationships/hyperlink" Target="http://www.redhat.com/en/blog/red-hat-named-leader-2023-gartnerr-magic-quadranttm-container-management" TargetMode="External"/><Relationship Id="rId16" Type="http://schemas.openxmlformats.org/officeDocument/2006/relationships/hyperlink" Target="http://www.reuters.com/article/us-interxion-hldg-m-a-digital-realty-idUSKBN1X82GY/" TargetMode="External"/><Relationship Id="rId17" Type="http://schemas.openxmlformats.org/officeDocument/2006/relationships/hyperlink" Target="http://www.reuters.com/technology/switch-be-taken-private-by-digitalbridge-11-bln-deal-2022-05-11/" TargetMode="External"/><Relationship Id="rId18" Type="http://schemas.openxmlformats.org/officeDocument/2006/relationships/hyperlink" Target="http://www.ses.com/press-release/ses-networks-enables-direct-connectivity-ibm-cloud-global-satellite-network" TargetMode="External"/><Relationship Id="rId19" Type="http://schemas.openxmlformats.org/officeDocument/2006/relationships/hyperlink" Target="http://www.morningstar.co.uk/uk/news/243676/7-charts-on-the-ai-stock-boom-one-year-after-chatgpts-launch.aspx" TargetMode="External"/><Relationship Id="rId20" Type="http://schemas.openxmlformats.org/officeDocument/2006/relationships/hyperlink" Target="https://www.statista.com/outlook/tmo/software/worldwide" TargetMode="Externa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ista.com/statistics/967292/worldwide-cloud-infrastructure-services-market-revenue/" TargetMode="External"/><Relationship Id="rId3" Type="http://schemas.openxmlformats.org/officeDocument/2006/relationships/hyperlink" Target="https://www.statista.com/statistics/1194682/iot-connected-devices-vertically/" TargetMode="External"/><Relationship Id="rId4" Type="http://schemas.openxmlformats.org/officeDocument/2006/relationships/hyperlink" Target="https://www.statista.com/statistics/1243513/top-10-cloud-vendors-by-revenue-fiscal-quarter-global/" TargetMode="External"/><Relationship Id="rId5" Type="http://schemas.openxmlformats.org/officeDocument/2006/relationships/hyperlink" Target="https://www.statista.com/statistics/496373/datacenter-colocation-revenue-worldwide/" TargetMode="External"/><Relationship Id="rId6" Type="http://schemas.openxmlformats.org/officeDocument/2006/relationships/hyperlink" Target="http://www.statista.com/outlook/tmo/data-center/worldwide" TargetMode="External"/><Relationship Id="rId7" Type="http://schemas.openxmlformats.org/officeDocument/2006/relationships/hyperlink" Target="http://www.statista.com/outlook/tmo/public-cloud/worldwide#revenue" TargetMode="External"/><Relationship Id="rId8" Type="http://schemas.openxmlformats.org/officeDocument/2006/relationships/hyperlink" Target="http://www.statista.com/forecasts/1449838/generative-ai-market-size-worldwide" TargetMode="External"/><Relationship Id="rId9" Type="http://schemas.openxmlformats.org/officeDocument/2006/relationships/hyperlink" Target="http://www.statista.com/statistics/505243/worldwide-software-as-a-service-revenue/#%3A~%3Atext%3DIn%202023%2C%20the%20software%20as" TargetMode="External"/><Relationship Id="rId10" Type="http://schemas.openxmlformats.org/officeDocument/2006/relationships/hyperlink" Target="http://www.statista.com/forecasts/1449870/generative-ai-market-growth-" TargetMode="External"/><Relationship Id="rId11" Type="http://schemas.openxmlformats.org/officeDocument/2006/relationships/hyperlink" Target="http://www.statista.com/statistics/1446293/median-valuations-ai-startups-by-stage/" TargetMode="External"/><Relationship Id="rId12" Type="http://schemas.openxmlformats.org/officeDocument/2006/relationships/hyperlink" Target="http://www.statista.com/forecasts/1449844/ai-tool-usersworldwide#%3A~%3Atext%3DAI%20tool%20user%20numbers%20worldwide%20from%202020%2D2030%26text%3DPeople%20using%20AI%20tools%20globally" TargetMode="External"/><Relationship Id="rId13" Type="http://schemas.openxmlformats.org/officeDocument/2006/relationships/hyperlink" Target="http://www.srgresearch.com/articles/equinix-digital-realty-and-ntt-control-30-of-the-growing-worldwide-colocation-" TargetMode="External"/><Relationship Id="rId14" Type="http://schemas.openxmlformats.org/officeDocument/2006/relationships/hyperlink" Target="http://www.srgresearch.com/articles/private-equity-totally-dominated-2022-data-center-ma-deals-breaking-all-" TargetMode="External"/><Relationship Id="rId15" Type="http://schemas.openxmlformats.org/officeDocument/2006/relationships/hyperlink" Target="http://www.thebusinessresearchcompany.com/report/platform-as-a-service-global-market-" TargetMode="External"/><Relationship Id="rId16" Type="http://schemas.openxmlformats.org/officeDocument/2006/relationships/hyperlink" Target="http://www.statista.com/statistics/1365145/artificial-intelligence-market-size/" TargetMode="External"/><Relationship Id="rId17" Type="http://schemas.openxmlformats.org/officeDocument/2006/relationships/hyperlink" Target="https://dgtlinfra.com/how-much-does-it-cost-to-build-a-data-center/" TargetMode="Externa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291840" y="1101852"/>
            <a:ext cx="5610225" cy="1504315"/>
          </a:xfrm>
          <a:custGeom>
            <a:avLst/>
            <a:gdLst/>
            <a:ahLst/>
            <a:cxnLst/>
            <a:rect l="l" t="t" r="r" b="b"/>
            <a:pathLst>
              <a:path w="561022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5359145" y="0"/>
                </a:lnTo>
                <a:lnTo>
                  <a:pt x="5404202" y="4039"/>
                </a:lnTo>
                <a:lnTo>
                  <a:pt x="5446611" y="15687"/>
                </a:lnTo>
                <a:lnTo>
                  <a:pt x="5485666" y="34233"/>
                </a:lnTo>
                <a:lnTo>
                  <a:pt x="5520656" y="58969"/>
                </a:lnTo>
                <a:lnTo>
                  <a:pt x="5550874" y="89187"/>
                </a:lnTo>
                <a:lnTo>
                  <a:pt x="5575610" y="124177"/>
                </a:lnTo>
                <a:lnTo>
                  <a:pt x="5594156" y="163232"/>
                </a:lnTo>
                <a:lnTo>
                  <a:pt x="5605804" y="205641"/>
                </a:lnTo>
                <a:lnTo>
                  <a:pt x="5609844" y="250698"/>
                </a:lnTo>
                <a:lnTo>
                  <a:pt x="5609844" y="1253489"/>
                </a:lnTo>
                <a:lnTo>
                  <a:pt x="5605804" y="1298546"/>
                </a:lnTo>
                <a:lnTo>
                  <a:pt x="5594156" y="1340955"/>
                </a:lnTo>
                <a:lnTo>
                  <a:pt x="5575610" y="1380010"/>
                </a:lnTo>
                <a:lnTo>
                  <a:pt x="5550874" y="1415000"/>
                </a:lnTo>
                <a:lnTo>
                  <a:pt x="5520656" y="1445218"/>
                </a:lnTo>
                <a:lnTo>
                  <a:pt x="5485666" y="1469954"/>
                </a:lnTo>
                <a:lnTo>
                  <a:pt x="5446611" y="1488500"/>
                </a:lnTo>
                <a:lnTo>
                  <a:pt x="5404202" y="1500148"/>
                </a:lnTo>
                <a:lnTo>
                  <a:pt x="5359145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6153" y="1621612"/>
            <a:ext cx="4151629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>
                <a:solidFill>
                  <a:srgbClr val="FFFFFF"/>
                </a:solidFill>
              </a:rPr>
              <a:t>Reaching</a:t>
            </a:r>
            <a:r>
              <a:rPr dirty="0" sz="2800" spc="-25">
                <a:solidFill>
                  <a:srgbClr val="FFFFFF"/>
                </a:solidFill>
              </a:rPr>
              <a:t> </a:t>
            </a:r>
            <a:r>
              <a:rPr dirty="0" sz="2800">
                <a:solidFill>
                  <a:srgbClr val="FFFFFF"/>
                </a:solidFill>
              </a:rPr>
              <a:t>for</a:t>
            </a:r>
            <a:r>
              <a:rPr dirty="0" sz="2800" spc="-5">
                <a:solidFill>
                  <a:srgbClr val="FFFFFF"/>
                </a:solidFill>
              </a:rPr>
              <a:t> </a:t>
            </a:r>
            <a:r>
              <a:rPr dirty="0" sz="2800">
                <a:solidFill>
                  <a:srgbClr val="FFFFFF"/>
                </a:solidFill>
              </a:rPr>
              <a:t>the</a:t>
            </a:r>
            <a:r>
              <a:rPr dirty="0" sz="2800" spc="-35">
                <a:solidFill>
                  <a:srgbClr val="FFFFFF"/>
                </a:solidFill>
              </a:rPr>
              <a:t> </a:t>
            </a:r>
            <a:r>
              <a:rPr dirty="0" sz="2800" spc="-10">
                <a:solidFill>
                  <a:srgbClr val="FFFFFF"/>
                </a:solidFill>
              </a:rPr>
              <a:t>Clouds</a:t>
            </a:r>
            <a:endParaRPr sz="2800"/>
          </a:p>
        </p:txBody>
      </p:sp>
      <p:sp>
        <p:nvSpPr>
          <p:cNvPr id="6" name="object 6" descr=""/>
          <p:cNvSpPr/>
          <p:nvPr/>
        </p:nvSpPr>
        <p:spPr>
          <a:xfrm>
            <a:off x="3959352" y="3154679"/>
            <a:ext cx="4274820" cy="1641475"/>
          </a:xfrm>
          <a:custGeom>
            <a:avLst/>
            <a:gdLst/>
            <a:ahLst/>
            <a:cxnLst/>
            <a:rect l="l" t="t" r="r" b="b"/>
            <a:pathLst>
              <a:path w="4274820" h="1641475">
                <a:moveTo>
                  <a:pt x="0" y="273558"/>
                </a:moveTo>
                <a:lnTo>
                  <a:pt x="4405" y="224372"/>
                </a:lnTo>
                <a:lnTo>
                  <a:pt x="17108" y="178085"/>
                </a:lnTo>
                <a:lnTo>
                  <a:pt x="37337" y="135466"/>
                </a:lnTo>
                <a:lnTo>
                  <a:pt x="64321" y="97288"/>
                </a:lnTo>
                <a:lnTo>
                  <a:pt x="97288" y="64321"/>
                </a:lnTo>
                <a:lnTo>
                  <a:pt x="135466" y="37337"/>
                </a:lnTo>
                <a:lnTo>
                  <a:pt x="178085" y="17108"/>
                </a:lnTo>
                <a:lnTo>
                  <a:pt x="224372" y="4405"/>
                </a:lnTo>
                <a:lnTo>
                  <a:pt x="273558" y="0"/>
                </a:lnTo>
                <a:lnTo>
                  <a:pt x="4001262" y="0"/>
                </a:lnTo>
                <a:lnTo>
                  <a:pt x="4050447" y="4405"/>
                </a:lnTo>
                <a:lnTo>
                  <a:pt x="4096734" y="17108"/>
                </a:lnTo>
                <a:lnTo>
                  <a:pt x="4139353" y="37337"/>
                </a:lnTo>
                <a:lnTo>
                  <a:pt x="4177531" y="64321"/>
                </a:lnTo>
                <a:lnTo>
                  <a:pt x="4210498" y="97288"/>
                </a:lnTo>
                <a:lnTo>
                  <a:pt x="4237482" y="135466"/>
                </a:lnTo>
                <a:lnTo>
                  <a:pt x="4257711" y="178085"/>
                </a:lnTo>
                <a:lnTo>
                  <a:pt x="4270414" y="224372"/>
                </a:lnTo>
                <a:lnTo>
                  <a:pt x="4274820" y="273558"/>
                </a:lnTo>
                <a:lnTo>
                  <a:pt x="4274820" y="1367790"/>
                </a:lnTo>
                <a:lnTo>
                  <a:pt x="4270414" y="1416975"/>
                </a:lnTo>
                <a:lnTo>
                  <a:pt x="4257711" y="1463262"/>
                </a:lnTo>
                <a:lnTo>
                  <a:pt x="4237482" y="1505881"/>
                </a:lnTo>
                <a:lnTo>
                  <a:pt x="4210498" y="1544059"/>
                </a:lnTo>
                <a:lnTo>
                  <a:pt x="4177531" y="1577026"/>
                </a:lnTo>
                <a:lnTo>
                  <a:pt x="4139353" y="1604010"/>
                </a:lnTo>
                <a:lnTo>
                  <a:pt x="4096734" y="1624239"/>
                </a:lnTo>
                <a:lnTo>
                  <a:pt x="4050447" y="1636942"/>
                </a:lnTo>
                <a:lnTo>
                  <a:pt x="4001262" y="1641348"/>
                </a:lnTo>
                <a:lnTo>
                  <a:pt x="273558" y="1641348"/>
                </a:lnTo>
                <a:lnTo>
                  <a:pt x="224372" y="1636942"/>
                </a:lnTo>
                <a:lnTo>
                  <a:pt x="178085" y="1624239"/>
                </a:lnTo>
                <a:lnTo>
                  <a:pt x="135466" y="1604010"/>
                </a:lnTo>
                <a:lnTo>
                  <a:pt x="97288" y="1577026"/>
                </a:lnTo>
                <a:lnTo>
                  <a:pt x="64321" y="1544059"/>
                </a:lnTo>
                <a:lnTo>
                  <a:pt x="37337" y="1505881"/>
                </a:lnTo>
                <a:lnTo>
                  <a:pt x="17108" y="1463262"/>
                </a:lnTo>
                <a:lnTo>
                  <a:pt x="4405" y="1416975"/>
                </a:lnTo>
                <a:lnTo>
                  <a:pt x="0" y="1367790"/>
                </a:lnTo>
                <a:lnTo>
                  <a:pt x="0" y="27355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098671" y="3270580"/>
            <a:ext cx="3999229" cy="14020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Mountains</a:t>
            </a:r>
            <a:r>
              <a:rPr dirty="0" sz="2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2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Accretions</a:t>
            </a:r>
            <a:endParaRPr sz="2000">
              <a:latin typeface="Arial"/>
              <a:cs typeface="Arial"/>
            </a:endParaRPr>
          </a:p>
          <a:p>
            <a:pPr algn="ctr" marL="38100" marR="30480">
              <a:lnSpc>
                <a:spcPct val="99700"/>
              </a:lnSpc>
              <a:spcBef>
                <a:spcPts val="1700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Berit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Schrader</a:t>
            </a:r>
            <a:r>
              <a:rPr dirty="0" sz="14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|</a:t>
            </a:r>
            <a:r>
              <a:rPr dirty="0" sz="1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Philipp</a:t>
            </a:r>
            <a:r>
              <a:rPr dirty="0" sz="1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Burkhardt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|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Ivan</a:t>
            </a:r>
            <a:r>
              <a:rPr dirty="0" sz="1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Kamenov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Otmar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Simon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Hübscher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|</a:t>
            </a:r>
            <a:r>
              <a:rPr dirty="0" sz="14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Moritz</a:t>
            </a:r>
            <a:r>
              <a:rPr dirty="0" sz="1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Olbrich</a:t>
            </a:r>
            <a:r>
              <a:rPr dirty="0" sz="14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University</a:t>
            </a:r>
            <a:r>
              <a:rPr dirty="0" sz="14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St.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Gallen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St.</a:t>
            </a:r>
            <a:r>
              <a:rPr dirty="0" sz="14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Gallen,</a:t>
            </a:r>
            <a:r>
              <a:rPr dirty="0" sz="14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dirty="0" baseline="27777" sz="135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dirty="0" baseline="27777" sz="1350" spc="217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March,</a:t>
            </a:r>
            <a:r>
              <a:rPr dirty="0" sz="14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2024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897763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(Grimond,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L.,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Beyer,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and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Maguire,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(Statista.,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(2023a,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2023b)),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(MarketsandMarkets,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(Precedence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Research,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(Duarte,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F.,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(Richter,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F.,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(Thales,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666740" cy="0"/>
          </a:xfrm>
          <a:custGeom>
            <a:avLst/>
            <a:gdLst/>
            <a:ahLst/>
            <a:cxnLst/>
            <a:rect l="l" t="t" r="r" b="b"/>
            <a:pathLst>
              <a:path w="5666740" h="0">
                <a:moveTo>
                  <a:pt x="0" y="0"/>
                </a:moveTo>
                <a:lnTo>
                  <a:pt x="566635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15100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86200"/>
            <a:ext cx="3528060" cy="0"/>
          </a:xfrm>
          <a:custGeom>
            <a:avLst/>
            <a:gdLst/>
            <a:ahLst/>
            <a:cxnLst/>
            <a:rect l="l" t="t" r="r" b="b"/>
            <a:pathLst>
              <a:path w="3528060" h="0">
                <a:moveTo>
                  <a:pt x="0" y="0"/>
                </a:moveTo>
                <a:lnTo>
                  <a:pt x="352805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042147" y="3886200"/>
            <a:ext cx="3528060" cy="0"/>
          </a:xfrm>
          <a:custGeom>
            <a:avLst/>
            <a:gdLst/>
            <a:ahLst/>
            <a:cxnLst/>
            <a:rect l="l" t="t" r="r" b="b"/>
            <a:pathLst>
              <a:path w="3528059" h="0">
                <a:moveTo>
                  <a:pt x="0" y="0"/>
                </a:moveTo>
                <a:lnTo>
                  <a:pt x="352805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338828" y="3890771"/>
            <a:ext cx="3528060" cy="0"/>
          </a:xfrm>
          <a:custGeom>
            <a:avLst/>
            <a:gdLst/>
            <a:ahLst/>
            <a:cxnLst/>
            <a:rect l="l" t="t" r="r" b="b"/>
            <a:pathLst>
              <a:path w="3528059" h="0">
                <a:moveTo>
                  <a:pt x="0" y="0"/>
                </a:moveTo>
                <a:lnTo>
                  <a:pt x="352806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610540" y="2097976"/>
            <a:ext cx="4802505" cy="1043940"/>
            <a:chOff x="6610540" y="2097976"/>
            <a:chExt cx="4802505" cy="1043940"/>
          </a:xfrm>
        </p:grpSpPr>
        <p:sp>
          <p:nvSpPr>
            <p:cNvPr id="10" name="object 10" descr=""/>
            <p:cNvSpPr/>
            <p:nvPr/>
          </p:nvSpPr>
          <p:spPr>
            <a:xfrm>
              <a:off x="6624828" y="2112264"/>
              <a:ext cx="4773930" cy="0"/>
            </a:xfrm>
            <a:custGeom>
              <a:avLst/>
              <a:gdLst/>
              <a:ahLst/>
              <a:cxnLst/>
              <a:rect l="l" t="t" r="r" b="b"/>
              <a:pathLst>
                <a:path w="4773930" h="0">
                  <a:moveTo>
                    <a:pt x="0" y="0"/>
                  </a:moveTo>
                  <a:lnTo>
                    <a:pt x="4773549" y="0"/>
                  </a:lnTo>
                </a:path>
              </a:pathLst>
            </a:custGeom>
            <a:ln w="28575">
              <a:solidFill>
                <a:srgbClr val="B5C3D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130284" y="2130552"/>
              <a:ext cx="1042669" cy="951230"/>
            </a:xfrm>
            <a:custGeom>
              <a:avLst/>
              <a:gdLst/>
              <a:ahLst/>
              <a:cxnLst/>
              <a:rect l="l" t="t" r="r" b="b"/>
              <a:pathLst>
                <a:path w="1042670" h="951230">
                  <a:moveTo>
                    <a:pt x="0" y="950976"/>
                  </a:moveTo>
                  <a:lnTo>
                    <a:pt x="18158" y="889127"/>
                  </a:lnTo>
                  <a:lnTo>
                    <a:pt x="36333" y="827511"/>
                  </a:lnTo>
                  <a:lnTo>
                    <a:pt x="54543" y="766361"/>
                  </a:lnTo>
                  <a:lnTo>
                    <a:pt x="72803" y="705910"/>
                  </a:lnTo>
                  <a:lnTo>
                    <a:pt x="91132" y="646391"/>
                  </a:lnTo>
                  <a:lnTo>
                    <a:pt x="109546" y="588037"/>
                  </a:lnTo>
                  <a:lnTo>
                    <a:pt x="128062" y="531080"/>
                  </a:lnTo>
                  <a:lnTo>
                    <a:pt x="146697" y="475755"/>
                  </a:lnTo>
                  <a:lnTo>
                    <a:pt x="165469" y="422293"/>
                  </a:lnTo>
                  <a:lnTo>
                    <a:pt x="184393" y="370929"/>
                  </a:lnTo>
                  <a:lnTo>
                    <a:pt x="203489" y="321894"/>
                  </a:lnTo>
                  <a:lnTo>
                    <a:pt x="222771" y="275421"/>
                  </a:lnTo>
                  <a:lnTo>
                    <a:pt x="242258" y="231745"/>
                  </a:lnTo>
                  <a:lnTo>
                    <a:pt x="261967" y="191097"/>
                  </a:lnTo>
                  <a:lnTo>
                    <a:pt x="281914" y="153711"/>
                  </a:lnTo>
                  <a:lnTo>
                    <a:pt x="302116" y="119819"/>
                  </a:lnTo>
                  <a:lnTo>
                    <a:pt x="343356" y="63452"/>
                  </a:lnTo>
                  <a:lnTo>
                    <a:pt x="385822" y="23859"/>
                  </a:lnTo>
                  <a:lnTo>
                    <a:pt x="429651" y="2905"/>
                  </a:lnTo>
                  <a:lnTo>
                    <a:pt x="452120" y="0"/>
                  </a:lnTo>
                  <a:lnTo>
                    <a:pt x="474520" y="3743"/>
                  </a:lnTo>
                  <a:lnTo>
                    <a:pt x="522984" y="33368"/>
                  </a:lnTo>
                  <a:lnTo>
                    <a:pt x="575350" y="88410"/>
                  </a:lnTo>
                  <a:lnTo>
                    <a:pt x="602628" y="123926"/>
                  </a:lnTo>
                  <a:lnTo>
                    <a:pt x="630441" y="163951"/>
                  </a:lnTo>
                  <a:lnTo>
                    <a:pt x="658640" y="207870"/>
                  </a:lnTo>
                  <a:lnTo>
                    <a:pt x="687080" y="255069"/>
                  </a:lnTo>
                  <a:lnTo>
                    <a:pt x="715612" y="304933"/>
                  </a:lnTo>
                  <a:lnTo>
                    <a:pt x="744090" y="356846"/>
                  </a:lnTo>
                  <a:lnTo>
                    <a:pt x="772366" y="410194"/>
                  </a:lnTo>
                  <a:lnTo>
                    <a:pt x="800294" y="464361"/>
                  </a:lnTo>
                  <a:lnTo>
                    <a:pt x="827726" y="518733"/>
                  </a:lnTo>
                  <a:lnTo>
                    <a:pt x="854515" y="572694"/>
                  </a:lnTo>
                  <a:lnTo>
                    <a:pt x="880514" y="625630"/>
                  </a:lnTo>
                  <a:lnTo>
                    <a:pt x="905576" y="676925"/>
                  </a:lnTo>
                  <a:lnTo>
                    <a:pt x="929554" y="725965"/>
                  </a:lnTo>
                  <a:lnTo>
                    <a:pt x="952301" y="772135"/>
                  </a:lnTo>
                  <a:lnTo>
                    <a:pt x="973669" y="814819"/>
                  </a:lnTo>
                  <a:lnTo>
                    <a:pt x="993512" y="853403"/>
                  </a:lnTo>
                  <a:lnTo>
                    <a:pt x="1011682" y="887272"/>
                  </a:lnTo>
                  <a:lnTo>
                    <a:pt x="1028032" y="915810"/>
                  </a:lnTo>
                  <a:lnTo>
                    <a:pt x="1042416" y="938402"/>
                  </a:lnTo>
                </a:path>
              </a:pathLst>
            </a:custGeom>
            <a:ln w="28575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875520" y="2135124"/>
              <a:ext cx="763905" cy="951230"/>
            </a:xfrm>
            <a:custGeom>
              <a:avLst/>
              <a:gdLst/>
              <a:ahLst/>
              <a:cxnLst/>
              <a:rect l="l" t="t" r="r" b="b"/>
              <a:pathLst>
                <a:path w="763904" h="951230">
                  <a:moveTo>
                    <a:pt x="0" y="950976"/>
                  </a:moveTo>
                  <a:lnTo>
                    <a:pt x="13908" y="886319"/>
                  </a:lnTo>
                  <a:lnTo>
                    <a:pt x="27831" y="821929"/>
                  </a:lnTo>
                  <a:lnTo>
                    <a:pt x="41783" y="758071"/>
                  </a:lnTo>
                  <a:lnTo>
                    <a:pt x="55777" y="695012"/>
                  </a:lnTo>
                  <a:lnTo>
                    <a:pt x="69829" y="633018"/>
                  </a:lnTo>
                  <a:lnTo>
                    <a:pt x="83951" y="572355"/>
                  </a:lnTo>
                  <a:lnTo>
                    <a:pt x="98159" y="513289"/>
                  </a:lnTo>
                  <a:lnTo>
                    <a:pt x="112467" y="456087"/>
                  </a:lnTo>
                  <a:lnTo>
                    <a:pt x="126888" y="401014"/>
                  </a:lnTo>
                  <a:lnTo>
                    <a:pt x="141438" y="348337"/>
                  </a:lnTo>
                  <a:lnTo>
                    <a:pt x="156130" y="298323"/>
                  </a:lnTo>
                  <a:lnTo>
                    <a:pt x="170979" y="251236"/>
                  </a:lnTo>
                  <a:lnTo>
                    <a:pt x="185999" y="207345"/>
                  </a:lnTo>
                  <a:lnTo>
                    <a:pt x="201203" y="166914"/>
                  </a:lnTo>
                  <a:lnTo>
                    <a:pt x="216608" y="130210"/>
                  </a:lnTo>
                  <a:lnTo>
                    <a:pt x="248071" y="69048"/>
                  </a:lnTo>
                  <a:lnTo>
                    <a:pt x="280503" y="25988"/>
                  </a:lnTo>
                  <a:lnTo>
                    <a:pt x="314017" y="3161"/>
                  </a:lnTo>
                  <a:lnTo>
                    <a:pt x="331215" y="0"/>
                  </a:lnTo>
                  <a:lnTo>
                    <a:pt x="349162" y="4468"/>
                  </a:lnTo>
                  <a:lnTo>
                    <a:pt x="388199" y="39486"/>
                  </a:lnTo>
                  <a:lnTo>
                    <a:pt x="430495" y="103955"/>
                  </a:lnTo>
                  <a:lnTo>
                    <a:pt x="452516" y="145238"/>
                  </a:lnTo>
                  <a:lnTo>
                    <a:pt x="474932" y="191488"/>
                  </a:lnTo>
                  <a:lnTo>
                    <a:pt x="497604" y="241907"/>
                  </a:lnTo>
                  <a:lnTo>
                    <a:pt x="520391" y="295696"/>
                  </a:lnTo>
                  <a:lnTo>
                    <a:pt x="543154" y="352058"/>
                  </a:lnTo>
                  <a:lnTo>
                    <a:pt x="565753" y="410194"/>
                  </a:lnTo>
                  <a:lnTo>
                    <a:pt x="588048" y="469304"/>
                  </a:lnTo>
                  <a:lnTo>
                    <a:pt x="609899" y="528592"/>
                  </a:lnTo>
                  <a:lnTo>
                    <a:pt x="631167" y="587258"/>
                  </a:lnTo>
                  <a:lnTo>
                    <a:pt x="651712" y="644505"/>
                  </a:lnTo>
                  <a:lnTo>
                    <a:pt x="671393" y="699533"/>
                  </a:lnTo>
                  <a:lnTo>
                    <a:pt x="690071" y="751544"/>
                  </a:lnTo>
                  <a:lnTo>
                    <a:pt x="707607" y="799740"/>
                  </a:lnTo>
                  <a:lnTo>
                    <a:pt x="723860" y="843322"/>
                  </a:lnTo>
                  <a:lnTo>
                    <a:pt x="738690" y="881492"/>
                  </a:lnTo>
                  <a:lnTo>
                    <a:pt x="751958" y="913452"/>
                  </a:lnTo>
                  <a:lnTo>
                    <a:pt x="763524" y="938402"/>
                  </a:lnTo>
                </a:path>
              </a:pathLst>
            </a:custGeom>
            <a:ln w="28575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41864" y="2121408"/>
              <a:ext cx="1042669" cy="951230"/>
            </a:xfrm>
            <a:custGeom>
              <a:avLst/>
              <a:gdLst/>
              <a:ahLst/>
              <a:cxnLst/>
              <a:rect l="l" t="t" r="r" b="b"/>
              <a:pathLst>
                <a:path w="1042670" h="951230">
                  <a:moveTo>
                    <a:pt x="0" y="950976"/>
                  </a:moveTo>
                  <a:lnTo>
                    <a:pt x="18158" y="889127"/>
                  </a:lnTo>
                  <a:lnTo>
                    <a:pt x="36333" y="827511"/>
                  </a:lnTo>
                  <a:lnTo>
                    <a:pt x="54543" y="766361"/>
                  </a:lnTo>
                  <a:lnTo>
                    <a:pt x="72803" y="705910"/>
                  </a:lnTo>
                  <a:lnTo>
                    <a:pt x="91132" y="646391"/>
                  </a:lnTo>
                  <a:lnTo>
                    <a:pt x="109546" y="588037"/>
                  </a:lnTo>
                  <a:lnTo>
                    <a:pt x="128062" y="531080"/>
                  </a:lnTo>
                  <a:lnTo>
                    <a:pt x="146697" y="475755"/>
                  </a:lnTo>
                  <a:lnTo>
                    <a:pt x="165469" y="422293"/>
                  </a:lnTo>
                  <a:lnTo>
                    <a:pt x="184393" y="370929"/>
                  </a:lnTo>
                  <a:lnTo>
                    <a:pt x="203489" y="321894"/>
                  </a:lnTo>
                  <a:lnTo>
                    <a:pt x="222771" y="275421"/>
                  </a:lnTo>
                  <a:lnTo>
                    <a:pt x="242258" y="231745"/>
                  </a:lnTo>
                  <a:lnTo>
                    <a:pt x="261967" y="191097"/>
                  </a:lnTo>
                  <a:lnTo>
                    <a:pt x="281914" y="153711"/>
                  </a:lnTo>
                  <a:lnTo>
                    <a:pt x="302116" y="119819"/>
                  </a:lnTo>
                  <a:lnTo>
                    <a:pt x="343356" y="63452"/>
                  </a:lnTo>
                  <a:lnTo>
                    <a:pt x="385822" y="23859"/>
                  </a:lnTo>
                  <a:lnTo>
                    <a:pt x="429651" y="2905"/>
                  </a:lnTo>
                  <a:lnTo>
                    <a:pt x="452119" y="0"/>
                  </a:lnTo>
                  <a:lnTo>
                    <a:pt x="474520" y="3743"/>
                  </a:lnTo>
                  <a:lnTo>
                    <a:pt x="522984" y="33368"/>
                  </a:lnTo>
                  <a:lnTo>
                    <a:pt x="575350" y="88410"/>
                  </a:lnTo>
                  <a:lnTo>
                    <a:pt x="602628" y="123926"/>
                  </a:lnTo>
                  <a:lnTo>
                    <a:pt x="630441" y="163951"/>
                  </a:lnTo>
                  <a:lnTo>
                    <a:pt x="658640" y="207870"/>
                  </a:lnTo>
                  <a:lnTo>
                    <a:pt x="687080" y="255069"/>
                  </a:lnTo>
                  <a:lnTo>
                    <a:pt x="715612" y="304933"/>
                  </a:lnTo>
                  <a:lnTo>
                    <a:pt x="744090" y="356846"/>
                  </a:lnTo>
                  <a:lnTo>
                    <a:pt x="772366" y="410194"/>
                  </a:lnTo>
                  <a:lnTo>
                    <a:pt x="800294" y="464361"/>
                  </a:lnTo>
                  <a:lnTo>
                    <a:pt x="827726" y="518733"/>
                  </a:lnTo>
                  <a:lnTo>
                    <a:pt x="854515" y="572694"/>
                  </a:lnTo>
                  <a:lnTo>
                    <a:pt x="880514" y="625630"/>
                  </a:lnTo>
                  <a:lnTo>
                    <a:pt x="905576" y="676925"/>
                  </a:lnTo>
                  <a:lnTo>
                    <a:pt x="929554" y="725965"/>
                  </a:lnTo>
                  <a:lnTo>
                    <a:pt x="952301" y="772135"/>
                  </a:lnTo>
                  <a:lnTo>
                    <a:pt x="973669" y="814819"/>
                  </a:lnTo>
                  <a:lnTo>
                    <a:pt x="993512" y="853403"/>
                  </a:lnTo>
                  <a:lnTo>
                    <a:pt x="1011682" y="887272"/>
                  </a:lnTo>
                  <a:lnTo>
                    <a:pt x="1028032" y="915810"/>
                  </a:lnTo>
                  <a:lnTo>
                    <a:pt x="1042415" y="938402"/>
                  </a:lnTo>
                </a:path>
              </a:pathLst>
            </a:custGeom>
            <a:ln w="2857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848856" y="2153412"/>
              <a:ext cx="1065530" cy="974090"/>
            </a:xfrm>
            <a:custGeom>
              <a:avLst/>
              <a:gdLst/>
              <a:ahLst/>
              <a:cxnLst/>
              <a:rect l="l" t="t" r="r" b="b"/>
              <a:pathLst>
                <a:path w="1065529" h="974089">
                  <a:moveTo>
                    <a:pt x="0" y="973836"/>
                  </a:moveTo>
                  <a:lnTo>
                    <a:pt x="18555" y="910497"/>
                  </a:lnTo>
                  <a:lnTo>
                    <a:pt x="37129" y="847399"/>
                  </a:lnTo>
                  <a:lnTo>
                    <a:pt x="55737" y="784779"/>
                  </a:lnTo>
                  <a:lnTo>
                    <a:pt x="74397" y="722876"/>
                  </a:lnTo>
                  <a:lnTo>
                    <a:pt x="93127" y="661928"/>
                  </a:lnTo>
                  <a:lnTo>
                    <a:pt x="111945" y="602174"/>
                  </a:lnTo>
                  <a:lnTo>
                    <a:pt x="130866" y="543851"/>
                  </a:lnTo>
                  <a:lnTo>
                    <a:pt x="149910" y="487199"/>
                  </a:lnTo>
                  <a:lnTo>
                    <a:pt x="169092" y="432456"/>
                  </a:lnTo>
                  <a:lnTo>
                    <a:pt x="188432" y="379860"/>
                  </a:lnTo>
                  <a:lnTo>
                    <a:pt x="207945" y="329650"/>
                  </a:lnTo>
                  <a:lnTo>
                    <a:pt x="227650" y="282064"/>
                  </a:lnTo>
                  <a:lnTo>
                    <a:pt x="247564" y="237340"/>
                  </a:lnTo>
                  <a:lnTo>
                    <a:pt x="267705" y="195718"/>
                  </a:lnTo>
                  <a:lnTo>
                    <a:pt x="288089" y="157435"/>
                  </a:lnTo>
                  <a:lnTo>
                    <a:pt x="308734" y="122729"/>
                  </a:lnTo>
                  <a:lnTo>
                    <a:pt x="350877" y="65006"/>
                  </a:lnTo>
                  <a:lnTo>
                    <a:pt x="394275" y="24455"/>
                  </a:lnTo>
                  <a:lnTo>
                    <a:pt x="439065" y="2984"/>
                  </a:lnTo>
                  <a:lnTo>
                    <a:pt x="462025" y="0"/>
                  </a:lnTo>
                  <a:lnTo>
                    <a:pt x="484918" y="3824"/>
                  </a:lnTo>
                  <a:lnTo>
                    <a:pt x="534447" y="34146"/>
                  </a:lnTo>
                  <a:lnTo>
                    <a:pt x="587965" y="90502"/>
                  </a:lnTo>
                  <a:lnTo>
                    <a:pt x="615844" y="126869"/>
                  </a:lnTo>
                  <a:lnTo>
                    <a:pt x="644269" y="167854"/>
                  </a:lnTo>
                  <a:lnTo>
                    <a:pt x="673090" y="212828"/>
                  </a:lnTo>
                  <a:lnTo>
                    <a:pt x="702156" y="261162"/>
                  </a:lnTo>
                  <a:lnTo>
                    <a:pt x="731317" y="312225"/>
                  </a:lnTo>
                  <a:lnTo>
                    <a:pt x="760422" y="365388"/>
                  </a:lnTo>
                  <a:lnTo>
                    <a:pt x="789320" y="420020"/>
                  </a:lnTo>
                  <a:lnTo>
                    <a:pt x="817863" y="475493"/>
                  </a:lnTo>
                  <a:lnTo>
                    <a:pt x="845898" y="531176"/>
                  </a:lnTo>
                  <a:lnTo>
                    <a:pt x="873276" y="586439"/>
                  </a:lnTo>
                  <a:lnTo>
                    <a:pt x="899846" y="640653"/>
                  </a:lnTo>
                  <a:lnTo>
                    <a:pt x="925458" y="693188"/>
                  </a:lnTo>
                  <a:lnTo>
                    <a:pt x="949961" y="743414"/>
                  </a:lnTo>
                  <a:lnTo>
                    <a:pt x="973206" y="790701"/>
                  </a:lnTo>
                  <a:lnTo>
                    <a:pt x="995040" y="834419"/>
                  </a:lnTo>
                  <a:lnTo>
                    <a:pt x="1015315" y="873939"/>
                  </a:lnTo>
                  <a:lnTo>
                    <a:pt x="1033880" y="908630"/>
                  </a:lnTo>
                  <a:lnTo>
                    <a:pt x="1050583" y="937863"/>
                  </a:lnTo>
                  <a:lnTo>
                    <a:pt x="1065276" y="961009"/>
                  </a:lnTo>
                </a:path>
              </a:pathLst>
            </a:custGeom>
            <a:ln w="28575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Drivers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risks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Cloud</a:t>
            </a:r>
            <a:r>
              <a:rPr dirty="0" spc="-35"/>
              <a:t> </a:t>
            </a:r>
            <a:r>
              <a:rPr dirty="0" spc="-10"/>
              <a:t>adoption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computing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adoption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will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increase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out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necessity,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but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there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are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major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risks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503" y="1100785"/>
            <a:ext cx="48285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Surging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demand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drives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significant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growth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2503" y="1392758"/>
            <a:ext cx="466344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Generated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(Zettabytes)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Projected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Cloud</a:t>
            </a:r>
            <a:r>
              <a:rPr dirty="0" sz="1200" spc="-10">
                <a:latin typeface="Arial MT"/>
                <a:cs typeface="Arial MT"/>
              </a:rPr>
              <a:t> Market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Size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($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506971" y="1100785"/>
            <a:ext cx="42208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Tailwinds</a:t>
            </a:r>
            <a:r>
              <a:rPr dirty="0" sz="1300" b="1">
                <a:latin typeface="Arial"/>
                <a:cs typeface="Arial"/>
              </a:rPr>
              <a:t> from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heavy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reliance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distributed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systems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506971" y="1392758"/>
            <a:ext cx="5048885" cy="57277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86055" marR="5080" indent="-173990">
              <a:lnSpc>
                <a:spcPct val="10400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usage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compute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resources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displays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high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daily </a:t>
            </a:r>
            <a:r>
              <a:rPr dirty="0" sz="1150" b="1">
                <a:latin typeface="Arial"/>
                <a:cs typeface="Arial"/>
              </a:rPr>
              <a:t>seasonality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– distributed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systems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public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Cloud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computing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allow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the </a:t>
            </a:r>
            <a:r>
              <a:rPr dirty="0" sz="1150" b="1">
                <a:latin typeface="Arial"/>
                <a:cs typeface="Arial"/>
              </a:rPr>
              <a:t>allocation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resources</a:t>
            </a:r>
            <a:r>
              <a:rPr dirty="0" sz="1150" spc="1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only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when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they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are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needed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slashing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costs.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3171" y="3631819"/>
            <a:ext cx="72383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Firms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adopt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hybrid</a:t>
            </a:r>
            <a:r>
              <a:rPr dirty="0" sz="1150" spc="13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Clouds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from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multiple</a:t>
            </a:r>
            <a:r>
              <a:rPr dirty="0" sz="1150" spc="1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vendors</a:t>
            </a:r>
            <a:r>
              <a:rPr dirty="0" sz="1150" spc="150" b="1">
                <a:latin typeface="Arial"/>
                <a:cs typeface="Arial"/>
              </a:rPr>
              <a:t> 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provider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concentration</a:t>
            </a:r>
            <a:r>
              <a:rPr dirty="0" sz="1150" spc="2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carries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major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risks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41385" y="3631819"/>
            <a:ext cx="3512820" cy="7194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Sensitive</a:t>
            </a:r>
            <a:r>
              <a:rPr dirty="0" sz="1150" spc="1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13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data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increases</a:t>
            </a:r>
            <a:r>
              <a:rPr dirty="0" sz="1150" spc="2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cyber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attack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spc="-20" b="1">
                <a:latin typeface="Arial"/>
                <a:cs typeface="Arial"/>
              </a:rPr>
              <a:t>risk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150">
              <a:latin typeface="Arial"/>
              <a:cs typeface="Arial"/>
            </a:endParaRPr>
          </a:p>
          <a:p>
            <a:pPr algn="ctr" marL="24765">
              <a:lnSpc>
                <a:spcPct val="100000"/>
              </a:lnSpc>
              <a:tabLst>
                <a:tab pos="1673225" algn="l"/>
              </a:tabLst>
            </a:pPr>
            <a:r>
              <a:rPr dirty="0" sz="2000" spc="-25">
                <a:latin typeface="Georgia"/>
                <a:cs typeface="Georgia"/>
              </a:rPr>
              <a:t>75%</a:t>
            </a:r>
            <a:r>
              <a:rPr dirty="0" sz="2000">
                <a:latin typeface="Georgia"/>
                <a:cs typeface="Georgia"/>
              </a:rPr>
              <a:t>	</a:t>
            </a:r>
            <a:r>
              <a:rPr dirty="0" sz="2000" spc="-25">
                <a:latin typeface="Georgia"/>
                <a:cs typeface="Georgia"/>
              </a:rPr>
              <a:t>39%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17029" y="2061972"/>
            <a:ext cx="1957705" cy="1381125"/>
            <a:chOff x="617029" y="2061972"/>
            <a:chExt cx="1957705" cy="1381125"/>
          </a:xfrm>
        </p:grpSpPr>
        <p:sp>
          <p:nvSpPr>
            <p:cNvPr id="23" name="object 23" descr=""/>
            <p:cNvSpPr/>
            <p:nvPr/>
          </p:nvSpPr>
          <p:spPr>
            <a:xfrm>
              <a:off x="841248" y="2061971"/>
              <a:ext cx="1513840" cy="1376680"/>
            </a:xfrm>
            <a:custGeom>
              <a:avLst/>
              <a:gdLst/>
              <a:ahLst/>
              <a:cxnLst/>
              <a:rect l="l" t="t" r="r" b="b"/>
              <a:pathLst>
                <a:path w="1513839" h="1376679">
                  <a:moveTo>
                    <a:pt x="539496" y="466344"/>
                  </a:moveTo>
                  <a:lnTo>
                    <a:pt x="0" y="466344"/>
                  </a:lnTo>
                  <a:lnTo>
                    <a:pt x="0" y="1376172"/>
                  </a:lnTo>
                  <a:lnTo>
                    <a:pt x="539496" y="1376172"/>
                  </a:lnTo>
                  <a:lnTo>
                    <a:pt x="539496" y="466344"/>
                  </a:lnTo>
                  <a:close/>
                </a:path>
                <a:path w="1513839" h="1376679">
                  <a:moveTo>
                    <a:pt x="1513332" y="0"/>
                  </a:moveTo>
                  <a:lnTo>
                    <a:pt x="969264" y="0"/>
                  </a:lnTo>
                  <a:lnTo>
                    <a:pt x="969264" y="1376172"/>
                  </a:lnTo>
                  <a:lnTo>
                    <a:pt x="1513332" y="1376172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21791" y="3438144"/>
              <a:ext cx="1948180" cy="0"/>
            </a:xfrm>
            <a:custGeom>
              <a:avLst/>
              <a:gdLst/>
              <a:ahLst/>
              <a:cxnLst/>
              <a:rect l="l" t="t" r="r" b="b"/>
              <a:pathLst>
                <a:path w="1948180" h="0">
                  <a:moveTo>
                    <a:pt x="0" y="0"/>
                  </a:moveTo>
                  <a:lnTo>
                    <a:pt x="194767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012952" y="2368118"/>
            <a:ext cx="19050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latin typeface="Arial MT"/>
                <a:cs typeface="Arial MT"/>
              </a:rPr>
              <a:t>120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85517" y="1904492"/>
            <a:ext cx="1911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181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06932" y="1654873"/>
            <a:ext cx="1018540" cy="701040"/>
            <a:chOff x="1106932" y="1654873"/>
            <a:chExt cx="1018540" cy="701040"/>
          </a:xfrm>
        </p:grpSpPr>
        <p:sp>
          <p:nvSpPr>
            <p:cNvPr id="28" name="object 28" descr=""/>
            <p:cNvSpPr/>
            <p:nvPr/>
          </p:nvSpPr>
          <p:spPr>
            <a:xfrm>
              <a:off x="1113282" y="1739645"/>
              <a:ext cx="973455" cy="615950"/>
            </a:xfrm>
            <a:custGeom>
              <a:avLst/>
              <a:gdLst/>
              <a:ahLst/>
              <a:cxnLst/>
              <a:rect l="l" t="t" r="r" b="b"/>
              <a:pathLst>
                <a:path w="973455" h="615950">
                  <a:moveTo>
                    <a:pt x="0" y="615950"/>
                  </a:moveTo>
                  <a:lnTo>
                    <a:pt x="0" y="0"/>
                  </a:lnTo>
                </a:path>
                <a:path w="973455" h="615950">
                  <a:moveTo>
                    <a:pt x="0" y="0"/>
                  </a:moveTo>
                  <a:lnTo>
                    <a:pt x="9732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9018" y="1739645"/>
              <a:ext cx="76200" cy="15240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348740" y="1659635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30" h="155575">
                  <a:moveTo>
                    <a:pt x="246887" y="0"/>
                  </a:moveTo>
                  <a:lnTo>
                    <a:pt x="181239" y="2776"/>
                  </a:lnTo>
                  <a:lnTo>
                    <a:pt x="122258" y="10611"/>
                  </a:lnTo>
                  <a:lnTo>
                    <a:pt x="72294" y="22764"/>
                  </a:lnTo>
                  <a:lnTo>
                    <a:pt x="33697" y="38495"/>
                  </a:lnTo>
                  <a:lnTo>
                    <a:pt x="0" y="77724"/>
                  </a:lnTo>
                  <a:lnTo>
                    <a:pt x="8815" y="98386"/>
                  </a:lnTo>
                  <a:lnTo>
                    <a:pt x="72294" y="132683"/>
                  </a:lnTo>
                  <a:lnTo>
                    <a:pt x="122258" y="144836"/>
                  </a:lnTo>
                  <a:lnTo>
                    <a:pt x="181239" y="152671"/>
                  </a:lnTo>
                  <a:lnTo>
                    <a:pt x="246887" y="155448"/>
                  </a:lnTo>
                  <a:lnTo>
                    <a:pt x="312536" y="152671"/>
                  </a:lnTo>
                  <a:lnTo>
                    <a:pt x="371517" y="144836"/>
                  </a:lnTo>
                  <a:lnTo>
                    <a:pt x="421481" y="132683"/>
                  </a:lnTo>
                  <a:lnTo>
                    <a:pt x="460078" y="116952"/>
                  </a:lnTo>
                  <a:lnTo>
                    <a:pt x="493776" y="77724"/>
                  </a:lnTo>
                  <a:lnTo>
                    <a:pt x="484960" y="57061"/>
                  </a:lnTo>
                  <a:lnTo>
                    <a:pt x="421481" y="22764"/>
                  </a:lnTo>
                  <a:lnTo>
                    <a:pt x="371517" y="10611"/>
                  </a:lnTo>
                  <a:lnTo>
                    <a:pt x="312536" y="2776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48740" y="1659635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30" h="155575">
                  <a:moveTo>
                    <a:pt x="0" y="77724"/>
                  </a:moveTo>
                  <a:lnTo>
                    <a:pt x="33697" y="38495"/>
                  </a:lnTo>
                  <a:lnTo>
                    <a:pt x="72294" y="22764"/>
                  </a:lnTo>
                  <a:lnTo>
                    <a:pt x="122258" y="10611"/>
                  </a:lnTo>
                  <a:lnTo>
                    <a:pt x="181239" y="2776"/>
                  </a:lnTo>
                  <a:lnTo>
                    <a:pt x="246887" y="0"/>
                  </a:lnTo>
                  <a:lnTo>
                    <a:pt x="312536" y="2776"/>
                  </a:lnTo>
                  <a:lnTo>
                    <a:pt x="371517" y="10611"/>
                  </a:lnTo>
                  <a:lnTo>
                    <a:pt x="421481" y="22764"/>
                  </a:lnTo>
                  <a:lnTo>
                    <a:pt x="460078" y="38495"/>
                  </a:lnTo>
                  <a:lnTo>
                    <a:pt x="493776" y="77724"/>
                  </a:lnTo>
                  <a:lnTo>
                    <a:pt x="484960" y="98386"/>
                  </a:lnTo>
                  <a:lnTo>
                    <a:pt x="421481" y="132683"/>
                  </a:lnTo>
                  <a:lnTo>
                    <a:pt x="371517" y="144836"/>
                  </a:lnTo>
                  <a:lnTo>
                    <a:pt x="312536" y="152671"/>
                  </a:lnTo>
                  <a:lnTo>
                    <a:pt x="246887" y="155448"/>
                  </a:lnTo>
                  <a:lnTo>
                    <a:pt x="181239" y="152671"/>
                  </a:lnTo>
                  <a:lnTo>
                    <a:pt x="122258" y="144836"/>
                  </a:lnTo>
                  <a:lnTo>
                    <a:pt x="72294" y="132683"/>
                  </a:lnTo>
                  <a:lnTo>
                    <a:pt x="33697" y="116952"/>
                  </a:lnTo>
                  <a:lnTo>
                    <a:pt x="0" y="777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85824" y="3449573"/>
            <a:ext cx="12515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952500" algn="l"/>
              </a:tabLst>
            </a:pPr>
            <a:r>
              <a:rPr dirty="0" sz="800" spc="-20">
                <a:latin typeface="Arial MT"/>
                <a:cs typeface="Arial MT"/>
              </a:rPr>
              <a:t>2023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2025E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413128" y="1658238"/>
            <a:ext cx="3663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+50.8%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3159061" y="2011679"/>
            <a:ext cx="3159760" cy="1385570"/>
            <a:chOff x="3159061" y="2011679"/>
            <a:chExt cx="3159760" cy="1385570"/>
          </a:xfrm>
        </p:grpSpPr>
        <p:sp>
          <p:nvSpPr>
            <p:cNvPr id="35" name="object 35" descr=""/>
            <p:cNvSpPr/>
            <p:nvPr/>
          </p:nvSpPr>
          <p:spPr>
            <a:xfrm>
              <a:off x="3241548" y="2011679"/>
              <a:ext cx="2994660" cy="1381125"/>
            </a:xfrm>
            <a:custGeom>
              <a:avLst/>
              <a:gdLst/>
              <a:ahLst/>
              <a:cxnLst/>
              <a:rect l="l" t="t" r="r" b="b"/>
              <a:pathLst>
                <a:path w="2994660" h="1381125">
                  <a:moveTo>
                    <a:pt x="196596" y="982980"/>
                  </a:moveTo>
                  <a:lnTo>
                    <a:pt x="0" y="982980"/>
                  </a:lnTo>
                  <a:lnTo>
                    <a:pt x="0" y="1380744"/>
                  </a:lnTo>
                  <a:lnTo>
                    <a:pt x="196596" y="1380744"/>
                  </a:lnTo>
                  <a:lnTo>
                    <a:pt x="196596" y="982980"/>
                  </a:lnTo>
                  <a:close/>
                </a:path>
                <a:path w="2994660" h="1381125">
                  <a:moveTo>
                    <a:pt x="544068" y="918972"/>
                  </a:moveTo>
                  <a:lnTo>
                    <a:pt x="352044" y="918972"/>
                  </a:lnTo>
                  <a:lnTo>
                    <a:pt x="352044" y="1380744"/>
                  </a:lnTo>
                  <a:lnTo>
                    <a:pt x="544068" y="1380744"/>
                  </a:lnTo>
                  <a:lnTo>
                    <a:pt x="544068" y="918972"/>
                  </a:lnTo>
                  <a:close/>
                </a:path>
                <a:path w="2994660" h="1381125">
                  <a:moveTo>
                    <a:pt x="896112" y="841248"/>
                  </a:moveTo>
                  <a:lnTo>
                    <a:pt x="699516" y="841248"/>
                  </a:lnTo>
                  <a:lnTo>
                    <a:pt x="699516" y="1380744"/>
                  </a:lnTo>
                  <a:lnTo>
                    <a:pt x="896112" y="1380744"/>
                  </a:lnTo>
                  <a:lnTo>
                    <a:pt x="896112" y="841248"/>
                  </a:lnTo>
                  <a:close/>
                </a:path>
                <a:path w="2994660" h="1381125">
                  <a:moveTo>
                    <a:pt x="1243584" y="749808"/>
                  </a:moveTo>
                  <a:lnTo>
                    <a:pt x="1051560" y="749808"/>
                  </a:lnTo>
                  <a:lnTo>
                    <a:pt x="1051560" y="1380744"/>
                  </a:lnTo>
                  <a:lnTo>
                    <a:pt x="1243584" y="1380744"/>
                  </a:lnTo>
                  <a:lnTo>
                    <a:pt x="1243584" y="749808"/>
                  </a:lnTo>
                  <a:close/>
                </a:path>
                <a:path w="2994660" h="1381125">
                  <a:moveTo>
                    <a:pt x="1595628" y="644652"/>
                  </a:moveTo>
                  <a:lnTo>
                    <a:pt x="1399032" y="644652"/>
                  </a:lnTo>
                  <a:lnTo>
                    <a:pt x="1399032" y="1380744"/>
                  </a:lnTo>
                  <a:lnTo>
                    <a:pt x="1595628" y="1380744"/>
                  </a:lnTo>
                  <a:lnTo>
                    <a:pt x="1595628" y="644652"/>
                  </a:lnTo>
                  <a:close/>
                </a:path>
                <a:path w="2994660" h="1381125">
                  <a:moveTo>
                    <a:pt x="1943100" y="521208"/>
                  </a:moveTo>
                  <a:lnTo>
                    <a:pt x="1751076" y="521208"/>
                  </a:lnTo>
                  <a:lnTo>
                    <a:pt x="1751076" y="1380744"/>
                  </a:lnTo>
                  <a:lnTo>
                    <a:pt x="1943100" y="1380744"/>
                  </a:lnTo>
                  <a:lnTo>
                    <a:pt x="1943100" y="521208"/>
                  </a:lnTo>
                  <a:close/>
                </a:path>
                <a:path w="2994660" h="1381125">
                  <a:moveTo>
                    <a:pt x="2295144" y="374904"/>
                  </a:moveTo>
                  <a:lnTo>
                    <a:pt x="2103120" y="374904"/>
                  </a:lnTo>
                  <a:lnTo>
                    <a:pt x="2103120" y="1380744"/>
                  </a:lnTo>
                  <a:lnTo>
                    <a:pt x="2295144" y="1380744"/>
                  </a:lnTo>
                  <a:lnTo>
                    <a:pt x="2295144" y="374904"/>
                  </a:lnTo>
                  <a:close/>
                </a:path>
                <a:path w="2994660" h="1381125">
                  <a:moveTo>
                    <a:pt x="2647188" y="201168"/>
                  </a:moveTo>
                  <a:lnTo>
                    <a:pt x="2450592" y="201168"/>
                  </a:lnTo>
                  <a:lnTo>
                    <a:pt x="2450592" y="1380744"/>
                  </a:lnTo>
                  <a:lnTo>
                    <a:pt x="2647188" y="1380744"/>
                  </a:lnTo>
                  <a:lnTo>
                    <a:pt x="2647188" y="201168"/>
                  </a:lnTo>
                  <a:close/>
                </a:path>
                <a:path w="2994660" h="1381125">
                  <a:moveTo>
                    <a:pt x="2994660" y="0"/>
                  </a:moveTo>
                  <a:lnTo>
                    <a:pt x="2802636" y="0"/>
                  </a:lnTo>
                  <a:lnTo>
                    <a:pt x="2802636" y="1380744"/>
                  </a:lnTo>
                  <a:lnTo>
                    <a:pt x="2994660" y="1380744"/>
                  </a:lnTo>
                  <a:lnTo>
                    <a:pt x="299466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163823" y="3392423"/>
              <a:ext cx="3150235" cy="0"/>
            </a:xfrm>
            <a:custGeom>
              <a:avLst/>
              <a:gdLst/>
              <a:ahLst/>
              <a:cxnLst/>
              <a:rect l="l" t="t" r="r" b="b"/>
              <a:pathLst>
                <a:path w="3150235" h="0">
                  <a:moveTo>
                    <a:pt x="0" y="0"/>
                  </a:moveTo>
                  <a:lnTo>
                    <a:pt x="315010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3242817" y="2836875"/>
            <a:ext cx="19050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latin typeface="Arial MT"/>
                <a:cs typeface="Arial MT"/>
              </a:rPr>
              <a:t>454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93084" y="2772918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530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943350" y="2695778"/>
            <a:ext cx="19050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latin typeface="Arial MT"/>
                <a:cs typeface="Arial MT"/>
              </a:rPr>
              <a:t>618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293489" y="2606420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722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643754" y="2499487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844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993894" y="2375154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987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3684523" y="1709039"/>
            <a:ext cx="2456180" cy="944244"/>
          </a:xfrm>
          <a:custGeom>
            <a:avLst/>
            <a:gdLst/>
            <a:ahLst/>
            <a:cxnLst/>
            <a:rect l="l" t="t" r="r" b="b"/>
            <a:pathLst>
              <a:path w="2456179" h="944244">
                <a:moveTo>
                  <a:pt x="2370879" y="26758"/>
                </a:moveTo>
                <a:lnTo>
                  <a:pt x="0" y="917448"/>
                </a:lnTo>
                <a:lnTo>
                  <a:pt x="10160" y="944118"/>
                </a:lnTo>
                <a:lnTo>
                  <a:pt x="2380963" y="53535"/>
                </a:lnTo>
                <a:lnTo>
                  <a:pt x="2370879" y="26758"/>
                </a:lnTo>
                <a:close/>
              </a:path>
              <a:path w="2456179" h="944244">
                <a:moveTo>
                  <a:pt x="2445341" y="21716"/>
                </a:moveTo>
                <a:lnTo>
                  <a:pt x="2384298" y="21716"/>
                </a:lnTo>
                <a:lnTo>
                  <a:pt x="2394330" y="48513"/>
                </a:lnTo>
                <a:lnTo>
                  <a:pt x="2380963" y="53535"/>
                </a:lnTo>
                <a:lnTo>
                  <a:pt x="2391029" y="80263"/>
                </a:lnTo>
                <a:lnTo>
                  <a:pt x="2445341" y="21716"/>
                </a:lnTo>
                <a:close/>
              </a:path>
              <a:path w="2456179" h="944244">
                <a:moveTo>
                  <a:pt x="2384298" y="21716"/>
                </a:moveTo>
                <a:lnTo>
                  <a:pt x="2370879" y="26758"/>
                </a:lnTo>
                <a:lnTo>
                  <a:pt x="2380963" y="53535"/>
                </a:lnTo>
                <a:lnTo>
                  <a:pt x="2394330" y="48513"/>
                </a:lnTo>
                <a:lnTo>
                  <a:pt x="2384298" y="21716"/>
                </a:lnTo>
                <a:close/>
              </a:path>
              <a:path w="2456179" h="944244">
                <a:moveTo>
                  <a:pt x="2360803" y="0"/>
                </a:moveTo>
                <a:lnTo>
                  <a:pt x="2370879" y="26758"/>
                </a:lnTo>
                <a:lnTo>
                  <a:pt x="2384298" y="21716"/>
                </a:lnTo>
                <a:lnTo>
                  <a:pt x="2445341" y="21716"/>
                </a:lnTo>
                <a:lnTo>
                  <a:pt x="2456179" y="10033"/>
                </a:lnTo>
                <a:lnTo>
                  <a:pt x="2360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3215385" y="3400170"/>
            <a:ext cx="307911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950" algn="l"/>
              </a:tabLst>
            </a:pPr>
            <a:r>
              <a:rPr dirty="0" sz="800" spc="-20">
                <a:latin typeface="Arial MT"/>
                <a:cs typeface="Arial MT"/>
              </a:rPr>
              <a:t>2022</a:t>
            </a:r>
            <a:r>
              <a:rPr dirty="0" sz="800">
                <a:latin typeface="Arial MT"/>
                <a:cs typeface="Arial MT"/>
              </a:rPr>
              <a:t>	2023</a:t>
            </a:r>
            <a:r>
              <a:rPr dirty="0" sz="800" spc="39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2024E</a:t>
            </a:r>
            <a:r>
              <a:rPr dirty="0" sz="800" spc="1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2025E</a:t>
            </a:r>
            <a:r>
              <a:rPr dirty="0" sz="800" spc="1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2026E</a:t>
            </a:r>
            <a:r>
              <a:rPr dirty="0" sz="800" spc="16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2027E</a:t>
            </a:r>
            <a:r>
              <a:rPr dirty="0" sz="800" spc="1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2028E</a:t>
            </a:r>
            <a:r>
              <a:rPr dirty="0" sz="800" spc="1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2029E</a:t>
            </a:r>
            <a:r>
              <a:rPr dirty="0" sz="800" spc="18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2030E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304790" y="2226056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1,156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654166" y="2052955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1,355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005321" y="1849627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1,589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4658677" y="2098357"/>
            <a:ext cx="508000" cy="165100"/>
            <a:chOff x="4658677" y="2098357"/>
            <a:chExt cx="508000" cy="165100"/>
          </a:xfrm>
        </p:grpSpPr>
        <p:sp>
          <p:nvSpPr>
            <p:cNvPr id="49" name="object 49" descr=""/>
            <p:cNvSpPr/>
            <p:nvPr/>
          </p:nvSpPr>
          <p:spPr>
            <a:xfrm>
              <a:off x="4663440" y="2103120"/>
              <a:ext cx="498475" cy="155575"/>
            </a:xfrm>
            <a:custGeom>
              <a:avLst/>
              <a:gdLst/>
              <a:ahLst/>
              <a:cxnLst/>
              <a:rect l="l" t="t" r="r" b="b"/>
              <a:pathLst>
                <a:path w="498475" h="155575">
                  <a:moveTo>
                    <a:pt x="249174" y="0"/>
                  </a:moveTo>
                  <a:lnTo>
                    <a:pt x="182915" y="2776"/>
                  </a:lnTo>
                  <a:lnTo>
                    <a:pt x="123387" y="10611"/>
                  </a:lnTo>
                  <a:lnTo>
                    <a:pt x="72961" y="22764"/>
                  </a:lnTo>
                  <a:lnTo>
                    <a:pt x="34007" y="38495"/>
                  </a:lnTo>
                  <a:lnTo>
                    <a:pt x="0" y="77724"/>
                  </a:lnTo>
                  <a:lnTo>
                    <a:pt x="8897" y="98386"/>
                  </a:lnTo>
                  <a:lnTo>
                    <a:pt x="72961" y="132683"/>
                  </a:lnTo>
                  <a:lnTo>
                    <a:pt x="123387" y="144836"/>
                  </a:lnTo>
                  <a:lnTo>
                    <a:pt x="182915" y="152671"/>
                  </a:lnTo>
                  <a:lnTo>
                    <a:pt x="249174" y="155447"/>
                  </a:lnTo>
                  <a:lnTo>
                    <a:pt x="315432" y="152671"/>
                  </a:lnTo>
                  <a:lnTo>
                    <a:pt x="374960" y="144836"/>
                  </a:lnTo>
                  <a:lnTo>
                    <a:pt x="425386" y="132683"/>
                  </a:lnTo>
                  <a:lnTo>
                    <a:pt x="464340" y="116952"/>
                  </a:lnTo>
                  <a:lnTo>
                    <a:pt x="498348" y="77724"/>
                  </a:lnTo>
                  <a:lnTo>
                    <a:pt x="489450" y="57061"/>
                  </a:lnTo>
                  <a:lnTo>
                    <a:pt x="425386" y="22764"/>
                  </a:lnTo>
                  <a:lnTo>
                    <a:pt x="374960" y="10611"/>
                  </a:lnTo>
                  <a:lnTo>
                    <a:pt x="315432" y="2776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63440" y="2103120"/>
              <a:ext cx="498475" cy="155575"/>
            </a:xfrm>
            <a:custGeom>
              <a:avLst/>
              <a:gdLst/>
              <a:ahLst/>
              <a:cxnLst/>
              <a:rect l="l" t="t" r="r" b="b"/>
              <a:pathLst>
                <a:path w="498475" h="155575">
                  <a:moveTo>
                    <a:pt x="0" y="77724"/>
                  </a:moveTo>
                  <a:lnTo>
                    <a:pt x="34007" y="38495"/>
                  </a:lnTo>
                  <a:lnTo>
                    <a:pt x="72961" y="22764"/>
                  </a:lnTo>
                  <a:lnTo>
                    <a:pt x="123387" y="10611"/>
                  </a:lnTo>
                  <a:lnTo>
                    <a:pt x="182915" y="2776"/>
                  </a:lnTo>
                  <a:lnTo>
                    <a:pt x="249174" y="0"/>
                  </a:lnTo>
                  <a:lnTo>
                    <a:pt x="315432" y="2776"/>
                  </a:lnTo>
                  <a:lnTo>
                    <a:pt x="374960" y="10611"/>
                  </a:lnTo>
                  <a:lnTo>
                    <a:pt x="425386" y="22764"/>
                  </a:lnTo>
                  <a:lnTo>
                    <a:pt x="464340" y="38495"/>
                  </a:lnTo>
                  <a:lnTo>
                    <a:pt x="498348" y="77724"/>
                  </a:lnTo>
                  <a:lnTo>
                    <a:pt x="489450" y="98386"/>
                  </a:lnTo>
                  <a:lnTo>
                    <a:pt x="425386" y="132683"/>
                  </a:lnTo>
                  <a:lnTo>
                    <a:pt x="374960" y="144836"/>
                  </a:lnTo>
                  <a:lnTo>
                    <a:pt x="315432" y="152671"/>
                  </a:lnTo>
                  <a:lnTo>
                    <a:pt x="249174" y="155447"/>
                  </a:lnTo>
                  <a:lnTo>
                    <a:pt x="182915" y="152671"/>
                  </a:lnTo>
                  <a:lnTo>
                    <a:pt x="123387" y="144836"/>
                  </a:lnTo>
                  <a:lnTo>
                    <a:pt x="72961" y="132683"/>
                  </a:lnTo>
                  <a:lnTo>
                    <a:pt x="34007" y="116952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4732401" y="2099818"/>
            <a:ext cx="3663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+17.0%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2756916" y="1737360"/>
            <a:ext cx="219710" cy="1792605"/>
          </a:xfrm>
          <a:custGeom>
            <a:avLst/>
            <a:gdLst/>
            <a:ahLst/>
            <a:cxnLst/>
            <a:rect l="l" t="t" r="r" b="b"/>
            <a:pathLst>
              <a:path w="219710" h="1792604">
                <a:moveTo>
                  <a:pt x="0" y="0"/>
                </a:moveTo>
                <a:lnTo>
                  <a:pt x="0" y="1792224"/>
                </a:lnTo>
                <a:lnTo>
                  <a:pt x="219456" y="896112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4337019" y="4322826"/>
            <a:ext cx="1179830" cy="1179830"/>
            <a:chOff x="4337019" y="4322826"/>
            <a:chExt cx="1179830" cy="1179830"/>
          </a:xfrm>
        </p:grpSpPr>
        <p:sp>
          <p:nvSpPr>
            <p:cNvPr id="54" name="object 54" descr=""/>
            <p:cNvSpPr/>
            <p:nvPr/>
          </p:nvSpPr>
          <p:spPr>
            <a:xfrm>
              <a:off x="4428871" y="4322826"/>
              <a:ext cx="1087755" cy="1179830"/>
            </a:xfrm>
            <a:custGeom>
              <a:avLst/>
              <a:gdLst/>
              <a:ahLst/>
              <a:cxnLst/>
              <a:rect l="l" t="t" r="r" b="b"/>
              <a:pathLst>
                <a:path w="1087754" h="1179829">
                  <a:moveTo>
                    <a:pt x="497966" y="0"/>
                  </a:moveTo>
                  <a:lnTo>
                    <a:pt x="497966" y="123825"/>
                  </a:lnTo>
                  <a:lnTo>
                    <a:pt x="545433" y="126242"/>
                  </a:lnTo>
                  <a:lnTo>
                    <a:pt x="591919" y="133382"/>
                  </a:lnTo>
                  <a:lnTo>
                    <a:pt x="637114" y="145074"/>
                  </a:lnTo>
                  <a:lnTo>
                    <a:pt x="680708" y="161148"/>
                  </a:lnTo>
                  <a:lnTo>
                    <a:pt x="722391" y="181435"/>
                  </a:lnTo>
                  <a:lnTo>
                    <a:pt x="761853" y="205764"/>
                  </a:lnTo>
                  <a:lnTo>
                    <a:pt x="798784" y="233965"/>
                  </a:lnTo>
                  <a:lnTo>
                    <a:pt x="832873" y="265869"/>
                  </a:lnTo>
                  <a:lnTo>
                    <a:pt x="863810" y="301306"/>
                  </a:lnTo>
                  <a:lnTo>
                    <a:pt x="891286" y="340106"/>
                  </a:lnTo>
                  <a:lnTo>
                    <a:pt x="914787" y="381600"/>
                  </a:lnTo>
                  <a:lnTo>
                    <a:pt x="933619" y="424429"/>
                  </a:lnTo>
                  <a:lnTo>
                    <a:pt x="947855" y="468269"/>
                  </a:lnTo>
                  <a:lnTo>
                    <a:pt x="957566" y="512798"/>
                  </a:lnTo>
                  <a:lnTo>
                    <a:pt x="962824" y="557691"/>
                  </a:lnTo>
                  <a:lnTo>
                    <a:pt x="963703" y="602625"/>
                  </a:lnTo>
                  <a:lnTo>
                    <a:pt x="960274" y="647277"/>
                  </a:lnTo>
                  <a:lnTo>
                    <a:pt x="952611" y="691324"/>
                  </a:lnTo>
                  <a:lnTo>
                    <a:pt x="940784" y="734442"/>
                  </a:lnTo>
                  <a:lnTo>
                    <a:pt x="924867" y="776308"/>
                  </a:lnTo>
                  <a:lnTo>
                    <a:pt x="904933" y="816599"/>
                  </a:lnTo>
                  <a:lnTo>
                    <a:pt x="881052" y="854991"/>
                  </a:lnTo>
                  <a:lnTo>
                    <a:pt x="853298" y="891161"/>
                  </a:lnTo>
                  <a:lnTo>
                    <a:pt x="821744" y="924786"/>
                  </a:lnTo>
                  <a:lnTo>
                    <a:pt x="786461" y="955542"/>
                  </a:lnTo>
                  <a:lnTo>
                    <a:pt x="747521" y="983107"/>
                  </a:lnTo>
                  <a:lnTo>
                    <a:pt x="706027" y="1006587"/>
                  </a:lnTo>
                  <a:lnTo>
                    <a:pt x="663198" y="1025404"/>
                  </a:lnTo>
                  <a:lnTo>
                    <a:pt x="619358" y="1039629"/>
                  </a:lnTo>
                  <a:lnTo>
                    <a:pt x="574829" y="1049333"/>
                  </a:lnTo>
                  <a:lnTo>
                    <a:pt x="529936" y="1054589"/>
                  </a:lnTo>
                  <a:lnTo>
                    <a:pt x="485002" y="1055468"/>
                  </a:lnTo>
                  <a:lnTo>
                    <a:pt x="440350" y="1052043"/>
                  </a:lnTo>
                  <a:lnTo>
                    <a:pt x="396303" y="1044384"/>
                  </a:lnTo>
                  <a:lnTo>
                    <a:pt x="353185" y="1032564"/>
                  </a:lnTo>
                  <a:lnTo>
                    <a:pt x="311319" y="1016655"/>
                  </a:lnTo>
                  <a:lnTo>
                    <a:pt x="271028" y="996728"/>
                  </a:lnTo>
                  <a:lnTo>
                    <a:pt x="232636" y="972855"/>
                  </a:lnTo>
                  <a:lnTo>
                    <a:pt x="196466" y="945109"/>
                  </a:lnTo>
                  <a:lnTo>
                    <a:pt x="162841" y="913560"/>
                  </a:lnTo>
                  <a:lnTo>
                    <a:pt x="132085" y="878280"/>
                  </a:lnTo>
                  <a:lnTo>
                    <a:pt x="104520" y="839343"/>
                  </a:lnTo>
                  <a:lnTo>
                    <a:pt x="0" y="905637"/>
                  </a:lnTo>
                  <a:lnTo>
                    <a:pt x="28672" y="946854"/>
                  </a:lnTo>
                  <a:lnTo>
                    <a:pt x="60434" y="985141"/>
                  </a:lnTo>
                  <a:lnTo>
                    <a:pt x="95059" y="1020375"/>
                  </a:lnTo>
                  <a:lnTo>
                    <a:pt x="132319" y="1052430"/>
                  </a:lnTo>
                  <a:lnTo>
                    <a:pt x="171987" y="1081181"/>
                  </a:lnTo>
                  <a:lnTo>
                    <a:pt x="213836" y="1106503"/>
                  </a:lnTo>
                  <a:lnTo>
                    <a:pt x="257637" y="1128272"/>
                  </a:lnTo>
                  <a:lnTo>
                    <a:pt x="303163" y="1146363"/>
                  </a:lnTo>
                  <a:lnTo>
                    <a:pt x="350186" y="1160651"/>
                  </a:lnTo>
                  <a:lnTo>
                    <a:pt x="398480" y="1171011"/>
                  </a:lnTo>
                  <a:lnTo>
                    <a:pt x="447816" y="1177318"/>
                  </a:lnTo>
                  <a:lnTo>
                    <a:pt x="497966" y="1179449"/>
                  </a:lnTo>
                  <a:lnTo>
                    <a:pt x="546323" y="1177494"/>
                  </a:lnTo>
                  <a:lnTo>
                    <a:pt x="593605" y="1171730"/>
                  </a:lnTo>
                  <a:lnTo>
                    <a:pt x="639658" y="1162309"/>
                  </a:lnTo>
                  <a:lnTo>
                    <a:pt x="684332" y="1149383"/>
                  </a:lnTo>
                  <a:lnTo>
                    <a:pt x="727475" y="1133103"/>
                  </a:lnTo>
                  <a:lnTo>
                    <a:pt x="768935" y="1113622"/>
                  </a:lnTo>
                  <a:lnTo>
                    <a:pt x="808560" y="1091090"/>
                  </a:lnTo>
                  <a:lnTo>
                    <a:pt x="846198" y="1065661"/>
                  </a:lnTo>
                  <a:lnTo>
                    <a:pt x="881698" y="1037484"/>
                  </a:lnTo>
                  <a:lnTo>
                    <a:pt x="914907" y="1006713"/>
                  </a:lnTo>
                  <a:lnTo>
                    <a:pt x="945675" y="973498"/>
                  </a:lnTo>
                  <a:lnTo>
                    <a:pt x="973848" y="937992"/>
                  </a:lnTo>
                  <a:lnTo>
                    <a:pt x="999275" y="900346"/>
                  </a:lnTo>
                  <a:lnTo>
                    <a:pt x="1021804" y="860713"/>
                  </a:lnTo>
                  <a:lnTo>
                    <a:pt x="1041284" y="819243"/>
                  </a:lnTo>
                  <a:lnTo>
                    <a:pt x="1057563" y="776088"/>
                  </a:lnTo>
                  <a:lnTo>
                    <a:pt x="1070489" y="731401"/>
                  </a:lnTo>
                  <a:lnTo>
                    <a:pt x="1079909" y="685333"/>
                  </a:lnTo>
                  <a:lnTo>
                    <a:pt x="1085673" y="638036"/>
                  </a:lnTo>
                  <a:lnTo>
                    <a:pt x="1087627" y="589661"/>
                  </a:lnTo>
                  <a:lnTo>
                    <a:pt x="1085673" y="541304"/>
                  </a:lnTo>
                  <a:lnTo>
                    <a:pt x="1079909" y="494022"/>
                  </a:lnTo>
                  <a:lnTo>
                    <a:pt x="1070489" y="447969"/>
                  </a:lnTo>
                  <a:lnTo>
                    <a:pt x="1057563" y="403295"/>
                  </a:lnTo>
                  <a:lnTo>
                    <a:pt x="1041284" y="360152"/>
                  </a:lnTo>
                  <a:lnTo>
                    <a:pt x="1021804" y="318692"/>
                  </a:lnTo>
                  <a:lnTo>
                    <a:pt x="999275" y="279067"/>
                  </a:lnTo>
                  <a:lnTo>
                    <a:pt x="973848" y="241429"/>
                  </a:lnTo>
                  <a:lnTo>
                    <a:pt x="945675" y="205929"/>
                  </a:lnTo>
                  <a:lnTo>
                    <a:pt x="914908" y="172719"/>
                  </a:lnTo>
                  <a:lnTo>
                    <a:pt x="881698" y="141952"/>
                  </a:lnTo>
                  <a:lnTo>
                    <a:pt x="846198" y="113779"/>
                  </a:lnTo>
                  <a:lnTo>
                    <a:pt x="808560" y="88352"/>
                  </a:lnTo>
                  <a:lnTo>
                    <a:pt x="768935" y="65823"/>
                  </a:lnTo>
                  <a:lnTo>
                    <a:pt x="727475" y="46343"/>
                  </a:lnTo>
                  <a:lnTo>
                    <a:pt x="684332" y="30064"/>
                  </a:lnTo>
                  <a:lnTo>
                    <a:pt x="639658" y="17138"/>
                  </a:lnTo>
                  <a:lnTo>
                    <a:pt x="593605" y="7718"/>
                  </a:lnTo>
                  <a:lnTo>
                    <a:pt x="546323" y="1954"/>
                  </a:lnTo>
                  <a:lnTo>
                    <a:pt x="49796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337019" y="4322826"/>
              <a:ext cx="589915" cy="906144"/>
            </a:xfrm>
            <a:custGeom>
              <a:avLst/>
              <a:gdLst/>
              <a:ahLst/>
              <a:cxnLst/>
              <a:rect l="l" t="t" r="r" b="b"/>
              <a:pathLst>
                <a:path w="589914" h="906145">
                  <a:moveTo>
                    <a:pt x="589818" y="0"/>
                  </a:moveTo>
                  <a:lnTo>
                    <a:pt x="542043" y="1933"/>
                  </a:lnTo>
                  <a:lnTo>
                    <a:pt x="494771" y="7692"/>
                  </a:lnTo>
                  <a:lnTo>
                    <a:pt x="448222" y="17214"/>
                  </a:lnTo>
                  <a:lnTo>
                    <a:pt x="402621" y="30438"/>
                  </a:lnTo>
                  <a:lnTo>
                    <a:pt x="358187" y="47301"/>
                  </a:lnTo>
                  <a:lnTo>
                    <a:pt x="315145" y="67740"/>
                  </a:lnTo>
                  <a:lnTo>
                    <a:pt x="273715" y="91693"/>
                  </a:lnTo>
                  <a:lnTo>
                    <a:pt x="233931" y="119275"/>
                  </a:lnTo>
                  <a:lnTo>
                    <a:pt x="197097" y="149494"/>
                  </a:lnTo>
                  <a:lnTo>
                    <a:pt x="163260" y="182140"/>
                  </a:lnTo>
                  <a:lnTo>
                    <a:pt x="132466" y="217004"/>
                  </a:lnTo>
                  <a:lnTo>
                    <a:pt x="104763" y="253876"/>
                  </a:lnTo>
                  <a:lnTo>
                    <a:pt x="80197" y="292548"/>
                  </a:lnTo>
                  <a:lnTo>
                    <a:pt x="58815" y="332810"/>
                  </a:lnTo>
                  <a:lnTo>
                    <a:pt x="40663" y="374452"/>
                  </a:lnTo>
                  <a:lnTo>
                    <a:pt x="25788" y="417266"/>
                  </a:lnTo>
                  <a:lnTo>
                    <a:pt x="14238" y="461041"/>
                  </a:lnTo>
                  <a:lnTo>
                    <a:pt x="6059" y="505569"/>
                  </a:lnTo>
                  <a:lnTo>
                    <a:pt x="1297" y="550640"/>
                  </a:lnTo>
                  <a:lnTo>
                    <a:pt x="0" y="596045"/>
                  </a:lnTo>
                  <a:lnTo>
                    <a:pt x="2213" y="641574"/>
                  </a:lnTo>
                  <a:lnTo>
                    <a:pt x="7985" y="687018"/>
                  </a:lnTo>
                  <a:lnTo>
                    <a:pt x="17362" y="732168"/>
                  </a:lnTo>
                  <a:lnTo>
                    <a:pt x="30390" y="776814"/>
                  </a:lnTo>
                  <a:lnTo>
                    <a:pt x="47116" y="820747"/>
                  </a:lnTo>
                  <a:lnTo>
                    <a:pt x="67588" y="863758"/>
                  </a:lnTo>
                  <a:lnTo>
                    <a:pt x="91851" y="905637"/>
                  </a:lnTo>
                  <a:lnTo>
                    <a:pt x="196372" y="839343"/>
                  </a:lnTo>
                  <a:lnTo>
                    <a:pt x="170640" y="793186"/>
                  </a:lnTo>
                  <a:lnTo>
                    <a:pt x="150382" y="744651"/>
                  </a:lnTo>
                  <a:lnTo>
                    <a:pt x="135738" y="694227"/>
                  </a:lnTo>
                  <a:lnTo>
                    <a:pt x="126849" y="642401"/>
                  </a:lnTo>
                  <a:lnTo>
                    <a:pt x="123855" y="589661"/>
                  </a:lnTo>
                  <a:lnTo>
                    <a:pt x="126261" y="542027"/>
                  </a:lnTo>
                  <a:lnTo>
                    <a:pt x="133323" y="495770"/>
                  </a:lnTo>
                  <a:lnTo>
                    <a:pt x="144807" y="451125"/>
                  </a:lnTo>
                  <a:lnTo>
                    <a:pt x="160478" y="408324"/>
                  </a:lnTo>
                  <a:lnTo>
                    <a:pt x="180103" y="367603"/>
                  </a:lnTo>
                  <a:lnTo>
                    <a:pt x="203445" y="329195"/>
                  </a:lnTo>
                  <a:lnTo>
                    <a:pt x="230272" y="293334"/>
                  </a:lnTo>
                  <a:lnTo>
                    <a:pt x="260348" y="260254"/>
                  </a:lnTo>
                  <a:lnTo>
                    <a:pt x="293440" y="230190"/>
                  </a:lnTo>
                  <a:lnTo>
                    <a:pt x="329312" y="203375"/>
                  </a:lnTo>
                  <a:lnTo>
                    <a:pt x="367731" y="180043"/>
                  </a:lnTo>
                  <a:lnTo>
                    <a:pt x="408462" y="160428"/>
                  </a:lnTo>
                  <a:lnTo>
                    <a:pt x="451270" y="144765"/>
                  </a:lnTo>
                  <a:lnTo>
                    <a:pt x="495922" y="133287"/>
                  </a:lnTo>
                  <a:lnTo>
                    <a:pt x="542183" y="126229"/>
                  </a:lnTo>
                  <a:lnTo>
                    <a:pt x="589818" y="123825"/>
                  </a:lnTo>
                  <a:lnTo>
                    <a:pt x="58981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676902" y="4674565"/>
            <a:ext cx="506095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-25">
                <a:latin typeface="Georgia"/>
                <a:cs typeface="Georgia"/>
              </a:rPr>
              <a:t>2/3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945251" y="3916807"/>
            <a:ext cx="1925320" cy="593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Wide</a:t>
            </a:r>
            <a:r>
              <a:rPr dirty="0" sz="1000" spc="-3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6B86C1"/>
                </a:solidFill>
                <a:latin typeface="Arial"/>
                <a:cs typeface="Arial"/>
              </a:rPr>
              <a:t>Incident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latin typeface="Arial MT"/>
                <a:cs typeface="Arial MT"/>
              </a:rPr>
              <a:t>Due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market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concentration,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single </a:t>
            </a:r>
            <a:r>
              <a:rPr dirty="0" sz="900">
                <a:latin typeface="Arial MT"/>
                <a:cs typeface="Arial MT"/>
              </a:rPr>
              <a:t>provider’s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Cloud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issues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could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have </a:t>
            </a:r>
            <a:r>
              <a:rPr dirty="0" sz="900">
                <a:latin typeface="Arial MT"/>
                <a:cs typeface="Arial MT"/>
              </a:rPr>
              <a:t>widespread,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significant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impacts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933313" y="5176773"/>
            <a:ext cx="2122170" cy="730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506691"/>
                </a:solidFill>
                <a:latin typeface="Arial"/>
                <a:cs typeface="Arial"/>
              </a:rPr>
              <a:t>High</a:t>
            </a:r>
            <a:r>
              <a:rPr dirty="0" sz="1000" spc="-25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506691"/>
                </a:solidFill>
                <a:latin typeface="Arial"/>
                <a:cs typeface="Arial"/>
              </a:rPr>
              <a:t>Vendor</a:t>
            </a:r>
            <a:r>
              <a:rPr dirty="0" sz="1000" spc="-20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506691"/>
                </a:solidFill>
                <a:latin typeface="Arial"/>
                <a:cs typeface="Arial"/>
              </a:rPr>
              <a:t>Dependence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dirty="0" sz="900">
                <a:latin typeface="Arial MT"/>
                <a:cs typeface="Arial MT"/>
              </a:rPr>
              <a:t>Market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concentration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increases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customer </a:t>
            </a:r>
            <a:r>
              <a:rPr dirty="0" sz="900">
                <a:latin typeface="Arial MT"/>
                <a:cs typeface="Arial MT"/>
              </a:rPr>
              <a:t>dependency,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reducing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bargaining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power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risking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vendor</a:t>
            </a:r>
            <a:r>
              <a:rPr dirty="0" sz="900" spc="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lock-in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10">
                <a:latin typeface="Arial MT"/>
                <a:cs typeface="Arial MT"/>
              </a:rPr>
              <a:t> fewer providers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690108" y="4704334"/>
            <a:ext cx="1584325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050" b="1">
                <a:latin typeface="Arial"/>
                <a:cs typeface="Arial"/>
              </a:rPr>
              <a:t>Of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Cloud</a:t>
            </a:r>
            <a:r>
              <a:rPr dirty="0" sz="1050" spc="-6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market </a:t>
            </a:r>
            <a:r>
              <a:rPr dirty="0" sz="1050" spc="-25" b="1">
                <a:latin typeface="Arial"/>
                <a:cs typeface="Arial"/>
              </a:rPr>
              <a:t>is </a:t>
            </a:r>
            <a:r>
              <a:rPr dirty="0" sz="1050" b="1">
                <a:latin typeface="Arial"/>
                <a:cs typeface="Arial"/>
              </a:rPr>
              <a:t>controlled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by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three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 spc="-20" b="1">
                <a:latin typeface="Arial"/>
                <a:cs typeface="Arial"/>
              </a:rPr>
              <a:t>firms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8252459" y="4539996"/>
            <a:ext cx="1440180" cy="274320"/>
            <a:chOff x="8252459" y="4539996"/>
            <a:chExt cx="1440180" cy="274320"/>
          </a:xfrm>
        </p:grpSpPr>
        <p:sp>
          <p:nvSpPr>
            <p:cNvPr id="61" name="object 61" descr=""/>
            <p:cNvSpPr/>
            <p:nvPr/>
          </p:nvSpPr>
          <p:spPr>
            <a:xfrm>
              <a:off x="9331451" y="4539996"/>
              <a:ext cx="361315" cy="274320"/>
            </a:xfrm>
            <a:custGeom>
              <a:avLst/>
              <a:gdLst/>
              <a:ahLst/>
              <a:cxnLst/>
              <a:rect l="l" t="t" r="r" b="b"/>
              <a:pathLst>
                <a:path w="361315" h="274320">
                  <a:moveTo>
                    <a:pt x="0" y="274319"/>
                  </a:moveTo>
                  <a:lnTo>
                    <a:pt x="361187" y="274319"/>
                  </a:lnTo>
                  <a:lnTo>
                    <a:pt x="361187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252459" y="4539996"/>
              <a:ext cx="1079500" cy="274320"/>
            </a:xfrm>
            <a:custGeom>
              <a:avLst/>
              <a:gdLst/>
              <a:ahLst/>
              <a:cxnLst/>
              <a:rect l="l" t="t" r="r" b="b"/>
              <a:pathLst>
                <a:path w="1079500" h="274320">
                  <a:moveTo>
                    <a:pt x="1078992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078992" y="274319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9912095" y="4539996"/>
            <a:ext cx="1440180" cy="274320"/>
            <a:chOff x="9912095" y="4539996"/>
            <a:chExt cx="1440180" cy="274320"/>
          </a:xfrm>
        </p:grpSpPr>
        <p:sp>
          <p:nvSpPr>
            <p:cNvPr id="64" name="object 64" descr=""/>
            <p:cNvSpPr/>
            <p:nvPr/>
          </p:nvSpPr>
          <p:spPr>
            <a:xfrm>
              <a:off x="10474451" y="4539996"/>
              <a:ext cx="878205" cy="274320"/>
            </a:xfrm>
            <a:custGeom>
              <a:avLst/>
              <a:gdLst/>
              <a:ahLst/>
              <a:cxnLst/>
              <a:rect l="l" t="t" r="r" b="b"/>
              <a:pathLst>
                <a:path w="878204" h="274320">
                  <a:moveTo>
                    <a:pt x="0" y="274319"/>
                  </a:moveTo>
                  <a:lnTo>
                    <a:pt x="877824" y="274319"/>
                  </a:lnTo>
                  <a:lnTo>
                    <a:pt x="877824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9912095" y="4539996"/>
              <a:ext cx="562610" cy="274320"/>
            </a:xfrm>
            <a:custGeom>
              <a:avLst/>
              <a:gdLst/>
              <a:ahLst/>
              <a:cxnLst/>
              <a:rect l="l" t="t" r="r" b="b"/>
              <a:pathLst>
                <a:path w="562609" h="274320">
                  <a:moveTo>
                    <a:pt x="562355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562355" y="274319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/>
          <p:nvPr/>
        </p:nvSpPr>
        <p:spPr>
          <a:xfrm>
            <a:off x="8211311" y="501091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053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9957816" y="501091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05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8288528" y="5155133"/>
            <a:ext cx="1332865" cy="636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companies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say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5" b="1">
                <a:latin typeface="Arial"/>
                <a:cs typeface="Arial"/>
              </a:rPr>
              <a:t>40% </a:t>
            </a:r>
            <a:r>
              <a:rPr dirty="0" sz="1000" b="1">
                <a:latin typeface="Arial"/>
                <a:cs typeface="Arial"/>
              </a:rPr>
              <a:t>or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more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their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Cloud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sensitive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90"/>
              </a:lnSpc>
            </a:pPr>
            <a:r>
              <a:rPr dirty="0" sz="1000">
                <a:latin typeface="Arial MT"/>
                <a:cs typeface="Arial MT"/>
              </a:rPr>
              <a:t>(58%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2022)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136251" y="5155133"/>
            <a:ext cx="1138555" cy="7886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9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Companies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have </a:t>
            </a:r>
            <a:r>
              <a:rPr dirty="0" sz="1000" spc="-10">
                <a:latin typeface="Arial MT"/>
                <a:cs typeface="Arial MT"/>
              </a:rPr>
              <a:t>experienced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data </a:t>
            </a:r>
            <a:r>
              <a:rPr dirty="0" sz="1000" b="1">
                <a:latin typeface="Arial"/>
                <a:cs typeface="Arial"/>
              </a:rPr>
              <a:t>breaches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their </a:t>
            </a:r>
            <a:r>
              <a:rPr dirty="0" sz="1000">
                <a:latin typeface="Arial MT"/>
                <a:cs typeface="Arial MT"/>
              </a:rPr>
              <a:t>Cloud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environment </a:t>
            </a:r>
            <a:r>
              <a:rPr dirty="0" sz="1000">
                <a:latin typeface="Arial MT"/>
                <a:cs typeface="Arial MT"/>
              </a:rPr>
              <a:t>(35%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2022)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292733" y="4018229"/>
            <a:ext cx="219900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78939" algn="l"/>
              </a:tabLst>
            </a:pPr>
            <a:r>
              <a:rPr dirty="0" sz="2000" spc="-25">
                <a:latin typeface="Georgia"/>
                <a:cs typeface="Georgia"/>
              </a:rPr>
              <a:t>80%</a:t>
            </a:r>
            <a:r>
              <a:rPr dirty="0" sz="2000">
                <a:latin typeface="Georgia"/>
                <a:cs typeface="Georgia"/>
              </a:rPr>
              <a:t>	</a:t>
            </a:r>
            <a:r>
              <a:rPr dirty="0" sz="2000" spc="-25">
                <a:latin typeface="Georgia"/>
                <a:cs typeface="Georgia"/>
              </a:rPr>
              <a:t>89%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845819" y="4539996"/>
            <a:ext cx="1440180" cy="274320"/>
            <a:chOff x="845819" y="4539996"/>
            <a:chExt cx="1440180" cy="274320"/>
          </a:xfrm>
        </p:grpSpPr>
        <p:sp>
          <p:nvSpPr>
            <p:cNvPr id="72" name="object 72" descr=""/>
            <p:cNvSpPr/>
            <p:nvPr/>
          </p:nvSpPr>
          <p:spPr>
            <a:xfrm>
              <a:off x="1997963" y="4539996"/>
              <a:ext cx="288290" cy="274320"/>
            </a:xfrm>
            <a:custGeom>
              <a:avLst/>
              <a:gdLst/>
              <a:ahLst/>
              <a:cxnLst/>
              <a:rect l="l" t="t" r="r" b="b"/>
              <a:pathLst>
                <a:path w="288289" h="274320">
                  <a:moveTo>
                    <a:pt x="0" y="274319"/>
                  </a:moveTo>
                  <a:lnTo>
                    <a:pt x="288036" y="274319"/>
                  </a:lnTo>
                  <a:lnTo>
                    <a:pt x="288036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45819" y="4539996"/>
              <a:ext cx="1152525" cy="274320"/>
            </a:xfrm>
            <a:custGeom>
              <a:avLst/>
              <a:gdLst/>
              <a:ahLst/>
              <a:cxnLst/>
              <a:rect l="l" t="t" r="r" b="b"/>
              <a:pathLst>
                <a:path w="1152525" h="274320">
                  <a:moveTo>
                    <a:pt x="1152144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152144" y="274319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/>
          <p:nvPr/>
        </p:nvSpPr>
        <p:spPr>
          <a:xfrm>
            <a:off x="845819" y="501091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80" h="0">
                <a:moveTo>
                  <a:pt x="0" y="0"/>
                </a:moveTo>
                <a:lnTo>
                  <a:pt x="1440053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880363" y="5155133"/>
            <a:ext cx="1367790" cy="636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1270">
              <a:lnSpc>
                <a:spcPct val="100099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companies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a </a:t>
            </a:r>
            <a:r>
              <a:rPr dirty="0" sz="1000" b="1">
                <a:latin typeface="Arial"/>
                <a:cs typeface="Arial"/>
              </a:rPr>
              <a:t>hybrid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approach </a:t>
            </a:r>
            <a:r>
              <a:rPr dirty="0" sz="1000">
                <a:latin typeface="Arial MT"/>
                <a:cs typeface="Arial MT"/>
              </a:rPr>
              <a:t>utilizing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public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>
                <a:latin typeface="Arial MT"/>
                <a:cs typeface="Arial MT"/>
              </a:rPr>
              <a:t>private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Clouds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2505455" y="4539996"/>
            <a:ext cx="1440180" cy="274320"/>
            <a:chOff x="2505455" y="4539996"/>
            <a:chExt cx="1440180" cy="274320"/>
          </a:xfrm>
        </p:grpSpPr>
        <p:sp>
          <p:nvSpPr>
            <p:cNvPr id="77" name="object 77" descr=""/>
            <p:cNvSpPr/>
            <p:nvPr/>
          </p:nvSpPr>
          <p:spPr>
            <a:xfrm>
              <a:off x="3785616" y="4539996"/>
              <a:ext cx="160020" cy="274320"/>
            </a:xfrm>
            <a:custGeom>
              <a:avLst/>
              <a:gdLst/>
              <a:ahLst/>
              <a:cxnLst/>
              <a:rect l="l" t="t" r="r" b="b"/>
              <a:pathLst>
                <a:path w="160020" h="274320">
                  <a:moveTo>
                    <a:pt x="0" y="274319"/>
                  </a:moveTo>
                  <a:lnTo>
                    <a:pt x="160020" y="274319"/>
                  </a:lnTo>
                  <a:lnTo>
                    <a:pt x="160020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2505455" y="4539996"/>
              <a:ext cx="1280160" cy="274320"/>
            </a:xfrm>
            <a:custGeom>
              <a:avLst/>
              <a:gdLst/>
              <a:ahLst/>
              <a:cxnLst/>
              <a:rect l="l" t="t" r="r" b="b"/>
              <a:pathLst>
                <a:path w="1280160" h="274320">
                  <a:moveTo>
                    <a:pt x="1280159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280159" y="274319"/>
                  </a:lnTo>
                  <a:lnTo>
                    <a:pt x="128015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/>
          <p:nvPr/>
        </p:nvSpPr>
        <p:spPr>
          <a:xfrm>
            <a:off x="2505455" y="501091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053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2560066" y="5155133"/>
            <a:ext cx="1329055" cy="636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1270">
              <a:lnSpc>
                <a:spcPct val="100099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Companies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a </a:t>
            </a:r>
            <a:r>
              <a:rPr dirty="0" sz="1000" b="1">
                <a:latin typeface="Arial"/>
                <a:cs typeface="Arial"/>
              </a:rPr>
              <a:t>Multi-Cloud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approach, </a:t>
            </a:r>
            <a:r>
              <a:rPr dirty="0" sz="1000">
                <a:latin typeface="Arial MT"/>
                <a:cs typeface="Arial MT"/>
              </a:rPr>
              <a:t>utilizing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Clouds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from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provider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208646" y="3270250"/>
            <a:ext cx="360680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b="1">
                <a:latin typeface="Arial"/>
                <a:cs typeface="Arial"/>
              </a:rPr>
              <a:t>Region</a:t>
            </a:r>
            <a:r>
              <a:rPr dirty="0" sz="600" spc="-25" b="1">
                <a:latin typeface="Arial"/>
                <a:cs typeface="Arial"/>
              </a:rPr>
              <a:t> </a:t>
            </a:r>
            <a:r>
              <a:rPr dirty="0" sz="600" spc="-50" b="1">
                <a:latin typeface="Arial"/>
                <a:cs typeface="Arial"/>
              </a:rPr>
              <a:t>A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770878" y="3123057"/>
            <a:ext cx="19748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20">
                <a:latin typeface="Arial MT"/>
                <a:cs typeface="Arial MT"/>
              </a:rPr>
              <a:t>9:00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781035" y="3117850"/>
            <a:ext cx="247650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17:00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017889" y="3104515"/>
            <a:ext cx="19748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20">
                <a:latin typeface="Arial MT"/>
                <a:cs typeface="Arial MT"/>
              </a:rPr>
              <a:t>9:00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675746" y="3099308"/>
            <a:ext cx="443230" cy="302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17:00</a:t>
            </a:r>
            <a:endParaRPr sz="650">
              <a:latin typeface="Arial MT"/>
              <a:cs typeface="Arial MT"/>
            </a:endParaRPr>
          </a:p>
          <a:p>
            <a:pPr marL="95250">
              <a:lnSpc>
                <a:spcPct val="100000"/>
              </a:lnSpc>
              <a:spcBef>
                <a:spcPts val="645"/>
              </a:spcBef>
            </a:pPr>
            <a:r>
              <a:rPr dirty="0" sz="600" b="1">
                <a:solidFill>
                  <a:srgbClr val="374662"/>
                </a:solidFill>
                <a:latin typeface="Arial"/>
                <a:cs typeface="Arial"/>
              </a:rPr>
              <a:t>Region</a:t>
            </a:r>
            <a:r>
              <a:rPr dirty="0" sz="600" spc="-30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374662"/>
                </a:solidFill>
                <a:latin typeface="Arial"/>
                <a:cs typeface="Arial"/>
              </a:rPr>
              <a:t>C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9363836" y="3112084"/>
            <a:ext cx="1076325" cy="290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94005">
              <a:lnSpc>
                <a:spcPct val="100000"/>
              </a:lnSpc>
              <a:spcBef>
                <a:spcPts val="135"/>
              </a:spcBef>
              <a:tabLst>
                <a:tab pos="614045" algn="l"/>
              </a:tabLst>
            </a:pPr>
            <a:r>
              <a:rPr dirty="0" sz="650" spc="-20">
                <a:latin typeface="Arial MT"/>
                <a:cs typeface="Arial MT"/>
              </a:rPr>
              <a:t>9:00</a:t>
            </a:r>
            <a:r>
              <a:rPr dirty="0" sz="650">
                <a:latin typeface="Arial MT"/>
                <a:cs typeface="Arial MT"/>
              </a:rPr>
              <a:t>	17:00</a:t>
            </a:r>
            <a:r>
              <a:rPr dirty="0" sz="650" spc="35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9:00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  <a:tabLst>
                <a:tab pos="692785" algn="l"/>
              </a:tabLst>
            </a:pPr>
            <a:r>
              <a:rPr dirty="0" sz="600" b="1">
                <a:latin typeface="Arial"/>
                <a:cs typeface="Arial"/>
              </a:rPr>
              <a:t>Region</a:t>
            </a:r>
            <a:r>
              <a:rPr dirty="0" sz="600" spc="-25" b="1">
                <a:latin typeface="Arial"/>
                <a:cs typeface="Arial"/>
              </a:rPr>
              <a:t> </a:t>
            </a:r>
            <a:r>
              <a:rPr dirty="0" sz="600" spc="-50" b="1">
                <a:latin typeface="Arial"/>
                <a:cs typeface="Arial"/>
              </a:rPr>
              <a:t>A</a:t>
            </a:r>
            <a:r>
              <a:rPr dirty="0" sz="600" b="1">
                <a:latin typeface="Arial"/>
                <a:cs typeface="Arial"/>
              </a:rPr>
              <a:t>	</a:t>
            </a:r>
            <a:r>
              <a:rPr dirty="0" sz="600" b="1">
                <a:solidFill>
                  <a:srgbClr val="6B86C1"/>
                </a:solidFill>
                <a:latin typeface="Arial"/>
                <a:cs typeface="Arial"/>
              </a:rPr>
              <a:t>Region</a:t>
            </a:r>
            <a:r>
              <a:rPr dirty="0" sz="600" spc="-3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6B86C1"/>
                </a:solidFill>
                <a:latin typeface="Arial"/>
                <a:cs typeface="Arial"/>
              </a:rPr>
              <a:t>B</a:t>
            </a:r>
            <a:endParaRPr sz="6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1252961" y="3107182"/>
            <a:ext cx="247650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17:00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032752" y="2804617"/>
            <a:ext cx="676910" cy="235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b="1">
                <a:solidFill>
                  <a:srgbClr val="374662"/>
                </a:solidFill>
                <a:latin typeface="Arial"/>
                <a:cs typeface="Arial"/>
              </a:rPr>
              <a:t>Compute</a:t>
            </a:r>
            <a:r>
              <a:rPr dirty="0" sz="650" spc="130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374662"/>
                </a:solidFill>
                <a:latin typeface="Arial"/>
                <a:cs typeface="Arial"/>
              </a:rPr>
              <a:t>/</a:t>
            </a:r>
            <a:r>
              <a:rPr dirty="0" sz="650" spc="100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650" spc="-20" b="1">
                <a:solidFill>
                  <a:srgbClr val="374662"/>
                </a:solidFill>
                <a:latin typeface="Arial"/>
                <a:cs typeface="Arial"/>
              </a:rPr>
              <a:t>Data</a:t>
            </a:r>
            <a:endParaRPr sz="65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50"/>
              </a:spcBef>
            </a:pPr>
            <a:r>
              <a:rPr dirty="0" sz="650" spc="-10" b="1">
                <a:solidFill>
                  <a:srgbClr val="374662"/>
                </a:solidFill>
                <a:latin typeface="Arial"/>
                <a:cs typeface="Arial"/>
              </a:rPr>
              <a:t>Requirements</a:t>
            </a:r>
            <a:endParaRPr sz="65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8606790" y="2130551"/>
            <a:ext cx="114300" cy="1042035"/>
          </a:xfrm>
          <a:custGeom>
            <a:avLst/>
            <a:gdLst/>
            <a:ahLst/>
            <a:cxnLst/>
            <a:rect l="l" t="t" r="r" b="b"/>
            <a:pathLst>
              <a:path w="114300" h="1042035">
                <a:moveTo>
                  <a:pt x="38100" y="927481"/>
                </a:moveTo>
                <a:lnTo>
                  <a:pt x="0" y="927481"/>
                </a:lnTo>
                <a:lnTo>
                  <a:pt x="57150" y="1041781"/>
                </a:lnTo>
                <a:lnTo>
                  <a:pt x="104775" y="946531"/>
                </a:lnTo>
                <a:lnTo>
                  <a:pt x="38100" y="946531"/>
                </a:lnTo>
                <a:lnTo>
                  <a:pt x="38100" y="927481"/>
                </a:lnTo>
                <a:close/>
              </a:path>
              <a:path w="114300" h="1042035">
                <a:moveTo>
                  <a:pt x="76200" y="95250"/>
                </a:moveTo>
                <a:lnTo>
                  <a:pt x="38100" y="95250"/>
                </a:lnTo>
                <a:lnTo>
                  <a:pt x="38100" y="946531"/>
                </a:lnTo>
                <a:lnTo>
                  <a:pt x="76200" y="946531"/>
                </a:lnTo>
                <a:lnTo>
                  <a:pt x="76200" y="95250"/>
                </a:lnTo>
                <a:close/>
              </a:path>
              <a:path w="114300" h="1042035">
                <a:moveTo>
                  <a:pt x="114300" y="927481"/>
                </a:moveTo>
                <a:lnTo>
                  <a:pt x="76200" y="927481"/>
                </a:lnTo>
                <a:lnTo>
                  <a:pt x="76200" y="946531"/>
                </a:lnTo>
                <a:lnTo>
                  <a:pt x="104775" y="946531"/>
                </a:lnTo>
                <a:lnTo>
                  <a:pt x="114300" y="927481"/>
                </a:lnTo>
                <a:close/>
              </a:path>
              <a:path w="114300" h="1042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042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7997697" y="2284603"/>
            <a:ext cx="6261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17475" marR="5080" indent="19177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374662"/>
                </a:solidFill>
                <a:latin typeface="Arial"/>
                <a:cs typeface="Arial"/>
              </a:rPr>
              <a:t>Same </a:t>
            </a: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Required</a:t>
            </a:r>
            <a:endParaRPr sz="90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Initial</a:t>
            </a:r>
            <a:endParaRPr sz="9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Investment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73660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(Thormundsson,</a:t>
            </a:r>
            <a:r>
              <a:rPr dirty="0" sz="800" spc="9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B.,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(Statista,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(2024a,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2024b,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2024c)),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(Nathan,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Grimberg,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J.,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Rhodes,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(Solberg,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T.L.,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(Goldman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Sachs,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12648" y="3890771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 h="0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928116" y="3410711"/>
            <a:ext cx="3301365" cy="0"/>
          </a:xfrm>
          <a:custGeom>
            <a:avLst/>
            <a:gdLst/>
            <a:ahLst/>
            <a:cxnLst/>
            <a:rect l="l" t="t" r="r" b="b"/>
            <a:pathLst>
              <a:path w="3301365" h="0">
                <a:moveTo>
                  <a:pt x="0" y="0"/>
                </a:moveTo>
                <a:lnTo>
                  <a:pt x="330098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29283" y="1779523"/>
            <a:ext cx="2879725" cy="1543050"/>
            <a:chOff x="1129283" y="1779523"/>
            <a:chExt cx="2879725" cy="1543050"/>
          </a:xfrm>
        </p:grpSpPr>
        <p:sp>
          <p:nvSpPr>
            <p:cNvPr id="7" name="object 7" descr=""/>
            <p:cNvSpPr/>
            <p:nvPr/>
          </p:nvSpPr>
          <p:spPr>
            <a:xfrm>
              <a:off x="2578608" y="1805939"/>
              <a:ext cx="1417320" cy="672465"/>
            </a:xfrm>
            <a:custGeom>
              <a:avLst/>
              <a:gdLst/>
              <a:ahLst/>
              <a:cxnLst/>
              <a:rect l="l" t="t" r="r" b="b"/>
              <a:pathLst>
                <a:path w="1417320" h="672464">
                  <a:moveTo>
                    <a:pt x="0" y="672084"/>
                  </a:moveTo>
                  <a:lnTo>
                    <a:pt x="47091" y="662015"/>
                  </a:lnTo>
                  <a:lnTo>
                    <a:pt x="94183" y="648821"/>
                  </a:lnTo>
                  <a:lnTo>
                    <a:pt x="141274" y="632989"/>
                  </a:lnTo>
                  <a:lnTo>
                    <a:pt x="188366" y="615007"/>
                  </a:lnTo>
                  <a:lnTo>
                    <a:pt x="235457" y="595360"/>
                  </a:lnTo>
                  <a:lnTo>
                    <a:pt x="282549" y="574535"/>
                  </a:lnTo>
                  <a:lnTo>
                    <a:pt x="329641" y="553021"/>
                  </a:lnTo>
                  <a:lnTo>
                    <a:pt x="376732" y="531302"/>
                  </a:lnTo>
                  <a:lnTo>
                    <a:pt x="423824" y="509868"/>
                  </a:lnTo>
                  <a:lnTo>
                    <a:pt x="470916" y="489204"/>
                  </a:lnTo>
                </a:path>
                <a:path w="1417320" h="672464">
                  <a:moveTo>
                    <a:pt x="470916" y="489204"/>
                  </a:moveTo>
                  <a:lnTo>
                    <a:pt x="518464" y="468512"/>
                  </a:lnTo>
                  <a:lnTo>
                    <a:pt x="566013" y="447495"/>
                  </a:lnTo>
                  <a:lnTo>
                    <a:pt x="613562" y="426132"/>
                  </a:lnTo>
                  <a:lnTo>
                    <a:pt x="661111" y="404402"/>
                  </a:lnTo>
                  <a:lnTo>
                    <a:pt x="708660" y="382285"/>
                  </a:lnTo>
                  <a:lnTo>
                    <a:pt x="756208" y="359761"/>
                  </a:lnTo>
                  <a:lnTo>
                    <a:pt x="803757" y="336808"/>
                  </a:lnTo>
                  <a:lnTo>
                    <a:pt x="851306" y="313407"/>
                  </a:lnTo>
                  <a:lnTo>
                    <a:pt x="898855" y="289536"/>
                  </a:lnTo>
                  <a:lnTo>
                    <a:pt x="946404" y="265175"/>
                  </a:lnTo>
                </a:path>
                <a:path w="1417320" h="672464">
                  <a:moveTo>
                    <a:pt x="946404" y="265175"/>
                  </a:moveTo>
                  <a:lnTo>
                    <a:pt x="989214" y="242729"/>
                  </a:lnTo>
                  <a:lnTo>
                    <a:pt x="1032025" y="219651"/>
                  </a:lnTo>
                  <a:lnTo>
                    <a:pt x="1074835" y="196042"/>
                  </a:lnTo>
                  <a:lnTo>
                    <a:pt x="1117646" y="172002"/>
                  </a:lnTo>
                  <a:lnTo>
                    <a:pt x="1160456" y="147629"/>
                  </a:lnTo>
                  <a:lnTo>
                    <a:pt x="1203267" y="123024"/>
                  </a:lnTo>
                  <a:lnTo>
                    <a:pt x="1246077" y="98287"/>
                  </a:lnTo>
                  <a:lnTo>
                    <a:pt x="1288888" y="73516"/>
                  </a:lnTo>
                  <a:lnTo>
                    <a:pt x="1331698" y="48811"/>
                  </a:lnTo>
                  <a:lnTo>
                    <a:pt x="1374509" y="24272"/>
                  </a:lnTo>
                  <a:lnTo>
                    <a:pt x="1417320" y="0"/>
                  </a:lnTo>
                </a:path>
              </a:pathLst>
            </a:custGeom>
            <a:ln w="25400">
              <a:solidFill>
                <a:srgbClr val="B5C3D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61287" y="2438734"/>
              <a:ext cx="1417320" cy="527050"/>
            </a:xfrm>
            <a:custGeom>
              <a:avLst/>
              <a:gdLst/>
              <a:ahLst/>
              <a:cxnLst/>
              <a:rect l="l" t="t" r="r" b="b"/>
              <a:pathLst>
                <a:path w="1417320" h="527050">
                  <a:moveTo>
                    <a:pt x="0" y="514142"/>
                  </a:moveTo>
                  <a:lnTo>
                    <a:pt x="47243" y="512987"/>
                  </a:lnTo>
                  <a:lnTo>
                    <a:pt x="94487" y="514835"/>
                  </a:lnTo>
                  <a:lnTo>
                    <a:pt x="141731" y="518401"/>
                  </a:lnTo>
                  <a:lnTo>
                    <a:pt x="188975" y="522398"/>
                  </a:lnTo>
                  <a:lnTo>
                    <a:pt x="236219" y="525540"/>
                  </a:lnTo>
                  <a:lnTo>
                    <a:pt x="283463" y="526541"/>
                  </a:lnTo>
                  <a:lnTo>
                    <a:pt x="330707" y="524115"/>
                  </a:lnTo>
                  <a:lnTo>
                    <a:pt x="377951" y="516975"/>
                  </a:lnTo>
                  <a:lnTo>
                    <a:pt x="425195" y="503835"/>
                  </a:lnTo>
                  <a:lnTo>
                    <a:pt x="472439" y="483408"/>
                  </a:lnTo>
                  <a:lnTo>
                    <a:pt x="506185" y="462647"/>
                  </a:lnTo>
                  <a:lnTo>
                    <a:pt x="539931" y="436075"/>
                  </a:lnTo>
                  <a:lnTo>
                    <a:pt x="573677" y="404682"/>
                  </a:lnTo>
                  <a:lnTo>
                    <a:pt x="607422" y="369455"/>
                  </a:lnTo>
                  <a:lnTo>
                    <a:pt x="641168" y="331384"/>
                  </a:lnTo>
                  <a:lnTo>
                    <a:pt x="674914" y="291458"/>
                  </a:lnTo>
                  <a:lnTo>
                    <a:pt x="708659" y="250665"/>
                  </a:lnTo>
                  <a:lnTo>
                    <a:pt x="742405" y="209995"/>
                  </a:lnTo>
                  <a:lnTo>
                    <a:pt x="776151" y="170436"/>
                  </a:lnTo>
                  <a:lnTo>
                    <a:pt x="809897" y="132977"/>
                  </a:lnTo>
                  <a:lnTo>
                    <a:pt x="843642" y="98608"/>
                  </a:lnTo>
                  <a:lnTo>
                    <a:pt x="877388" y="68316"/>
                  </a:lnTo>
                  <a:lnTo>
                    <a:pt x="911134" y="43091"/>
                  </a:lnTo>
                  <a:lnTo>
                    <a:pt x="944880" y="23922"/>
                  </a:lnTo>
                  <a:lnTo>
                    <a:pt x="992124" y="7212"/>
                  </a:lnTo>
                  <a:lnTo>
                    <a:pt x="1039368" y="0"/>
                  </a:lnTo>
                  <a:lnTo>
                    <a:pt x="1086612" y="253"/>
                  </a:lnTo>
                  <a:lnTo>
                    <a:pt x="1133856" y="5941"/>
                  </a:lnTo>
                  <a:lnTo>
                    <a:pt x="1181100" y="15032"/>
                  </a:lnTo>
                  <a:lnTo>
                    <a:pt x="1228344" y="25495"/>
                  </a:lnTo>
                  <a:lnTo>
                    <a:pt x="1275588" y="35298"/>
                  </a:lnTo>
                  <a:lnTo>
                    <a:pt x="1322832" y="42409"/>
                  </a:lnTo>
                  <a:lnTo>
                    <a:pt x="1370076" y="44798"/>
                  </a:lnTo>
                  <a:lnTo>
                    <a:pt x="1417320" y="40432"/>
                  </a:lnTo>
                </a:path>
              </a:pathLst>
            </a:custGeom>
            <a:ln w="254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78608" y="2583179"/>
              <a:ext cx="1417320" cy="347980"/>
            </a:xfrm>
            <a:custGeom>
              <a:avLst/>
              <a:gdLst/>
              <a:ahLst/>
              <a:cxnLst/>
              <a:rect l="l" t="t" r="r" b="b"/>
              <a:pathLst>
                <a:path w="1417320" h="347980">
                  <a:moveTo>
                    <a:pt x="0" y="347472"/>
                  </a:moveTo>
                  <a:lnTo>
                    <a:pt x="47091" y="344097"/>
                  </a:lnTo>
                  <a:lnTo>
                    <a:pt x="94183" y="338279"/>
                  </a:lnTo>
                  <a:lnTo>
                    <a:pt x="141274" y="330413"/>
                  </a:lnTo>
                  <a:lnTo>
                    <a:pt x="188366" y="320899"/>
                  </a:lnTo>
                  <a:lnTo>
                    <a:pt x="235457" y="310133"/>
                  </a:lnTo>
                  <a:lnTo>
                    <a:pt x="282549" y="298515"/>
                  </a:lnTo>
                  <a:lnTo>
                    <a:pt x="329641" y="286440"/>
                  </a:lnTo>
                  <a:lnTo>
                    <a:pt x="376732" y="274307"/>
                  </a:lnTo>
                  <a:lnTo>
                    <a:pt x="423824" y="262515"/>
                  </a:lnTo>
                  <a:lnTo>
                    <a:pt x="470916" y="251460"/>
                  </a:lnTo>
                </a:path>
                <a:path w="1417320" h="347980">
                  <a:moveTo>
                    <a:pt x="470916" y="251460"/>
                  </a:moveTo>
                  <a:lnTo>
                    <a:pt x="518464" y="240904"/>
                  </a:lnTo>
                  <a:lnTo>
                    <a:pt x="566013" y="230184"/>
                  </a:lnTo>
                  <a:lnTo>
                    <a:pt x="613562" y="219290"/>
                  </a:lnTo>
                  <a:lnTo>
                    <a:pt x="661111" y="208208"/>
                  </a:lnTo>
                  <a:lnTo>
                    <a:pt x="708660" y="196929"/>
                  </a:lnTo>
                  <a:lnTo>
                    <a:pt x="756208" y="185440"/>
                  </a:lnTo>
                  <a:lnTo>
                    <a:pt x="803757" y="173730"/>
                  </a:lnTo>
                  <a:lnTo>
                    <a:pt x="851306" y="161787"/>
                  </a:lnTo>
                  <a:lnTo>
                    <a:pt x="898855" y="149601"/>
                  </a:lnTo>
                  <a:lnTo>
                    <a:pt x="946404" y="137160"/>
                  </a:lnTo>
                </a:path>
                <a:path w="1417320" h="347980">
                  <a:moveTo>
                    <a:pt x="946404" y="137160"/>
                  </a:moveTo>
                  <a:lnTo>
                    <a:pt x="993495" y="124369"/>
                  </a:lnTo>
                  <a:lnTo>
                    <a:pt x="1040587" y="111191"/>
                  </a:lnTo>
                  <a:lnTo>
                    <a:pt x="1087678" y="97692"/>
                  </a:lnTo>
                  <a:lnTo>
                    <a:pt x="1134770" y="83941"/>
                  </a:lnTo>
                  <a:lnTo>
                    <a:pt x="1181861" y="70008"/>
                  </a:lnTo>
                  <a:lnTo>
                    <a:pt x="1228953" y="55961"/>
                  </a:lnTo>
                  <a:lnTo>
                    <a:pt x="1276045" y="41868"/>
                  </a:lnTo>
                  <a:lnTo>
                    <a:pt x="1323136" y="27797"/>
                  </a:lnTo>
                  <a:lnTo>
                    <a:pt x="1370228" y="13818"/>
                  </a:lnTo>
                  <a:lnTo>
                    <a:pt x="1417320" y="0"/>
                  </a:lnTo>
                </a:path>
              </a:pathLst>
            </a:custGeom>
            <a:ln w="25400">
              <a:solidFill>
                <a:srgbClr val="6B86C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61287" y="2868507"/>
              <a:ext cx="1417320" cy="309245"/>
            </a:xfrm>
            <a:custGeom>
              <a:avLst/>
              <a:gdLst/>
              <a:ahLst/>
              <a:cxnLst/>
              <a:rect l="l" t="t" r="r" b="b"/>
              <a:pathLst>
                <a:path w="1417320" h="309244">
                  <a:moveTo>
                    <a:pt x="0" y="309032"/>
                  </a:moveTo>
                  <a:lnTo>
                    <a:pt x="52493" y="304230"/>
                  </a:lnTo>
                  <a:lnTo>
                    <a:pt x="104986" y="301053"/>
                  </a:lnTo>
                  <a:lnTo>
                    <a:pt x="157480" y="298688"/>
                  </a:lnTo>
                  <a:lnTo>
                    <a:pt x="209973" y="296323"/>
                  </a:lnTo>
                  <a:lnTo>
                    <a:pt x="262466" y="293146"/>
                  </a:lnTo>
                  <a:lnTo>
                    <a:pt x="314959" y="288345"/>
                  </a:lnTo>
                  <a:lnTo>
                    <a:pt x="367453" y="281107"/>
                  </a:lnTo>
                  <a:lnTo>
                    <a:pt x="419946" y="270620"/>
                  </a:lnTo>
                  <a:lnTo>
                    <a:pt x="472439" y="256073"/>
                  </a:lnTo>
                  <a:lnTo>
                    <a:pt x="515389" y="239620"/>
                  </a:lnTo>
                  <a:lnTo>
                    <a:pt x="558338" y="218518"/>
                  </a:lnTo>
                  <a:lnTo>
                    <a:pt x="601287" y="193899"/>
                  </a:lnTo>
                  <a:lnTo>
                    <a:pt x="644236" y="166894"/>
                  </a:lnTo>
                  <a:lnTo>
                    <a:pt x="687185" y="138635"/>
                  </a:lnTo>
                  <a:lnTo>
                    <a:pt x="730134" y="110255"/>
                  </a:lnTo>
                  <a:lnTo>
                    <a:pt x="773083" y="82884"/>
                  </a:lnTo>
                  <a:lnTo>
                    <a:pt x="816032" y="57655"/>
                  </a:lnTo>
                  <a:lnTo>
                    <a:pt x="858981" y="35700"/>
                  </a:lnTo>
                  <a:lnTo>
                    <a:pt x="901930" y="18150"/>
                  </a:lnTo>
                  <a:lnTo>
                    <a:pt x="944880" y="6137"/>
                  </a:lnTo>
                  <a:lnTo>
                    <a:pt x="992124" y="0"/>
                  </a:lnTo>
                  <a:lnTo>
                    <a:pt x="1039368" y="107"/>
                  </a:lnTo>
                  <a:lnTo>
                    <a:pt x="1086612" y="5091"/>
                  </a:lnTo>
                  <a:lnTo>
                    <a:pt x="1133856" y="13584"/>
                  </a:lnTo>
                  <a:lnTo>
                    <a:pt x="1181100" y="24218"/>
                  </a:lnTo>
                  <a:lnTo>
                    <a:pt x="1228344" y="35626"/>
                  </a:lnTo>
                  <a:lnTo>
                    <a:pt x="1275588" y="46440"/>
                  </a:lnTo>
                  <a:lnTo>
                    <a:pt x="1322832" y="55291"/>
                  </a:lnTo>
                  <a:lnTo>
                    <a:pt x="1370076" y="60812"/>
                  </a:lnTo>
                  <a:lnTo>
                    <a:pt x="1417320" y="61636"/>
                  </a:lnTo>
                </a:path>
              </a:pathLst>
            </a:custGeom>
            <a:ln w="254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07691" y="3049523"/>
              <a:ext cx="1888489" cy="187960"/>
            </a:xfrm>
            <a:custGeom>
              <a:avLst/>
              <a:gdLst/>
              <a:ahLst/>
              <a:cxnLst/>
              <a:rect l="l" t="t" r="r" b="b"/>
              <a:pathLst>
                <a:path w="1888489" h="187960">
                  <a:moveTo>
                    <a:pt x="0" y="187451"/>
                  </a:moveTo>
                  <a:lnTo>
                    <a:pt x="52324" y="181790"/>
                  </a:lnTo>
                  <a:lnTo>
                    <a:pt x="104648" y="176960"/>
                  </a:lnTo>
                  <a:lnTo>
                    <a:pt x="156972" y="172776"/>
                  </a:lnTo>
                  <a:lnTo>
                    <a:pt x="209296" y="169053"/>
                  </a:lnTo>
                  <a:lnTo>
                    <a:pt x="261620" y="165605"/>
                  </a:lnTo>
                  <a:lnTo>
                    <a:pt x="313944" y="162249"/>
                  </a:lnTo>
                  <a:lnTo>
                    <a:pt x="366268" y="158799"/>
                  </a:lnTo>
                  <a:lnTo>
                    <a:pt x="418592" y="155069"/>
                  </a:lnTo>
                  <a:lnTo>
                    <a:pt x="470915" y="150875"/>
                  </a:lnTo>
                </a:path>
                <a:path w="1888489" h="187960">
                  <a:moveTo>
                    <a:pt x="470915" y="150875"/>
                  </a:moveTo>
                  <a:lnTo>
                    <a:pt x="523239" y="146651"/>
                  </a:lnTo>
                  <a:lnTo>
                    <a:pt x="575563" y="142353"/>
                  </a:lnTo>
                  <a:lnTo>
                    <a:pt x="627888" y="137978"/>
                  </a:lnTo>
                  <a:lnTo>
                    <a:pt x="680212" y="133518"/>
                  </a:lnTo>
                  <a:lnTo>
                    <a:pt x="732536" y="128967"/>
                  </a:lnTo>
                  <a:lnTo>
                    <a:pt x="784860" y="124318"/>
                  </a:lnTo>
                  <a:lnTo>
                    <a:pt x="837184" y="119567"/>
                  </a:lnTo>
                  <a:lnTo>
                    <a:pt x="889508" y="114705"/>
                  </a:lnTo>
                  <a:lnTo>
                    <a:pt x="941832" y="109727"/>
                  </a:lnTo>
                </a:path>
                <a:path w="1888489" h="187960">
                  <a:moveTo>
                    <a:pt x="941832" y="109727"/>
                  </a:moveTo>
                  <a:lnTo>
                    <a:pt x="994663" y="104562"/>
                  </a:lnTo>
                  <a:lnTo>
                    <a:pt x="1047495" y="99305"/>
                  </a:lnTo>
                  <a:lnTo>
                    <a:pt x="1100327" y="93951"/>
                  </a:lnTo>
                  <a:lnTo>
                    <a:pt x="1153159" y="88494"/>
                  </a:lnTo>
                  <a:lnTo>
                    <a:pt x="1205992" y="82927"/>
                  </a:lnTo>
                  <a:lnTo>
                    <a:pt x="1258824" y="77244"/>
                  </a:lnTo>
                  <a:lnTo>
                    <a:pt x="1311656" y="71438"/>
                  </a:lnTo>
                  <a:lnTo>
                    <a:pt x="1364488" y="65504"/>
                  </a:lnTo>
                  <a:lnTo>
                    <a:pt x="1417320" y="59436"/>
                  </a:lnTo>
                </a:path>
                <a:path w="1888489" h="187960">
                  <a:moveTo>
                    <a:pt x="1417320" y="59436"/>
                  </a:moveTo>
                  <a:lnTo>
                    <a:pt x="1469644" y="53266"/>
                  </a:lnTo>
                  <a:lnTo>
                    <a:pt x="1521968" y="46893"/>
                  </a:lnTo>
                  <a:lnTo>
                    <a:pt x="1574292" y="40357"/>
                  </a:lnTo>
                  <a:lnTo>
                    <a:pt x="1626616" y="33699"/>
                  </a:lnTo>
                  <a:lnTo>
                    <a:pt x="1678940" y="26959"/>
                  </a:lnTo>
                  <a:lnTo>
                    <a:pt x="1731264" y="20178"/>
                  </a:lnTo>
                  <a:lnTo>
                    <a:pt x="1783588" y="13398"/>
                  </a:lnTo>
                  <a:lnTo>
                    <a:pt x="1835912" y="6658"/>
                  </a:lnTo>
                  <a:lnTo>
                    <a:pt x="1888235" y="0"/>
                  </a:lnTo>
                </a:path>
              </a:pathLst>
            </a:custGeom>
            <a:ln w="25400">
              <a:solidFill>
                <a:srgbClr val="50669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1287" y="3237483"/>
              <a:ext cx="944880" cy="72390"/>
            </a:xfrm>
            <a:custGeom>
              <a:avLst/>
              <a:gdLst/>
              <a:ahLst/>
              <a:cxnLst/>
              <a:rect l="l" t="t" r="r" b="b"/>
              <a:pathLst>
                <a:path w="944880" h="72389">
                  <a:moveTo>
                    <a:pt x="0" y="37845"/>
                  </a:moveTo>
                  <a:lnTo>
                    <a:pt x="52493" y="42097"/>
                  </a:lnTo>
                  <a:lnTo>
                    <a:pt x="104986" y="47200"/>
                  </a:lnTo>
                  <a:lnTo>
                    <a:pt x="157480" y="52728"/>
                  </a:lnTo>
                  <a:lnTo>
                    <a:pt x="209973" y="58253"/>
                  </a:lnTo>
                  <a:lnTo>
                    <a:pt x="262466" y="63347"/>
                  </a:lnTo>
                  <a:lnTo>
                    <a:pt x="314959" y="67582"/>
                  </a:lnTo>
                  <a:lnTo>
                    <a:pt x="367453" y="70532"/>
                  </a:lnTo>
                  <a:lnTo>
                    <a:pt x="419946" y="71769"/>
                  </a:lnTo>
                  <a:lnTo>
                    <a:pt x="472439" y="70865"/>
                  </a:lnTo>
                  <a:lnTo>
                    <a:pt x="524933" y="67377"/>
                  </a:lnTo>
                  <a:lnTo>
                    <a:pt x="577426" y="61447"/>
                  </a:lnTo>
                  <a:lnTo>
                    <a:pt x="629919" y="53650"/>
                  </a:lnTo>
                  <a:lnTo>
                    <a:pt x="682413" y="44564"/>
                  </a:lnTo>
                  <a:lnTo>
                    <a:pt x="734906" y="34767"/>
                  </a:lnTo>
                  <a:lnTo>
                    <a:pt x="787399" y="24835"/>
                  </a:lnTo>
                  <a:lnTo>
                    <a:pt x="839893" y="15345"/>
                  </a:lnTo>
                  <a:lnTo>
                    <a:pt x="892386" y="6874"/>
                  </a:lnTo>
                  <a:lnTo>
                    <a:pt x="944880" y="0"/>
                  </a:lnTo>
                </a:path>
              </a:pathLst>
            </a:custGeom>
            <a:ln w="2540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29283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 h="0">
                  <a:moveTo>
                    <a:pt x="0" y="0"/>
                  </a:moveTo>
                  <a:lnTo>
                    <a:pt x="242315" y="0"/>
                  </a:lnTo>
                </a:path>
              </a:pathLst>
            </a:custGeom>
            <a:ln w="254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78507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 h="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254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04287" y="1792223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69" h="0">
                  <a:moveTo>
                    <a:pt x="0" y="0"/>
                  </a:moveTo>
                  <a:lnTo>
                    <a:pt x="242316" y="0"/>
                  </a:lnTo>
                </a:path>
              </a:pathLst>
            </a:custGeom>
            <a:ln w="2540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56640" y="1707895"/>
            <a:ext cx="195580" cy="17710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160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40"/>
              </a:spcBef>
            </a:pPr>
            <a:r>
              <a:rPr dirty="0" sz="800" spc="-25">
                <a:latin typeface="Arial MT"/>
                <a:cs typeface="Arial MT"/>
              </a:rPr>
              <a:t>140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40"/>
              </a:spcBef>
            </a:pPr>
            <a:r>
              <a:rPr dirty="0" sz="800" spc="-25">
                <a:latin typeface="Arial MT"/>
                <a:cs typeface="Arial MT"/>
              </a:rPr>
              <a:t>120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800" spc="-25">
                <a:latin typeface="Arial MT"/>
                <a:cs typeface="Arial MT"/>
              </a:rPr>
              <a:t>100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640"/>
              </a:spcBef>
            </a:pPr>
            <a:r>
              <a:rPr dirty="0" sz="800" spc="-25">
                <a:latin typeface="Arial MT"/>
                <a:cs typeface="Arial MT"/>
              </a:rPr>
              <a:t>80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640"/>
              </a:spcBef>
            </a:pPr>
            <a:r>
              <a:rPr dirty="0" sz="800" spc="-25">
                <a:latin typeface="Arial MT"/>
                <a:cs typeface="Arial MT"/>
              </a:rPr>
              <a:t>60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635"/>
              </a:spcBef>
            </a:pPr>
            <a:r>
              <a:rPr dirty="0" sz="800" spc="-25">
                <a:latin typeface="Arial MT"/>
                <a:cs typeface="Arial MT"/>
              </a:rPr>
              <a:t>40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640"/>
              </a:spcBef>
            </a:pPr>
            <a:r>
              <a:rPr dirty="0" sz="800" spc="-25">
                <a:latin typeface="Arial MT"/>
                <a:cs typeface="Arial MT"/>
              </a:rPr>
              <a:t>20</a:t>
            </a:r>
            <a:endParaRPr sz="8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800" spc="-50">
                <a:latin typeface="Arial MT"/>
                <a:cs typeface="Arial MT"/>
              </a:rPr>
              <a:t>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86077" y="1711579"/>
            <a:ext cx="14668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61670" algn="l"/>
                <a:tab pos="1187450" algn="l"/>
              </a:tabLst>
            </a:pPr>
            <a:r>
              <a:rPr dirty="0" sz="800" spc="-10">
                <a:latin typeface="Arial MT"/>
                <a:cs typeface="Arial MT"/>
              </a:rPr>
              <a:t>World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5">
                <a:latin typeface="Arial MT"/>
                <a:cs typeface="Arial MT"/>
              </a:rPr>
              <a:t>US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China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Overview</a:t>
            </a:r>
            <a:r>
              <a:rPr dirty="0" spc="-114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Potential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114"/>
              <a:t> </a:t>
            </a:r>
            <a:r>
              <a:rPr dirty="0"/>
              <a:t>Artificial</a:t>
            </a:r>
            <a:r>
              <a:rPr dirty="0" spc="-110"/>
              <a:t> </a:t>
            </a:r>
            <a:r>
              <a:rPr dirty="0" spc="-10"/>
              <a:t>Intelligence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Due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significant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interest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diverse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applications,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AI</a:t>
            </a:r>
            <a:r>
              <a:rPr dirty="0" sz="1150" spc="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poised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revolutionize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industries,</a:t>
            </a:r>
            <a:r>
              <a:rPr dirty="0" sz="1150" spc="1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potentially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growing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nearly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$2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trillion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by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spc="-20" b="0">
                <a:latin typeface="Arial MT"/>
                <a:cs typeface="Arial MT"/>
              </a:rPr>
              <a:t>2023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49731" y="4247388"/>
            <a:ext cx="10939780" cy="1447800"/>
            <a:chOff x="649731" y="4247388"/>
            <a:chExt cx="10939780" cy="1447800"/>
          </a:xfrm>
        </p:grpSpPr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367" y="4864608"/>
              <a:ext cx="228600" cy="23317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731" y="4247388"/>
              <a:ext cx="10939780" cy="144725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0512" y="4928616"/>
              <a:ext cx="269748" cy="10515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5" y="4864608"/>
              <a:ext cx="228599" cy="2331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304" y="4855464"/>
              <a:ext cx="201168" cy="20116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9443" y="4841748"/>
              <a:ext cx="192024" cy="23317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7580" y="4841748"/>
              <a:ext cx="228600" cy="23317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5544" y="4888004"/>
              <a:ext cx="202137" cy="18664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4003" y="4841748"/>
              <a:ext cx="242315" cy="23774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8716" y="4841748"/>
              <a:ext cx="228600" cy="23317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7508" y="4855464"/>
              <a:ext cx="155448" cy="2468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7355" y="4860036"/>
              <a:ext cx="237744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5996" y="4832604"/>
              <a:ext cx="256031" cy="2514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2924" y="4860036"/>
              <a:ext cx="228600" cy="2331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8996" y="4860036"/>
              <a:ext cx="196596" cy="2011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3063" y="4873752"/>
              <a:ext cx="214883" cy="2148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0848" y="4850892"/>
              <a:ext cx="214883" cy="21488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488" y="4860036"/>
              <a:ext cx="228600" cy="2331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1843" y="4846320"/>
              <a:ext cx="214883" cy="2194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48772" y="4887468"/>
              <a:ext cx="205740" cy="16916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0836" y="4924044"/>
              <a:ext cx="283464" cy="68580"/>
            </a:xfrm>
            <a:prstGeom prst="rect">
              <a:avLst/>
            </a:prstGeom>
          </p:spPr>
        </p:pic>
      </p:grpSp>
      <p:graphicFrame>
        <p:nvGraphicFramePr>
          <p:cNvPr id="41" name="object 41" descr=""/>
          <p:cNvGraphicFramePr>
            <a:graphicFrameLocks noGrp="1"/>
          </p:cNvGraphicFramePr>
          <p:nvPr/>
        </p:nvGraphicFramePr>
        <p:xfrm>
          <a:off x="642467" y="4027664"/>
          <a:ext cx="11154410" cy="74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60"/>
                <a:gridCol w="529590"/>
                <a:gridCol w="898525"/>
                <a:gridCol w="1223645"/>
                <a:gridCol w="1089025"/>
                <a:gridCol w="1102360"/>
                <a:gridCol w="726439"/>
                <a:gridCol w="526415"/>
                <a:gridCol w="1008379"/>
                <a:gridCol w="1099820"/>
                <a:gridCol w="708025"/>
                <a:gridCol w="521334"/>
                <a:gridCol w="899159"/>
              </a:tblGrid>
              <a:tr h="147955">
                <a:tc>
                  <a:txBody>
                    <a:bodyPr/>
                    <a:lstStyle/>
                    <a:p>
                      <a:pPr marL="31750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2009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09575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3345" marR="3175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09575" marR="3175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2018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2020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2021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09575">
                        <a:lnSpc>
                          <a:spcPts val="1065"/>
                        </a:lnSpc>
                      </a:pPr>
                      <a:r>
                        <a:rPr dirty="0" sz="1050" spc="-20" b="1">
                          <a:latin typeface="Arial"/>
                          <a:cs typeface="Arial"/>
                        </a:rPr>
                        <a:t>2022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4315">
                <a:tc gridSpan="2">
                  <a:txBody>
                    <a:bodyPr/>
                    <a:lstStyle/>
                    <a:p>
                      <a:pPr marL="215900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Google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begins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IBM’S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Watson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Large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neural</a:t>
                      </a:r>
                      <a:r>
                        <a:rPr dirty="0" sz="8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network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Chatbot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“Eugene”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 gridSpan="2">
                  <a:txBody>
                    <a:bodyPr/>
                    <a:lstStyle/>
                    <a:p>
                      <a:pPr marL="205104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dirty="0" sz="8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chatbots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for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" marR="317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Google</a:t>
                      </a:r>
                      <a:r>
                        <a:rPr dirty="0" sz="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Duplex,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Ai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dirty="0" sz="8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Open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894"/>
                        </a:lnSpc>
                        <a:spcBef>
                          <a:spcPts val="85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Introduction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of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0"/>
                </a:tc>
              </a:tr>
              <a:tr h="121285">
                <a:tc gridSpan="2">
                  <a:txBody>
                    <a:bodyPr/>
                    <a:lstStyle/>
                    <a:p>
                      <a:pPr marL="215900">
                        <a:lnSpc>
                          <a:spcPts val="85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developing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driverless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85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computer</a:t>
                      </a:r>
                      <a:r>
                        <a:rPr dirty="0" sz="8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wins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85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training</a:t>
                      </a:r>
                      <a:r>
                        <a:rPr dirty="0" sz="8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recognize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85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convinced</a:t>
                      </a:r>
                      <a:r>
                        <a:rPr dirty="0" sz="80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judges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to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85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Sophia,</a:t>
                      </a:r>
                      <a:r>
                        <a:rPr dirty="0" sz="8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 robot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that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05104">
                        <a:lnSpc>
                          <a:spcPts val="855"/>
                        </a:lnSpc>
                      </a:pPr>
                      <a:r>
                        <a:rPr dirty="0" sz="800" spc="-30" b="1">
                          <a:latin typeface="Arial"/>
                          <a:cs typeface="Arial"/>
                        </a:rPr>
                        <a:t>human-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like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85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assistant</a:t>
                      </a:r>
                      <a:r>
                        <a:rPr dirty="0" sz="80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that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books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855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AI’s</a:t>
                      </a:r>
                      <a:r>
                        <a:rPr dirty="0" sz="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Chat</a:t>
                      </a:r>
                      <a:r>
                        <a:rPr dirty="0" sz="8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GPT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50" b="1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ts val="85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LaMDA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8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large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855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Stable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“Diffusion”,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23189">
                <a:tc gridSpan="2">
                  <a:txBody>
                    <a:bodyPr/>
                    <a:lstStyle/>
                    <a:p>
                      <a:pPr marL="215900">
                        <a:lnSpc>
                          <a:spcPts val="869"/>
                        </a:lnSpc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cars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869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Jeopardy</a:t>
                      </a:r>
                      <a:r>
                        <a:rPr dirty="0" sz="80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game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6860" marR="3175">
                        <a:lnSpc>
                          <a:spcPts val="869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cat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images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869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8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human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869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"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see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"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and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05104">
                        <a:lnSpc>
                          <a:spcPts val="869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interaction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mutual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" marR="3175">
                        <a:lnSpc>
                          <a:spcPts val="869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appointments</a:t>
                      </a:r>
                      <a:r>
                        <a:rPr dirty="0" sz="80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via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ts val="869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language</a:t>
                      </a:r>
                      <a:r>
                        <a:rPr dirty="0" sz="8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model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ts val="869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language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model</a:t>
                      </a:r>
                      <a:r>
                        <a:rPr dirty="0" sz="8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for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869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text-to-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image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174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830"/>
                        </a:lnSpc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show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83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express</a:t>
                      </a:r>
                      <a:r>
                        <a:rPr dirty="0" sz="80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facially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05104">
                        <a:lnSpc>
                          <a:spcPts val="830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communication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" marR="3175">
                        <a:lnSpc>
                          <a:spcPts val="83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phone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4785">
                        <a:lnSpc>
                          <a:spcPts val="830"/>
                        </a:lnSpc>
                      </a:pPr>
                      <a:r>
                        <a:rPr dirty="0" sz="800" spc="-35">
                          <a:latin typeface="Arial MT"/>
                          <a:cs typeface="Arial MT"/>
                        </a:rPr>
                        <a:t>human-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like</a:t>
                      </a:r>
                      <a:r>
                        <a:rPr dirty="0" sz="80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responses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830"/>
                        </a:lnSpc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AI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2" name="object 42" descr=""/>
          <p:cNvSpPr txBox="1"/>
          <p:nvPr/>
        </p:nvSpPr>
        <p:spPr>
          <a:xfrm>
            <a:off x="592632" y="5198109"/>
            <a:ext cx="942340" cy="732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173990" indent="100330">
              <a:lnSpc>
                <a:spcPct val="994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Launch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first gaming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device </a:t>
            </a:r>
            <a:r>
              <a:rPr dirty="0" sz="800" spc="-10" b="1">
                <a:latin typeface="Arial"/>
                <a:cs typeface="Arial"/>
              </a:rPr>
              <a:t>tracking</a:t>
            </a:r>
            <a:r>
              <a:rPr dirty="0" sz="800" spc="45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human</a:t>
            </a:r>
            <a:endParaRPr sz="800">
              <a:latin typeface="Arial"/>
              <a:cs typeface="Arial"/>
            </a:endParaRPr>
          </a:p>
          <a:p>
            <a:pPr marL="263525">
              <a:lnSpc>
                <a:spcPct val="100000"/>
              </a:lnSpc>
              <a:spcBef>
                <a:spcPts val="15"/>
              </a:spcBef>
            </a:pPr>
            <a:r>
              <a:rPr dirty="0" sz="800" spc="-10" b="1">
                <a:latin typeface="Arial"/>
                <a:cs typeface="Arial"/>
              </a:rPr>
              <a:t>movement</a:t>
            </a:r>
            <a:endParaRPr sz="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1050" spc="-20" b="1">
                <a:latin typeface="Arial"/>
                <a:cs typeface="Arial"/>
              </a:rPr>
              <a:t>2010</a:t>
            </a:r>
            <a:endParaRPr sz="10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330957" y="5745581"/>
            <a:ext cx="254698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27125" algn="l"/>
                <a:tab pos="2241550" algn="l"/>
              </a:tabLst>
            </a:pPr>
            <a:r>
              <a:rPr dirty="0" sz="1050" spc="-20" b="1">
                <a:latin typeface="Arial"/>
                <a:cs typeface="Arial"/>
              </a:rPr>
              <a:t>2011</a:t>
            </a:r>
            <a:r>
              <a:rPr dirty="0" sz="1050" b="1">
                <a:latin typeface="Arial"/>
                <a:cs typeface="Arial"/>
              </a:rPr>
              <a:t>	</a:t>
            </a:r>
            <a:r>
              <a:rPr dirty="0" sz="1050" spc="-20" b="1">
                <a:latin typeface="Arial"/>
                <a:cs typeface="Arial"/>
              </a:rPr>
              <a:t>2012</a:t>
            </a:r>
            <a:r>
              <a:rPr dirty="0" sz="1050" b="1">
                <a:latin typeface="Arial"/>
                <a:cs typeface="Arial"/>
              </a:rPr>
              <a:t>	</a:t>
            </a:r>
            <a:r>
              <a:rPr dirty="0" sz="1050" spc="-20" b="1">
                <a:latin typeface="Arial"/>
                <a:cs typeface="Arial"/>
              </a:rPr>
              <a:t>2014</a:t>
            </a:r>
            <a:endParaRPr sz="10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0132314" y="5745581"/>
            <a:ext cx="31813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0" b="1">
                <a:latin typeface="Arial"/>
                <a:cs typeface="Arial"/>
              </a:rPr>
              <a:t>2022</a:t>
            </a:r>
            <a:endParaRPr sz="10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1246866" y="5745581"/>
            <a:ext cx="31813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20" b="1">
                <a:latin typeface="Arial"/>
                <a:cs typeface="Arial"/>
              </a:rPr>
              <a:t>2023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796923" y="5198109"/>
            <a:ext cx="680085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1920" marR="5080" indent="-109855">
              <a:lnSpc>
                <a:spcPct val="994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Introduction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of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Siri</a:t>
            </a:r>
            <a:r>
              <a:rPr dirty="0" sz="800" spc="-10">
                <a:latin typeface="Arial MT"/>
                <a:cs typeface="Arial MT"/>
              </a:rPr>
              <a:t>,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voice assistant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808858" y="5198109"/>
            <a:ext cx="781050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">
              <a:lnSpc>
                <a:spcPts val="95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Introduction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50">
                <a:latin typeface="Arial MT"/>
                <a:cs typeface="Arial MT"/>
              </a:rPr>
              <a:t>a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ts val="950"/>
              </a:lnSpc>
            </a:pPr>
            <a:r>
              <a:rPr dirty="0" sz="800" spc="-10" b="1">
                <a:latin typeface="Arial"/>
                <a:cs typeface="Arial"/>
              </a:rPr>
              <a:t>virtual</a:t>
            </a:r>
            <a:r>
              <a:rPr dirty="0" sz="800" spc="2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assistant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989959" y="5198109"/>
            <a:ext cx="715645" cy="388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13335">
              <a:lnSpc>
                <a:spcPts val="95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Introduction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of</a:t>
            </a:r>
            <a:endParaRPr sz="800">
              <a:latin typeface="Arial MT"/>
              <a:cs typeface="Arial MT"/>
            </a:endParaRPr>
          </a:p>
          <a:p>
            <a:pPr algn="r" marL="12700" marR="5080" indent="260350">
              <a:lnSpc>
                <a:spcPts val="969"/>
              </a:lnSpc>
              <a:spcBef>
                <a:spcPts val="15"/>
              </a:spcBef>
            </a:pP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virtual</a:t>
            </a:r>
            <a:r>
              <a:rPr dirty="0" sz="800" spc="-10">
                <a:latin typeface="Arial MT"/>
                <a:cs typeface="Arial MT"/>
              </a:rPr>
              <a:t> assistant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30" b="1">
                <a:latin typeface="Arial"/>
                <a:cs typeface="Arial"/>
              </a:rPr>
              <a:t>Alexa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936616" y="5198109"/>
            <a:ext cx="1056005" cy="732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182880" indent="337820">
              <a:lnSpc>
                <a:spcPct val="994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AlphaGo,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50">
                <a:latin typeface="Arial MT"/>
                <a:cs typeface="Arial MT"/>
              </a:rPr>
              <a:t>a</a:t>
            </a:r>
            <a:r>
              <a:rPr dirty="0" sz="800" spc="-10">
                <a:latin typeface="Arial MT"/>
                <a:cs typeface="Arial MT"/>
              </a:rPr>
              <a:t> computer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program, </a:t>
            </a:r>
            <a:r>
              <a:rPr dirty="0" sz="800" b="1">
                <a:latin typeface="Arial"/>
                <a:cs typeface="Arial"/>
              </a:rPr>
              <a:t>beats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Go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world</a:t>
            </a:r>
            <a:endParaRPr sz="8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15"/>
              </a:spcBef>
            </a:pPr>
            <a:r>
              <a:rPr dirty="0" sz="800" spc="-10" b="1">
                <a:latin typeface="Arial"/>
                <a:cs typeface="Arial"/>
              </a:rPr>
              <a:t>champion</a:t>
            </a:r>
            <a:endParaRPr sz="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1050" spc="-20" b="1">
                <a:latin typeface="Arial"/>
                <a:cs typeface="Arial"/>
              </a:rPr>
              <a:t>2016</a:t>
            </a:r>
            <a:endParaRPr sz="105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996685" y="5198109"/>
            <a:ext cx="1110615" cy="732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182880" indent="438784">
              <a:lnSpc>
                <a:spcPct val="994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Alibaba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AI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outperforms humans</a:t>
            </a:r>
            <a:r>
              <a:rPr dirty="0" sz="800" spc="65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Stanford</a:t>
            </a:r>
            <a:endParaRPr sz="800">
              <a:latin typeface="Arial MT"/>
              <a:cs typeface="Arial MT"/>
            </a:endParaRPr>
          </a:p>
          <a:p>
            <a:pPr algn="r" marR="183515">
              <a:lnSpc>
                <a:spcPct val="100000"/>
              </a:lnSpc>
              <a:spcBef>
                <a:spcPts val="15"/>
              </a:spcBef>
            </a:pPr>
            <a:r>
              <a:rPr dirty="0" sz="800" spc="-20">
                <a:latin typeface="Arial MT"/>
                <a:cs typeface="Arial MT"/>
              </a:rPr>
              <a:t>test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1050" spc="-20" b="1">
                <a:latin typeface="Arial"/>
                <a:cs typeface="Arial"/>
              </a:rPr>
              <a:t>2018</a:t>
            </a:r>
            <a:endParaRPr sz="10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255002" y="5198109"/>
            <a:ext cx="967105" cy="732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182245" indent="104775">
              <a:lnSpc>
                <a:spcPct val="994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Introduction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35">
                <a:latin typeface="Arial MT"/>
                <a:cs typeface="Arial MT"/>
              </a:rPr>
              <a:t>of</a:t>
            </a:r>
            <a:r>
              <a:rPr dirty="0" sz="800">
                <a:latin typeface="Arial MT"/>
                <a:cs typeface="Arial MT"/>
              </a:rPr>
              <a:t> T-NLG,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largest language</a:t>
            </a:r>
            <a:r>
              <a:rPr dirty="0" sz="800" spc="30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model</a:t>
            </a:r>
            <a:endParaRPr sz="800">
              <a:latin typeface="Arial"/>
              <a:cs typeface="Arial"/>
            </a:endParaRPr>
          </a:p>
          <a:p>
            <a:pPr marL="300355">
              <a:lnSpc>
                <a:spcPct val="100000"/>
              </a:lnSpc>
              <a:spcBef>
                <a:spcPts val="15"/>
              </a:spcBef>
            </a:pPr>
            <a:r>
              <a:rPr dirty="0" sz="800">
                <a:latin typeface="Arial MT"/>
                <a:cs typeface="Arial MT"/>
              </a:rPr>
              <a:t>at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time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1050" spc="-20" b="1">
                <a:latin typeface="Arial"/>
                <a:cs typeface="Arial"/>
              </a:rPr>
              <a:t>2020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290686" y="5198109"/>
            <a:ext cx="1045210" cy="7327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187325" indent="297180">
              <a:lnSpc>
                <a:spcPts val="940"/>
              </a:lnSpc>
              <a:spcBef>
                <a:spcPts val="140"/>
              </a:spcBef>
            </a:pPr>
            <a:r>
              <a:rPr dirty="0" sz="800" spc="-10">
                <a:latin typeface="Arial MT"/>
                <a:cs typeface="Arial MT"/>
              </a:rPr>
              <a:t>Unveiling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of</a:t>
            </a:r>
            <a:r>
              <a:rPr dirty="0" sz="800" spc="-10">
                <a:latin typeface="Arial MT"/>
                <a:cs typeface="Arial MT"/>
              </a:rPr>
              <a:t> OpenAI’s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 spc="-30" b="1">
                <a:latin typeface="Arial"/>
                <a:cs typeface="Arial"/>
              </a:rPr>
              <a:t>DALL-</a:t>
            </a:r>
            <a:r>
              <a:rPr dirty="0" sz="800" spc="-25" b="1">
                <a:latin typeface="Arial"/>
                <a:cs typeface="Arial"/>
              </a:rPr>
              <a:t>E</a:t>
            </a:r>
            <a:r>
              <a:rPr dirty="0" sz="800" spc="-25">
                <a:latin typeface="Arial MT"/>
                <a:cs typeface="Arial MT"/>
              </a:rPr>
              <a:t>,</a:t>
            </a:r>
            <a:endParaRPr sz="800">
              <a:latin typeface="Arial MT"/>
              <a:cs typeface="Arial MT"/>
            </a:endParaRPr>
          </a:p>
          <a:p>
            <a:pPr marL="53340">
              <a:lnSpc>
                <a:spcPts val="940"/>
              </a:lnSpc>
            </a:pPr>
            <a:r>
              <a:rPr dirty="0" sz="800">
                <a:latin typeface="Arial MT"/>
                <a:cs typeface="Arial MT"/>
              </a:rPr>
              <a:t>an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image-</a:t>
            </a:r>
            <a:r>
              <a:rPr dirty="0" sz="800" spc="-10">
                <a:latin typeface="Arial MT"/>
                <a:cs typeface="Arial MT"/>
              </a:rPr>
              <a:t>creation</a:t>
            </a:r>
            <a:endParaRPr sz="800">
              <a:latin typeface="Arial MT"/>
              <a:cs typeface="Arial MT"/>
            </a:endParaRPr>
          </a:p>
          <a:p>
            <a:pPr marL="753110">
              <a:lnSpc>
                <a:spcPct val="100000"/>
              </a:lnSpc>
              <a:spcBef>
                <a:spcPts val="15"/>
              </a:spcBef>
            </a:pPr>
            <a:r>
              <a:rPr dirty="0" sz="800" spc="-25">
                <a:latin typeface="Arial MT"/>
                <a:cs typeface="Arial MT"/>
              </a:rPr>
              <a:t>AI</a:t>
            </a:r>
            <a:endParaRPr sz="800">
              <a:latin typeface="Arial MT"/>
              <a:cs typeface="Arial MT"/>
            </a:endParaRPr>
          </a:p>
          <a:p>
            <a:pPr marL="739775">
              <a:lnSpc>
                <a:spcPct val="100000"/>
              </a:lnSpc>
              <a:spcBef>
                <a:spcPts val="470"/>
              </a:spcBef>
            </a:pPr>
            <a:r>
              <a:rPr dirty="0" sz="1050" spc="-20" b="1">
                <a:latin typeface="Arial"/>
                <a:cs typeface="Arial"/>
              </a:rPr>
              <a:t>2021</a:t>
            </a:r>
            <a:endParaRPr sz="105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507473" y="5198109"/>
            <a:ext cx="755015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Public</a:t>
            </a:r>
            <a:r>
              <a:rPr dirty="0" sz="800" spc="2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debut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-25">
                <a:latin typeface="Arial MT"/>
                <a:cs typeface="Arial MT"/>
              </a:rPr>
              <a:t>of</a:t>
            </a:r>
            <a:endParaRPr sz="800">
              <a:latin typeface="Arial MT"/>
              <a:cs typeface="Arial MT"/>
            </a:endParaRPr>
          </a:p>
          <a:p>
            <a:pPr marL="328295">
              <a:lnSpc>
                <a:spcPts val="950"/>
              </a:lnSpc>
            </a:pPr>
            <a:r>
              <a:rPr dirty="0" sz="800" spc="-10">
                <a:latin typeface="Arial MT"/>
                <a:cs typeface="Arial MT"/>
              </a:rPr>
              <a:t>ChatGPT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556240" y="5198109"/>
            <a:ext cx="824865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255904">
              <a:lnSpc>
                <a:spcPct val="994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Unveiling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35">
                <a:latin typeface="Arial MT"/>
                <a:cs typeface="Arial MT"/>
              </a:rPr>
              <a:t>of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b="1">
                <a:latin typeface="Arial"/>
                <a:cs typeface="Arial"/>
              </a:rPr>
              <a:t>Bard</a:t>
            </a:r>
            <a:r>
              <a:rPr dirty="0" sz="800">
                <a:latin typeface="Arial MT"/>
                <a:cs typeface="Arial MT"/>
              </a:rPr>
              <a:t>,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Alphabet’s generative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AI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tool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7941564" y="3278123"/>
            <a:ext cx="228600" cy="59690"/>
          </a:xfrm>
          <a:custGeom>
            <a:avLst/>
            <a:gdLst/>
            <a:ahLst/>
            <a:cxnLst/>
            <a:rect l="l" t="t" r="r" b="b"/>
            <a:pathLst>
              <a:path w="228600" h="59689">
                <a:moveTo>
                  <a:pt x="0" y="59436"/>
                </a:moveTo>
                <a:lnTo>
                  <a:pt x="228600" y="59436"/>
                </a:lnTo>
                <a:lnTo>
                  <a:pt x="228600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9596628" y="1828799"/>
            <a:ext cx="1888489" cy="1449705"/>
          </a:xfrm>
          <a:custGeom>
            <a:avLst/>
            <a:gdLst/>
            <a:ahLst/>
            <a:cxnLst/>
            <a:rect l="l" t="t" r="r" b="b"/>
            <a:pathLst>
              <a:path w="1888490" h="1449704">
                <a:moveTo>
                  <a:pt x="233172" y="1074420"/>
                </a:moveTo>
                <a:lnTo>
                  <a:pt x="0" y="1074420"/>
                </a:lnTo>
                <a:lnTo>
                  <a:pt x="0" y="1449324"/>
                </a:lnTo>
                <a:lnTo>
                  <a:pt x="233172" y="1449324"/>
                </a:lnTo>
                <a:lnTo>
                  <a:pt x="233172" y="1074420"/>
                </a:lnTo>
                <a:close/>
              </a:path>
              <a:path w="1888490" h="1449704">
                <a:moveTo>
                  <a:pt x="649224" y="896112"/>
                </a:moveTo>
                <a:lnTo>
                  <a:pt x="416052" y="896112"/>
                </a:lnTo>
                <a:lnTo>
                  <a:pt x="416052" y="1399032"/>
                </a:lnTo>
                <a:lnTo>
                  <a:pt x="649224" y="1399032"/>
                </a:lnTo>
                <a:lnTo>
                  <a:pt x="649224" y="896112"/>
                </a:lnTo>
                <a:close/>
              </a:path>
              <a:path w="1888490" h="1449704">
                <a:moveTo>
                  <a:pt x="1060704" y="662940"/>
                </a:moveTo>
                <a:lnTo>
                  <a:pt x="832104" y="662940"/>
                </a:lnTo>
                <a:lnTo>
                  <a:pt x="832104" y="1325880"/>
                </a:lnTo>
                <a:lnTo>
                  <a:pt x="1060704" y="1325880"/>
                </a:lnTo>
                <a:lnTo>
                  <a:pt x="1060704" y="662940"/>
                </a:lnTo>
                <a:close/>
              </a:path>
              <a:path w="1888490" h="1449704">
                <a:moveTo>
                  <a:pt x="1476756" y="365760"/>
                </a:moveTo>
                <a:lnTo>
                  <a:pt x="1243584" y="365760"/>
                </a:lnTo>
                <a:lnTo>
                  <a:pt x="1243584" y="1239012"/>
                </a:lnTo>
                <a:lnTo>
                  <a:pt x="1476756" y="1239012"/>
                </a:lnTo>
                <a:lnTo>
                  <a:pt x="1476756" y="365760"/>
                </a:lnTo>
                <a:close/>
              </a:path>
              <a:path w="1888490" h="1449704">
                <a:moveTo>
                  <a:pt x="1888236" y="0"/>
                </a:moveTo>
                <a:lnTo>
                  <a:pt x="1659636" y="0"/>
                </a:lnTo>
                <a:lnTo>
                  <a:pt x="1659636" y="1129284"/>
                </a:lnTo>
                <a:lnTo>
                  <a:pt x="1888236" y="1129284"/>
                </a:lnTo>
                <a:lnTo>
                  <a:pt x="1888236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 descr=""/>
          <p:cNvGrpSpPr/>
          <p:nvPr/>
        </p:nvGrpSpPr>
        <p:grpSpPr>
          <a:xfrm>
            <a:off x="8211121" y="3044951"/>
            <a:ext cx="3375025" cy="361950"/>
            <a:chOff x="8211121" y="3044951"/>
            <a:chExt cx="3375025" cy="361950"/>
          </a:xfrm>
        </p:grpSpPr>
        <p:sp>
          <p:nvSpPr>
            <p:cNvPr id="58" name="object 58" descr=""/>
            <p:cNvSpPr/>
            <p:nvPr/>
          </p:nvSpPr>
          <p:spPr>
            <a:xfrm>
              <a:off x="8357616" y="3044951"/>
              <a:ext cx="1056640" cy="283845"/>
            </a:xfrm>
            <a:custGeom>
              <a:avLst/>
              <a:gdLst/>
              <a:ahLst/>
              <a:cxnLst/>
              <a:rect l="l" t="t" r="r" b="b"/>
              <a:pathLst>
                <a:path w="1056640" h="283845">
                  <a:moveTo>
                    <a:pt x="228600" y="178308"/>
                  </a:moveTo>
                  <a:lnTo>
                    <a:pt x="0" y="178308"/>
                  </a:lnTo>
                  <a:lnTo>
                    <a:pt x="0" y="283476"/>
                  </a:lnTo>
                  <a:lnTo>
                    <a:pt x="228600" y="283476"/>
                  </a:lnTo>
                  <a:lnTo>
                    <a:pt x="228600" y="178308"/>
                  </a:lnTo>
                  <a:close/>
                </a:path>
                <a:path w="1056640" h="283845">
                  <a:moveTo>
                    <a:pt x="644652" y="100584"/>
                  </a:moveTo>
                  <a:lnTo>
                    <a:pt x="411480" y="100584"/>
                  </a:lnTo>
                  <a:lnTo>
                    <a:pt x="411480" y="274320"/>
                  </a:lnTo>
                  <a:lnTo>
                    <a:pt x="644652" y="274320"/>
                  </a:lnTo>
                  <a:lnTo>
                    <a:pt x="644652" y="100584"/>
                  </a:lnTo>
                  <a:close/>
                </a:path>
                <a:path w="1056640" h="283845">
                  <a:moveTo>
                    <a:pt x="1056132" y="0"/>
                  </a:moveTo>
                  <a:lnTo>
                    <a:pt x="827532" y="0"/>
                  </a:lnTo>
                  <a:lnTo>
                    <a:pt x="827532" y="260616"/>
                  </a:lnTo>
                  <a:lnTo>
                    <a:pt x="1056132" y="260616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215883" y="3401567"/>
              <a:ext cx="3365500" cy="0"/>
            </a:xfrm>
            <a:custGeom>
              <a:avLst/>
              <a:gdLst/>
              <a:ahLst/>
              <a:cxnLst/>
              <a:rect l="l" t="t" r="r" b="b"/>
              <a:pathLst>
                <a:path w="3365500" h="0">
                  <a:moveTo>
                    <a:pt x="0" y="0"/>
                  </a:moveTo>
                  <a:lnTo>
                    <a:pt x="96011" y="0"/>
                  </a:lnTo>
                </a:path>
                <a:path w="3365500" h="0">
                  <a:moveTo>
                    <a:pt x="416051" y="0"/>
                  </a:moveTo>
                  <a:lnTo>
                    <a:pt x="507491" y="0"/>
                  </a:lnTo>
                </a:path>
                <a:path w="3365500" h="0">
                  <a:moveTo>
                    <a:pt x="827531" y="0"/>
                  </a:moveTo>
                  <a:lnTo>
                    <a:pt x="923543" y="0"/>
                  </a:lnTo>
                </a:path>
                <a:path w="3365500" h="0">
                  <a:moveTo>
                    <a:pt x="1243583" y="0"/>
                  </a:moveTo>
                  <a:lnTo>
                    <a:pt x="336499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7434071" y="3294126"/>
            <a:ext cx="462280" cy="112395"/>
            <a:chOff x="7434071" y="3294126"/>
            <a:chExt cx="462280" cy="112395"/>
          </a:xfrm>
        </p:grpSpPr>
        <p:sp>
          <p:nvSpPr>
            <p:cNvPr id="61" name="object 61" descr=""/>
            <p:cNvSpPr/>
            <p:nvPr/>
          </p:nvSpPr>
          <p:spPr>
            <a:xfrm>
              <a:off x="7525511" y="3396996"/>
              <a:ext cx="233679" cy="5080"/>
            </a:xfrm>
            <a:custGeom>
              <a:avLst/>
              <a:gdLst/>
              <a:ahLst/>
              <a:cxnLst/>
              <a:rect l="l" t="t" r="r" b="b"/>
              <a:pathLst>
                <a:path w="233679" h="5079">
                  <a:moveTo>
                    <a:pt x="233172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233172" y="457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525511" y="3319272"/>
              <a:ext cx="233679" cy="78105"/>
            </a:xfrm>
            <a:custGeom>
              <a:avLst/>
              <a:gdLst/>
              <a:ahLst/>
              <a:cxnLst/>
              <a:rect l="l" t="t" r="r" b="b"/>
              <a:pathLst>
                <a:path w="233679" h="78104">
                  <a:moveTo>
                    <a:pt x="233172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233172" y="7772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434071" y="340156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 h="0">
                  <a:moveTo>
                    <a:pt x="0" y="0"/>
                  </a:moveTo>
                  <a:lnTo>
                    <a:pt x="46177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642097" y="3294126"/>
              <a:ext cx="0" cy="103505"/>
            </a:xfrm>
            <a:custGeom>
              <a:avLst/>
              <a:gdLst/>
              <a:ahLst/>
              <a:cxnLst/>
              <a:rect l="l" t="t" r="r" b="b"/>
              <a:pathLst>
                <a:path w="0" h="103504">
                  <a:moveTo>
                    <a:pt x="0" y="0"/>
                  </a:moveTo>
                  <a:lnTo>
                    <a:pt x="0" y="10312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7895843" y="3340417"/>
            <a:ext cx="320040" cy="61594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480"/>
              </a:lnSpc>
            </a:pPr>
            <a:r>
              <a:rPr dirty="0" sz="800" spc="-10">
                <a:latin typeface="Arial MT"/>
                <a:cs typeface="Arial MT"/>
              </a:rPr>
              <a:t>17.2%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8311896" y="3305568"/>
            <a:ext cx="1148080" cy="132715"/>
          </a:xfrm>
          <a:custGeom>
            <a:avLst/>
            <a:gdLst/>
            <a:ahLst/>
            <a:cxnLst/>
            <a:rect l="l" t="t" r="r" b="b"/>
            <a:pathLst>
              <a:path w="1148079" h="132714">
                <a:moveTo>
                  <a:pt x="320040" y="22860"/>
                </a:moveTo>
                <a:lnTo>
                  <a:pt x="0" y="22860"/>
                </a:lnTo>
                <a:lnTo>
                  <a:pt x="0" y="132575"/>
                </a:lnTo>
                <a:lnTo>
                  <a:pt x="320040" y="132575"/>
                </a:lnTo>
                <a:lnTo>
                  <a:pt x="320040" y="22860"/>
                </a:lnTo>
                <a:close/>
              </a:path>
              <a:path w="1148079" h="132714">
                <a:moveTo>
                  <a:pt x="731520" y="13703"/>
                </a:moveTo>
                <a:lnTo>
                  <a:pt x="411480" y="13703"/>
                </a:lnTo>
                <a:lnTo>
                  <a:pt x="411480" y="123431"/>
                </a:lnTo>
                <a:lnTo>
                  <a:pt x="731520" y="123431"/>
                </a:lnTo>
                <a:lnTo>
                  <a:pt x="731520" y="13703"/>
                </a:lnTo>
                <a:close/>
              </a:path>
              <a:path w="1148079" h="132714">
                <a:moveTo>
                  <a:pt x="1147572" y="0"/>
                </a:moveTo>
                <a:lnTo>
                  <a:pt x="827532" y="0"/>
                </a:lnTo>
                <a:lnTo>
                  <a:pt x="827532" y="109715"/>
                </a:lnTo>
                <a:lnTo>
                  <a:pt x="1147572" y="109715"/>
                </a:lnTo>
                <a:lnTo>
                  <a:pt x="114757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9146793" y="3279394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23.9%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576054" y="3310699"/>
            <a:ext cx="289560" cy="9144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5"/>
              </a:lnSpc>
            </a:pPr>
            <a:r>
              <a:rPr dirty="0" sz="800" spc="-20">
                <a:latin typeface="Arial MT"/>
                <a:cs typeface="Arial MT"/>
              </a:rPr>
              <a:t>24.7%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971531" y="3227832"/>
            <a:ext cx="315595" cy="17399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1841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45"/>
              </a:spcBef>
            </a:pPr>
            <a:r>
              <a:rPr dirty="0" sz="800" spc="-10">
                <a:latin typeface="Arial MT"/>
                <a:cs typeface="Arial MT"/>
              </a:rPr>
              <a:t>25.8%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21283" y="3430735"/>
            <a:ext cx="9664700" cy="40576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427990">
              <a:lnSpc>
                <a:spcPct val="100000"/>
              </a:lnSpc>
              <a:spcBef>
                <a:spcPts val="275"/>
              </a:spcBef>
              <a:tabLst>
                <a:tab pos="900430" algn="l"/>
                <a:tab pos="1372235" algn="l"/>
                <a:tab pos="1844675" algn="l"/>
                <a:tab pos="2282825" algn="l"/>
                <a:tab pos="2755265" algn="l"/>
                <a:tab pos="3227705" algn="l"/>
                <a:tab pos="6910070" algn="l"/>
                <a:tab pos="7324725" algn="l"/>
                <a:tab pos="7739380" algn="l"/>
                <a:tab pos="8120380" algn="l"/>
                <a:tab pos="8536940" algn="l"/>
                <a:tab pos="8950960" algn="l"/>
                <a:tab pos="9365615" algn="l"/>
              </a:tabLst>
            </a:pPr>
            <a:r>
              <a:rPr dirty="0" sz="800" spc="-20">
                <a:latin typeface="Arial MT"/>
                <a:cs typeface="Arial MT"/>
              </a:rPr>
              <a:t>2019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2020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2021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2022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2023E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2024E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2025E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2021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2022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2023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2024E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2025E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2026E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2027E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AI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has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continuously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evolved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over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 past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two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decades,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introducing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numerous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groundbreaking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applications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383011" y="3154679"/>
            <a:ext cx="320040" cy="24701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5651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445"/>
              </a:spcBef>
            </a:pPr>
            <a:r>
              <a:rPr dirty="0" sz="800" spc="-10">
                <a:latin typeface="Arial MT"/>
                <a:cs typeface="Arial MT"/>
              </a:rPr>
              <a:t>26.8%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515859" y="3159709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4.9%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799064" y="3067811"/>
            <a:ext cx="320040" cy="33401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9906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780"/>
              </a:spcBef>
            </a:pPr>
            <a:r>
              <a:rPr dirty="0" sz="800" spc="-10">
                <a:latin typeface="Arial MT"/>
                <a:cs typeface="Arial MT"/>
              </a:rPr>
              <a:t>27.6%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10388854" y="3454145"/>
            <a:ext cx="11404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41375" algn="l"/>
              </a:tabLst>
            </a:pPr>
            <a:r>
              <a:rPr dirty="0" sz="800">
                <a:latin typeface="Arial MT"/>
                <a:cs typeface="Arial MT"/>
              </a:rPr>
              <a:t>2028E</a:t>
            </a:r>
            <a:r>
              <a:rPr dirty="0" sz="800" spc="220">
                <a:latin typeface="Arial MT"/>
                <a:cs typeface="Arial MT"/>
              </a:rPr>
              <a:t>  </a:t>
            </a:r>
            <a:r>
              <a:rPr dirty="0" sz="800" spc="-20">
                <a:latin typeface="Arial MT"/>
                <a:cs typeface="Arial MT"/>
              </a:rPr>
              <a:t>2029E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2030E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1210543" y="2958083"/>
            <a:ext cx="320040" cy="44386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381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sz="8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</a:pPr>
            <a:r>
              <a:rPr dirty="0" sz="800" spc="-10">
                <a:latin typeface="Arial MT"/>
                <a:cs typeface="Arial MT"/>
              </a:rPr>
              <a:t>28.0%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479030" y="3050539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95,603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864856" y="3120389"/>
            <a:ext cx="38290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142,320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253983" y="2986481"/>
            <a:ext cx="848994" cy="464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2120">
              <a:lnSpc>
                <a:spcPts val="785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298,247</a:t>
            </a:r>
            <a:endParaRPr sz="800">
              <a:latin typeface="Arial MT"/>
              <a:cs typeface="Arial MT"/>
            </a:endParaRPr>
          </a:p>
          <a:p>
            <a:pPr marL="38100">
              <a:lnSpc>
                <a:spcPts val="785"/>
              </a:lnSpc>
            </a:pPr>
            <a:r>
              <a:rPr dirty="0" sz="800" spc="-10">
                <a:latin typeface="Arial MT"/>
                <a:cs typeface="Arial MT"/>
              </a:rPr>
              <a:t>207,902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Arial MT"/>
              <a:cs typeface="Arial MT"/>
            </a:endParaRPr>
          </a:p>
          <a:p>
            <a:pPr marL="74930">
              <a:lnSpc>
                <a:spcPct val="100000"/>
              </a:lnSpc>
              <a:tabLst>
                <a:tab pos="488950" algn="l"/>
              </a:tabLst>
            </a:pPr>
            <a:r>
              <a:rPr dirty="0" sz="800" spc="-10">
                <a:latin typeface="Arial MT"/>
                <a:cs typeface="Arial MT"/>
              </a:rPr>
              <a:t>18.6%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baseline="6944" sz="1200" spc="-15">
                <a:latin typeface="Arial MT"/>
                <a:cs typeface="Arial MT"/>
              </a:rPr>
              <a:t>21.8%</a:t>
            </a:r>
            <a:endParaRPr baseline="6944" sz="12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109964" y="2883788"/>
            <a:ext cx="38290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420,466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524492" y="2745486"/>
            <a:ext cx="38290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582,949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939019" y="2564383"/>
            <a:ext cx="38290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795,385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315193" y="2330957"/>
            <a:ext cx="4654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1,068,718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729721" y="2037080"/>
            <a:ext cx="4654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1,415,055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1144250" y="1668525"/>
            <a:ext cx="4654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1,847,496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8438895" y="1599311"/>
            <a:ext cx="2823845" cy="1291590"/>
            <a:chOff x="8438895" y="1599311"/>
            <a:chExt cx="2823845" cy="1291590"/>
          </a:xfrm>
        </p:grpSpPr>
        <p:sp>
          <p:nvSpPr>
            <p:cNvPr id="86" name="object 86" descr=""/>
            <p:cNvSpPr/>
            <p:nvPr/>
          </p:nvSpPr>
          <p:spPr>
            <a:xfrm>
              <a:off x="8438895" y="1599311"/>
              <a:ext cx="2823845" cy="1291590"/>
            </a:xfrm>
            <a:custGeom>
              <a:avLst/>
              <a:gdLst/>
              <a:ahLst/>
              <a:cxnLst/>
              <a:rect l="l" t="t" r="r" b="b"/>
              <a:pathLst>
                <a:path w="2823845" h="1291589">
                  <a:moveTo>
                    <a:pt x="2750996" y="27509"/>
                  </a:moveTo>
                  <a:lnTo>
                    <a:pt x="0" y="1277112"/>
                  </a:lnTo>
                  <a:lnTo>
                    <a:pt x="6603" y="1291463"/>
                  </a:lnTo>
                  <a:lnTo>
                    <a:pt x="2757555" y="41950"/>
                  </a:lnTo>
                  <a:lnTo>
                    <a:pt x="2750996" y="27509"/>
                  </a:lnTo>
                  <a:close/>
                </a:path>
                <a:path w="2823845" h="1291589">
                  <a:moveTo>
                    <a:pt x="2808251" y="22225"/>
                  </a:moveTo>
                  <a:lnTo>
                    <a:pt x="2762630" y="22225"/>
                  </a:lnTo>
                  <a:lnTo>
                    <a:pt x="2769107" y="36702"/>
                  </a:lnTo>
                  <a:lnTo>
                    <a:pt x="2757555" y="41950"/>
                  </a:lnTo>
                  <a:lnTo>
                    <a:pt x="2769997" y="69341"/>
                  </a:lnTo>
                  <a:lnTo>
                    <a:pt x="2808251" y="22225"/>
                  </a:lnTo>
                  <a:close/>
                </a:path>
                <a:path w="2823845" h="1291589">
                  <a:moveTo>
                    <a:pt x="2762630" y="22225"/>
                  </a:moveTo>
                  <a:lnTo>
                    <a:pt x="2750996" y="27509"/>
                  </a:lnTo>
                  <a:lnTo>
                    <a:pt x="2757555" y="41950"/>
                  </a:lnTo>
                  <a:lnTo>
                    <a:pt x="2769107" y="36702"/>
                  </a:lnTo>
                  <a:lnTo>
                    <a:pt x="2762630" y="22225"/>
                  </a:lnTo>
                  <a:close/>
                </a:path>
                <a:path w="2823845" h="1291589">
                  <a:moveTo>
                    <a:pt x="2738501" y="0"/>
                  </a:moveTo>
                  <a:lnTo>
                    <a:pt x="2750996" y="27509"/>
                  </a:lnTo>
                  <a:lnTo>
                    <a:pt x="2762630" y="22225"/>
                  </a:lnTo>
                  <a:lnTo>
                    <a:pt x="2808251" y="22225"/>
                  </a:lnTo>
                  <a:lnTo>
                    <a:pt x="2823718" y="3175"/>
                  </a:lnTo>
                  <a:lnTo>
                    <a:pt x="27385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320021" y="2169413"/>
              <a:ext cx="836930" cy="201295"/>
            </a:xfrm>
            <a:custGeom>
              <a:avLst/>
              <a:gdLst/>
              <a:ahLst/>
              <a:cxnLst/>
              <a:rect l="l" t="t" r="r" b="b"/>
              <a:pathLst>
                <a:path w="836929" h="201294">
                  <a:moveTo>
                    <a:pt x="418337" y="0"/>
                  </a:moveTo>
                  <a:lnTo>
                    <a:pt x="343148" y="1622"/>
                  </a:lnTo>
                  <a:lnTo>
                    <a:pt x="272377" y="6298"/>
                  </a:lnTo>
                  <a:lnTo>
                    <a:pt x="207207" y="13744"/>
                  </a:lnTo>
                  <a:lnTo>
                    <a:pt x="148819" y="23673"/>
                  </a:lnTo>
                  <a:lnTo>
                    <a:pt x="98397" y="35800"/>
                  </a:lnTo>
                  <a:lnTo>
                    <a:pt x="57121" y="49840"/>
                  </a:lnTo>
                  <a:lnTo>
                    <a:pt x="6740" y="82517"/>
                  </a:lnTo>
                  <a:lnTo>
                    <a:pt x="0" y="100584"/>
                  </a:lnTo>
                  <a:lnTo>
                    <a:pt x="6740" y="118650"/>
                  </a:lnTo>
                  <a:lnTo>
                    <a:pt x="57121" y="151327"/>
                  </a:lnTo>
                  <a:lnTo>
                    <a:pt x="98397" y="165367"/>
                  </a:lnTo>
                  <a:lnTo>
                    <a:pt x="148819" y="177494"/>
                  </a:lnTo>
                  <a:lnTo>
                    <a:pt x="207207" y="187423"/>
                  </a:lnTo>
                  <a:lnTo>
                    <a:pt x="272377" y="194869"/>
                  </a:lnTo>
                  <a:lnTo>
                    <a:pt x="343148" y="199545"/>
                  </a:lnTo>
                  <a:lnTo>
                    <a:pt x="418337" y="201168"/>
                  </a:lnTo>
                  <a:lnTo>
                    <a:pt x="493527" y="199545"/>
                  </a:lnTo>
                  <a:lnTo>
                    <a:pt x="564298" y="194869"/>
                  </a:lnTo>
                  <a:lnTo>
                    <a:pt x="629468" y="187423"/>
                  </a:lnTo>
                  <a:lnTo>
                    <a:pt x="687856" y="177494"/>
                  </a:lnTo>
                  <a:lnTo>
                    <a:pt x="738278" y="165367"/>
                  </a:lnTo>
                  <a:lnTo>
                    <a:pt x="779554" y="151327"/>
                  </a:lnTo>
                  <a:lnTo>
                    <a:pt x="829935" y="118650"/>
                  </a:lnTo>
                  <a:lnTo>
                    <a:pt x="836676" y="100584"/>
                  </a:lnTo>
                  <a:lnTo>
                    <a:pt x="829935" y="82517"/>
                  </a:lnTo>
                  <a:lnTo>
                    <a:pt x="779554" y="49840"/>
                  </a:lnTo>
                  <a:lnTo>
                    <a:pt x="738278" y="35800"/>
                  </a:lnTo>
                  <a:lnTo>
                    <a:pt x="687856" y="23673"/>
                  </a:lnTo>
                  <a:lnTo>
                    <a:pt x="629468" y="13744"/>
                  </a:lnTo>
                  <a:lnTo>
                    <a:pt x="564298" y="6298"/>
                  </a:lnTo>
                  <a:lnTo>
                    <a:pt x="493527" y="1622"/>
                  </a:lnTo>
                  <a:lnTo>
                    <a:pt x="418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320021" y="2169413"/>
              <a:ext cx="836930" cy="201295"/>
            </a:xfrm>
            <a:custGeom>
              <a:avLst/>
              <a:gdLst/>
              <a:ahLst/>
              <a:cxnLst/>
              <a:rect l="l" t="t" r="r" b="b"/>
              <a:pathLst>
                <a:path w="836929" h="201294">
                  <a:moveTo>
                    <a:pt x="0" y="100584"/>
                  </a:moveTo>
                  <a:lnTo>
                    <a:pt x="26175" y="65507"/>
                  </a:lnTo>
                  <a:lnTo>
                    <a:pt x="98397" y="35800"/>
                  </a:lnTo>
                  <a:lnTo>
                    <a:pt x="148819" y="23673"/>
                  </a:lnTo>
                  <a:lnTo>
                    <a:pt x="207207" y="13744"/>
                  </a:lnTo>
                  <a:lnTo>
                    <a:pt x="272377" y="6298"/>
                  </a:lnTo>
                  <a:lnTo>
                    <a:pt x="343148" y="1622"/>
                  </a:lnTo>
                  <a:lnTo>
                    <a:pt x="418337" y="0"/>
                  </a:lnTo>
                  <a:lnTo>
                    <a:pt x="493527" y="1622"/>
                  </a:lnTo>
                  <a:lnTo>
                    <a:pt x="564298" y="6298"/>
                  </a:lnTo>
                  <a:lnTo>
                    <a:pt x="629468" y="13744"/>
                  </a:lnTo>
                  <a:lnTo>
                    <a:pt x="687856" y="23673"/>
                  </a:lnTo>
                  <a:lnTo>
                    <a:pt x="738278" y="35800"/>
                  </a:lnTo>
                  <a:lnTo>
                    <a:pt x="779554" y="49840"/>
                  </a:lnTo>
                  <a:lnTo>
                    <a:pt x="829935" y="82517"/>
                  </a:lnTo>
                  <a:lnTo>
                    <a:pt x="836676" y="100584"/>
                  </a:lnTo>
                  <a:lnTo>
                    <a:pt x="829935" y="118650"/>
                  </a:lnTo>
                  <a:lnTo>
                    <a:pt x="779554" y="151327"/>
                  </a:lnTo>
                  <a:lnTo>
                    <a:pt x="738278" y="165367"/>
                  </a:lnTo>
                  <a:lnTo>
                    <a:pt x="687856" y="177494"/>
                  </a:lnTo>
                  <a:lnTo>
                    <a:pt x="629468" y="187423"/>
                  </a:lnTo>
                  <a:lnTo>
                    <a:pt x="564298" y="194869"/>
                  </a:lnTo>
                  <a:lnTo>
                    <a:pt x="493527" y="199545"/>
                  </a:lnTo>
                  <a:lnTo>
                    <a:pt x="418337" y="201168"/>
                  </a:lnTo>
                  <a:lnTo>
                    <a:pt x="343148" y="199545"/>
                  </a:lnTo>
                  <a:lnTo>
                    <a:pt x="272377" y="194869"/>
                  </a:lnTo>
                  <a:lnTo>
                    <a:pt x="207207" y="187423"/>
                  </a:lnTo>
                  <a:lnTo>
                    <a:pt x="148819" y="177494"/>
                  </a:lnTo>
                  <a:lnTo>
                    <a:pt x="98397" y="165367"/>
                  </a:lnTo>
                  <a:lnTo>
                    <a:pt x="57121" y="151327"/>
                  </a:lnTo>
                  <a:lnTo>
                    <a:pt x="6740" y="118650"/>
                  </a:lnTo>
                  <a:lnTo>
                    <a:pt x="0" y="100584"/>
                  </a:lnTo>
                  <a:close/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9458070" y="2201417"/>
            <a:ext cx="55943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b="1">
                <a:latin typeface="Arial"/>
                <a:cs typeface="Arial"/>
              </a:rPr>
              <a:t>CAGR</a:t>
            </a:r>
            <a:r>
              <a:rPr dirty="0" sz="650" spc="90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36.6%</a:t>
            </a:r>
            <a:endParaRPr sz="650">
              <a:latin typeface="Arial"/>
              <a:cs typeface="Arial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7429500" y="1376172"/>
            <a:ext cx="4138929" cy="0"/>
          </a:xfrm>
          <a:custGeom>
            <a:avLst/>
            <a:gdLst/>
            <a:ahLst/>
            <a:cxnLst/>
            <a:rect l="l" t="t" r="r" b="b"/>
            <a:pathLst>
              <a:path w="4138929" h="0">
                <a:moveTo>
                  <a:pt x="0" y="0"/>
                </a:moveTo>
                <a:lnTo>
                  <a:pt x="413867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7419593" y="1119073"/>
            <a:ext cx="36582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…the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AI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bound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substantially</a:t>
            </a:r>
            <a:endParaRPr sz="13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419593" y="1392758"/>
            <a:ext cx="362204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Global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AI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Revenue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forecast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($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m)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Gen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AI's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share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4485132" y="1376172"/>
            <a:ext cx="2813685" cy="0"/>
          </a:xfrm>
          <a:custGeom>
            <a:avLst/>
            <a:gdLst/>
            <a:ahLst/>
            <a:cxnLst/>
            <a:rect l="l" t="t" r="r" b="b"/>
            <a:pathLst>
              <a:path w="2813684" h="0">
                <a:moveTo>
                  <a:pt x="0" y="0"/>
                </a:moveTo>
                <a:lnTo>
                  <a:pt x="281368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4476115" y="1119073"/>
            <a:ext cx="2808605" cy="730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huge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automation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potential…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300">
              <a:latin typeface="Arial"/>
              <a:cs typeface="Arial"/>
            </a:endParaRPr>
          </a:p>
          <a:p>
            <a:pPr marL="479425">
              <a:lnSpc>
                <a:spcPct val="100000"/>
              </a:lnSpc>
              <a:tabLst>
                <a:tab pos="1642745" algn="l"/>
              </a:tabLst>
            </a:pPr>
            <a:r>
              <a:rPr dirty="0" sz="2000" spc="-25">
                <a:latin typeface="Georgia"/>
                <a:cs typeface="Georgia"/>
              </a:rPr>
              <a:t>25%</a:t>
            </a:r>
            <a:r>
              <a:rPr dirty="0" sz="2000">
                <a:latin typeface="Georgia"/>
                <a:cs typeface="Georgia"/>
              </a:rPr>
              <a:t>	</a:t>
            </a:r>
            <a:r>
              <a:rPr dirty="0" sz="2000" spc="-10">
                <a:latin typeface="Georgia"/>
                <a:cs typeface="Georgia"/>
              </a:rPr>
              <a:t>10-</a:t>
            </a:r>
            <a:r>
              <a:rPr dirty="0" sz="2000" spc="-25">
                <a:latin typeface="Georgia"/>
                <a:cs typeface="Georgia"/>
              </a:rPr>
              <a:t>20%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621791" y="1376172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 h="0">
                <a:moveTo>
                  <a:pt x="0" y="0"/>
                </a:moveTo>
                <a:lnTo>
                  <a:pt x="372541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621283" y="1100785"/>
            <a:ext cx="24117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increasing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investments…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11530" y="1374470"/>
            <a:ext cx="22015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>
                <a:latin typeface="Arial MT"/>
                <a:cs typeface="Arial MT"/>
              </a:rPr>
              <a:t>Private</a:t>
            </a:r>
            <a:r>
              <a:rPr dirty="0" sz="1300" spc="-3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AI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investments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in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$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bn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4658867" y="2039111"/>
            <a:ext cx="1083945" cy="274320"/>
            <a:chOff x="4658867" y="2039111"/>
            <a:chExt cx="1083945" cy="274320"/>
          </a:xfrm>
        </p:grpSpPr>
        <p:sp>
          <p:nvSpPr>
            <p:cNvPr id="99" name="object 99" descr=""/>
            <p:cNvSpPr/>
            <p:nvPr/>
          </p:nvSpPr>
          <p:spPr>
            <a:xfrm>
              <a:off x="4928615" y="2039111"/>
              <a:ext cx="814069" cy="274320"/>
            </a:xfrm>
            <a:custGeom>
              <a:avLst/>
              <a:gdLst/>
              <a:ahLst/>
              <a:cxnLst/>
              <a:rect l="l" t="t" r="r" b="b"/>
              <a:pathLst>
                <a:path w="814070" h="274319">
                  <a:moveTo>
                    <a:pt x="0" y="274320"/>
                  </a:moveTo>
                  <a:lnTo>
                    <a:pt x="813815" y="274320"/>
                  </a:lnTo>
                  <a:lnTo>
                    <a:pt x="813815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4658867" y="2039111"/>
              <a:ext cx="269875" cy="274320"/>
            </a:xfrm>
            <a:custGeom>
              <a:avLst/>
              <a:gdLst/>
              <a:ahLst/>
              <a:cxnLst/>
              <a:rect l="l" t="t" r="r" b="b"/>
              <a:pathLst>
                <a:path w="269875" h="274319">
                  <a:moveTo>
                    <a:pt x="269748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269748" y="274320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/>
          <p:nvPr/>
        </p:nvSpPr>
        <p:spPr>
          <a:xfrm>
            <a:off x="4658867" y="2510027"/>
            <a:ext cx="1080135" cy="0"/>
          </a:xfrm>
          <a:custGeom>
            <a:avLst/>
            <a:gdLst/>
            <a:ahLst/>
            <a:cxnLst/>
            <a:rect l="l" t="t" r="r" b="b"/>
            <a:pathLst>
              <a:path w="1080135" h="0">
                <a:moveTo>
                  <a:pt x="0" y="0"/>
                </a:moveTo>
                <a:lnTo>
                  <a:pt x="1080008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4607814" y="2653664"/>
            <a:ext cx="119316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100099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advanced </a:t>
            </a:r>
            <a:r>
              <a:rPr dirty="0" sz="1000" b="1">
                <a:latin typeface="Arial"/>
                <a:cs typeface="Arial"/>
              </a:rPr>
              <a:t>economies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labor </a:t>
            </a:r>
            <a:r>
              <a:rPr dirty="0" sz="1000">
                <a:latin typeface="Arial MT"/>
                <a:cs typeface="Arial MT"/>
              </a:rPr>
              <a:t>tasks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projected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be </a:t>
            </a:r>
            <a:r>
              <a:rPr dirty="0" sz="1000" spc="-10">
                <a:latin typeface="Arial MT"/>
                <a:cs typeface="Arial MT"/>
              </a:rPr>
              <a:t>automated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6016752" y="2510027"/>
            <a:ext cx="1080135" cy="0"/>
          </a:xfrm>
          <a:custGeom>
            <a:avLst/>
            <a:gdLst/>
            <a:ahLst/>
            <a:cxnLst/>
            <a:rect l="l" t="t" r="r" b="b"/>
            <a:pathLst>
              <a:path w="1080134" h="0">
                <a:moveTo>
                  <a:pt x="0" y="0"/>
                </a:moveTo>
                <a:lnTo>
                  <a:pt x="1080007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5959602" y="2653664"/>
            <a:ext cx="119316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3175">
              <a:lnSpc>
                <a:spcPct val="100099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emerging </a:t>
            </a:r>
            <a:r>
              <a:rPr dirty="0" sz="1000" b="1">
                <a:latin typeface="Arial"/>
                <a:cs typeface="Arial"/>
              </a:rPr>
              <a:t>economies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labor </a:t>
            </a:r>
            <a:r>
              <a:rPr dirty="0" sz="1000">
                <a:latin typeface="Arial MT"/>
                <a:cs typeface="Arial MT"/>
              </a:rPr>
              <a:t>tasks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projected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be </a:t>
            </a:r>
            <a:r>
              <a:rPr dirty="0" sz="1000" spc="-10">
                <a:latin typeface="Arial MT"/>
                <a:cs typeface="Arial MT"/>
              </a:rPr>
              <a:t>automated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AI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6016752" y="2039111"/>
            <a:ext cx="1079500" cy="274320"/>
            <a:chOff x="6016752" y="2039111"/>
            <a:chExt cx="1079500" cy="274320"/>
          </a:xfrm>
        </p:grpSpPr>
        <p:sp>
          <p:nvSpPr>
            <p:cNvPr id="106" name="object 106" descr=""/>
            <p:cNvSpPr/>
            <p:nvPr/>
          </p:nvSpPr>
          <p:spPr>
            <a:xfrm>
              <a:off x="6231636" y="2039111"/>
              <a:ext cx="864235" cy="274320"/>
            </a:xfrm>
            <a:custGeom>
              <a:avLst/>
              <a:gdLst/>
              <a:ahLst/>
              <a:cxnLst/>
              <a:rect l="l" t="t" r="r" b="b"/>
              <a:pathLst>
                <a:path w="864234" h="274319">
                  <a:moveTo>
                    <a:pt x="0" y="274320"/>
                  </a:moveTo>
                  <a:lnTo>
                    <a:pt x="864108" y="274320"/>
                  </a:lnTo>
                  <a:lnTo>
                    <a:pt x="864108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016752" y="2039111"/>
              <a:ext cx="105410" cy="274320"/>
            </a:xfrm>
            <a:custGeom>
              <a:avLst/>
              <a:gdLst/>
              <a:ahLst/>
              <a:cxnLst/>
              <a:rect l="l" t="t" r="r" b="b"/>
              <a:pathLst>
                <a:path w="105410" h="274319">
                  <a:moveTo>
                    <a:pt x="105155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05155" y="274320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121908" y="2039111"/>
              <a:ext cx="109855" cy="274320"/>
            </a:xfrm>
            <a:custGeom>
              <a:avLst/>
              <a:gdLst/>
              <a:ahLst/>
              <a:cxnLst/>
              <a:rect l="l" t="t" r="r" b="b"/>
              <a:pathLst>
                <a:path w="109854" h="274319">
                  <a:moveTo>
                    <a:pt x="10972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09727" y="274320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9" name="object 109" descr=""/>
          <p:cNvSpPr txBox="1"/>
          <p:nvPr/>
        </p:nvSpPr>
        <p:spPr>
          <a:xfrm>
            <a:off x="11866244" y="6553606"/>
            <a:ext cx="17208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60">
                <a:latin typeface="Arial MT"/>
                <a:cs typeface="Arial MT"/>
              </a:rPr>
              <a:t>11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84124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(Gartner,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(Statista,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2023a),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(Finro </a:t>
            </a:r>
            <a:r>
              <a:rPr dirty="0" sz="800" spc="-10" i="1">
                <a:latin typeface="Arial"/>
                <a:cs typeface="Arial"/>
              </a:rPr>
              <a:t>Financial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Consulting,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(Hao,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K.,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2019),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(Deep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instinct,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(Mok,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(Gianni,P. and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Maria, G.,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(Drapkin,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5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 h="0">
                <a:moveTo>
                  <a:pt x="0" y="0"/>
                </a:moveTo>
                <a:lnTo>
                  <a:pt x="34560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334255" y="137617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199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065007" y="137617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199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901683" y="3945635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395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21791" y="3945635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60" h="0">
                <a:moveTo>
                  <a:pt x="0" y="0"/>
                </a:moveTo>
                <a:lnTo>
                  <a:pt x="266395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465576" y="3945635"/>
            <a:ext cx="5257165" cy="0"/>
          </a:xfrm>
          <a:custGeom>
            <a:avLst/>
            <a:gdLst/>
            <a:ahLst/>
            <a:cxnLst/>
            <a:rect l="l" t="t" r="r" b="b"/>
            <a:pathLst>
              <a:path w="5257165" h="0">
                <a:moveTo>
                  <a:pt x="0" y="0"/>
                </a:moveTo>
                <a:lnTo>
                  <a:pt x="525703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4329493" y="2157983"/>
            <a:ext cx="3498215" cy="1266825"/>
            <a:chOff x="4329493" y="2157983"/>
            <a:chExt cx="3498215" cy="1266825"/>
          </a:xfrm>
        </p:grpSpPr>
        <p:sp>
          <p:nvSpPr>
            <p:cNvPr id="11" name="object 11" descr=""/>
            <p:cNvSpPr/>
            <p:nvPr/>
          </p:nvSpPr>
          <p:spPr>
            <a:xfrm>
              <a:off x="4498848" y="2624327"/>
              <a:ext cx="2743200" cy="795655"/>
            </a:xfrm>
            <a:custGeom>
              <a:avLst/>
              <a:gdLst/>
              <a:ahLst/>
              <a:cxnLst/>
              <a:rect l="l" t="t" r="r" b="b"/>
              <a:pathLst>
                <a:path w="2743200" h="795654">
                  <a:moveTo>
                    <a:pt x="416052" y="690372"/>
                  </a:moveTo>
                  <a:lnTo>
                    <a:pt x="0" y="690372"/>
                  </a:lnTo>
                  <a:lnTo>
                    <a:pt x="0" y="795528"/>
                  </a:lnTo>
                  <a:lnTo>
                    <a:pt x="416052" y="795528"/>
                  </a:lnTo>
                  <a:lnTo>
                    <a:pt x="416052" y="690372"/>
                  </a:lnTo>
                  <a:close/>
                </a:path>
                <a:path w="2743200" h="795654">
                  <a:moveTo>
                    <a:pt x="1581912" y="457200"/>
                  </a:moveTo>
                  <a:lnTo>
                    <a:pt x="1165860" y="457200"/>
                  </a:lnTo>
                  <a:lnTo>
                    <a:pt x="1165860" y="795528"/>
                  </a:lnTo>
                  <a:lnTo>
                    <a:pt x="1581912" y="795528"/>
                  </a:lnTo>
                  <a:lnTo>
                    <a:pt x="1581912" y="457200"/>
                  </a:lnTo>
                  <a:close/>
                </a:path>
                <a:path w="2743200" h="795654">
                  <a:moveTo>
                    <a:pt x="2743200" y="0"/>
                  </a:moveTo>
                  <a:lnTo>
                    <a:pt x="2327148" y="0"/>
                  </a:lnTo>
                  <a:lnTo>
                    <a:pt x="2327148" y="795528"/>
                  </a:lnTo>
                  <a:lnTo>
                    <a:pt x="2743200" y="795528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914900" y="2157983"/>
              <a:ext cx="2743200" cy="1262380"/>
            </a:xfrm>
            <a:custGeom>
              <a:avLst/>
              <a:gdLst/>
              <a:ahLst/>
              <a:cxnLst/>
              <a:rect l="l" t="t" r="r" b="b"/>
              <a:pathLst>
                <a:path w="2743200" h="1262379">
                  <a:moveTo>
                    <a:pt x="416052" y="1138428"/>
                  </a:moveTo>
                  <a:lnTo>
                    <a:pt x="0" y="1138428"/>
                  </a:lnTo>
                  <a:lnTo>
                    <a:pt x="0" y="1261872"/>
                  </a:lnTo>
                  <a:lnTo>
                    <a:pt x="416052" y="1261872"/>
                  </a:lnTo>
                  <a:lnTo>
                    <a:pt x="416052" y="1138428"/>
                  </a:lnTo>
                  <a:close/>
                </a:path>
                <a:path w="2743200" h="1262379">
                  <a:moveTo>
                    <a:pt x="1577340" y="795528"/>
                  </a:moveTo>
                  <a:lnTo>
                    <a:pt x="1165860" y="795528"/>
                  </a:lnTo>
                  <a:lnTo>
                    <a:pt x="1165860" y="1261872"/>
                  </a:lnTo>
                  <a:lnTo>
                    <a:pt x="1577340" y="1261872"/>
                  </a:lnTo>
                  <a:lnTo>
                    <a:pt x="1577340" y="795528"/>
                  </a:lnTo>
                  <a:close/>
                </a:path>
                <a:path w="2743200" h="1262379">
                  <a:moveTo>
                    <a:pt x="2743200" y="0"/>
                  </a:moveTo>
                  <a:lnTo>
                    <a:pt x="2327148" y="0"/>
                  </a:lnTo>
                  <a:lnTo>
                    <a:pt x="2327148" y="1261872"/>
                  </a:lnTo>
                  <a:lnTo>
                    <a:pt x="2743200" y="1261872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34255" y="3419855"/>
              <a:ext cx="3488690" cy="0"/>
            </a:xfrm>
            <a:custGeom>
              <a:avLst/>
              <a:gdLst/>
              <a:ahLst/>
              <a:cxnLst/>
              <a:rect l="l" t="t" r="r" b="b"/>
              <a:pathLst>
                <a:path w="3488690" h="0">
                  <a:moveTo>
                    <a:pt x="0" y="0"/>
                  </a:moveTo>
                  <a:lnTo>
                    <a:pt x="3488436" y="0"/>
                  </a:lnTo>
                </a:path>
                <a:path w="3488690" h="0">
                  <a:moveTo>
                    <a:pt x="0" y="0"/>
                  </a:moveTo>
                  <a:lnTo>
                    <a:pt x="348843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639183" y="316395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03772" y="2925572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940042" y="2467737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19571" y="2795143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70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55840" y="1997456"/>
            <a:ext cx="1905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189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700523" y="1747011"/>
            <a:ext cx="2792730" cy="1406525"/>
            <a:chOff x="4700523" y="1747011"/>
            <a:chExt cx="2792730" cy="1406525"/>
          </a:xfrm>
        </p:grpSpPr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4825" y="2896361"/>
              <a:ext cx="76200" cy="23012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4706873" y="2553461"/>
              <a:ext cx="1165860" cy="593725"/>
            </a:xfrm>
            <a:custGeom>
              <a:avLst/>
              <a:gdLst/>
              <a:ahLst/>
              <a:cxnLst/>
              <a:rect l="l" t="t" r="r" b="b"/>
              <a:pathLst>
                <a:path w="1165860" h="593725">
                  <a:moveTo>
                    <a:pt x="0" y="342900"/>
                  </a:moveTo>
                  <a:lnTo>
                    <a:pt x="415925" y="342900"/>
                  </a:lnTo>
                </a:path>
                <a:path w="1165860" h="593725">
                  <a:moveTo>
                    <a:pt x="0" y="593725"/>
                  </a:moveTo>
                  <a:lnTo>
                    <a:pt x="0" y="342900"/>
                  </a:lnTo>
                </a:path>
                <a:path w="1165860" h="593725">
                  <a:moveTo>
                    <a:pt x="1165860" y="360425"/>
                  </a:moveTo>
                  <a:lnTo>
                    <a:pt x="11658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0685" y="2553461"/>
              <a:ext cx="76200" cy="23012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5872733" y="2553461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 h="0">
                  <a:moveTo>
                    <a:pt x="0" y="0"/>
                  </a:moveTo>
                  <a:lnTo>
                    <a:pt x="4175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545" y="1753361"/>
              <a:ext cx="76200" cy="23012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038594" y="1753361"/>
              <a:ext cx="415925" cy="700405"/>
            </a:xfrm>
            <a:custGeom>
              <a:avLst/>
              <a:gdLst/>
              <a:ahLst/>
              <a:cxnLst/>
              <a:rect l="l" t="t" r="r" b="b"/>
              <a:pathLst>
                <a:path w="415925" h="700405">
                  <a:moveTo>
                    <a:pt x="0" y="0"/>
                  </a:moveTo>
                  <a:lnTo>
                    <a:pt x="415925" y="0"/>
                  </a:lnTo>
                </a:path>
                <a:path w="415925" h="700405">
                  <a:moveTo>
                    <a:pt x="0" y="7001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786121" y="3143250"/>
            <a:ext cx="2660015" cy="431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19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099185" algn="l"/>
                <a:tab pos="2264410" algn="l"/>
              </a:tabLst>
            </a:pPr>
            <a:r>
              <a:rPr dirty="0" sz="800" spc="-20">
                <a:latin typeface="Arial MT"/>
                <a:cs typeface="Arial MT"/>
              </a:rPr>
              <a:t>Seed</a:t>
            </a:r>
            <a:r>
              <a:rPr dirty="0" sz="800">
                <a:latin typeface="Arial MT"/>
                <a:cs typeface="Arial MT"/>
              </a:rPr>
              <a:t>	Series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50">
                <a:latin typeface="Arial MT"/>
                <a:cs typeface="Arial MT"/>
              </a:rPr>
              <a:t>A</a:t>
            </a:r>
            <a:r>
              <a:rPr dirty="0" sz="800">
                <a:latin typeface="Arial MT"/>
                <a:cs typeface="Arial MT"/>
              </a:rPr>
              <a:t>	Series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50">
                <a:latin typeface="Arial MT"/>
                <a:cs typeface="Arial MT"/>
              </a:rPr>
              <a:t>B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658677" y="2811589"/>
            <a:ext cx="508000" cy="165100"/>
            <a:chOff x="4658677" y="2811589"/>
            <a:chExt cx="508000" cy="165100"/>
          </a:xfrm>
        </p:grpSpPr>
        <p:sp>
          <p:nvSpPr>
            <p:cNvPr id="28" name="object 28" descr=""/>
            <p:cNvSpPr/>
            <p:nvPr/>
          </p:nvSpPr>
          <p:spPr>
            <a:xfrm>
              <a:off x="4663440" y="2816351"/>
              <a:ext cx="498475" cy="155575"/>
            </a:xfrm>
            <a:custGeom>
              <a:avLst/>
              <a:gdLst/>
              <a:ahLst/>
              <a:cxnLst/>
              <a:rect l="l" t="t" r="r" b="b"/>
              <a:pathLst>
                <a:path w="498475" h="155575">
                  <a:moveTo>
                    <a:pt x="249174" y="0"/>
                  </a:moveTo>
                  <a:lnTo>
                    <a:pt x="182915" y="2776"/>
                  </a:lnTo>
                  <a:lnTo>
                    <a:pt x="123387" y="10611"/>
                  </a:lnTo>
                  <a:lnTo>
                    <a:pt x="72961" y="22764"/>
                  </a:lnTo>
                  <a:lnTo>
                    <a:pt x="34007" y="38495"/>
                  </a:lnTo>
                  <a:lnTo>
                    <a:pt x="0" y="77724"/>
                  </a:lnTo>
                  <a:lnTo>
                    <a:pt x="8897" y="98386"/>
                  </a:lnTo>
                  <a:lnTo>
                    <a:pt x="72961" y="132683"/>
                  </a:lnTo>
                  <a:lnTo>
                    <a:pt x="123387" y="144836"/>
                  </a:lnTo>
                  <a:lnTo>
                    <a:pt x="182915" y="152671"/>
                  </a:lnTo>
                  <a:lnTo>
                    <a:pt x="249174" y="155448"/>
                  </a:lnTo>
                  <a:lnTo>
                    <a:pt x="315432" y="152671"/>
                  </a:lnTo>
                  <a:lnTo>
                    <a:pt x="374960" y="144836"/>
                  </a:lnTo>
                  <a:lnTo>
                    <a:pt x="425386" y="132683"/>
                  </a:lnTo>
                  <a:lnTo>
                    <a:pt x="464340" y="116952"/>
                  </a:lnTo>
                  <a:lnTo>
                    <a:pt x="498348" y="77724"/>
                  </a:lnTo>
                  <a:lnTo>
                    <a:pt x="489450" y="57061"/>
                  </a:lnTo>
                  <a:lnTo>
                    <a:pt x="425386" y="22764"/>
                  </a:lnTo>
                  <a:lnTo>
                    <a:pt x="374960" y="10611"/>
                  </a:lnTo>
                  <a:lnTo>
                    <a:pt x="315432" y="2776"/>
                  </a:lnTo>
                  <a:lnTo>
                    <a:pt x="249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663440" y="2816351"/>
              <a:ext cx="498475" cy="155575"/>
            </a:xfrm>
            <a:custGeom>
              <a:avLst/>
              <a:gdLst/>
              <a:ahLst/>
              <a:cxnLst/>
              <a:rect l="l" t="t" r="r" b="b"/>
              <a:pathLst>
                <a:path w="498475" h="155575">
                  <a:moveTo>
                    <a:pt x="0" y="77724"/>
                  </a:moveTo>
                  <a:lnTo>
                    <a:pt x="34007" y="38495"/>
                  </a:lnTo>
                  <a:lnTo>
                    <a:pt x="72961" y="22764"/>
                  </a:lnTo>
                  <a:lnTo>
                    <a:pt x="123387" y="10611"/>
                  </a:lnTo>
                  <a:lnTo>
                    <a:pt x="182915" y="2776"/>
                  </a:lnTo>
                  <a:lnTo>
                    <a:pt x="249174" y="0"/>
                  </a:lnTo>
                  <a:lnTo>
                    <a:pt x="315432" y="2776"/>
                  </a:lnTo>
                  <a:lnTo>
                    <a:pt x="374960" y="10611"/>
                  </a:lnTo>
                  <a:lnTo>
                    <a:pt x="425386" y="22764"/>
                  </a:lnTo>
                  <a:lnTo>
                    <a:pt x="464340" y="38495"/>
                  </a:lnTo>
                  <a:lnTo>
                    <a:pt x="498348" y="77724"/>
                  </a:lnTo>
                  <a:lnTo>
                    <a:pt x="489450" y="98386"/>
                  </a:lnTo>
                  <a:lnTo>
                    <a:pt x="425386" y="132683"/>
                  </a:lnTo>
                  <a:lnTo>
                    <a:pt x="374960" y="144836"/>
                  </a:lnTo>
                  <a:lnTo>
                    <a:pt x="315432" y="152671"/>
                  </a:lnTo>
                  <a:lnTo>
                    <a:pt x="249174" y="155448"/>
                  </a:lnTo>
                  <a:lnTo>
                    <a:pt x="182915" y="152671"/>
                  </a:lnTo>
                  <a:lnTo>
                    <a:pt x="123387" y="144836"/>
                  </a:lnTo>
                  <a:lnTo>
                    <a:pt x="72961" y="132683"/>
                  </a:lnTo>
                  <a:lnTo>
                    <a:pt x="34007" y="116952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4732401" y="2813050"/>
            <a:ext cx="3663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+20.8%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5824537" y="2468689"/>
            <a:ext cx="503555" cy="165100"/>
            <a:chOff x="5824537" y="2468689"/>
            <a:chExt cx="503555" cy="165100"/>
          </a:xfrm>
        </p:grpSpPr>
        <p:sp>
          <p:nvSpPr>
            <p:cNvPr id="32" name="object 32" descr=""/>
            <p:cNvSpPr/>
            <p:nvPr/>
          </p:nvSpPr>
          <p:spPr>
            <a:xfrm>
              <a:off x="5829300" y="2473451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246887" y="0"/>
                  </a:moveTo>
                  <a:lnTo>
                    <a:pt x="181239" y="2776"/>
                  </a:lnTo>
                  <a:lnTo>
                    <a:pt x="122258" y="10611"/>
                  </a:lnTo>
                  <a:lnTo>
                    <a:pt x="72294" y="22764"/>
                  </a:lnTo>
                  <a:lnTo>
                    <a:pt x="33697" y="38495"/>
                  </a:lnTo>
                  <a:lnTo>
                    <a:pt x="0" y="77724"/>
                  </a:lnTo>
                  <a:lnTo>
                    <a:pt x="8815" y="98386"/>
                  </a:lnTo>
                  <a:lnTo>
                    <a:pt x="72294" y="132683"/>
                  </a:lnTo>
                  <a:lnTo>
                    <a:pt x="122258" y="144836"/>
                  </a:lnTo>
                  <a:lnTo>
                    <a:pt x="181239" y="152671"/>
                  </a:lnTo>
                  <a:lnTo>
                    <a:pt x="246887" y="155448"/>
                  </a:lnTo>
                  <a:lnTo>
                    <a:pt x="312536" y="152671"/>
                  </a:lnTo>
                  <a:lnTo>
                    <a:pt x="371517" y="144836"/>
                  </a:lnTo>
                  <a:lnTo>
                    <a:pt x="421481" y="132683"/>
                  </a:lnTo>
                  <a:lnTo>
                    <a:pt x="460078" y="116952"/>
                  </a:lnTo>
                  <a:lnTo>
                    <a:pt x="493775" y="77724"/>
                  </a:lnTo>
                  <a:lnTo>
                    <a:pt x="484960" y="57061"/>
                  </a:lnTo>
                  <a:lnTo>
                    <a:pt x="421481" y="22764"/>
                  </a:lnTo>
                  <a:lnTo>
                    <a:pt x="371517" y="10611"/>
                  </a:lnTo>
                  <a:lnTo>
                    <a:pt x="312536" y="2776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829300" y="2473451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0" y="77724"/>
                  </a:moveTo>
                  <a:lnTo>
                    <a:pt x="33697" y="38495"/>
                  </a:lnTo>
                  <a:lnTo>
                    <a:pt x="72294" y="22764"/>
                  </a:lnTo>
                  <a:lnTo>
                    <a:pt x="122258" y="10611"/>
                  </a:lnTo>
                  <a:lnTo>
                    <a:pt x="181239" y="2776"/>
                  </a:lnTo>
                  <a:lnTo>
                    <a:pt x="246887" y="0"/>
                  </a:lnTo>
                  <a:lnTo>
                    <a:pt x="312536" y="2776"/>
                  </a:lnTo>
                  <a:lnTo>
                    <a:pt x="371517" y="10611"/>
                  </a:lnTo>
                  <a:lnTo>
                    <a:pt x="421481" y="22764"/>
                  </a:lnTo>
                  <a:lnTo>
                    <a:pt x="460078" y="38495"/>
                  </a:lnTo>
                  <a:lnTo>
                    <a:pt x="493775" y="77724"/>
                  </a:lnTo>
                  <a:lnTo>
                    <a:pt x="484960" y="98386"/>
                  </a:lnTo>
                  <a:lnTo>
                    <a:pt x="421481" y="132683"/>
                  </a:lnTo>
                  <a:lnTo>
                    <a:pt x="371517" y="144836"/>
                  </a:lnTo>
                  <a:lnTo>
                    <a:pt x="312536" y="152671"/>
                  </a:lnTo>
                  <a:lnTo>
                    <a:pt x="246887" y="155448"/>
                  </a:lnTo>
                  <a:lnTo>
                    <a:pt x="181239" y="152671"/>
                  </a:lnTo>
                  <a:lnTo>
                    <a:pt x="122258" y="144836"/>
                  </a:lnTo>
                  <a:lnTo>
                    <a:pt x="72294" y="132683"/>
                  </a:lnTo>
                  <a:lnTo>
                    <a:pt x="33697" y="116952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5896483" y="2469895"/>
            <a:ext cx="3663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+38.8%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990397" y="1668589"/>
            <a:ext cx="503555" cy="165100"/>
            <a:chOff x="6990397" y="1668589"/>
            <a:chExt cx="503555" cy="165100"/>
          </a:xfrm>
        </p:grpSpPr>
        <p:sp>
          <p:nvSpPr>
            <p:cNvPr id="36" name="object 36" descr=""/>
            <p:cNvSpPr/>
            <p:nvPr/>
          </p:nvSpPr>
          <p:spPr>
            <a:xfrm>
              <a:off x="6995159" y="1673351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246888" y="0"/>
                  </a:moveTo>
                  <a:lnTo>
                    <a:pt x="181239" y="2776"/>
                  </a:lnTo>
                  <a:lnTo>
                    <a:pt x="122258" y="10611"/>
                  </a:lnTo>
                  <a:lnTo>
                    <a:pt x="72294" y="22764"/>
                  </a:lnTo>
                  <a:lnTo>
                    <a:pt x="33697" y="38495"/>
                  </a:lnTo>
                  <a:lnTo>
                    <a:pt x="0" y="77724"/>
                  </a:lnTo>
                  <a:lnTo>
                    <a:pt x="8815" y="98386"/>
                  </a:lnTo>
                  <a:lnTo>
                    <a:pt x="72294" y="132683"/>
                  </a:lnTo>
                  <a:lnTo>
                    <a:pt x="122258" y="144836"/>
                  </a:lnTo>
                  <a:lnTo>
                    <a:pt x="181239" y="152671"/>
                  </a:lnTo>
                  <a:lnTo>
                    <a:pt x="246888" y="155448"/>
                  </a:lnTo>
                  <a:lnTo>
                    <a:pt x="312536" y="152671"/>
                  </a:lnTo>
                  <a:lnTo>
                    <a:pt x="371517" y="144836"/>
                  </a:lnTo>
                  <a:lnTo>
                    <a:pt x="421481" y="132683"/>
                  </a:lnTo>
                  <a:lnTo>
                    <a:pt x="460078" y="116952"/>
                  </a:lnTo>
                  <a:lnTo>
                    <a:pt x="493775" y="77724"/>
                  </a:lnTo>
                  <a:lnTo>
                    <a:pt x="484960" y="57061"/>
                  </a:lnTo>
                  <a:lnTo>
                    <a:pt x="421481" y="22764"/>
                  </a:lnTo>
                  <a:lnTo>
                    <a:pt x="371517" y="10611"/>
                  </a:lnTo>
                  <a:lnTo>
                    <a:pt x="312536" y="2776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995159" y="1673351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0" y="77724"/>
                  </a:moveTo>
                  <a:lnTo>
                    <a:pt x="33697" y="38495"/>
                  </a:lnTo>
                  <a:lnTo>
                    <a:pt x="72294" y="22764"/>
                  </a:lnTo>
                  <a:lnTo>
                    <a:pt x="122258" y="10611"/>
                  </a:lnTo>
                  <a:lnTo>
                    <a:pt x="181239" y="2776"/>
                  </a:lnTo>
                  <a:lnTo>
                    <a:pt x="246888" y="0"/>
                  </a:lnTo>
                  <a:lnTo>
                    <a:pt x="312536" y="2776"/>
                  </a:lnTo>
                  <a:lnTo>
                    <a:pt x="371517" y="10611"/>
                  </a:lnTo>
                  <a:lnTo>
                    <a:pt x="421481" y="22764"/>
                  </a:lnTo>
                  <a:lnTo>
                    <a:pt x="460078" y="38495"/>
                  </a:lnTo>
                  <a:lnTo>
                    <a:pt x="493775" y="77724"/>
                  </a:lnTo>
                  <a:lnTo>
                    <a:pt x="484960" y="98386"/>
                  </a:lnTo>
                  <a:lnTo>
                    <a:pt x="421481" y="132683"/>
                  </a:lnTo>
                  <a:lnTo>
                    <a:pt x="371517" y="144836"/>
                  </a:lnTo>
                  <a:lnTo>
                    <a:pt x="312536" y="152671"/>
                  </a:lnTo>
                  <a:lnTo>
                    <a:pt x="246888" y="155448"/>
                  </a:lnTo>
                  <a:lnTo>
                    <a:pt x="181239" y="152671"/>
                  </a:lnTo>
                  <a:lnTo>
                    <a:pt x="122258" y="144836"/>
                  </a:lnTo>
                  <a:lnTo>
                    <a:pt x="72294" y="132683"/>
                  </a:lnTo>
                  <a:lnTo>
                    <a:pt x="33697" y="116952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7061961" y="1672589"/>
            <a:ext cx="3676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+59.2%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Challenges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125"/>
              <a:t> </a:t>
            </a:r>
            <a:r>
              <a:rPr dirty="0"/>
              <a:t>Artificial</a:t>
            </a:r>
            <a:r>
              <a:rPr dirty="0" spc="-125"/>
              <a:t> </a:t>
            </a:r>
            <a:r>
              <a:rPr dirty="0" spc="-10"/>
              <a:t>Intelligence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Nevertheless,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AI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hype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underemphasizes</a:t>
            </a:r>
            <a:r>
              <a:rPr dirty="0" sz="1150" spc="2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current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flaws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importance</a:t>
            </a:r>
            <a:r>
              <a:rPr dirty="0" sz="1150" spc="1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supporting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functions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-20" b="0">
                <a:latin typeface="Arial MT"/>
                <a:cs typeface="Arial MT"/>
              </a:rPr>
              <a:t> </a:t>
            </a:r>
            <a:r>
              <a:rPr dirty="0" sz="1150" spc="-25" b="0">
                <a:latin typeface="Arial MT"/>
                <a:cs typeface="Arial MT"/>
              </a:rPr>
              <a:t>AI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2503" y="1100785"/>
            <a:ext cx="32346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Gen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AI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 leading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Gartner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Hype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Cycle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22503" y="1392758"/>
            <a:ext cx="265938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Expectations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emerging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technologies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320921" y="1100785"/>
            <a:ext cx="326199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b="1">
                <a:latin typeface="Arial"/>
                <a:cs typeface="Arial"/>
              </a:rPr>
              <a:t>AI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startup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valuations</a:t>
            </a:r>
            <a:r>
              <a:rPr dirty="0" sz="1200" b="1">
                <a:latin typeface="Arial"/>
                <a:cs typeface="Arial"/>
              </a:rPr>
              <a:t> surged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tremendously…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320921" y="1392758"/>
            <a:ext cx="349948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Median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Valuations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Global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AI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 </a:t>
            </a:r>
            <a:r>
              <a:rPr dirty="0" sz="1200" spc="-25">
                <a:latin typeface="Arial MT"/>
                <a:cs typeface="Arial MT"/>
              </a:rPr>
              <a:t>Non-</a:t>
            </a:r>
            <a:r>
              <a:rPr dirty="0" sz="1200">
                <a:latin typeface="Arial MT"/>
                <a:cs typeface="Arial MT"/>
              </a:rPr>
              <a:t>AI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Startups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320921" y="1576196"/>
            <a:ext cx="10217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Stage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m)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055609" y="1100785"/>
            <a:ext cx="30975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…heavily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benefiting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leaders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055609" y="1392758"/>
            <a:ext cx="3498215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Revenue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Multiples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Leading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AI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Startups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vs.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SaaS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Average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404097" y="3341370"/>
            <a:ext cx="3140075" cy="55943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550545" marR="5080" indent="-538480">
              <a:lnSpc>
                <a:spcPts val="760"/>
              </a:lnSpc>
              <a:spcBef>
                <a:spcPts val="175"/>
              </a:spcBef>
              <a:tabLst>
                <a:tab pos="1338580" algn="l"/>
                <a:tab pos="1632585" algn="l"/>
                <a:tab pos="2872740" algn="l"/>
              </a:tabLst>
            </a:pPr>
            <a:r>
              <a:rPr dirty="0" sz="650">
                <a:latin typeface="Arial MT"/>
                <a:cs typeface="Arial MT"/>
              </a:rPr>
              <a:t>Anthropic</a:t>
            </a:r>
            <a:r>
              <a:rPr dirty="0" sz="650" spc="3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Stability</a:t>
            </a:r>
            <a:r>
              <a:rPr dirty="0" sz="650" spc="1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Databricks</a:t>
            </a:r>
            <a:r>
              <a:rPr dirty="0" sz="650" spc="190">
                <a:latin typeface="Arial MT"/>
                <a:cs typeface="Arial MT"/>
              </a:rPr>
              <a:t>  </a:t>
            </a:r>
            <a:r>
              <a:rPr dirty="0" sz="650" spc="-20">
                <a:latin typeface="Arial MT"/>
                <a:cs typeface="Arial MT"/>
              </a:rPr>
              <a:t>Gong</a:t>
            </a:r>
            <a:r>
              <a:rPr dirty="0" sz="650">
                <a:latin typeface="Arial MT"/>
                <a:cs typeface="Arial MT"/>
              </a:rPr>
              <a:t>	OpenAl</a:t>
            </a:r>
            <a:r>
              <a:rPr dirty="0" sz="650" spc="3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Perplexity</a:t>
            </a:r>
            <a:r>
              <a:rPr dirty="0" sz="650" spc="4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Harvey</a:t>
            </a:r>
            <a:r>
              <a:rPr dirty="0" sz="650" spc="254">
                <a:latin typeface="Arial MT"/>
                <a:cs typeface="Arial MT"/>
              </a:rPr>
              <a:t>  </a:t>
            </a:r>
            <a:r>
              <a:rPr dirty="0" sz="650" spc="-10">
                <a:latin typeface="Arial MT"/>
                <a:cs typeface="Arial MT"/>
              </a:rPr>
              <a:t>Hugging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Al</a:t>
            </a:r>
            <a:r>
              <a:rPr dirty="0" sz="650">
                <a:latin typeface="Arial MT"/>
                <a:cs typeface="Arial MT"/>
              </a:rPr>
              <a:t>	</a:t>
            </a:r>
            <a:r>
              <a:rPr dirty="0" sz="650" spc="-25">
                <a:latin typeface="Arial MT"/>
                <a:cs typeface="Arial MT"/>
              </a:rPr>
              <a:t>AI</a:t>
            </a:r>
            <a:r>
              <a:rPr dirty="0" sz="650">
                <a:latin typeface="Arial MT"/>
                <a:cs typeface="Arial MT"/>
              </a:rPr>
              <a:t>		</a:t>
            </a:r>
            <a:r>
              <a:rPr dirty="0" sz="650" spc="-20">
                <a:latin typeface="Arial MT"/>
                <a:cs typeface="Arial MT"/>
              </a:rPr>
              <a:t>Face</a:t>
            </a:r>
            <a:endParaRPr sz="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650">
              <a:latin typeface="Arial MT"/>
              <a:cs typeface="Arial MT"/>
            </a:endParaRPr>
          </a:p>
          <a:p>
            <a:pPr marL="503555">
              <a:lnSpc>
                <a:spcPct val="100000"/>
              </a:lnSpc>
            </a:pPr>
            <a:r>
              <a:rPr dirty="0" sz="1300" spc="-10" b="1">
                <a:latin typeface="Arial"/>
                <a:cs typeface="Arial"/>
              </a:rPr>
              <a:t>Increasing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events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11530" y="3677234"/>
            <a:ext cx="23380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highly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consolidated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11530" y="3932935"/>
            <a:ext cx="258064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Gen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AI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share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vendors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2023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456559" y="3677234"/>
            <a:ext cx="40481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Inaccuracy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AI‘s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biggest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risks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456559" y="3951223"/>
            <a:ext cx="26339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%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organizations</a:t>
            </a:r>
            <a:r>
              <a:rPr dirty="0" sz="1150" spc="2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considers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risk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relevant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21791" y="1632204"/>
            <a:ext cx="3438525" cy="1929764"/>
            <a:chOff x="621791" y="1632204"/>
            <a:chExt cx="3438525" cy="1929764"/>
          </a:xfrm>
        </p:grpSpPr>
        <p:pic>
          <p:nvPicPr>
            <p:cNvPr id="53" name="object 5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1632204"/>
              <a:ext cx="3438144" cy="192938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696211" y="1751076"/>
              <a:ext cx="279400" cy="68580"/>
            </a:xfrm>
            <a:custGeom>
              <a:avLst/>
              <a:gdLst/>
              <a:ahLst/>
              <a:cxnLst/>
              <a:rect l="l" t="t" r="r" b="b"/>
              <a:pathLst>
                <a:path w="279400" h="68580">
                  <a:moveTo>
                    <a:pt x="0" y="68579"/>
                  </a:moveTo>
                  <a:lnTo>
                    <a:pt x="278892" y="68579"/>
                  </a:lnTo>
                  <a:lnTo>
                    <a:pt x="278892" y="0"/>
                  </a:lnTo>
                  <a:lnTo>
                    <a:pt x="0" y="0"/>
                  </a:lnTo>
                  <a:lnTo>
                    <a:pt x="0" y="68579"/>
                  </a:lnTo>
                  <a:close/>
                </a:path>
              </a:pathLst>
            </a:custGeom>
            <a:ln w="19050">
              <a:solidFill>
                <a:srgbClr val="0D60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4375403" y="2199132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2" y="0"/>
                </a:moveTo>
                <a:lnTo>
                  <a:pt x="0" y="0"/>
                </a:lnTo>
                <a:lnTo>
                  <a:pt x="0" y="105155"/>
                </a:lnTo>
                <a:lnTo>
                  <a:pt x="141732" y="105155"/>
                </a:lnTo>
                <a:lnTo>
                  <a:pt x="14173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4375403" y="2363723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2" y="0"/>
                </a:moveTo>
                <a:lnTo>
                  <a:pt x="0" y="0"/>
                </a:lnTo>
                <a:lnTo>
                  <a:pt x="0" y="105155"/>
                </a:lnTo>
                <a:lnTo>
                  <a:pt x="141732" y="105155"/>
                </a:lnTo>
                <a:lnTo>
                  <a:pt x="14173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4556252" y="2132634"/>
            <a:ext cx="339090" cy="35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800" spc="-25">
                <a:latin typeface="Arial MT"/>
                <a:cs typeface="Arial MT"/>
              </a:rPr>
              <a:t>Non-AI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AI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8325421" y="1796605"/>
            <a:ext cx="3246755" cy="1536700"/>
            <a:chOff x="8325421" y="1796605"/>
            <a:chExt cx="3246755" cy="1536700"/>
          </a:xfrm>
        </p:grpSpPr>
        <p:sp>
          <p:nvSpPr>
            <p:cNvPr id="59" name="object 59" descr=""/>
            <p:cNvSpPr/>
            <p:nvPr/>
          </p:nvSpPr>
          <p:spPr>
            <a:xfrm>
              <a:off x="8490204" y="1929383"/>
              <a:ext cx="2990215" cy="1399540"/>
            </a:xfrm>
            <a:custGeom>
              <a:avLst/>
              <a:gdLst/>
              <a:ahLst/>
              <a:cxnLst/>
              <a:rect l="l" t="t" r="r" b="b"/>
              <a:pathLst>
                <a:path w="2990215" h="1399539">
                  <a:moveTo>
                    <a:pt x="219456" y="1028700"/>
                  </a:moveTo>
                  <a:lnTo>
                    <a:pt x="0" y="1028700"/>
                  </a:lnTo>
                  <a:lnTo>
                    <a:pt x="0" y="1399032"/>
                  </a:lnTo>
                  <a:lnTo>
                    <a:pt x="219456" y="1399032"/>
                  </a:lnTo>
                  <a:lnTo>
                    <a:pt x="219456" y="1028700"/>
                  </a:lnTo>
                  <a:close/>
                </a:path>
                <a:path w="2990215" h="1399539">
                  <a:moveTo>
                    <a:pt x="612648" y="1010412"/>
                  </a:moveTo>
                  <a:lnTo>
                    <a:pt x="393192" y="1010412"/>
                  </a:lnTo>
                  <a:lnTo>
                    <a:pt x="393192" y="1399032"/>
                  </a:lnTo>
                  <a:lnTo>
                    <a:pt x="612648" y="1399032"/>
                  </a:lnTo>
                  <a:lnTo>
                    <a:pt x="612648" y="1010412"/>
                  </a:lnTo>
                  <a:close/>
                </a:path>
                <a:path w="2990215" h="1399539">
                  <a:moveTo>
                    <a:pt x="1010412" y="978408"/>
                  </a:moveTo>
                  <a:lnTo>
                    <a:pt x="790956" y="978408"/>
                  </a:lnTo>
                  <a:lnTo>
                    <a:pt x="790956" y="1399032"/>
                  </a:lnTo>
                  <a:lnTo>
                    <a:pt x="1010412" y="1399032"/>
                  </a:lnTo>
                  <a:lnTo>
                    <a:pt x="1010412" y="978408"/>
                  </a:lnTo>
                  <a:close/>
                </a:path>
                <a:path w="2990215" h="1399539">
                  <a:moveTo>
                    <a:pt x="1408176" y="699516"/>
                  </a:moveTo>
                  <a:lnTo>
                    <a:pt x="1188720" y="699516"/>
                  </a:lnTo>
                  <a:lnTo>
                    <a:pt x="1188720" y="1399032"/>
                  </a:lnTo>
                  <a:lnTo>
                    <a:pt x="1408176" y="1399032"/>
                  </a:lnTo>
                  <a:lnTo>
                    <a:pt x="1408176" y="699516"/>
                  </a:lnTo>
                  <a:close/>
                </a:path>
                <a:path w="2990215" h="1399539">
                  <a:moveTo>
                    <a:pt x="1801368" y="342900"/>
                  </a:moveTo>
                  <a:lnTo>
                    <a:pt x="1581912" y="342900"/>
                  </a:lnTo>
                  <a:lnTo>
                    <a:pt x="1581912" y="1399032"/>
                  </a:lnTo>
                  <a:lnTo>
                    <a:pt x="1801368" y="1399032"/>
                  </a:lnTo>
                  <a:lnTo>
                    <a:pt x="1801368" y="342900"/>
                  </a:lnTo>
                  <a:close/>
                </a:path>
                <a:path w="2990215" h="1399539">
                  <a:moveTo>
                    <a:pt x="2199132" y="205740"/>
                  </a:moveTo>
                  <a:lnTo>
                    <a:pt x="1979676" y="205740"/>
                  </a:lnTo>
                  <a:lnTo>
                    <a:pt x="1979676" y="1399032"/>
                  </a:lnTo>
                  <a:lnTo>
                    <a:pt x="2199132" y="1399032"/>
                  </a:lnTo>
                  <a:lnTo>
                    <a:pt x="2199132" y="205740"/>
                  </a:lnTo>
                  <a:close/>
                </a:path>
                <a:path w="2990215" h="1399539">
                  <a:moveTo>
                    <a:pt x="2592324" y="132588"/>
                  </a:moveTo>
                  <a:lnTo>
                    <a:pt x="2372868" y="132588"/>
                  </a:lnTo>
                  <a:lnTo>
                    <a:pt x="2372868" y="1399032"/>
                  </a:lnTo>
                  <a:lnTo>
                    <a:pt x="2592324" y="1399032"/>
                  </a:lnTo>
                  <a:lnTo>
                    <a:pt x="2592324" y="132588"/>
                  </a:lnTo>
                  <a:close/>
                </a:path>
                <a:path w="2990215" h="1399539">
                  <a:moveTo>
                    <a:pt x="2990088" y="0"/>
                  </a:moveTo>
                  <a:lnTo>
                    <a:pt x="2770632" y="0"/>
                  </a:lnTo>
                  <a:lnTo>
                    <a:pt x="2770632" y="1399032"/>
                  </a:lnTo>
                  <a:lnTo>
                    <a:pt x="2990088" y="1399032"/>
                  </a:lnTo>
                  <a:lnTo>
                    <a:pt x="299008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403335" y="1801367"/>
              <a:ext cx="3164205" cy="1527175"/>
            </a:xfrm>
            <a:custGeom>
              <a:avLst/>
              <a:gdLst/>
              <a:ahLst/>
              <a:cxnLst/>
              <a:rect l="l" t="t" r="r" b="b"/>
              <a:pathLst>
                <a:path w="3164204" h="1527175">
                  <a:moveTo>
                    <a:pt x="0" y="1527048"/>
                  </a:moveTo>
                  <a:lnTo>
                    <a:pt x="0" y="0"/>
                  </a:lnTo>
                </a:path>
                <a:path w="3164204" h="1527175">
                  <a:moveTo>
                    <a:pt x="0" y="1527048"/>
                  </a:moveTo>
                  <a:lnTo>
                    <a:pt x="3163824" y="15270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709659" y="3195827"/>
              <a:ext cx="2551430" cy="0"/>
            </a:xfrm>
            <a:custGeom>
              <a:avLst/>
              <a:gdLst/>
              <a:ahLst/>
              <a:cxnLst/>
              <a:rect l="l" t="t" r="r" b="b"/>
              <a:pathLst>
                <a:path w="2551429" h="0">
                  <a:moveTo>
                    <a:pt x="0" y="0"/>
                  </a:moveTo>
                  <a:lnTo>
                    <a:pt x="173736" y="0"/>
                  </a:lnTo>
                </a:path>
                <a:path w="2551429" h="0">
                  <a:moveTo>
                    <a:pt x="393192" y="0"/>
                  </a:moveTo>
                  <a:lnTo>
                    <a:pt x="571500" y="0"/>
                  </a:lnTo>
                </a:path>
                <a:path w="2551429" h="0">
                  <a:moveTo>
                    <a:pt x="790956" y="0"/>
                  </a:moveTo>
                  <a:lnTo>
                    <a:pt x="969264" y="0"/>
                  </a:lnTo>
                </a:path>
                <a:path w="2551429" h="0">
                  <a:moveTo>
                    <a:pt x="1188720" y="0"/>
                  </a:moveTo>
                  <a:lnTo>
                    <a:pt x="1362456" y="0"/>
                  </a:lnTo>
                </a:path>
                <a:path w="2551429" h="0">
                  <a:moveTo>
                    <a:pt x="1581912" y="0"/>
                  </a:moveTo>
                  <a:lnTo>
                    <a:pt x="1760220" y="0"/>
                  </a:lnTo>
                </a:path>
                <a:path w="2551429" h="0">
                  <a:moveTo>
                    <a:pt x="1979676" y="0"/>
                  </a:moveTo>
                  <a:lnTo>
                    <a:pt x="2153412" y="0"/>
                  </a:lnTo>
                </a:path>
                <a:path w="2551429" h="0">
                  <a:moveTo>
                    <a:pt x="2372868" y="0"/>
                  </a:moveTo>
                  <a:lnTo>
                    <a:pt x="2551176" y="0"/>
                  </a:lnTo>
                </a:path>
              </a:pathLst>
            </a:custGeom>
            <a:ln w="2857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403335" y="1801367"/>
              <a:ext cx="3164205" cy="1527175"/>
            </a:xfrm>
            <a:custGeom>
              <a:avLst/>
              <a:gdLst/>
              <a:ahLst/>
              <a:cxnLst/>
              <a:rect l="l" t="t" r="r" b="b"/>
              <a:pathLst>
                <a:path w="3164204" h="1527175">
                  <a:moveTo>
                    <a:pt x="0" y="1527048"/>
                  </a:moveTo>
                  <a:lnTo>
                    <a:pt x="0" y="0"/>
                  </a:lnTo>
                </a:path>
                <a:path w="3164204" h="1527175">
                  <a:moveTo>
                    <a:pt x="0" y="1527048"/>
                  </a:moveTo>
                  <a:lnTo>
                    <a:pt x="3163824" y="15270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599931" y="3195827"/>
              <a:ext cx="2771140" cy="0"/>
            </a:xfrm>
            <a:custGeom>
              <a:avLst/>
              <a:gdLst/>
              <a:ahLst/>
              <a:cxnLst/>
              <a:rect l="l" t="t" r="r" b="b"/>
              <a:pathLst>
                <a:path w="2771140" h="0">
                  <a:moveTo>
                    <a:pt x="0" y="0"/>
                  </a:moveTo>
                  <a:lnTo>
                    <a:pt x="0" y="0"/>
                  </a:lnTo>
                  <a:lnTo>
                    <a:pt x="2372868" y="0"/>
                  </a:lnTo>
                  <a:lnTo>
                    <a:pt x="2770632" y="0"/>
                  </a:lnTo>
                </a:path>
              </a:pathLst>
            </a:custGeom>
            <a:ln w="2857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56792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56792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965691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965691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6"/>
                  </a:lnTo>
                  <a:close/>
                </a:path>
              </a:pathLst>
            </a:custGeom>
            <a:ln w="952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358883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358883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75664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75664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154411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154411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547603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547603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94536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945367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6"/>
                  </a:lnTo>
                  <a:close/>
                </a:path>
              </a:pathLst>
            </a:custGeom>
            <a:ln w="952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1338559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1338559" y="31638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366759" y="1801367"/>
              <a:ext cx="33655" cy="1527175"/>
            </a:xfrm>
            <a:custGeom>
              <a:avLst/>
              <a:gdLst/>
              <a:ahLst/>
              <a:cxnLst/>
              <a:rect l="l" t="t" r="r" b="b"/>
              <a:pathLst>
                <a:path w="33654" h="1527175">
                  <a:moveTo>
                    <a:pt x="33400" y="1527048"/>
                  </a:moveTo>
                  <a:lnTo>
                    <a:pt x="0" y="1527048"/>
                  </a:lnTo>
                </a:path>
                <a:path w="33654" h="1527175">
                  <a:moveTo>
                    <a:pt x="33400" y="0"/>
                  </a:moveTo>
                  <a:lnTo>
                    <a:pt x="0" y="0"/>
                  </a:lnTo>
                </a:path>
                <a:path w="33654" h="1527175">
                  <a:moveTo>
                    <a:pt x="33400" y="1357884"/>
                  </a:moveTo>
                  <a:lnTo>
                    <a:pt x="0" y="1357884"/>
                  </a:lnTo>
                </a:path>
                <a:path w="33654" h="1527175">
                  <a:moveTo>
                    <a:pt x="33400" y="324612"/>
                  </a:moveTo>
                  <a:lnTo>
                    <a:pt x="0" y="324612"/>
                  </a:lnTo>
                </a:path>
                <a:path w="33654" h="1527175">
                  <a:moveTo>
                    <a:pt x="33400" y="1184148"/>
                  </a:moveTo>
                  <a:lnTo>
                    <a:pt x="0" y="1184148"/>
                  </a:lnTo>
                </a:path>
                <a:path w="33654" h="1527175">
                  <a:moveTo>
                    <a:pt x="33400" y="493776"/>
                  </a:moveTo>
                  <a:lnTo>
                    <a:pt x="0" y="493776"/>
                  </a:lnTo>
                </a:path>
                <a:path w="33654" h="1527175">
                  <a:moveTo>
                    <a:pt x="33400" y="1010412"/>
                  </a:moveTo>
                  <a:lnTo>
                    <a:pt x="0" y="1010412"/>
                  </a:lnTo>
                </a:path>
                <a:path w="33654" h="1527175">
                  <a:moveTo>
                    <a:pt x="33400" y="667512"/>
                  </a:moveTo>
                  <a:lnTo>
                    <a:pt x="0" y="667512"/>
                  </a:lnTo>
                </a:path>
                <a:path w="33654" h="1527175">
                  <a:moveTo>
                    <a:pt x="33400" y="841248"/>
                  </a:moveTo>
                  <a:lnTo>
                    <a:pt x="0" y="8412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47119" y="1952243"/>
              <a:ext cx="246887" cy="82295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8330183" y="1947671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40" h="96519">
                  <a:moveTo>
                    <a:pt x="141732" y="0"/>
                  </a:moveTo>
                  <a:lnTo>
                    <a:pt x="0" y="39369"/>
                  </a:lnTo>
                  <a:lnTo>
                    <a:pt x="0" y="96012"/>
                  </a:lnTo>
                  <a:lnTo>
                    <a:pt x="141732" y="56641"/>
                  </a:lnTo>
                  <a:lnTo>
                    <a:pt x="1417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330183" y="1947671"/>
              <a:ext cx="3164205" cy="96520"/>
            </a:xfrm>
            <a:custGeom>
              <a:avLst/>
              <a:gdLst/>
              <a:ahLst/>
              <a:cxnLst/>
              <a:rect l="l" t="t" r="r" b="b"/>
              <a:pathLst>
                <a:path w="3164204" h="96519">
                  <a:moveTo>
                    <a:pt x="2916936" y="27431"/>
                  </a:moveTo>
                  <a:lnTo>
                    <a:pt x="2999232" y="4572"/>
                  </a:lnTo>
                  <a:lnTo>
                    <a:pt x="3081528" y="27431"/>
                  </a:lnTo>
                  <a:lnTo>
                    <a:pt x="3163824" y="4572"/>
                  </a:lnTo>
                </a:path>
                <a:path w="3164204" h="96519">
                  <a:moveTo>
                    <a:pt x="2916936" y="86867"/>
                  </a:moveTo>
                  <a:lnTo>
                    <a:pt x="2999232" y="64007"/>
                  </a:lnTo>
                  <a:lnTo>
                    <a:pt x="3081528" y="86867"/>
                  </a:lnTo>
                  <a:lnTo>
                    <a:pt x="3163824" y="64007"/>
                  </a:lnTo>
                </a:path>
                <a:path w="3164204" h="96519">
                  <a:moveTo>
                    <a:pt x="0" y="96012"/>
                  </a:moveTo>
                  <a:lnTo>
                    <a:pt x="141732" y="54863"/>
                  </a:lnTo>
                </a:path>
                <a:path w="3164204" h="96519">
                  <a:moveTo>
                    <a:pt x="0" y="36575"/>
                  </a:moveTo>
                  <a:lnTo>
                    <a:pt x="14173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8135493" y="1997059"/>
            <a:ext cx="187325" cy="1404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41500"/>
              </a:lnSpc>
              <a:spcBef>
                <a:spcPts val="95"/>
              </a:spcBef>
            </a:pPr>
            <a:r>
              <a:rPr dirty="0" sz="800" spc="-30">
                <a:latin typeface="Arial MT"/>
                <a:cs typeface="Arial MT"/>
              </a:rPr>
              <a:t>70x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60x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50x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40x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30x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20x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10x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0x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082788" y="1724025"/>
            <a:ext cx="2406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120x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1269726" y="2980689"/>
            <a:ext cx="2133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7.9x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8468359" y="2797810"/>
            <a:ext cx="2679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21.6x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863710" y="2782062"/>
            <a:ext cx="2679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22.6x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9260840" y="2746705"/>
            <a:ext cx="26797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24.6x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9656191" y="2469006"/>
            <a:ext cx="2679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40.7x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0053319" y="2109673"/>
            <a:ext cx="26797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61.5x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448670" y="1974545"/>
            <a:ext cx="26860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69.3x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844276" y="1898650"/>
            <a:ext cx="2679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73.7x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1212830" y="1768601"/>
            <a:ext cx="3225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112.5x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8330183" y="1947672"/>
            <a:ext cx="3164205" cy="96520"/>
          </a:xfrm>
          <a:custGeom>
            <a:avLst/>
            <a:gdLst/>
            <a:ahLst/>
            <a:cxnLst/>
            <a:rect l="l" t="t" r="r" b="b"/>
            <a:pathLst>
              <a:path w="3164204" h="96519">
                <a:moveTo>
                  <a:pt x="0" y="36575"/>
                </a:moveTo>
                <a:lnTo>
                  <a:pt x="141732" y="0"/>
                </a:lnTo>
              </a:path>
              <a:path w="3164204" h="96519">
                <a:moveTo>
                  <a:pt x="2916936" y="27431"/>
                </a:moveTo>
                <a:lnTo>
                  <a:pt x="2999232" y="4572"/>
                </a:lnTo>
                <a:lnTo>
                  <a:pt x="3081528" y="27431"/>
                </a:lnTo>
                <a:lnTo>
                  <a:pt x="3163824" y="4572"/>
                </a:lnTo>
              </a:path>
              <a:path w="3164204" h="96519">
                <a:moveTo>
                  <a:pt x="2916936" y="86867"/>
                </a:moveTo>
                <a:lnTo>
                  <a:pt x="2999232" y="64007"/>
                </a:lnTo>
                <a:lnTo>
                  <a:pt x="3081528" y="86867"/>
                </a:lnTo>
                <a:lnTo>
                  <a:pt x="3163824" y="64007"/>
                </a:lnTo>
              </a:path>
              <a:path w="3164204" h="96519">
                <a:moveTo>
                  <a:pt x="0" y="96012"/>
                </a:moveTo>
                <a:lnTo>
                  <a:pt x="141732" y="5486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6" name="object 96" descr=""/>
          <p:cNvGrpSpPr/>
          <p:nvPr/>
        </p:nvGrpSpPr>
        <p:grpSpPr>
          <a:xfrm>
            <a:off x="8901683" y="4064508"/>
            <a:ext cx="2665730" cy="828040"/>
            <a:chOff x="8901683" y="4064508"/>
            <a:chExt cx="2665730" cy="828040"/>
          </a:xfrm>
        </p:grpSpPr>
        <p:sp>
          <p:nvSpPr>
            <p:cNvPr id="97" name="object 97" descr=""/>
            <p:cNvSpPr/>
            <p:nvPr/>
          </p:nvSpPr>
          <p:spPr>
            <a:xfrm>
              <a:off x="8901683" y="4169664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6"/>
                  </a:lnTo>
                  <a:lnTo>
                    <a:pt x="2575560" y="539496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80"/>
                  </a:lnTo>
                  <a:lnTo>
                    <a:pt x="2665476" y="89916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564623" y="4064508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002267" y="4064508"/>
              <a:ext cx="562610" cy="828040"/>
            </a:xfrm>
            <a:custGeom>
              <a:avLst/>
              <a:gdLst/>
              <a:ahLst/>
              <a:cxnLst/>
              <a:rect l="l" t="t" r="r" b="b"/>
              <a:pathLst>
                <a:path w="562609" h="828039">
                  <a:moveTo>
                    <a:pt x="562355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281177" y="827532"/>
                  </a:lnTo>
                  <a:lnTo>
                    <a:pt x="562355" y="66205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9094469" y="4276090"/>
            <a:ext cx="3879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Georgia"/>
                <a:cs typeface="Georgia"/>
              </a:rPr>
              <a:t>75%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9716261" y="4308475"/>
            <a:ext cx="1762760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8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professionals</a:t>
            </a:r>
            <a:r>
              <a:rPr dirty="0" sz="8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witnessed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increase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cyber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attacks</a:t>
            </a:r>
            <a:r>
              <a:rPr dirty="0" sz="8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2023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8901683" y="5010911"/>
            <a:ext cx="2665730" cy="828040"/>
            <a:chOff x="8901683" y="5010911"/>
            <a:chExt cx="2665730" cy="828040"/>
          </a:xfrm>
        </p:grpSpPr>
        <p:sp>
          <p:nvSpPr>
            <p:cNvPr id="103" name="object 103" descr=""/>
            <p:cNvSpPr/>
            <p:nvPr/>
          </p:nvSpPr>
          <p:spPr>
            <a:xfrm>
              <a:off x="8901683" y="5116067"/>
              <a:ext cx="2665730" cy="539750"/>
            </a:xfrm>
            <a:custGeom>
              <a:avLst/>
              <a:gdLst/>
              <a:ahLst/>
              <a:cxnLst/>
              <a:rect l="l" t="t" r="r" b="b"/>
              <a:pathLst>
                <a:path w="2665729" h="539750">
                  <a:moveTo>
                    <a:pt x="2575560" y="0"/>
                  </a:moveTo>
                  <a:lnTo>
                    <a:pt x="89916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0" y="449579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6" y="539495"/>
                  </a:lnTo>
                  <a:lnTo>
                    <a:pt x="2575560" y="539495"/>
                  </a:lnTo>
                  <a:lnTo>
                    <a:pt x="2610558" y="532429"/>
                  </a:lnTo>
                  <a:lnTo>
                    <a:pt x="2639139" y="513159"/>
                  </a:lnTo>
                  <a:lnTo>
                    <a:pt x="2658409" y="484578"/>
                  </a:lnTo>
                  <a:lnTo>
                    <a:pt x="2665476" y="449579"/>
                  </a:lnTo>
                  <a:lnTo>
                    <a:pt x="2665476" y="89915"/>
                  </a:lnTo>
                  <a:lnTo>
                    <a:pt x="2658409" y="54917"/>
                  </a:lnTo>
                  <a:lnTo>
                    <a:pt x="2639139" y="26336"/>
                  </a:lnTo>
                  <a:lnTo>
                    <a:pt x="2610558" y="7066"/>
                  </a:lnTo>
                  <a:lnTo>
                    <a:pt x="2575560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564623" y="5010911"/>
              <a:ext cx="45720" cy="105410"/>
            </a:xfrm>
            <a:custGeom>
              <a:avLst/>
              <a:gdLst/>
              <a:ahLst/>
              <a:cxnLst/>
              <a:rect l="l" t="t" r="r" b="b"/>
              <a:pathLst>
                <a:path w="45720" h="105410">
                  <a:moveTo>
                    <a:pt x="0" y="0"/>
                  </a:moveTo>
                  <a:lnTo>
                    <a:pt x="0" y="105156"/>
                  </a:lnTo>
                  <a:lnTo>
                    <a:pt x="45720" y="105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038843" y="5010911"/>
              <a:ext cx="525780" cy="828040"/>
            </a:xfrm>
            <a:custGeom>
              <a:avLst/>
              <a:gdLst/>
              <a:ahLst/>
              <a:cxnLst/>
              <a:rect l="l" t="t" r="r" b="b"/>
              <a:pathLst>
                <a:path w="525779" h="828039">
                  <a:moveTo>
                    <a:pt x="525779" y="0"/>
                  </a:moveTo>
                  <a:lnTo>
                    <a:pt x="0" y="0"/>
                  </a:lnTo>
                  <a:lnTo>
                    <a:pt x="0" y="662025"/>
                  </a:lnTo>
                  <a:lnTo>
                    <a:pt x="262889" y="827532"/>
                  </a:lnTo>
                  <a:lnTo>
                    <a:pt x="525779" y="662025"/>
                  </a:lnTo>
                  <a:lnTo>
                    <a:pt x="525779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9100566" y="5220411"/>
            <a:ext cx="4057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solidFill>
                  <a:srgbClr val="FFFFFF"/>
                </a:solidFill>
                <a:latin typeface="Georgia"/>
                <a:cs typeface="Georgia"/>
              </a:rPr>
              <a:t>85%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9716261" y="5255133"/>
            <a:ext cx="1630045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dirty="0" sz="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were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attributing</a:t>
            </a:r>
            <a:r>
              <a:rPr dirty="0" sz="8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rise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generative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1225736" y="4197350"/>
            <a:ext cx="1308100" cy="1308735"/>
            <a:chOff x="1225736" y="4197350"/>
            <a:chExt cx="1308100" cy="1308735"/>
          </a:xfrm>
        </p:grpSpPr>
        <p:sp>
          <p:nvSpPr>
            <p:cNvPr id="109" name="object 109" descr=""/>
            <p:cNvSpPr/>
            <p:nvPr/>
          </p:nvSpPr>
          <p:spPr>
            <a:xfrm>
              <a:off x="1879600" y="4197350"/>
              <a:ext cx="536575" cy="654050"/>
            </a:xfrm>
            <a:custGeom>
              <a:avLst/>
              <a:gdLst/>
              <a:ahLst/>
              <a:cxnLst/>
              <a:rect l="l" t="t" r="r" b="b"/>
              <a:pathLst>
                <a:path w="536575" h="654050">
                  <a:moveTo>
                    <a:pt x="0" y="0"/>
                  </a:moveTo>
                  <a:lnTo>
                    <a:pt x="0" y="654050"/>
                  </a:lnTo>
                  <a:lnTo>
                    <a:pt x="536320" y="279654"/>
                  </a:lnTo>
                  <a:lnTo>
                    <a:pt x="506717" y="240482"/>
                  </a:lnTo>
                  <a:lnTo>
                    <a:pt x="474530" y="203918"/>
                  </a:lnTo>
                  <a:lnTo>
                    <a:pt x="439933" y="170053"/>
                  </a:lnTo>
                  <a:lnTo>
                    <a:pt x="403103" y="138979"/>
                  </a:lnTo>
                  <a:lnTo>
                    <a:pt x="364214" y="110787"/>
                  </a:lnTo>
                  <a:lnTo>
                    <a:pt x="323441" y="85569"/>
                  </a:lnTo>
                  <a:lnTo>
                    <a:pt x="280959" y="63416"/>
                  </a:lnTo>
                  <a:lnTo>
                    <a:pt x="236944" y="44421"/>
                  </a:lnTo>
                  <a:lnTo>
                    <a:pt x="191571" y="28673"/>
                  </a:lnTo>
                  <a:lnTo>
                    <a:pt x="145015" y="16266"/>
                  </a:lnTo>
                  <a:lnTo>
                    <a:pt x="97451" y="7290"/>
                  </a:lnTo>
                  <a:lnTo>
                    <a:pt x="49054" y="1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879600" y="4477004"/>
              <a:ext cx="552450" cy="374650"/>
            </a:xfrm>
            <a:custGeom>
              <a:avLst/>
              <a:gdLst/>
              <a:ahLst/>
              <a:cxnLst/>
              <a:rect l="l" t="t" r="r" b="b"/>
              <a:pathLst>
                <a:path w="552450" h="374650">
                  <a:moveTo>
                    <a:pt x="536320" y="0"/>
                  </a:moveTo>
                  <a:lnTo>
                    <a:pt x="0" y="374396"/>
                  </a:lnTo>
                  <a:lnTo>
                    <a:pt x="552195" y="23876"/>
                  </a:lnTo>
                  <a:lnTo>
                    <a:pt x="536320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879600" y="4501006"/>
              <a:ext cx="648970" cy="350520"/>
            </a:xfrm>
            <a:custGeom>
              <a:avLst/>
              <a:gdLst/>
              <a:ahLst/>
              <a:cxnLst/>
              <a:rect l="l" t="t" r="r" b="b"/>
              <a:pathLst>
                <a:path w="648969" h="350520">
                  <a:moveTo>
                    <a:pt x="552195" y="0"/>
                  </a:moveTo>
                  <a:lnTo>
                    <a:pt x="0" y="350393"/>
                  </a:lnTo>
                  <a:lnTo>
                    <a:pt x="648843" y="268478"/>
                  </a:lnTo>
                  <a:lnTo>
                    <a:pt x="641075" y="221029"/>
                  </a:lnTo>
                  <a:lnTo>
                    <a:pt x="629882" y="174432"/>
                  </a:lnTo>
                  <a:lnTo>
                    <a:pt x="615330" y="128857"/>
                  </a:lnTo>
                  <a:lnTo>
                    <a:pt x="597487" y="84478"/>
                  </a:lnTo>
                  <a:lnTo>
                    <a:pt x="576420" y="41468"/>
                  </a:lnTo>
                  <a:lnTo>
                    <a:pt x="552195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879600" y="4769484"/>
              <a:ext cx="654050" cy="323215"/>
            </a:xfrm>
            <a:custGeom>
              <a:avLst/>
              <a:gdLst/>
              <a:ahLst/>
              <a:cxnLst/>
              <a:rect l="l" t="t" r="r" b="b"/>
              <a:pathLst>
                <a:path w="654050" h="323214">
                  <a:moveTo>
                    <a:pt x="648843" y="0"/>
                  </a:moveTo>
                  <a:lnTo>
                    <a:pt x="0" y="81914"/>
                  </a:lnTo>
                  <a:lnTo>
                    <a:pt x="608076" y="322706"/>
                  </a:lnTo>
                  <a:lnTo>
                    <a:pt x="623856" y="278292"/>
                  </a:lnTo>
                  <a:lnTo>
                    <a:pt x="636352" y="233015"/>
                  </a:lnTo>
                  <a:lnTo>
                    <a:pt x="645541" y="187056"/>
                  </a:lnTo>
                  <a:lnTo>
                    <a:pt x="651405" y="140595"/>
                  </a:lnTo>
                  <a:lnTo>
                    <a:pt x="653923" y="93812"/>
                  </a:lnTo>
                  <a:lnTo>
                    <a:pt x="653076" y="46887"/>
                  </a:lnTo>
                  <a:lnTo>
                    <a:pt x="648843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462658" y="4851400"/>
              <a:ext cx="1025525" cy="654685"/>
            </a:xfrm>
            <a:custGeom>
              <a:avLst/>
              <a:gdLst/>
              <a:ahLst/>
              <a:cxnLst/>
              <a:rect l="l" t="t" r="r" b="b"/>
              <a:pathLst>
                <a:path w="1025525" h="654685">
                  <a:moveTo>
                    <a:pt x="416941" y="0"/>
                  </a:moveTo>
                  <a:lnTo>
                    <a:pt x="0" y="503936"/>
                  </a:lnTo>
                  <a:lnTo>
                    <a:pt x="40899" y="535138"/>
                  </a:lnTo>
                  <a:lnTo>
                    <a:pt x="84026" y="562959"/>
                  </a:lnTo>
                  <a:lnTo>
                    <a:pt x="129176" y="587303"/>
                  </a:lnTo>
                  <a:lnTo>
                    <a:pt x="176148" y="608076"/>
                  </a:lnTo>
                  <a:lnTo>
                    <a:pt x="222201" y="624382"/>
                  </a:lnTo>
                  <a:lnTo>
                    <a:pt x="268636" y="637072"/>
                  </a:lnTo>
                  <a:lnTo>
                    <a:pt x="315289" y="646215"/>
                  </a:lnTo>
                  <a:lnTo>
                    <a:pt x="361996" y="651883"/>
                  </a:lnTo>
                  <a:lnTo>
                    <a:pt x="408593" y="654147"/>
                  </a:lnTo>
                  <a:lnTo>
                    <a:pt x="454917" y="653079"/>
                  </a:lnTo>
                  <a:lnTo>
                    <a:pt x="500803" y="648749"/>
                  </a:lnTo>
                  <a:lnTo>
                    <a:pt x="546087" y="641229"/>
                  </a:lnTo>
                  <a:lnTo>
                    <a:pt x="590605" y="630589"/>
                  </a:lnTo>
                  <a:lnTo>
                    <a:pt x="634193" y="616901"/>
                  </a:lnTo>
                  <a:lnTo>
                    <a:pt x="676687" y="600236"/>
                  </a:lnTo>
                  <a:lnTo>
                    <a:pt x="717924" y="580666"/>
                  </a:lnTo>
                  <a:lnTo>
                    <a:pt x="757738" y="558261"/>
                  </a:lnTo>
                  <a:lnTo>
                    <a:pt x="795967" y="533092"/>
                  </a:lnTo>
                  <a:lnTo>
                    <a:pt x="832445" y="505231"/>
                  </a:lnTo>
                  <a:lnTo>
                    <a:pt x="867009" y="474748"/>
                  </a:lnTo>
                  <a:lnTo>
                    <a:pt x="899496" y="441716"/>
                  </a:lnTo>
                  <a:lnTo>
                    <a:pt x="929740" y="406204"/>
                  </a:lnTo>
                  <a:lnTo>
                    <a:pt x="957578" y="368285"/>
                  </a:lnTo>
                  <a:lnTo>
                    <a:pt x="982847" y="328029"/>
                  </a:lnTo>
                  <a:lnTo>
                    <a:pt x="1005381" y="285507"/>
                  </a:lnTo>
                  <a:lnTo>
                    <a:pt x="1025016" y="240792"/>
                  </a:lnTo>
                  <a:lnTo>
                    <a:pt x="41694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225736" y="4197350"/>
              <a:ext cx="654050" cy="1158240"/>
            </a:xfrm>
            <a:custGeom>
              <a:avLst/>
              <a:gdLst/>
              <a:ahLst/>
              <a:cxnLst/>
              <a:rect l="l" t="t" r="r" b="b"/>
              <a:pathLst>
                <a:path w="654050" h="1158239">
                  <a:moveTo>
                    <a:pt x="653863" y="0"/>
                  </a:moveTo>
                  <a:lnTo>
                    <a:pt x="605367" y="1798"/>
                  </a:lnTo>
                  <a:lnTo>
                    <a:pt x="557470" y="7139"/>
                  </a:lnTo>
                  <a:lnTo>
                    <a:pt x="510347" y="15938"/>
                  </a:lnTo>
                  <a:lnTo>
                    <a:pt x="464172" y="28114"/>
                  </a:lnTo>
                  <a:lnTo>
                    <a:pt x="419120" y="43582"/>
                  </a:lnTo>
                  <a:lnTo>
                    <a:pt x="375368" y="62261"/>
                  </a:lnTo>
                  <a:lnTo>
                    <a:pt x="333089" y="84068"/>
                  </a:lnTo>
                  <a:lnTo>
                    <a:pt x="292458" y="108918"/>
                  </a:lnTo>
                  <a:lnTo>
                    <a:pt x="253652" y="136731"/>
                  </a:lnTo>
                  <a:lnTo>
                    <a:pt x="216845" y="167422"/>
                  </a:lnTo>
                  <a:lnTo>
                    <a:pt x="182211" y="200909"/>
                  </a:lnTo>
                  <a:lnTo>
                    <a:pt x="149927" y="237108"/>
                  </a:lnTo>
                  <a:lnTo>
                    <a:pt x="120193" y="275870"/>
                  </a:lnTo>
                  <a:lnTo>
                    <a:pt x="93780" y="316113"/>
                  </a:lnTo>
                  <a:lnTo>
                    <a:pt x="70671" y="357659"/>
                  </a:lnTo>
                  <a:lnTo>
                    <a:pt x="50849" y="400331"/>
                  </a:lnTo>
                  <a:lnTo>
                    <a:pt x="34297" y="443950"/>
                  </a:lnTo>
                  <a:lnTo>
                    <a:pt x="20998" y="488339"/>
                  </a:lnTo>
                  <a:lnTo>
                    <a:pt x="10936" y="533320"/>
                  </a:lnTo>
                  <a:lnTo>
                    <a:pt x="4093" y="578714"/>
                  </a:lnTo>
                  <a:lnTo>
                    <a:pt x="453" y="624343"/>
                  </a:lnTo>
                  <a:lnTo>
                    <a:pt x="0" y="670030"/>
                  </a:lnTo>
                  <a:lnTo>
                    <a:pt x="2715" y="715597"/>
                  </a:lnTo>
                  <a:lnTo>
                    <a:pt x="8582" y="760865"/>
                  </a:lnTo>
                  <a:lnTo>
                    <a:pt x="17585" y="805657"/>
                  </a:lnTo>
                  <a:lnTo>
                    <a:pt x="29706" y="849795"/>
                  </a:lnTo>
                  <a:lnTo>
                    <a:pt x="44929" y="893101"/>
                  </a:lnTo>
                  <a:lnTo>
                    <a:pt x="63237" y="935396"/>
                  </a:lnTo>
                  <a:lnTo>
                    <a:pt x="84612" y="976503"/>
                  </a:lnTo>
                  <a:lnTo>
                    <a:pt x="109039" y="1016244"/>
                  </a:lnTo>
                  <a:lnTo>
                    <a:pt x="136501" y="1054440"/>
                  </a:lnTo>
                  <a:lnTo>
                    <a:pt x="166979" y="1090915"/>
                  </a:lnTo>
                  <a:lnTo>
                    <a:pt x="200459" y="1125489"/>
                  </a:lnTo>
                  <a:lnTo>
                    <a:pt x="236922" y="1157986"/>
                  </a:lnTo>
                  <a:lnTo>
                    <a:pt x="653863" y="654050"/>
                  </a:lnTo>
                  <a:lnTo>
                    <a:pt x="6538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 descr=""/>
          <p:cNvSpPr txBox="1"/>
          <p:nvPr/>
        </p:nvSpPr>
        <p:spPr>
          <a:xfrm>
            <a:off x="1963673" y="4317238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15,3%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2234310" y="4602556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7,0%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2265426" y="4840604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8,0%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857248" y="5295722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30,0%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264666" y="4610557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39,0%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176272" y="4512564"/>
            <a:ext cx="260985" cy="10985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865"/>
              </a:lnSpc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0.7%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1" name="object 121" descr=""/>
          <p:cNvSpPr/>
          <p:nvPr/>
        </p:nvSpPr>
        <p:spPr>
          <a:xfrm>
            <a:off x="2322576" y="5797296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987552" y="5632703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6"/>
                </a:lnTo>
                <a:lnTo>
                  <a:pt x="141731" y="105156"/>
                </a:lnTo>
                <a:lnTo>
                  <a:pt x="141731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2322576" y="5632703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6"/>
                </a:lnTo>
                <a:lnTo>
                  <a:pt x="141731" y="105156"/>
                </a:lnTo>
                <a:lnTo>
                  <a:pt x="141731" y="0"/>
                </a:lnTo>
                <a:close/>
              </a:path>
            </a:pathLst>
          </a:custGeom>
          <a:solidFill>
            <a:srgbClr val="0D60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/>
          <p:nvPr/>
        </p:nvSpPr>
        <p:spPr>
          <a:xfrm>
            <a:off x="987552" y="5797296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 descr=""/>
          <p:cNvSpPr/>
          <p:nvPr/>
        </p:nvSpPr>
        <p:spPr>
          <a:xfrm>
            <a:off x="1696211" y="5797296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1696211" y="5632703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6"/>
                </a:lnTo>
                <a:lnTo>
                  <a:pt x="141731" y="105156"/>
                </a:lnTo>
                <a:lnTo>
                  <a:pt x="141731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 txBox="1"/>
          <p:nvPr/>
        </p:nvSpPr>
        <p:spPr>
          <a:xfrm>
            <a:off x="1169009" y="5570016"/>
            <a:ext cx="446405" cy="356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0"/>
              </a:spcBef>
            </a:pPr>
            <a:r>
              <a:rPr dirty="0" sz="800">
                <a:latin typeface="Arial MT"/>
                <a:cs typeface="Arial MT"/>
              </a:rPr>
              <a:t>Open</a:t>
            </a:r>
            <a:r>
              <a:rPr dirty="0" sz="800" spc="-25">
                <a:latin typeface="Arial MT"/>
                <a:cs typeface="Arial MT"/>
              </a:rPr>
              <a:t> AI</a:t>
            </a:r>
            <a:r>
              <a:rPr dirty="0" sz="800" spc="-10">
                <a:latin typeface="Arial MT"/>
                <a:cs typeface="Arial MT"/>
              </a:rPr>
              <a:t> Microsoft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1877060" y="5570016"/>
            <a:ext cx="351155" cy="3562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800" spc="-25">
                <a:latin typeface="Arial MT"/>
                <a:cs typeface="Arial MT"/>
              </a:rPr>
              <a:t>AWS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800" spc="-10">
                <a:latin typeface="Arial MT"/>
                <a:cs typeface="Arial MT"/>
              </a:rPr>
              <a:t>Google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2502789" y="5570016"/>
            <a:ext cx="269240" cy="3562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800" spc="-25">
                <a:latin typeface="Arial MT"/>
                <a:cs typeface="Arial MT"/>
              </a:rPr>
              <a:t>IBM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800" spc="-10">
                <a:latin typeface="Arial MT"/>
                <a:cs typeface="Arial MT"/>
              </a:rPr>
              <a:t>Other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7104888" y="4530852"/>
            <a:ext cx="1440180" cy="274320"/>
            <a:chOff x="7104888" y="4530852"/>
            <a:chExt cx="1440180" cy="274320"/>
          </a:xfrm>
        </p:grpSpPr>
        <p:sp>
          <p:nvSpPr>
            <p:cNvPr id="131" name="object 131" descr=""/>
            <p:cNvSpPr/>
            <p:nvPr/>
          </p:nvSpPr>
          <p:spPr>
            <a:xfrm>
              <a:off x="8471916" y="4530852"/>
              <a:ext cx="73660" cy="274320"/>
            </a:xfrm>
            <a:custGeom>
              <a:avLst/>
              <a:gdLst/>
              <a:ahLst/>
              <a:cxnLst/>
              <a:rect l="l" t="t" r="r" b="b"/>
              <a:pathLst>
                <a:path w="73659" h="274320">
                  <a:moveTo>
                    <a:pt x="0" y="274320"/>
                  </a:moveTo>
                  <a:lnTo>
                    <a:pt x="73151" y="274320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104888" y="4530852"/>
              <a:ext cx="1367155" cy="274320"/>
            </a:xfrm>
            <a:custGeom>
              <a:avLst/>
              <a:gdLst/>
              <a:ahLst/>
              <a:cxnLst/>
              <a:rect l="l" t="t" r="r" b="b"/>
              <a:pathLst>
                <a:path w="1367154" h="274320">
                  <a:moveTo>
                    <a:pt x="1367027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367027" y="274320"/>
                  </a:lnTo>
                  <a:lnTo>
                    <a:pt x="136702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>
            <a:off x="7567930" y="3993591"/>
            <a:ext cx="518159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25">
                <a:latin typeface="Georgia"/>
                <a:cs typeface="Georgia"/>
              </a:rPr>
              <a:t>95%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7112254" y="5151501"/>
            <a:ext cx="1432560" cy="755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998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95%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accuracy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often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reported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6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AI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programs,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but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true </a:t>
            </a:r>
            <a:r>
              <a:rPr dirty="0" sz="800" spc="-10">
                <a:latin typeface="Arial MT"/>
                <a:cs typeface="Arial MT"/>
              </a:rPr>
              <a:t>effectiveness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lower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since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they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can't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validate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data </a:t>
            </a:r>
            <a:r>
              <a:rPr dirty="0" sz="800" spc="-10">
                <a:latin typeface="Arial MT"/>
                <a:cs typeface="Arial MT"/>
              </a:rPr>
              <a:t>accuracy,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typically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staying </a:t>
            </a:r>
            <a:r>
              <a:rPr dirty="0" sz="800">
                <a:latin typeface="Arial MT"/>
                <a:cs typeface="Arial MT"/>
              </a:rPr>
              <a:t>above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80%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5" name="object 135" descr=""/>
          <p:cNvGrpSpPr/>
          <p:nvPr/>
        </p:nvGrpSpPr>
        <p:grpSpPr>
          <a:xfrm>
            <a:off x="4192333" y="4311396"/>
            <a:ext cx="2414270" cy="1641475"/>
            <a:chOff x="4192333" y="4311396"/>
            <a:chExt cx="2414270" cy="1641475"/>
          </a:xfrm>
        </p:grpSpPr>
        <p:sp>
          <p:nvSpPr>
            <p:cNvPr id="136" name="object 136" descr=""/>
            <p:cNvSpPr/>
            <p:nvPr/>
          </p:nvSpPr>
          <p:spPr>
            <a:xfrm>
              <a:off x="4197096" y="4352544"/>
              <a:ext cx="2409825" cy="1559560"/>
            </a:xfrm>
            <a:custGeom>
              <a:avLst/>
              <a:gdLst/>
              <a:ahLst/>
              <a:cxnLst/>
              <a:rect l="l" t="t" r="r" b="b"/>
              <a:pathLst>
                <a:path w="2409825" h="1559560">
                  <a:moveTo>
                    <a:pt x="1248156" y="1458468"/>
                  </a:moveTo>
                  <a:lnTo>
                    <a:pt x="0" y="1458468"/>
                  </a:lnTo>
                  <a:lnTo>
                    <a:pt x="0" y="1559052"/>
                  </a:lnTo>
                  <a:lnTo>
                    <a:pt x="1248156" y="1559052"/>
                  </a:lnTo>
                  <a:lnTo>
                    <a:pt x="1248156" y="1458468"/>
                  </a:lnTo>
                  <a:close/>
                </a:path>
                <a:path w="2409825" h="1559560">
                  <a:moveTo>
                    <a:pt x="1335024" y="1275588"/>
                  </a:moveTo>
                  <a:lnTo>
                    <a:pt x="0" y="1275588"/>
                  </a:lnTo>
                  <a:lnTo>
                    <a:pt x="0" y="1376172"/>
                  </a:lnTo>
                  <a:lnTo>
                    <a:pt x="1335024" y="1376172"/>
                  </a:lnTo>
                  <a:lnTo>
                    <a:pt x="1335024" y="1275588"/>
                  </a:lnTo>
                  <a:close/>
                </a:path>
                <a:path w="2409825" h="1559560">
                  <a:moveTo>
                    <a:pt x="1463040" y="1092708"/>
                  </a:moveTo>
                  <a:lnTo>
                    <a:pt x="0" y="1092708"/>
                  </a:lnTo>
                  <a:lnTo>
                    <a:pt x="0" y="1197864"/>
                  </a:lnTo>
                  <a:lnTo>
                    <a:pt x="1463040" y="1197864"/>
                  </a:lnTo>
                  <a:lnTo>
                    <a:pt x="1463040" y="1092708"/>
                  </a:lnTo>
                  <a:close/>
                </a:path>
                <a:path w="2409825" h="1559560">
                  <a:moveTo>
                    <a:pt x="1677924" y="914400"/>
                  </a:moveTo>
                  <a:lnTo>
                    <a:pt x="0" y="914400"/>
                  </a:lnTo>
                  <a:lnTo>
                    <a:pt x="0" y="1014984"/>
                  </a:lnTo>
                  <a:lnTo>
                    <a:pt x="1677924" y="1014984"/>
                  </a:lnTo>
                  <a:lnTo>
                    <a:pt x="1677924" y="914400"/>
                  </a:lnTo>
                  <a:close/>
                </a:path>
                <a:path w="2409825" h="1559560">
                  <a:moveTo>
                    <a:pt x="1677924" y="731520"/>
                  </a:moveTo>
                  <a:lnTo>
                    <a:pt x="0" y="731520"/>
                  </a:lnTo>
                  <a:lnTo>
                    <a:pt x="0" y="832104"/>
                  </a:lnTo>
                  <a:lnTo>
                    <a:pt x="1677924" y="832104"/>
                  </a:lnTo>
                  <a:lnTo>
                    <a:pt x="1677924" y="731520"/>
                  </a:lnTo>
                  <a:close/>
                </a:path>
                <a:path w="2409825" h="1559560">
                  <a:moveTo>
                    <a:pt x="1938528" y="548640"/>
                  </a:moveTo>
                  <a:lnTo>
                    <a:pt x="0" y="548640"/>
                  </a:lnTo>
                  <a:lnTo>
                    <a:pt x="0" y="649224"/>
                  </a:lnTo>
                  <a:lnTo>
                    <a:pt x="1938528" y="649224"/>
                  </a:lnTo>
                  <a:lnTo>
                    <a:pt x="1938528" y="548640"/>
                  </a:lnTo>
                  <a:close/>
                </a:path>
                <a:path w="2409825" h="1559560">
                  <a:moveTo>
                    <a:pt x="1979676" y="365760"/>
                  </a:moveTo>
                  <a:lnTo>
                    <a:pt x="0" y="365760"/>
                  </a:lnTo>
                  <a:lnTo>
                    <a:pt x="0" y="466344"/>
                  </a:lnTo>
                  <a:lnTo>
                    <a:pt x="1979676" y="466344"/>
                  </a:lnTo>
                  <a:lnTo>
                    <a:pt x="1979676" y="365760"/>
                  </a:lnTo>
                  <a:close/>
                </a:path>
                <a:path w="2409825" h="1559560">
                  <a:moveTo>
                    <a:pt x="2281428" y="182880"/>
                  </a:moveTo>
                  <a:lnTo>
                    <a:pt x="0" y="182880"/>
                  </a:lnTo>
                  <a:lnTo>
                    <a:pt x="0" y="283464"/>
                  </a:lnTo>
                  <a:lnTo>
                    <a:pt x="2281428" y="283464"/>
                  </a:lnTo>
                  <a:lnTo>
                    <a:pt x="2281428" y="182880"/>
                  </a:lnTo>
                  <a:close/>
                </a:path>
                <a:path w="2409825" h="1559560">
                  <a:moveTo>
                    <a:pt x="2409444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2409444" y="100584"/>
                  </a:lnTo>
                  <a:lnTo>
                    <a:pt x="240944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4197096" y="4311396"/>
              <a:ext cx="0" cy="1641475"/>
            </a:xfrm>
            <a:custGeom>
              <a:avLst/>
              <a:gdLst/>
              <a:ahLst/>
              <a:cxnLst/>
              <a:rect l="l" t="t" r="r" b="b"/>
              <a:pathLst>
                <a:path w="0" h="1641475">
                  <a:moveTo>
                    <a:pt x="0" y="0"/>
                  </a:moveTo>
                  <a:lnTo>
                    <a:pt x="0" y="16413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4197096" y="4311396"/>
              <a:ext cx="0" cy="1641475"/>
            </a:xfrm>
            <a:custGeom>
              <a:avLst/>
              <a:gdLst/>
              <a:ahLst/>
              <a:cxnLst/>
              <a:rect l="l" t="t" r="r" b="b"/>
              <a:pathLst>
                <a:path w="0" h="1641475">
                  <a:moveTo>
                    <a:pt x="0" y="0"/>
                  </a:moveTo>
                  <a:lnTo>
                    <a:pt x="0" y="16413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6635877" y="4328540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6507606" y="4510785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6206109" y="4693158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46%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6163817" y="4875402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45%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5904357" y="4995291"/>
            <a:ext cx="224154" cy="3911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800" spc="-25">
                <a:latin typeface="Arial MT"/>
                <a:cs typeface="Arial MT"/>
              </a:rPr>
              <a:t>39%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800" spc="-25">
                <a:latin typeface="Arial MT"/>
                <a:cs typeface="Arial MT"/>
              </a:rPr>
              <a:t>39%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7092188" y="4875402"/>
            <a:ext cx="149034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77010" algn="l"/>
              </a:tabLst>
            </a:pPr>
            <a:r>
              <a:rPr dirty="0" u="sng" sz="800">
                <a:uFill>
                  <a:solidFill>
                    <a:srgbClr val="F1F1F1"/>
                  </a:solidFill>
                </a:uFill>
                <a:latin typeface="Arial MT"/>
                <a:cs typeface="Arial MT"/>
              </a:rPr>
              <a:t>	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5688584" y="5422519"/>
            <a:ext cx="22479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34%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5560567" y="5604764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31%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5474589" y="5787034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29%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3594861" y="4336796"/>
            <a:ext cx="558165" cy="312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Inaccuracy</a:t>
            </a:r>
            <a:endParaRPr sz="6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55"/>
              </a:spcBef>
            </a:pPr>
            <a:r>
              <a:rPr dirty="0" sz="650" spc="-10">
                <a:latin typeface="Arial MT"/>
                <a:cs typeface="Arial MT"/>
              </a:rPr>
              <a:t>Cybersecurity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3539490" y="4674105"/>
            <a:ext cx="614680" cy="52197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355"/>
              </a:spcBef>
            </a:pPr>
            <a:r>
              <a:rPr dirty="0" sz="650">
                <a:latin typeface="Arial MT"/>
                <a:cs typeface="Arial MT"/>
              </a:rPr>
              <a:t>IP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infringement</a:t>
            </a:r>
            <a:endParaRPr sz="650">
              <a:latin typeface="Arial MT"/>
              <a:cs typeface="Arial MT"/>
            </a:endParaRPr>
          </a:p>
          <a:p>
            <a:pPr algn="r" marR="7620">
              <a:lnSpc>
                <a:spcPts val="770"/>
              </a:lnSpc>
              <a:spcBef>
                <a:spcPts val="265"/>
              </a:spcBef>
            </a:pPr>
            <a:r>
              <a:rPr dirty="0" sz="650" spc="-10">
                <a:latin typeface="Arial MT"/>
                <a:cs typeface="Arial MT"/>
              </a:rPr>
              <a:t>Regulatory</a:t>
            </a:r>
            <a:endParaRPr sz="650">
              <a:latin typeface="Arial MT"/>
              <a:cs typeface="Arial MT"/>
            </a:endParaRPr>
          </a:p>
          <a:p>
            <a:pPr algn="r" marR="11430">
              <a:lnSpc>
                <a:spcPts val="770"/>
              </a:lnSpc>
            </a:pPr>
            <a:r>
              <a:rPr dirty="0" sz="650" spc="-10">
                <a:latin typeface="Arial MT"/>
                <a:cs typeface="Arial MT"/>
              </a:rPr>
              <a:t>compliance</a:t>
            </a:r>
            <a:endParaRPr sz="6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80"/>
              </a:spcBef>
            </a:pPr>
            <a:r>
              <a:rPr dirty="0" sz="650" spc="-10">
                <a:latin typeface="Arial MT"/>
                <a:cs typeface="Arial MT"/>
              </a:rPr>
              <a:t>Explainability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3384041" y="5248783"/>
            <a:ext cx="771525" cy="312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Privacy</a:t>
            </a:r>
            <a:endParaRPr sz="650">
              <a:latin typeface="Arial MT"/>
              <a:cs typeface="Arial MT"/>
            </a:endParaRPr>
          </a:p>
          <a:p>
            <a:pPr algn="r" marR="9525">
              <a:lnSpc>
                <a:spcPct val="100000"/>
              </a:lnSpc>
              <a:spcBef>
                <a:spcPts val="655"/>
              </a:spcBef>
            </a:pPr>
            <a:r>
              <a:rPr dirty="0" sz="650">
                <a:latin typeface="Arial MT"/>
                <a:cs typeface="Arial MT"/>
              </a:rPr>
              <a:t>labor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displacement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3372992" y="5581904"/>
            <a:ext cx="781050" cy="391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7005" marR="13335" indent="-154305">
              <a:lnSpc>
                <a:spcPct val="136000"/>
              </a:lnSpc>
              <a:spcBef>
                <a:spcPts val="90"/>
              </a:spcBef>
            </a:pPr>
            <a:r>
              <a:rPr dirty="0" sz="650">
                <a:latin typeface="Arial MT"/>
                <a:cs typeface="Arial MT"/>
              </a:rPr>
              <a:t>Equity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fairness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Organizational</a:t>
            </a:r>
            <a:endParaRPr sz="650">
              <a:latin typeface="Arial MT"/>
              <a:cs typeface="Arial MT"/>
            </a:endParaRPr>
          </a:p>
          <a:p>
            <a:pPr marL="386080">
              <a:lnSpc>
                <a:spcPts val="755"/>
              </a:lnSpc>
            </a:pPr>
            <a:r>
              <a:rPr dirty="0" sz="650" spc="-10">
                <a:latin typeface="Arial MT"/>
                <a:cs typeface="Arial MT"/>
              </a:rPr>
              <a:t>reputation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614362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n.d.a),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(ComputerWeekly.de,</a:t>
            </a:r>
            <a:r>
              <a:rPr dirty="0" sz="800" spc="9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(Antino,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(Statista,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2023f),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(Check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Point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research,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2023),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(Petrosyan,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A,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888735" y="1376172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 h="0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888735" y="3890771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 h="0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Overview</a:t>
            </a:r>
            <a:r>
              <a:rPr dirty="0" spc="-11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Internet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10"/>
              <a:t> </a:t>
            </a:r>
            <a:r>
              <a:rPr dirty="0" spc="-10"/>
              <a:t>Things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Increased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connectivity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amongst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devices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will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accelerate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demand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49625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Internet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Things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connects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interacting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devices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network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76925" y="1100785"/>
            <a:ext cx="57715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Four</a:t>
            </a:r>
            <a:r>
              <a:rPr dirty="0" sz="13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key</a:t>
            </a:r>
            <a:r>
              <a:rPr dirty="0" sz="13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trends</a:t>
            </a:r>
            <a:r>
              <a:rPr dirty="0" sz="1300" spc="-1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indicate</a:t>
            </a:r>
            <a:r>
              <a:rPr dirty="0" sz="1300" spc="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dirty="0" sz="13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94.4%</a:t>
            </a:r>
            <a:r>
              <a:rPr dirty="0" sz="13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surge</a:t>
            </a:r>
            <a:r>
              <a:rPr dirty="0" sz="1300" spc="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in</a:t>
            </a:r>
            <a:r>
              <a:rPr dirty="0" sz="13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spc="-30" b="1">
                <a:solidFill>
                  <a:srgbClr val="0D0D0D"/>
                </a:solidFill>
                <a:latin typeface="Arial"/>
                <a:cs typeface="Arial"/>
              </a:rPr>
              <a:t>IoT-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connected</a:t>
            </a:r>
            <a:r>
              <a:rPr dirty="0" sz="1300" spc="5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devices</a:t>
            </a:r>
            <a:r>
              <a:rPr dirty="0" sz="1300" spc="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by</a:t>
            </a:r>
            <a:r>
              <a:rPr dirty="0" sz="1300" spc="-3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D0D0D"/>
                </a:solidFill>
                <a:latin typeface="Arial"/>
                <a:cs typeface="Arial"/>
              </a:rPr>
              <a:t>2030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76925" y="1392758"/>
            <a:ext cx="533654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dirty="0" sz="12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dirty="0" sz="12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trends</a:t>
            </a:r>
            <a:r>
              <a:rPr dirty="0" sz="12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2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total</a:t>
            </a:r>
            <a:r>
              <a:rPr dirty="0" sz="12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number</a:t>
            </a:r>
            <a:r>
              <a:rPr dirty="0" sz="12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2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dirty="0" sz="12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Arial MT"/>
                <a:cs typeface="Arial MT"/>
              </a:rPr>
              <a:t>connected</a:t>
            </a:r>
            <a:r>
              <a:rPr dirty="0" sz="12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D0D0D"/>
                </a:solidFill>
                <a:latin typeface="Arial MT"/>
                <a:cs typeface="Arial MT"/>
              </a:rPr>
              <a:t>devices</a:t>
            </a:r>
            <a:r>
              <a:rPr dirty="0" sz="1200" spc="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200" spc="-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million</a:t>
            </a:r>
            <a:r>
              <a:rPr dirty="0" sz="12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dirty="0" sz="12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D0D0D"/>
                </a:solidFill>
                <a:latin typeface="Arial MT"/>
                <a:cs typeface="Arial MT"/>
              </a:rPr>
              <a:t>2030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1283" y="3631513"/>
            <a:ext cx="50857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US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leads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market,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growth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revenues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outpacing</a:t>
            </a:r>
            <a:r>
              <a:rPr dirty="0" sz="1300" spc="8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devices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1283" y="3905503"/>
            <a:ext cx="39401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IoT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region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projections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through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2030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bn)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76925" y="3631513"/>
            <a:ext cx="51358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IoT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device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cyber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attacks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rise,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averaging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$4.45m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costs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breach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76925" y="3905503"/>
            <a:ext cx="4844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Percent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companies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weekly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attacks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first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two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months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year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127896" y="1703901"/>
            <a:ext cx="1812925" cy="1692910"/>
            <a:chOff x="2127896" y="1703901"/>
            <a:chExt cx="1812925" cy="1692910"/>
          </a:xfrm>
        </p:grpSpPr>
        <p:sp>
          <p:nvSpPr>
            <p:cNvPr id="17" name="object 17" descr=""/>
            <p:cNvSpPr/>
            <p:nvPr/>
          </p:nvSpPr>
          <p:spPr>
            <a:xfrm>
              <a:off x="2632671" y="2757995"/>
              <a:ext cx="953769" cy="320040"/>
            </a:xfrm>
            <a:custGeom>
              <a:avLst/>
              <a:gdLst/>
              <a:ahLst/>
              <a:cxnLst/>
              <a:rect l="l" t="t" r="r" b="b"/>
              <a:pathLst>
                <a:path w="953770" h="320039">
                  <a:moveTo>
                    <a:pt x="274231" y="1803"/>
                  </a:moveTo>
                  <a:lnTo>
                    <a:pt x="245300" y="1803"/>
                  </a:lnTo>
                  <a:lnTo>
                    <a:pt x="245300" y="16281"/>
                  </a:lnTo>
                  <a:lnTo>
                    <a:pt x="241884" y="33159"/>
                  </a:lnTo>
                  <a:lnTo>
                    <a:pt x="232587" y="46964"/>
                  </a:lnTo>
                  <a:lnTo>
                    <a:pt x="218795" y="56273"/>
                  </a:lnTo>
                  <a:lnTo>
                    <a:pt x="201904" y="59690"/>
                  </a:lnTo>
                  <a:lnTo>
                    <a:pt x="115125" y="59690"/>
                  </a:lnTo>
                  <a:lnTo>
                    <a:pt x="86982" y="65392"/>
                  </a:lnTo>
                  <a:lnTo>
                    <a:pt x="63995" y="80899"/>
                  </a:lnTo>
                  <a:lnTo>
                    <a:pt x="48501" y="103886"/>
                  </a:lnTo>
                  <a:lnTo>
                    <a:pt x="42799" y="132029"/>
                  </a:lnTo>
                  <a:lnTo>
                    <a:pt x="42799" y="163029"/>
                  </a:lnTo>
                  <a:lnTo>
                    <a:pt x="22123" y="173062"/>
                  </a:lnTo>
                  <a:lnTo>
                    <a:pt x="7416" y="189674"/>
                  </a:lnTo>
                  <a:lnTo>
                    <a:pt x="0" y="210591"/>
                  </a:lnTo>
                  <a:lnTo>
                    <a:pt x="1231" y="233540"/>
                  </a:lnTo>
                  <a:lnTo>
                    <a:pt x="11264" y="254215"/>
                  </a:lnTo>
                  <a:lnTo>
                    <a:pt x="27876" y="268922"/>
                  </a:lnTo>
                  <a:lnTo>
                    <a:pt x="48780" y="276339"/>
                  </a:lnTo>
                  <a:lnTo>
                    <a:pt x="71729" y="275107"/>
                  </a:lnTo>
                  <a:lnTo>
                    <a:pt x="92392" y="265074"/>
                  </a:lnTo>
                  <a:lnTo>
                    <a:pt x="107099" y="248462"/>
                  </a:lnTo>
                  <a:lnTo>
                    <a:pt x="114515" y="227545"/>
                  </a:lnTo>
                  <a:lnTo>
                    <a:pt x="113284" y="204597"/>
                  </a:lnTo>
                  <a:lnTo>
                    <a:pt x="107429" y="190246"/>
                  </a:lnTo>
                  <a:lnTo>
                    <a:pt x="98171" y="178142"/>
                  </a:lnTo>
                  <a:lnTo>
                    <a:pt x="86080" y="168871"/>
                  </a:lnTo>
                  <a:lnTo>
                    <a:pt x="71729" y="163029"/>
                  </a:lnTo>
                  <a:lnTo>
                    <a:pt x="71729" y="132029"/>
                  </a:lnTo>
                  <a:lnTo>
                    <a:pt x="75133" y="115138"/>
                  </a:lnTo>
                  <a:lnTo>
                    <a:pt x="84429" y="101333"/>
                  </a:lnTo>
                  <a:lnTo>
                    <a:pt x="98234" y="92036"/>
                  </a:lnTo>
                  <a:lnTo>
                    <a:pt x="115125" y="88620"/>
                  </a:lnTo>
                  <a:lnTo>
                    <a:pt x="201904" y="88620"/>
                  </a:lnTo>
                  <a:lnTo>
                    <a:pt x="230047" y="82918"/>
                  </a:lnTo>
                  <a:lnTo>
                    <a:pt x="253022" y="67411"/>
                  </a:lnTo>
                  <a:lnTo>
                    <a:pt x="268528" y="44424"/>
                  </a:lnTo>
                  <a:lnTo>
                    <a:pt x="274231" y="16281"/>
                  </a:lnTo>
                  <a:lnTo>
                    <a:pt x="274231" y="1803"/>
                  </a:lnTo>
                  <a:close/>
                </a:path>
                <a:path w="953770" h="320039">
                  <a:moveTo>
                    <a:pt x="534009" y="270954"/>
                  </a:moveTo>
                  <a:lnTo>
                    <a:pt x="517690" y="221551"/>
                  </a:lnTo>
                  <a:lnTo>
                    <a:pt x="491210" y="206438"/>
                  </a:lnTo>
                  <a:lnTo>
                    <a:pt x="491210" y="1803"/>
                  </a:lnTo>
                  <a:lnTo>
                    <a:pt x="462280" y="1803"/>
                  </a:lnTo>
                  <a:lnTo>
                    <a:pt x="462280" y="206438"/>
                  </a:lnTo>
                  <a:lnTo>
                    <a:pt x="441604" y="216471"/>
                  </a:lnTo>
                  <a:lnTo>
                    <a:pt x="426897" y="233083"/>
                  </a:lnTo>
                  <a:lnTo>
                    <a:pt x="419493" y="254000"/>
                  </a:lnTo>
                  <a:lnTo>
                    <a:pt x="420725" y="276948"/>
                  </a:lnTo>
                  <a:lnTo>
                    <a:pt x="430771" y="297624"/>
                  </a:lnTo>
                  <a:lnTo>
                    <a:pt x="447370" y="312343"/>
                  </a:lnTo>
                  <a:lnTo>
                    <a:pt x="468274" y="319747"/>
                  </a:lnTo>
                  <a:lnTo>
                    <a:pt x="491210" y="318516"/>
                  </a:lnTo>
                  <a:lnTo>
                    <a:pt x="511886" y="308483"/>
                  </a:lnTo>
                  <a:lnTo>
                    <a:pt x="526592" y="291871"/>
                  </a:lnTo>
                  <a:lnTo>
                    <a:pt x="534009" y="270954"/>
                  </a:lnTo>
                  <a:close/>
                </a:path>
                <a:path w="953770" h="320039">
                  <a:moveTo>
                    <a:pt x="953528" y="140271"/>
                  </a:moveTo>
                  <a:lnTo>
                    <a:pt x="944397" y="99860"/>
                  </a:lnTo>
                  <a:lnTo>
                    <a:pt x="896239" y="74155"/>
                  </a:lnTo>
                  <a:lnTo>
                    <a:pt x="877366" y="77393"/>
                  </a:lnTo>
                  <a:lnTo>
                    <a:pt x="860958" y="86347"/>
                  </a:lnTo>
                  <a:lnTo>
                    <a:pt x="848233" y="100050"/>
                  </a:lnTo>
                  <a:lnTo>
                    <a:pt x="840435" y="117563"/>
                  </a:lnTo>
                  <a:lnTo>
                    <a:pt x="766051" y="117563"/>
                  </a:lnTo>
                  <a:lnTo>
                    <a:pt x="749173" y="114160"/>
                  </a:lnTo>
                  <a:lnTo>
                    <a:pt x="735380" y="104851"/>
                  </a:lnTo>
                  <a:lnTo>
                    <a:pt x="726071" y="91059"/>
                  </a:lnTo>
                  <a:lnTo>
                    <a:pt x="722655" y="74155"/>
                  </a:lnTo>
                  <a:lnTo>
                    <a:pt x="722655" y="0"/>
                  </a:lnTo>
                  <a:lnTo>
                    <a:pt x="714705" y="1168"/>
                  </a:lnTo>
                  <a:lnTo>
                    <a:pt x="693724" y="1803"/>
                  </a:lnTo>
                  <a:lnTo>
                    <a:pt x="693724" y="74155"/>
                  </a:lnTo>
                  <a:lnTo>
                    <a:pt x="699452" y="102298"/>
                  </a:lnTo>
                  <a:lnTo>
                    <a:pt x="714959" y="125285"/>
                  </a:lnTo>
                  <a:lnTo>
                    <a:pt x="737933" y="140792"/>
                  </a:lnTo>
                  <a:lnTo>
                    <a:pt x="766051" y="146507"/>
                  </a:lnTo>
                  <a:lnTo>
                    <a:pt x="840435" y="146507"/>
                  </a:lnTo>
                  <a:lnTo>
                    <a:pt x="850506" y="167119"/>
                  </a:lnTo>
                  <a:lnTo>
                    <a:pt x="867130" y="181775"/>
                  </a:lnTo>
                  <a:lnTo>
                    <a:pt x="888022" y="189115"/>
                  </a:lnTo>
                  <a:lnTo>
                    <a:pt x="910907" y="187845"/>
                  </a:lnTo>
                  <a:lnTo>
                    <a:pt x="931519" y="177774"/>
                  </a:lnTo>
                  <a:lnTo>
                    <a:pt x="946175" y="161163"/>
                  </a:lnTo>
                  <a:lnTo>
                    <a:pt x="953528" y="140271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3042" y="3137524"/>
              <a:ext cx="76662" cy="24055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86532" y="3123695"/>
              <a:ext cx="250190" cy="268605"/>
            </a:xfrm>
            <a:custGeom>
              <a:avLst/>
              <a:gdLst/>
              <a:ahLst/>
              <a:cxnLst/>
              <a:rect l="l" t="t" r="r" b="b"/>
              <a:pathLst>
                <a:path w="250189" h="268604">
                  <a:moveTo>
                    <a:pt x="0" y="178748"/>
                  </a:moveTo>
                  <a:lnTo>
                    <a:pt x="24195" y="211226"/>
                  </a:lnTo>
                  <a:lnTo>
                    <a:pt x="25312" y="217894"/>
                  </a:lnTo>
                  <a:lnTo>
                    <a:pt x="25461" y="222101"/>
                  </a:lnTo>
                  <a:lnTo>
                    <a:pt x="25461" y="225825"/>
                  </a:lnTo>
                  <a:lnTo>
                    <a:pt x="27658" y="232665"/>
                  </a:lnTo>
                  <a:lnTo>
                    <a:pt x="32284" y="237740"/>
                  </a:lnTo>
                  <a:lnTo>
                    <a:pt x="38803" y="240898"/>
                  </a:lnTo>
                  <a:lnTo>
                    <a:pt x="46679" y="241985"/>
                  </a:lnTo>
                  <a:lnTo>
                    <a:pt x="57849" y="241985"/>
                  </a:lnTo>
                  <a:lnTo>
                    <a:pt x="57849" y="253278"/>
                  </a:lnTo>
                  <a:lnTo>
                    <a:pt x="57849" y="261504"/>
                  </a:lnTo>
                  <a:lnTo>
                    <a:pt x="64508" y="268172"/>
                  </a:lnTo>
                  <a:lnTo>
                    <a:pt x="72739" y="268172"/>
                  </a:lnTo>
                  <a:lnTo>
                    <a:pt x="176956" y="268172"/>
                  </a:lnTo>
                  <a:lnTo>
                    <a:pt x="185186" y="268172"/>
                  </a:lnTo>
                  <a:lnTo>
                    <a:pt x="191845" y="261504"/>
                  </a:lnTo>
                  <a:lnTo>
                    <a:pt x="191845" y="253278"/>
                  </a:lnTo>
                  <a:lnTo>
                    <a:pt x="191845" y="241985"/>
                  </a:lnTo>
                  <a:lnTo>
                    <a:pt x="203012" y="241985"/>
                  </a:lnTo>
                  <a:lnTo>
                    <a:pt x="210890" y="240898"/>
                  </a:lnTo>
                  <a:lnTo>
                    <a:pt x="217413" y="237740"/>
                  </a:lnTo>
                  <a:lnTo>
                    <a:pt x="222040" y="232665"/>
                  </a:lnTo>
                  <a:lnTo>
                    <a:pt x="224230" y="225825"/>
                  </a:lnTo>
                  <a:lnTo>
                    <a:pt x="224230" y="222101"/>
                  </a:lnTo>
                  <a:lnTo>
                    <a:pt x="224385" y="217894"/>
                  </a:lnTo>
                  <a:lnTo>
                    <a:pt x="225502" y="211226"/>
                  </a:lnTo>
                  <a:lnTo>
                    <a:pt x="231085" y="208991"/>
                  </a:lnTo>
                  <a:lnTo>
                    <a:pt x="241139" y="201438"/>
                  </a:lnTo>
                  <a:lnTo>
                    <a:pt x="246743" y="191356"/>
                  </a:lnTo>
                  <a:lnTo>
                    <a:pt x="249171" y="182531"/>
                  </a:lnTo>
                  <a:lnTo>
                    <a:pt x="249697" y="178748"/>
                  </a:lnTo>
                  <a:lnTo>
                    <a:pt x="191845" y="178748"/>
                  </a:lnTo>
                  <a:lnTo>
                    <a:pt x="191845" y="163792"/>
                  </a:lnTo>
                  <a:lnTo>
                    <a:pt x="203012" y="163792"/>
                  </a:lnTo>
                  <a:lnTo>
                    <a:pt x="210890" y="162701"/>
                  </a:lnTo>
                  <a:lnTo>
                    <a:pt x="217413" y="159535"/>
                  </a:lnTo>
                  <a:lnTo>
                    <a:pt x="222040" y="154454"/>
                  </a:lnTo>
                  <a:lnTo>
                    <a:pt x="224230" y="147615"/>
                  </a:lnTo>
                  <a:lnTo>
                    <a:pt x="224230" y="143892"/>
                  </a:lnTo>
                  <a:lnTo>
                    <a:pt x="224385" y="139682"/>
                  </a:lnTo>
                  <a:lnTo>
                    <a:pt x="225502" y="133011"/>
                  </a:lnTo>
                  <a:lnTo>
                    <a:pt x="231085" y="130777"/>
                  </a:lnTo>
                  <a:lnTo>
                    <a:pt x="241139" y="123224"/>
                  </a:lnTo>
                  <a:lnTo>
                    <a:pt x="246743" y="113142"/>
                  </a:lnTo>
                  <a:lnTo>
                    <a:pt x="249171" y="104317"/>
                  </a:lnTo>
                  <a:lnTo>
                    <a:pt x="249697" y="100534"/>
                  </a:lnTo>
                  <a:lnTo>
                    <a:pt x="191845" y="100534"/>
                  </a:lnTo>
                  <a:lnTo>
                    <a:pt x="191845" y="85640"/>
                  </a:lnTo>
                  <a:lnTo>
                    <a:pt x="203012" y="85640"/>
                  </a:lnTo>
                  <a:lnTo>
                    <a:pt x="210890" y="84549"/>
                  </a:lnTo>
                  <a:lnTo>
                    <a:pt x="217413" y="81381"/>
                  </a:lnTo>
                  <a:lnTo>
                    <a:pt x="222040" y="76293"/>
                  </a:lnTo>
                  <a:lnTo>
                    <a:pt x="224230" y="69443"/>
                  </a:lnTo>
                  <a:lnTo>
                    <a:pt x="224230" y="65719"/>
                  </a:lnTo>
                  <a:lnTo>
                    <a:pt x="224385" y="61509"/>
                  </a:lnTo>
                  <a:lnTo>
                    <a:pt x="225502" y="54838"/>
                  </a:lnTo>
                  <a:lnTo>
                    <a:pt x="231085" y="52604"/>
                  </a:lnTo>
                  <a:lnTo>
                    <a:pt x="241139" y="45051"/>
                  </a:lnTo>
                  <a:lnTo>
                    <a:pt x="246743" y="34969"/>
                  </a:lnTo>
                  <a:lnTo>
                    <a:pt x="249171" y="26144"/>
                  </a:lnTo>
                  <a:lnTo>
                    <a:pt x="249697" y="22361"/>
                  </a:lnTo>
                  <a:lnTo>
                    <a:pt x="191845" y="22361"/>
                  </a:lnTo>
                  <a:lnTo>
                    <a:pt x="191845" y="14893"/>
                  </a:lnTo>
                  <a:lnTo>
                    <a:pt x="191845" y="6671"/>
                  </a:lnTo>
                  <a:lnTo>
                    <a:pt x="185186" y="0"/>
                  </a:lnTo>
                  <a:lnTo>
                    <a:pt x="176955" y="0"/>
                  </a:lnTo>
                  <a:lnTo>
                    <a:pt x="72728" y="0"/>
                  </a:lnTo>
                  <a:lnTo>
                    <a:pt x="64508" y="0"/>
                  </a:lnTo>
                  <a:lnTo>
                    <a:pt x="57838" y="6671"/>
                  </a:lnTo>
                  <a:lnTo>
                    <a:pt x="57838" y="14893"/>
                  </a:lnTo>
                  <a:lnTo>
                    <a:pt x="57838" y="22340"/>
                  </a:lnTo>
                  <a:lnTo>
                    <a:pt x="0" y="22340"/>
                  </a:lnTo>
                  <a:lnTo>
                    <a:pt x="526" y="26123"/>
                  </a:lnTo>
                  <a:lnTo>
                    <a:pt x="2954" y="34949"/>
                  </a:lnTo>
                  <a:lnTo>
                    <a:pt x="8558" y="45030"/>
                  </a:lnTo>
                  <a:lnTo>
                    <a:pt x="18612" y="52583"/>
                  </a:lnTo>
                  <a:lnTo>
                    <a:pt x="24195" y="54818"/>
                  </a:lnTo>
                  <a:lnTo>
                    <a:pt x="25312" y="61489"/>
                  </a:lnTo>
                  <a:lnTo>
                    <a:pt x="25461" y="65688"/>
                  </a:lnTo>
                  <a:lnTo>
                    <a:pt x="25461" y="69412"/>
                  </a:lnTo>
                  <a:lnTo>
                    <a:pt x="27658" y="76280"/>
                  </a:lnTo>
                  <a:lnTo>
                    <a:pt x="32282" y="81377"/>
                  </a:lnTo>
                  <a:lnTo>
                    <a:pt x="38800" y="84548"/>
                  </a:lnTo>
                  <a:lnTo>
                    <a:pt x="46675" y="85640"/>
                  </a:lnTo>
                  <a:lnTo>
                    <a:pt x="57838" y="85640"/>
                  </a:lnTo>
                  <a:lnTo>
                    <a:pt x="57838" y="100534"/>
                  </a:lnTo>
                  <a:lnTo>
                    <a:pt x="0" y="100534"/>
                  </a:lnTo>
                  <a:lnTo>
                    <a:pt x="526" y="104317"/>
                  </a:lnTo>
                  <a:lnTo>
                    <a:pt x="2954" y="113142"/>
                  </a:lnTo>
                  <a:lnTo>
                    <a:pt x="8558" y="123224"/>
                  </a:lnTo>
                  <a:lnTo>
                    <a:pt x="18612" y="130777"/>
                  </a:lnTo>
                  <a:lnTo>
                    <a:pt x="24195" y="133011"/>
                  </a:lnTo>
                  <a:lnTo>
                    <a:pt x="25312" y="139682"/>
                  </a:lnTo>
                  <a:lnTo>
                    <a:pt x="25461" y="143881"/>
                  </a:lnTo>
                  <a:lnTo>
                    <a:pt x="25461" y="147605"/>
                  </a:lnTo>
                  <a:lnTo>
                    <a:pt x="27658" y="154449"/>
                  </a:lnTo>
                  <a:lnTo>
                    <a:pt x="32284" y="159534"/>
                  </a:lnTo>
                  <a:lnTo>
                    <a:pt x="38803" y="162701"/>
                  </a:lnTo>
                  <a:lnTo>
                    <a:pt x="46679" y="163792"/>
                  </a:lnTo>
                  <a:lnTo>
                    <a:pt x="57849" y="163792"/>
                  </a:lnTo>
                  <a:lnTo>
                    <a:pt x="57849" y="178748"/>
                  </a:lnTo>
                  <a:lnTo>
                    <a:pt x="0" y="178748"/>
                  </a:lnTo>
                  <a:close/>
                </a:path>
                <a:path w="250189" h="268604">
                  <a:moveTo>
                    <a:pt x="46676" y="234538"/>
                  </a:moveTo>
                  <a:lnTo>
                    <a:pt x="40581" y="234538"/>
                  </a:lnTo>
                  <a:lnTo>
                    <a:pt x="33825" y="232125"/>
                  </a:lnTo>
                  <a:lnTo>
                    <a:pt x="32903" y="225385"/>
                  </a:lnTo>
                  <a:lnTo>
                    <a:pt x="32903" y="221838"/>
                  </a:lnTo>
                  <a:lnTo>
                    <a:pt x="32552" y="211929"/>
                  </a:lnTo>
                  <a:lnTo>
                    <a:pt x="28457" y="204905"/>
                  </a:lnTo>
                  <a:lnTo>
                    <a:pt x="21363" y="202061"/>
                  </a:lnTo>
                  <a:lnTo>
                    <a:pt x="14350" y="199289"/>
                  </a:lnTo>
                  <a:lnTo>
                    <a:pt x="10813" y="192007"/>
                  </a:lnTo>
                  <a:lnTo>
                    <a:pt x="9079" y="186195"/>
                  </a:lnTo>
                  <a:lnTo>
                    <a:pt x="57839" y="186195"/>
                  </a:lnTo>
                  <a:lnTo>
                    <a:pt x="57839" y="234538"/>
                  </a:lnTo>
                  <a:lnTo>
                    <a:pt x="46676" y="234538"/>
                  </a:lnTo>
                  <a:close/>
                </a:path>
                <a:path w="250189" h="268604">
                  <a:moveTo>
                    <a:pt x="191845" y="186195"/>
                  </a:moveTo>
                  <a:lnTo>
                    <a:pt x="240609" y="186195"/>
                  </a:lnTo>
                  <a:lnTo>
                    <a:pt x="238851" y="191997"/>
                  </a:lnTo>
                  <a:lnTo>
                    <a:pt x="235304" y="199309"/>
                  </a:lnTo>
                  <a:lnTo>
                    <a:pt x="228304" y="202081"/>
                  </a:lnTo>
                  <a:lnTo>
                    <a:pt x="221231" y="204905"/>
                  </a:lnTo>
                  <a:lnTo>
                    <a:pt x="217137" y="211929"/>
                  </a:lnTo>
                  <a:lnTo>
                    <a:pt x="216765" y="221838"/>
                  </a:lnTo>
                  <a:lnTo>
                    <a:pt x="216765" y="225385"/>
                  </a:lnTo>
                  <a:lnTo>
                    <a:pt x="215844" y="232129"/>
                  </a:lnTo>
                  <a:lnTo>
                    <a:pt x="209082" y="234538"/>
                  </a:lnTo>
                  <a:lnTo>
                    <a:pt x="202992" y="234538"/>
                  </a:lnTo>
                  <a:lnTo>
                    <a:pt x="191845" y="234538"/>
                  </a:lnTo>
                  <a:lnTo>
                    <a:pt x="191845" y="186195"/>
                  </a:lnTo>
                  <a:close/>
                </a:path>
                <a:path w="250189" h="268604">
                  <a:moveTo>
                    <a:pt x="240640" y="107981"/>
                  </a:moveTo>
                  <a:lnTo>
                    <a:pt x="238882" y="113783"/>
                  </a:lnTo>
                  <a:lnTo>
                    <a:pt x="235325" y="121096"/>
                  </a:lnTo>
                  <a:lnTo>
                    <a:pt x="228335" y="123857"/>
                  </a:lnTo>
                  <a:lnTo>
                    <a:pt x="221262" y="126691"/>
                  </a:lnTo>
                  <a:lnTo>
                    <a:pt x="217168" y="133714"/>
                  </a:lnTo>
                  <a:lnTo>
                    <a:pt x="216795" y="143623"/>
                  </a:lnTo>
                  <a:lnTo>
                    <a:pt x="216795" y="147170"/>
                  </a:lnTo>
                  <a:lnTo>
                    <a:pt x="215875" y="153924"/>
                  </a:lnTo>
                  <a:lnTo>
                    <a:pt x="209103" y="156345"/>
                  </a:lnTo>
                  <a:lnTo>
                    <a:pt x="203023" y="156345"/>
                  </a:lnTo>
                  <a:lnTo>
                    <a:pt x="191845" y="156345"/>
                  </a:lnTo>
                  <a:lnTo>
                    <a:pt x="191845" y="107981"/>
                  </a:lnTo>
                  <a:lnTo>
                    <a:pt x="240640" y="107981"/>
                  </a:lnTo>
                  <a:close/>
                </a:path>
                <a:path w="250189" h="268604">
                  <a:moveTo>
                    <a:pt x="240639" y="29808"/>
                  </a:moveTo>
                  <a:lnTo>
                    <a:pt x="238882" y="35611"/>
                  </a:lnTo>
                  <a:lnTo>
                    <a:pt x="235345" y="42913"/>
                  </a:lnTo>
                  <a:lnTo>
                    <a:pt x="228314" y="45685"/>
                  </a:lnTo>
                  <a:lnTo>
                    <a:pt x="221242" y="48519"/>
                  </a:lnTo>
                  <a:lnTo>
                    <a:pt x="217147" y="55542"/>
                  </a:lnTo>
                  <a:lnTo>
                    <a:pt x="216775" y="65450"/>
                  </a:lnTo>
                  <a:lnTo>
                    <a:pt x="216775" y="68998"/>
                  </a:lnTo>
                  <a:lnTo>
                    <a:pt x="215885" y="75772"/>
                  </a:lnTo>
                  <a:lnTo>
                    <a:pt x="209113" y="78193"/>
                  </a:lnTo>
                  <a:lnTo>
                    <a:pt x="203012" y="78193"/>
                  </a:lnTo>
                  <a:lnTo>
                    <a:pt x="191845" y="78193"/>
                  </a:lnTo>
                  <a:lnTo>
                    <a:pt x="191845" y="29808"/>
                  </a:lnTo>
                  <a:lnTo>
                    <a:pt x="240639" y="29808"/>
                  </a:lnTo>
                  <a:close/>
                </a:path>
                <a:path w="250189" h="268604">
                  <a:moveTo>
                    <a:pt x="65283" y="14893"/>
                  </a:moveTo>
                  <a:lnTo>
                    <a:pt x="65283" y="10777"/>
                  </a:lnTo>
                  <a:lnTo>
                    <a:pt x="68623" y="7446"/>
                  </a:lnTo>
                  <a:lnTo>
                    <a:pt x="72728" y="7446"/>
                  </a:lnTo>
                  <a:lnTo>
                    <a:pt x="176955" y="7446"/>
                  </a:lnTo>
                  <a:lnTo>
                    <a:pt x="181071" y="7446"/>
                  </a:lnTo>
                  <a:lnTo>
                    <a:pt x="184400" y="10777"/>
                  </a:lnTo>
                  <a:lnTo>
                    <a:pt x="184400" y="14893"/>
                  </a:lnTo>
                  <a:lnTo>
                    <a:pt x="184400" y="253278"/>
                  </a:lnTo>
                  <a:lnTo>
                    <a:pt x="184400" y="257392"/>
                  </a:lnTo>
                  <a:lnTo>
                    <a:pt x="181071" y="260725"/>
                  </a:lnTo>
                  <a:lnTo>
                    <a:pt x="176956" y="260725"/>
                  </a:lnTo>
                  <a:lnTo>
                    <a:pt x="72728" y="260725"/>
                  </a:lnTo>
                  <a:lnTo>
                    <a:pt x="68623" y="260725"/>
                  </a:lnTo>
                  <a:lnTo>
                    <a:pt x="65283" y="257392"/>
                  </a:lnTo>
                  <a:lnTo>
                    <a:pt x="65283" y="253278"/>
                  </a:lnTo>
                  <a:lnTo>
                    <a:pt x="65283" y="14893"/>
                  </a:lnTo>
                  <a:close/>
                </a:path>
                <a:path w="250189" h="268604">
                  <a:moveTo>
                    <a:pt x="46675" y="78193"/>
                  </a:moveTo>
                  <a:lnTo>
                    <a:pt x="40585" y="78193"/>
                  </a:lnTo>
                  <a:lnTo>
                    <a:pt x="33825" y="75772"/>
                  </a:lnTo>
                  <a:lnTo>
                    <a:pt x="32902" y="68998"/>
                  </a:lnTo>
                  <a:lnTo>
                    <a:pt x="32902" y="65450"/>
                  </a:lnTo>
                  <a:lnTo>
                    <a:pt x="32552" y="55542"/>
                  </a:lnTo>
                  <a:lnTo>
                    <a:pt x="28457" y="48519"/>
                  </a:lnTo>
                  <a:lnTo>
                    <a:pt x="21363" y="45674"/>
                  </a:lnTo>
                  <a:lnTo>
                    <a:pt x="14349" y="42902"/>
                  </a:lnTo>
                  <a:lnTo>
                    <a:pt x="10813" y="35600"/>
                  </a:lnTo>
                  <a:lnTo>
                    <a:pt x="9079" y="29808"/>
                  </a:lnTo>
                  <a:lnTo>
                    <a:pt x="57838" y="29808"/>
                  </a:lnTo>
                  <a:lnTo>
                    <a:pt x="57838" y="78193"/>
                  </a:lnTo>
                  <a:lnTo>
                    <a:pt x="46675" y="78193"/>
                  </a:lnTo>
                  <a:close/>
                </a:path>
                <a:path w="250189" h="268604">
                  <a:moveTo>
                    <a:pt x="46675" y="156345"/>
                  </a:moveTo>
                  <a:lnTo>
                    <a:pt x="40581" y="156345"/>
                  </a:lnTo>
                  <a:lnTo>
                    <a:pt x="33825" y="153924"/>
                  </a:lnTo>
                  <a:lnTo>
                    <a:pt x="32903" y="147170"/>
                  </a:lnTo>
                  <a:lnTo>
                    <a:pt x="32903" y="143623"/>
                  </a:lnTo>
                  <a:lnTo>
                    <a:pt x="32552" y="133714"/>
                  </a:lnTo>
                  <a:lnTo>
                    <a:pt x="28457" y="126701"/>
                  </a:lnTo>
                  <a:lnTo>
                    <a:pt x="21363" y="123847"/>
                  </a:lnTo>
                  <a:lnTo>
                    <a:pt x="14349" y="121075"/>
                  </a:lnTo>
                  <a:lnTo>
                    <a:pt x="10813" y="113793"/>
                  </a:lnTo>
                  <a:lnTo>
                    <a:pt x="9079" y="107981"/>
                  </a:lnTo>
                  <a:lnTo>
                    <a:pt x="57838" y="107981"/>
                  </a:lnTo>
                  <a:lnTo>
                    <a:pt x="57839" y="156345"/>
                  </a:lnTo>
                  <a:lnTo>
                    <a:pt x="46675" y="156345"/>
                  </a:lnTo>
                  <a:close/>
                </a:path>
              </a:pathLst>
            </a:custGeom>
            <a:ln w="965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848" y="2901687"/>
              <a:ext cx="195775" cy="31014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06" y="1703901"/>
              <a:ext cx="1770677" cy="101244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132725" y="2326989"/>
              <a:ext cx="238760" cy="298450"/>
            </a:xfrm>
            <a:custGeom>
              <a:avLst/>
              <a:gdLst/>
              <a:ahLst/>
              <a:cxnLst/>
              <a:rect l="l" t="t" r="r" b="b"/>
              <a:pathLst>
                <a:path w="238760" h="298450">
                  <a:moveTo>
                    <a:pt x="0" y="0"/>
                  </a:moveTo>
                  <a:lnTo>
                    <a:pt x="0" y="297878"/>
                  </a:lnTo>
                  <a:lnTo>
                    <a:pt x="238229" y="297879"/>
                  </a:lnTo>
                  <a:lnTo>
                    <a:pt x="238229" y="0"/>
                  </a:lnTo>
                  <a:lnTo>
                    <a:pt x="0" y="0"/>
                  </a:lnTo>
                  <a:close/>
                </a:path>
              </a:pathLst>
            </a:custGeom>
            <a:ln w="965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5340" y="2329606"/>
              <a:ext cx="233000" cy="29264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355580" y="3017947"/>
              <a:ext cx="268605" cy="264795"/>
            </a:xfrm>
            <a:custGeom>
              <a:avLst/>
              <a:gdLst/>
              <a:ahLst/>
              <a:cxnLst/>
              <a:rect l="l" t="t" r="r" b="b"/>
              <a:pathLst>
                <a:path w="268605" h="264795">
                  <a:moveTo>
                    <a:pt x="70721" y="194846"/>
                  </a:moveTo>
                  <a:lnTo>
                    <a:pt x="197283" y="194846"/>
                  </a:lnTo>
                  <a:lnTo>
                    <a:pt x="197283" y="69850"/>
                  </a:lnTo>
                  <a:lnTo>
                    <a:pt x="70721" y="69850"/>
                  </a:lnTo>
                  <a:lnTo>
                    <a:pt x="70721" y="194846"/>
                  </a:lnTo>
                  <a:close/>
                </a:path>
                <a:path w="268605" h="264795">
                  <a:moveTo>
                    <a:pt x="78166" y="77203"/>
                  </a:moveTo>
                  <a:lnTo>
                    <a:pt x="189838" y="77203"/>
                  </a:lnTo>
                  <a:lnTo>
                    <a:pt x="189838" y="187494"/>
                  </a:lnTo>
                  <a:lnTo>
                    <a:pt x="78166" y="187494"/>
                  </a:lnTo>
                  <a:lnTo>
                    <a:pt x="78166" y="77203"/>
                  </a:lnTo>
                  <a:close/>
                </a:path>
                <a:path w="268605" h="264795">
                  <a:moveTo>
                    <a:pt x="268008" y="62498"/>
                  </a:moveTo>
                  <a:lnTo>
                    <a:pt x="268008" y="55145"/>
                  </a:lnTo>
                  <a:lnTo>
                    <a:pt x="234507" y="55145"/>
                  </a:lnTo>
                  <a:lnTo>
                    <a:pt x="234507" y="51469"/>
                  </a:lnTo>
                  <a:lnTo>
                    <a:pt x="212172" y="33087"/>
                  </a:lnTo>
                  <a:lnTo>
                    <a:pt x="212172" y="0"/>
                  </a:lnTo>
                  <a:lnTo>
                    <a:pt x="204728" y="0"/>
                  </a:lnTo>
                  <a:lnTo>
                    <a:pt x="204728" y="33087"/>
                  </a:lnTo>
                  <a:lnTo>
                    <a:pt x="182393" y="33087"/>
                  </a:lnTo>
                  <a:lnTo>
                    <a:pt x="182393" y="0"/>
                  </a:lnTo>
                  <a:lnTo>
                    <a:pt x="174948" y="0"/>
                  </a:lnTo>
                  <a:lnTo>
                    <a:pt x="174948" y="33087"/>
                  </a:lnTo>
                  <a:lnTo>
                    <a:pt x="152614" y="33087"/>
                  </a:lnTo>
                  <a:lnTo>
                    <a:pt x="152614" y="0"/>
                  </a:lnTo>
                  <a:lnTo>
                    <a:pt x="145169" y="0"/>
                  </a:lnTo>
                  <a:lnTo>
                    <a:pt x="145169" y="33087"/>
                  </a:lnTo>
                  <a:lnTo>
                    <a:pt x="122835" y="33087"/>
                  </a:lnTo>
                  <a:lnTo>
                    <a:pt x="122835" y="0"/>
                  </a:lnTo>
                  <a:lnTo>
                    <a:pt x="115390" y="0"/>
                  </a:lnTo>
                  <a:lnTo>
                    <a:pt x="115390" y="33087"/>
                  </a:lnTo>
                  <a:lnTo>
                    <a:pt x="93055" y="33087"/>
                  </a:lnTo>
                  <a:lnTo>
                    <a:pt x="93055" y="0"/>
                  </a:lnTo>
                  <a:lnTo>
                    <a:pt x="85611" y="0"/>
                  </a:lnTo>
                  <a:lnTo>
                    <a:pt x="85611" y="33087"/>
                  </a:lnTo>
                  <a:lnTo>
                    <a:pt x="63276" y="33087"/>
                  </a:lnTo>
                  <a:lnTo>
                    <a:pt x="63276" y="0"/>
                  </a:lnTo>
                  <a:lnTo>
                    <a:pt x="55836" y="0"/>
                  </a:lnTo>
                  <a:lnTo>
                    <a:pt x="55836" y="33087"/>
                  </a:lnTo>
                  <a:lnTo>
                    <a:pt x="52113" y="33087"/>
                  </a:lnTo>
                  <a:lnTo>
                    <a:pt x="44872" y="34536"/>
                  </a:lnTo>
                  <a:lnTo>
                    <a:pt x="38958" y="38475"/>
                  </a:lnTo>
                  <a:lnTo>
                    <a:pt x="34969" y="44315"/>
                  </a:lnTo>
                  <a:lnTo>
                    <a:pt x="33501" y="51468"/>
                  </a:lnTo>
                  <a:lnTo>
                    <a:pt x="33501" y="55145"/>
                  </a:lnTo>
                  <a:lnTo>
                    <a:pt x="0" y="55145"/>
                  </a:lnTo>
                  <a:lnTo>
                    <a:pt x="0" y="62497"/>
                  </a:lnTo>
                  <a:lnTo>
                    <a:pt x="33501" y="62498"/>
                  </a:lnTo>
                  <a:lnTo>
                    <a:pt x="33501" y="84556"/>
                  </a:lnTo>
                  <a:lnTo>
                    <a:pt x="0" y="84556"/>
                  </a:lnTo>
                  <a:lnTo>
                    <a:pt x="0" y="91908"/>
                  </a:lnTo>
                  <a:lnTo>
                    <a:pt x="33501" y="91908"/>
                  </a:lnTo>
                  <a:lnTo>
                    <a:pt x="33501" y="113966"/>
                  </a:lnTo>
                  <a:lnTo>
                    <a:pt x="0" y="113966"/>
                  </a:lnTo>
                  <a:lnTo>
                    <a:pt x="0" y="121319"/>
                  </a:lnTo>
                  <a:lnTo>
                    <a:pt x="33501" y="121319"/>
                  </a:lnTo>
                  <a:lnTo>
                    <a:pt x="33501" y="143377"/>
                  </a:lnTo>
                  <a:lnTo>
                    <a:pt x="0" y="143377"/>
                  </a:lnTo>
                  <a:lnTo>
                    <a:pt x="0" y="150730"/>
                  </a:lnTo>
                  <a:lnTo>
                    <a:pt x="33501" y="150730"/>
                  </a:lnTo>
                  <a:lnTo>
                    <a:pt x="33501" y="172788"/>
                  </a:lnTo>
                  <a:lnTo>
                    <a:pt x="0" y="172788"/>
                  </a:lnTo>
                  <a:lnTo>
                    <a:pt x="0" y="180141"/>
                  </a:lnTo>
                  <a:lnTo>
                    <a:pt x="33501" y="180141"/>
                  </a:lnTo>
                  <a:lnTo>
                    <a:pt x="33501" y="202199"/>
                  </a:lnTo>
                  <a:lnTo>
                    <a:pt x="0" y="202199"/>
                  </a:lnTo>
                  <a:lnTo>
                    <a:pt x="0" y="209552"/>
                  </a:lnTo>
                  <a:lnTo>
                    <a:pt x="33501" y="209552"/>
                  </a:lnTo>
                  <a:lnTo>
                    <a:pt x="33501" y="213228"/>
                  </a:lnTo>
                  <a:lnTo>
                    <a:pt x="55836" y="231610"/>
                  </a:lnTo>
                  <a:lnTo>
                    <a:pt x="55836" y="264697"/>
                  </a:lnTo>
                  <a:lnTo>
                    <a:pt x="63276" y="264697"/>
                  </a:lnTo>
                  <a:lnTo>
                    <a:pt x="63276" y="231610"/>
                  </a:lnTo>
                  <a:lnTo>
                    <a:pt x="85611" y="231610"/>
                  </a:lnTo>
                  <a:lnTo>
                    <a:pt x="85611" y="264697"/>
                  </a:lnTo>
                  <a:lnTo>
                    <a:pt x="93056" y="264697"/>
                  </a:lnTo>
                  <a:lnTo>
                    <a:pt x="93056" y="231610"/>
                  </a:lnTo>
                  <a:lnTo>
                    <a:pt x="115390" y="231610"/>
                  </a:lnTo>
                  <a:lnTo>
                    <a:pt x="115390" y="264697"/>
                  </a:lnTo>
                  <a:lnTo>
                    <a:pt x="122835" y="264697"/>
                  </a:lnTo>
                  <a:lnTo>
                    <a:pt x="122835" y="231610"/>
                  </a:lnTo>
                  <a:lnTo>
                    <a:pt x="145169" y="231610"/>
                  </a:lnTo>
                  <a:lnTo>
                    <a:pt x="145169" y="264697"/>
                  </a:lnTo>
                  <a:lnTo>
                    <a:pt x="152614" y="264697"/>
                  </a:lnTo>
                  <a:lnTo>
                    <a:pt x="152614" y="231610"/>
                  </a:lnTo>
                  <a:lnTo>
                    <a:pt x="174948" y="231610"/>
                  </a:lnTo>
                  <a:lnTo>
                    <a:pt x="174948" y="264697"/>
                  </a:lnTo>
                  <a:lnTo>
                    <a:pt x="182393" y="264697"/>
                  </a:lnTo>
                  <a:lnTo>
                    <a:pt x="182393" y="231610"/>
                  </a:lnTo>
                  <a:lnTo>
                    <a:pt x="204728" y="231610"/>
                  </a:lnTo>
                  <a:lnTo>
                    <a:pt x="204728" y="264697"/>
                  </a:lnTo>
                  <a:lnTo>
                    <a:pt x="212172" y="264697"/>
                  </a:lnTo>
                  <a:lnTo>
                    <a:pt x="212172" y="231610"/>
                  </a:lnTo>
                  <a:lnTo>
                    <a:pt x="215895" y="231610"/>
                  </a:lnTo>
                  <a:lnTo>
                    <a:pt x="223138" y="230160"/>
                  </a:lnTo>
                  <a:lnTo>
                    <a:pt x="229051" y="226220"/>
                  </a:lnTo>
                  <a:lnTo>
                    <a:pt x="233040" y="220379"/>
                  </a:lnTo>
                  <a:lnTo>
                    <a:pt x="234507" y="213228"/>
                  </a:lnTo>
                  <a:lnTo>
                    <a:pt x="234507" y="209552"/>
                  </a:lnTo>
                  <a:lnTo>
                    <a:pt x="268008" y="209552"/>
                  </a:lnTo>
                  <a:lnTo>
                    <a:pt x="268008" y="202199"/>
                  </a:lnTo>
                  <a:lnTo>
                    <a:pt x="234507" y="202199"/>
                  </a:lnTo>
                  <a:lnTo>
                    <a:pt x="234507" y="180141"/>
                  </a:lnTo>
                  <a:lnTo>
                    <a:pt x="268008" y="180141"/>
                  </a:lnTo>
                  <a:lnTo>
                    <a:pt x="268008" y="172788"/>
                  </a:lnTo>
                  <a:lnTo>
                    <a:pt x="234507" y="172788"/>
                  </a:lnTo>
                  <a:lnTo>
                    <a:pt x="234507" y="150730"/>
                  </a:lnTo>
                  <a:lnTo>
                    <a:pt x="268008" y="150730"/>
                  </a:lnTo>
                  <a:lnTo>
                    <a:pt x="268008" y="143378"/>
                  </a:lnTo>
                  <a:lnTo>
                    <a:pt x="234507" y="143377"/>
                  </a:lnTo>
                  <a:lnTo>
                    <a:pt x="234507" y="121319"/>
                  </a:lnTo>
                  <a:lnTo>
                    <a:pt x="268008" y="121319"/>
                  </a:lnTo>
                  <a:lnTo>
                    <a:pt x="268008" y="113967"/>
                  </a:lnTo>
                  <a:lnTo>
                    <a:pt x="234507" y="113967"/>
                  </a:lnTo>
                  <a:lnTo>
                    <a:pt x="234507" y="91909"/>
                  </a:lnTo>
                  <a:lnTo>
                    <a:pt x="268008" y="91909"/>
                  </a:lnTo>
                  <a:lnTo>
                    <a:pt x="268008" y="84556"/>
                  </a:lnTo>
                  <a:lnTo>
                    <a:pt x="234507" y="84556"/>
                  </a:lnTo>
                  <a:lnTo>
                    <a:pt x="234507" y="62498"/>
                  </a:lnTo>
                  <a:lnTo>
                    <a:pt x="268008" y="62498"/>
                  </a:lnTo>
                  <a:close/>
                </a:path>
              </a:pathLst>
            </a:custGeom>
            <a:ln w="9598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727" y="3053588"/>
              <a:ext cx="195714" cy="193416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4013072" y="1445209"/>
            <a:ext cx="7105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Connectivity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013072" y="1587500"/>
            <a:ext cx="1675764" cy="755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 marR="41275" indent="-173990">
              <a:lnSpc>
                <a:spcPct val="100000"/>
              </a:lnSpc>
              <a:spcBef>
                <a:spcPts val="90"/>
              </a:spcBef>
              <a:buChar char="•"/>
              <a:tabLst>
                <a:tab pos="186055" algn="l"/>
              </a:tabLst>
            </a:pPr>
            <a:r>
              <a:rPr dirty="0" sz="800">
                <a:latin typeface="Arial MT"/>
                <a:cs typeface="Arial MT"/>
              </a:rPr>
              <a:t>These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devices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communicate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each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other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internet, </a:t>
            </a:r>
            <a:r>
              <a:rPr dirty="0" sz="800" spc="-10">
                <a:latin typeface="Arial MT"/>
                <a:cs typeface="Arial MT"/>
              </a:rPr>
              <a:t>facilitating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autonomous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data </a:t>
            </a:r>
            <a:r>
              <a:rPr dirty="0" sz="800" spc="-10">
                <a:latin typeface="Arial MT"/>
                <a:cs typeface="Arial MT"/>
              </a:rPr>
              <a:t>exchange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actions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across</a:t>
            </a:r>
            <a:endParaRPr sz="800">
              <a:latin typeface="Arial MT"/>
              <a:cs typeface="Arial MT"/>
            </a:endParaRPr>
          </a:p>
          <a:p>
            <a:pPr marL="186055" marR="5080">
              <a:lnSpc>
                <a:spcPts val="969"/>
              </a:lnSpc>
              <a:spcBef>
                <a:spcPts val="5"/>
              </a:spcBef>
            </a:pPr>
            <a:r>
              <a:rPr dirty="0" sz="800">
                <a:latin typeface="Arial MT"/>
                <a:cs typeface="Arial MT"/>
              </a:rPr>
              <a:t>various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environments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like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homes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cities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013072" y="2506726"/>
            <a:ext cx="633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506691"/>
                </a:solidFill>
                <a:latin typeface="Arial"/>
                <a:cs typeface="Arial"/>
              </a:rPr>
              <a:t>Challenges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013072" y="2648457"/>
            <a:ext cx="1662430" cy="755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 marR="5080" indent="-173990">
              <a:lnSpc>
                <a:spcPct val="99800"/>
              </a:lnSpc>
              <a:spcBef>
                <a:spcPts val="90"/>
              </a:spcBef>
              <a:buChar char="•"/>
              <a:tabLst>
                <a:tab pos="186055" algn="l"/>
              </a:tabLst>
            </a:pPr>
            <a:r>
              <a:rPr dirty="0" sz="800" spc="-10">
                <a:latin typeface="Arial MT"/>
                <a:cs typeface="Arial MT"/>
              </a:rPr>
              <a:t>Successful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IoT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implementation involves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tackling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issues</a:t>
            </a:r>
            <a:r>
              <a:rPr dirty="0" sz="800">
                <a:latin typeface="Arial MT"/>
                <a:cs typeface="Arial MT"/>
              </a:rPr>
              <a:t> like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data </a:t>
            </a:r>
            <a:r>
              <a:rPr dirty="0" sz="800" spc="-10">
                <a:latin typeface="Arial MT"/>
                <a:cs typeface="Arial MT"/>
              </a:rPr>
              <a:t>security,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device</a:t>
            </a:r>
            <a:r>
              <a:rPr dirty="0" sz="800" spc="-10">
                <a:latin typeface="Arial MT"/>
                <a:cs typeface="Arial MT"/>
              </a:rPr>
              <a:t> interoperability,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complex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management, necessitating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strategic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planning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robust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security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0252" y="1445209"/>
            <a:ext cx="1374140" cy="122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Definition</a:t>
            </a:r>
            <a:endParaRPr sz="900">
              <a:latin typeface="Arial"/>
              <a:cs typeface="Arial"/>
            </a:endParaRPr>
          </a:p>
          <a:p>
            <a:pPr marL="208279" marR="5080" indent="-173990">
              <a:lnSpc>
                <a:spcPct val="100000"/>
              </a:lnSpc>
              <a:spcBef>
                <a:spcPts val="30"/>
              </a:spcBef>
              <a:buChar char="•"/>
              <a:tabLst>
                <a:tab pos="208279" algn="l"/>
              </a:tabLst>
            </a:pPr>
            <a:r>
              <a:rPr dirty="0" sz="800">
                <a:latin typeface="Arial MT"/>
                <a:cs typeface="Arial MT"/>
              </a:rPr>
              <a:t>IoT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connects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physical </a:t>
            </a:r>
            <a:r>
              <a:rPr dirty="0" sz="800">
                <a:latin typeface="Arial MT"/>
                <a:cs typeface="Arial MT"/>
              </a:rPr>
              <a:t>objects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embedded sensors,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software,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connectivity</a:t>
            </a:r>
            <a:r>
              <a:rPr dirty="0" sz="800" spc="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collect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 spc="-20">
                <a:latin typeface="Arial MT"/>
                <a:cs typeface="Arial MT"/>
              </a:rPr>
              <a:t> exchange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data,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ranging </a:t>
            </a:r>
            <a:r>
              <a:rPr dirty="0" sz="800">
                <a:latin typeface="Arial MT"/>
                <a:cs typeface="Arial MT"/>
              </a:rPr>
              <a:t>from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household</a:t>
            </a:r>
            <a:r>
              <a:rPr dirty="0" sz="800" spc="1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items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to</a:t>
            </a:r>
            <a:r>
              <a:rPr dirty="0" sz="800" spc="-10">
                <a:latin typeface="Arial MT"/>
                <a:cs typeface="Arial MT"/>
              </a:rPr>
              <a:t> industrial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tools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Applications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00252" y="2648457"/>
            <a:ext cx="1580515" cy="8788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 marR="5080" indent="-173990">
              <a:lnSpc>
                <a:spcPct val="100099"/>
              </a:lnSpc>
              <a:spcBef>
                <a:spcPts val="90"/>
              </a:spcBef>
              <a:buChar char="•"/>
              <a:tabLst>
                <a:tab pos="186055" algn="l"/>
              </a:tabLst>
            </a:pPr>
            <a:r>
              <a:rPr dirty="0" sz="800">
                <a:latin typeface="Arial MT"/>
                <a:cs typeface="Arial MT"/>
              </a:rPr>
              <a:t>IoT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enhances</a:t>
            </a:r>
            <a:r>
              <a:rPr dirty="0" sz="800" spc="10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global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efficiency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operations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advanced solutions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like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energy management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 </a:t>
            </a:r>
            <a:r>
              <a:rPr dirty="0" sz="800" spc="-10">
                <a:latin typeface="Arial MT"/>
                <a:cs typeface="Arial MT"/>
              </a:rPr>
              <a:t>supply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chain </a:t>
            </a:r>
            <a:r>
              <a:rPr dirty="0" sz="800" spc="-10">
                <a:latin typeface="Arial MT"/>
                <a:cs typeface="Arial MT"/>
              </a:rPr>
              <a:t>optimization,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promoting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better resource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use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streamlined processes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6332220" y="3095244"/>
            <a:ext cx="2514600" cy="402590"/>
          </a:xfrm>
          <a:custGeom>
            <a:avLst/>
            <a:gdLst/>
            <a:ahLst/>
            <a:cxnLst/>
            <a:rect l="l" t="t" r="r" b="b"/>
            <a:pathLst>
              <a:path w="2514600" h="402589">
                <a:moveTo>
                  <a:pt x="0" y="402336"/>
                </a:moveTo>
                <a:lnTo>
                  <a:pt x="2514600" y="402336"/>
                </a:lnTo>
                <a:lnTo>
                  <a:pt x="2514600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1905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6495034" y="3087700"/>
            <a:ext cx="2252980" cy="407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dirty="0" sz="900" b="1">
                <a:solidFill>
                  <a:srgbClr val="0D0D0D"/>
                </a:solidFill>
                <a:latin typeface="Arial"/>
                <a:cs typeface="Arial"/>
              </a:rPr>
              <a:t>Edge</a:t>
            </a:r>
            <a:r>
              <a:rPr dirty="0" sz="9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D0D0D"/>
                </a:solidFill>
                <a:latin typeface="Arial"/>
                <a:cs typeface="Arial"/>
              </a:rPr>
              <a:t>computing</a:t>
            </a:r>
            <a:r>
              <a:rPr dirty="0" sz="900" spc="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8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brings</a:t>
            </a:r>
            <a:r>
              <a:rPr dirty="0" sz="800" spc="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data</a:t>
            </a:r>
            <a:r>
              <a:rPr dirty="0" sz="8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processing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closer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source,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reducing</a:t>
            </a:r>
            <a:r>
              <a:rPr dirty="0" sz="8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latency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enhancing</a:t>
            </a:r>
            <a:r>
              <a:rPr dirty="0" sz="800" spc="1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real-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time</a:t>
            </a:r>
            <a:r>
              <a:rPr dirty="0" sz="800" spc="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decision-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making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952363" y="3085719"/>
            <a:ext cx="490220" cy="421640"/>
            <a:chOff x="5952363" y="3085719"/>
            <a:chExt cx="490220" cy="421640"/>
          </a:xfrm>
        </p:grpSpPr>
        <p:sp>
          <p:nvSpPr>
            <p:cNvPr id="35" name="object 35" descr=""/>
            <p:cNvSpPr/>
            <p:nvPr/>
          </p:nvSpPr>
          <p:spPr>
            <a:xfrm>
              <a:off x="5961888" y="3095244"/>
              <a:ext cx="471170" cy="402590"/>
            </a:xfrm>
            <a:custGeom>
              <a:avLst/>
              <a:gdLst/>
              <a:ahLst/>
              <a:cxnLst/>
              <a:rect l="l" t="t" r="r" b="b"/>
              <a:pathLst>
                <a:path w="471170" h="402589">
                  <a:moveTo>
                    <a:pt x="370332" y="0"/>
                  </a:moveTo>
                  <a:lnTo>
                    <a:pt x="100584" y="0"/>
                  </a:lnTo>
                  <a:lnTo>
                    <a:pt x="0" y="201167"/>
                  </a:lnTo>
                  <a:lnTo>
                    <a:pt x="100584" y="402335"/>
                  </a:lnTo>
                  <a:lnTo>
                    <a:pt x="370332" y="402335"/>
                  </a:lnTo>
                  <a:lnTo>
                    <a:pt x="470915" y="201167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961888" y="3095244"/>
              <a:ext cx="471170" cy="402590"/>
            </a:xfrm>
            <a:custGeom>
              <a:avLst/>
              <a:gdLst/>
              <a:ahLst/>
              <a:cxnLst/>
              <a:rect l="l" t="t" r="r" b="b"/>
              <a:pathLst>
                <a:path w="471170" h="402589">
                  <a:moveTo>
                    <a:pt x="0" y="201167"/>
                  </a:moveTo>
                  <a:lnTo>
                    <a:pt x="100584" y="0"/>
                  </a:lnTo>
                  <a:lnTo>
                    <a:pt x="370332" y="0"/>
                  </a:lnTo>
                  <a:lnTo>
                    <a:pt x="470915" y="201167"/>
                  </a:lnTo>
                  <a:lnTo>
                    <a:pt x="370332" y="402335"/>
                  </a:lnTo>
                  <a:lnTo>
                    <a:pt x="100584" y="402335"/>
                  </a:lnTo>
                  <a:lnTo>
                    <a:pt x="0" y="201167"/>
                  </a:lnTo>
                  <a:close/>
                </a:path>
              </a:pathLst>
            </a:custGeom>
            <a:ln w="1904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044946" y="3307793"/>
              <a:ext cx="305435" cy="95250"/>
            </a:xfrm>
            <a:custGeom>
              <a:avLst/>
              <a:gdLst/>
              <a:ahLst/>
              <a:cxnLst/>
              <a:rect l="l" t="t" r="r" b="b"/>
              <a:pathLst>
                <a:path w="305435" h="95250">
                  <a:moveTo>
                    <a:pt x="230455" y="0"/>
                  </a:moveTo>
                  <a:lnTo>
                    <a:pt x="221794" y="3634"/>
                  </a:lnTo>
                  <a:lnTo>
                    <a:pt x="287708" y="31233"/>
                  </a:lnTo>
                  <a:lnTo>
                    <a:pt x="152515" y="87840"/>
                  </a:lnTo>
                  <a:lnTo>
                    <a:pt x="17329" y="31233"/>
                  </a:lnTo>
                  <a:lnTo>
                    <a:pt x="83236" y="3634"/>
                  </a:lnTo>
                  <a:lnTo>
                    <a:pt x="74579" y="0"/>
                  </a:lnTo>
                  <a:lnTo>
                    <a:pt x="0" y="31233"/>
                  </a:lnTo>
                  <a:lnTo>
                    <a:pt x="152515" y="95096"/>
                  </a:lnTo>
                  <a:lnTo>
                    <a:pt x="305040" y="31233"/>
                  </a:lnTo>
                  <a:lnTo>
                    <a:pt x="2304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036882" y="3300970"/>
              <a:ext cx="321310" cy="109220"/>
            </a:xfrm>
            <a:custGeom>
              <a:avLst/>
              <a:gdLst/>
              <a:ahLst/>
              <a:cxnLst/>
              <a:rect l="l" t="t" r="r" b="b"/>
              <a:pathLst>
                <a:path w="321310" h="109220">
                  <a:moveTo>
                    <a:pt x="82643" y="0"/>
                  </a:moveTo>
                  <a:lnTo>
                    <a:pt x="0" y="34604"/>
                  </a:lnTo>
                  <a:lnTo>
                    <a:pt x="2" y="41509"/>
                  </a:lnTo>
                  <a:lnTo>
                    <a:pt x="160578" y="108747"/>
                  </a:lnTo>
                  <a:lnTo>
                    <a:pt x="177906" y="101492"/>
                  </a:lnTo>
                  <a:lnTo>
                    <a:pt x="160578" y="101492"/>
                  </a:lnTo>
                  <a:lnTo>
                    <a:pt x="22958" y="43865"/>
                  </a:lnTo>
                  <a:lnTo>
                    <a:pt x="10493" y="43865"/>
                  </a:lnTo>
                  <a:lnTo>
                    <a:pt x="10493" y="38647"/>
                  </a:lnTo>
                  <a:lnTo>
                    <a:pt x="9085" y="38056"/>
                  </a:lnTo>
                  <a:lnTo>
                    <a:pt x="10493" y="37465"/>
                  </a:lnTo>
                  <a:lnTo>
                    <a:pt x="10493" y="32246"/>
                  </a:lnTo>
                  <a:lnTo>
                    <a:pt x="22959" y="32246"/>
                  </a:lnTo>
                  <a:lnTo>
                    <a:pt x="88872" y="4647"/>
                  </a:lnTo>
                  <a:lnTo>
                    <a:pt x="93738" y="4647"/>
                  </a:lnTo>
                  <a:lnTo>
                    <a:pt x="82643" y="0"/>
                  </a:lnTo>
                  <a:close/>
                </a:path>
                <a:path w="321310" h="109220">
                  <a:moveTo>
                    <a:pt x="24370" y="38056"/>
                  </a:moveTo>
                  <a:lnTo>
                    <a:pt x="16727" y="41256"/>
                  </a:lnTo>
                  <a:lnTo>
                    <a:pt x="160578" y="101492"/>
                  </a:lnTo>
                  <a:lnTo>
                    <a:pt x="173436" y="96108"/>
                  </a:lnTo>
                  <a:lnTo>
                    <a:pt x="158152" y="96108"/>
                  </a:lnTo>
                  <a:lnTo>
                    <a:pt x="160583" y="95090"/>
                  </a:lnTo>
                  <a:lnTo>
                    <a:pt x="38244" y="43866"/>
                  </a:lnTo>
                  <a:lnTo>
                    <a:pt x="27823" y="43866"/>
                  </a:lnTo>
                  <a:lnTo>
                    <a:pt x="27823" y="39503"/>
                  </a:lnTo>
                  <a:lnTo>
                    <a:pt x="24370" y="38056"/>
                  </a:lnTo>
                  <a:close/>
                </a:path>
                <a:path w="321310" h="109220">
                  <a:moveTo>
                    <a:pt x="304436" y="41257"/>
                  </a:moveTo>
                  <a:lnTo>
                    <a:pt x="160578" y="101492"/>
                  </a:lnTo>
                  <a:lnTo>
                    <a:pt x="177906" y="101492"/>
                  </a:lnTo>
                  <a:lnTo>
                    <a:pt x="315536" y="43866"/>
                  </a:lnTo>
                  <a:lnTo>
                    <a:pt x="310668" y="43866"/>
                  </a:lnTo>
                  <a:lnTo>
                    <a:pt x="304436" y="41257"/>
                  </a:lnTo>
                  <a:close/>
                </a:path>
                <a:path w="321310" h="109220">
                  <a:moveTo>
                    <a:pt x="160583" y="95090"/>
                  </a:moveTo>
                  <a:lnTo>
                    <a:pt x="158152" y="96108"/>
                  </a:lnTo>
                  <a:lnTo>
                    <a:pt x="163013" y="96108"/>
                  </a:lnTo>
                  <a:lnTo>
                    <a:pt x="160583" y="95090"/>
                  </a:lnTo>
                  <a:close/>
                </a:path>
                <a:path w="321310" h="109220">
                  <a:moveTo>
                    <a:pt x="288127" y="41684"/>
                  </a:moveTo>
                  <a:lnTo>
                    <a:pt x="160583" y="95090"/>
                  </a:lnTo>
                  <a:lnTo>
                    <a:pt x="163013" y="96108"/>
                  </a:lnTo>
                  <a:lnTo>
                    <a:pt x="173436" y="96108"/>
                  </a:lnTo>
                  <a:lnTo>
                    <a:pt x="298205" y="43866"/>
                  </a:lnTo>
                  <a:lnTo>
                    <a:pt x="293336" y="43866"/>
                  </a:lnTo>
                  <a:lnTo>
                    <a:pt x="288127" y="41684"/>
                  </a:lnTo>
                  <a:close/>
                </a:path>
                <a:path w="321310" h="109220">
                  <a:moveTo>
                    <a:pt x="41699" y="38056"/>
                  </a:moveTo>
                  <a:lnTo>
                    <a:pt x="33034" y="41684"/>
                  </a:lnTo>
                  <a:lnTo>
                    <a:pt x="160583" y="95090"/>
                  </a:lnTo>
                  <a:lnTo>
                    <a:pt x="175479" y="88853"/>
                  </a:lnTo>
                  <a:lnTo>
                    <a:pt x="158152" y="88853"/>
                  </a:lnTo>
                  <a:lnTo>
                    <a:pt x="160583" y="87835"/>
                  </a:lnTo>
                  <a:lnTo>
                    <a:pt x="41699" y="38056"/>
                  </a:lnTo>
                  <a:close/>
                </a:path>
                <a:path w="321310" h="109220">
                  <a:moveTo>
                    <a:pt x="160583" y="87835"/>
                  </a:moveTo>
                  <a:lnTo>
                    <a:pt x="158152" y="88853"/>
                  </a:lnTo>
                  <a:lnTo>
                    <a:pt x="163013" y="88853"/>
                  </a:lnTo>
                  <a:lnTo>
                    <a:pt x="160583" y="87835"/>
                  </a:lnTo>
                  <a:close/>
                </a:path>
                <a:path w="321310" h="109220">
                  <a:moveTo>
                    <a:pt x="279464" y="38056"/>
                  </a:moveTo>
                  <a:lnTo>
                    <a:pt x="160583" y="87835"/>
                  </a:lnTo>
                  <a:lnTo>
                    <a:pt x="163013" y="88853"/>
                  </a:lnTo>
                  <a:lnTo>
                    <a:pt x="175479" y="88853"/>
                  </a:lnTo>
                  <a:lnTo>
                    <a:pt x="288127" y="41684"/>
                  </a:lnTo>
                  <a:lnTo>
                    <a:pt x="279464" y="38056"/>
                  </a:lnTo>
                  <a:close/>
                </a:path>
                <a:path w="321310" h="109220">
                  <a:moveTo>
                    <a:pt x="10496" y="38647"/>
                  </a:moveTo>
                  <a:lnTo>
                    <a:pt x="10493" y="43865"/>
                  </a:lnTo>
                  <a:lnTo>
                    <a:pt x="16725" y="41256"/>
                  </a:lnTo>
                  <a:lnTo>
                    <a:pt x="10496" y="38647"/>
                  </a:lnTo>
                  <a:close/>
                </a:path>
                <a:path w="321310" h="109220">
                  <a:moveTo>
                    <a:pt x="16727" y="41256"/>
                  </a:moveTo>
                  <a:lnTo>
                    <a:pt x="10493" y="43865"/>
                  </a:lnTo>
                  <a:lnTo>
                    <a:pt x="22958" y="43865"/>
                  </a:lnTo>
                  <a:lnTo>
                    <a:pt x="16727" y="41256"/>
                  </a:lnTo>
                  <a:close/>
                </a:path>
                <a:path w="321310" h="109220">
                  <a:moveTo>
                    <a:pt x="27825" y="39503"/>
                  </a:moveTo>
                  <a:lnTo>
                    <a:pt x="27823" y="43866"/>
                  </a:lnTo>
                  <a:lnTo>
                    <a:pt x="33032" y="41684"/>
                  </a:lnTo>
                  <a:lnTo>
                    <a:pt x="27825" y="39503"/>
                  </a:lnTo>
                  <a:close/>
                </a:path>
                <a:path w="321310" h="109220">
                  <a:moveTo>
                    <a:pt x="33034" y="41684"/>
                  </a:moveTo>
                  <a:lnTo>
                    <a:pt x="27823" y="43866"/>
                  </a:lnTo>
                  <a:lnTo>
                    <a:pt x="38244" y="43866"/>
                  </a:lnTo>
                  <a:lnTo>
                    <a:pt x="33034" y="41684"/>
                  </a:lnTo>
                  <a:close/>
                </a:path>
                <a:path w="321310" h="109220">
                  <a:moveTo>
                    <a:pt x="293336" y="39503"/>
                  </a:moveTo>
                  <a:lnTo>
                    <a:pt x="288127" y="41684"/>
                  </a:lnTo>
                  <a:lnTo>
                    <a:pt x="293336" y="43866"/>
                  </a:lnTo>
                  <a:lnTo>
                    <a:pt x="293336" y="39503"/>
                  </a:lnTo>
                  <a:close/>
                </a:path>
                <a:path w="321310" h="109220">
                  <a:moveTo>
                    <a:pt x="296793" y="38056"/>
                  </a:moveTo>
                  <a:lnTo>
                    <a:pt x="293336" y="39503"/>
                  </a:lnTo>
                  <a:lnTo>
                    <a:pt x="293336" y="43866"/>
                  </a:lnTo>
                  <a:lnTo>
                    <a:pt x="298205" y="43866"/>
                  </a:lnTo>
                  <a:lnTo>
                    <a:pt x="304436" y="41257"/>
                  </a:lnTo>
                  <a:lnTo>
                    <a:pt x="296793" y="38056"/>
                  </a:lnTo>
                  <a:close/>
                </a:path>
                <a:path w="321310" h="109220">
                  <a:moveTo>
                    <a:pt x="310668" y="38647"/>
                  </a:moveTo>
                  <a:lnTo>
                    <a:pt x="304436" y="41257"/>
                  </a:lnTo>
                  <a:lnTo>
                    <a:pt x="310668" y="43866"/>
                  </a:lnTo>
                  <a:lnTo>
                    <a:pt x="310668" y="38647"/>
                  </a:lnTo>
                  <a:close/>
                </a:path>
                <a:path w="321310" h="109220">
                  <a:moveTo>
                    <a:pt x="315535" y="32246"/>
                  </a:moveTo>
                  <a:lnTo>
                    <a:pt x="310668" y="32246"/>
                  </a:lnTo>
                  <a:lnTo>
                    <a:pt x="310671" y="37466"/>
                  </a:lnTo>
                  <a:lnTo>
                    <a:pt x="312079" y="38056"/>
                  </a:lnTo>
                  <a:lnTo>
                    <a:pt x="310668" y="38647"/>
                  </a:lnTo>
                  <a:lnTo>
                    <a:pt x="310668" y="43866"/>
                  </a:lnTo>
                  <a:lnTo>
                    <a:pt x="315536" y="43866"/>
                  </a:lnTo>
                  <a:lnTo>
                    <a:pt x="321163" y="41510"/>
                  </a:lnTo>
                  <a:lnTo>
                    <a:pt x="321163" y="34604"/>
                  </a:lnTo>
                  <a:lnTo>
                    <a:pt x="315535" y="32246"/>
                  </a:lnTo>
                  <a:close/>
                </a:path>
                <a:path w="321310" h="109220">
                  <a:moveTo>
                    <a:pt x="33035" y="34428"/>
                  </a:moveTo>
                  <a:lnTo>
                    <a:pt x="27823" y="36610"/>
                  </a:lnTo>
                  <a:lnTo>
                    <a:pt x="27825" y="39503"/>
                  </a:lnTo>
                  <a:lnTo>
                    <a:pt x="33034" y="41684"/>
                  </a:lnTo>
                  <a:lnTo>
                    <a:pt x="41697" y="38056"/>
                  </a:lnTo>
                  <a:lnTo>
                    <a:pt x="33035" y="34428"/>
                  </a:lnTo>
                  <a:close/>
                </a:path>
                <a:path w="321310" h="109220">
                  <a:moveTo>
                    <a:pt x="288128" y="34429"/>
                  </a:moveTo>
                  <a:lnTo>
                    <a:pt x="279464" y="38056"/>
                  </a:lnTo>
                  <a:lnTo>
                    <a:pt x="288127" y="41684"/>
                  </a:lnTo>
                  <a:lnTo>
                    <a:pt x="293336" y="39503"/>
                  </a:lnTo>
                  <a:lnTo>
                    <a:pt x="293336" y="36611"/>
                  </a:lnTo>
                  <a:lnTo>
                    <a:pt x="288128" y="34429"/>
                  </a:lnTo>
                  <a:close/>
                </a:path>
                <a:path w="321310" h="109220">
                  <a:moveTo>
                    <a:pt x="16726" y="34856"/>
                  </a:moveTo>
                  <a:lnTo>
                    <a:pt x="10493" y="37465"/>
                  </a:lnTo>
                  <a:lnTo>
                    <a:pt x="10496" y="38647"/>
                  </a:lnTo>
                  <a:lnTo>
                    <a:pt x="16727" y="41256"/>
                  </a:lnTo>
                  <a:lnTo>
                    <a:pt x="24370" y="38056"/>
                  </a:lnTo>
                  <a:lnTo>
                    <a:pt x="16726" y="34856"/>
                  </a:lnTo>
                  <a:close/>
                </a:path>
                <a:path w="321310" h="109220">
                  <a:moveTo>
                    <a:pt x="304438" y="34856"/>
                  </a:moveTo>
                  <a:lnTo>
                    <a:pt x="296793" y="38056"/>
                  </a:lnTo>
                  <a:lnTo>
                    <a:pt x="304436" y="41257"/>
                  </a:lnTo>
                  <a:lnTo>
                    <a:pt x="310668" y="38647"/>
                  </a:lnTo>
                  <a:lnTo>
                    <a:pt x="310668" y="37466"/>
                  </a:lnTo>
                  <a:lnTo>
                    <a:pt x="304438" y="34856"/>
                  </a:lnTo>
                  <a:close/>
                </a:path>
                <a:path w="321310" h="109220">
                  <a:moveTo>
                    <a:pt x="27823" y="36610"/>
                  </a:moveTo>
                  <a:lnTo>
                    <a:pt x="24370" y="38056"/>
                  </a:lnTo>
                  <a:lnTo>
                    <a:pt x="27825" y="39503"/>
                  </a:lnTo>
                  <a:lnTo>
                    <a:pt x="27823" y="36610"/>
                  </a:lnTo>
                  <a:close/>
                </a:path>
                <a:path w="321310" h="109220">
                  <a:moveTo>
                    <a:pt x="293339" y="36611"/>
                  </a:moveTo>
                  <a:lnTo>
                    <a:pt x="293336" y="39503"/>
                  </a:lnTo>
                  <a:lnTo>
                    <a:pt x="296792" y="38056"/>
                  </a:lnTo>
                  <a:lnTo>
                    <a:pt x="293339" y="36611"/>
                  </a:lnTo>
                  <a:close/>
                </a:path>
                <a:path w="321310" h="109220">
                  <a:moveTo>
                    <a:pt x="10493" y="37465"/>
                  </a:moveTo>
                  <a:lnTo>
                    <a:pt x="9085" y="38056"/>
                  </a:lnTo>
                  <a:lnTo>
                    <a:pt x="10496" y="38647"/>
                  </a:lnTo>
                  <a:lnTo>
                    <a:pt x="10493" y="37465"/>
                  </a:lnTo>
                  <a:close/>
                </a:path>
                <a:path w="321310" h="109220">
                  <a:moveTo>
                    <a:pt x="310671" y="37466"/>
                  </a:moveTo>
                  <a:lnTo>
                    <a:pt x="310668" y="38647"/>
                  </a:lnTo>
                  <a:lnTo>
                    <a:pt x="312079" y="38056"/>
                  </a:lnTo>
                  <a:lnTo>
                    <a:pt x="310671" y="37466"/>
                  </a:lnTo>
                  <a:close/>
                </a:path>
                <a:path w="321310" h="109220">
                  <a:moveTo>
                    <a:pt x="88872" y="4647"/>
                  </a:moveTo>
                  <a:lnTo>
                    <a:pt x="16726" y="34856"/>
                  </a:lnTo>
                  <a:lnTo>
                    <a:pt x="24370" y="38056"/>
                  </a:lnTo>
                  <a:lnTo>
                    <a:pt x="27823" y="36610"/>
                  </a:lnTo>
                  <a:lnTo>
                    <a:pt x="27823" y="32246"/>
                  </a:lnTo>
                  <a:lnTo>
                    <a:pt x="38247" y="32246"/>
                  </a:lnTo>
                  <a:lnTo>
                    <a:pt x="82642" y="13660"/>
                  </a:lnTo>
                  <a:lnTo>
                    <a:pt x="80210" y="12642"/>
                  </a:lnTo>
                  <a:lnTo>
                    <a:pt x="88872" y="12642"/>
                  </a:lnTo>
                  <a:lnTo>
                    <a:pt x="88872" y="4647"/>
                  </a:lnTo>
                  <a:close/>
                </a:path>
                <a:path w="321310" h="109220">
                  <a:moveTo>
                    <a:pt x="82642" y="13660"/>
                  </a:moveTo>
                  <a:lnTo>
                    <a:pt x="33035" y="34428"/>
                  </a:lnTo>
                  <a:lnTo>
                    <a:pt x="41699" y="38056"/>
                  </a:lnTo>
                  <a:lnTo>
                    <a:pt x="93733" y="16267"/>
                  </a:lnTo>
                  <a:lnTo>
                    <a:pt x="88872" y="16267"/>
                  </a:lnTo>
                  <a:lnTo>
                    <a:pt x="82642" y="13660"/>
                  </a:lnTo>
                  <a:close/>
                </a:path>
                <a:path w="321310" h="109220">
                  <a:moveTo>
                    <a:pt x="238517" y="0"/>
                  </a:moveTo>
                  <a:lnTo>
                    <a:pt x="213557" y="10457"/>
                  </a:lnTo>
                  <a:lnTo>
                    <a:pt x="279464" y="38056"/>
                  </a:lnTo>
                  <a:lnTo>
                    <a:pt x="288125" y="34429"/>
                  </a:lnTo>
                  <a:lnTo>
                    <a:pt x="244751" y="16267"/>
                  </a:lnTo>
                  <a:lnTo>
                    <a:pt x="232291" y="16267"/>
                  </a:lnTo>
                  <a:lnTo>
                    <a:pt x="232291" y="4647"/>
                  </a:lnTo>
                  <a:lnTo>
                    <a:pt x="249618" y="4647"/>
                  </a:lnTo>
                  <a:lnTo>
                    <a:pt x="238517" y="0"/>
                  </a:lnTo>
                  <a:close/>
                </a:path>
                <a:path w="321310" h="109220">
                  <a:moveTo>
                    <a:pt x="298205" y="32246"/>
                  </a:moveTo>
                  <a:lnTo>
                    <a:pt x="293336" y="32246"/>
                  </a:lnTo>
                  <a:lnTo>
                    <a:pt x="293339" y="36611"/>
                  </a:lnTo>
                  <a:lnTo>
                    <a:pt x="296793" y="38056"/>
                  </a:lnTo>
                  <a:lnTo>
                    <a:pt x="304435" y="34856"/>
                  </a:lnTo>
                  <a:lnTo>
                    <a:pt x="298205" y="32246"/>
                  </a:lnTo>
                  <a:close/>
                </a:path>
                <a:path w="321310" h="109220">
                  <a:moveTo>
                    <a:pt x="10493" y="32246"/>
                  </a:moveTo>
                  <a:lnTo>
                    <a:pt x="10493" y="37465"/>
                  </a:lnTo>
                  <a:lnTo>
                    <a:pt x="16726" y="34856"/>
                  </a:lnTo>
                  <a:lnTo>
                    <a:pt x="10493" y="32246"/>
                  </a:lnTo>
                  <a:close/>
                </a:path>
                <a:path w="321310" h="109220">
                  <a:moveTo>
                    <a:pt x="310668" y="32246"/>
                  </a:moveTo>
                  <a:lnTo>
                    <a:pt x="304438" y="34856"/>
                  </a:lnTo>
                  <a:lnTo>
                    <a:pt x="310671" y="37466"/>
                  </a:lnTo>
                  <a:lnTo>
                    <a:pt x="310668" y="32246"/>
                  </a:lnTo>
                  <a:close/>
                </a:path>
                <a:path w="321310" h="109220">
                  <a:moveTo>
                    <a:pt x="27823" y="32246"/>
                  </a:moveTo>
                  <a:lnTo>
                    <a:pt x="27823" y="36610"/>
                  </a:lnTo>
                  <a:lnTo>
                    <a:pt x="33035" y="34428"/>
                  </a:lnTo>
                  <a:lnTo>
                    <a:pt x="27823" y="32246"/>
                  </a:lnTo>
                  <a:close/>
                </a:path>
                <a:path w="321310" h="109220">
                  <a:moveTo>
                    <a:pt x="293336" y="32246"/>
                  </a:moveTo>
                  <a:lnTo>
                    <a:pt x="288128" y="34429"/>
                  </a:lnTo>
                  <a:lnTo>
                    <a:pt x="293339" y="36611"/>
                  </a:lnTo>
                  <a:lnTo>
                    <a:pt x="293336" y="32246"/>
                  </a:lnTo>
                  <a:close/>
                </a:path>
                <a:path w="321310" h="109220">
                  <a:moveTo>
                    <a:pt x="22959" y="32246"/>
                  </a:moveTo>
                  <a:lnTo>
                    <a:pt x="10493" y="32246"/>
                  </a:lnTo>
                  <a:lnTo>
                    <a:pt x="16726" y="34856"/>
                  </a:lnTo>
                  <a:lnTo>
                    <a:pt x="22959" y="32246"/>
                  </a:lnTo>
                  <a:close/>
                </a:path>
                <a:path w="321310" h="109220">
                  <a:moveTo>
                    <a:pt x="249618" y="4647"/>
                  </a:moveTo>
                  <a:lnTo>
                    <a:pt x="232291" y="4647"/>
                  </a:lnTo>
                  <a:lnTo>
                    <a:pt x="304438" y="34856"/>
                  </a:lnTo>
                  <a:lnTo>
                    <a:pt x="310668" y="32246"/>
                  </a:lnTo>
                  <a:lnTo>
                    <a:pt x="315535" y="32246"/>
                  </a:lnTo>
                  <a:lnTo>
                    <a:pt x="249618" y="4647"/>
                  </a:lnTo>
                  <a:close/>
                </a:path>
                <a:path w="321310" h="109220">
                  <a:moveTo>
                    <a:pt x="38247" y="32246"/>
                  </a:moveTo>
                  <a:lnTo>
                    <a:pt x="27823" y="32246"/>
                  </a:lnTo>
                  <a:lnTo>
                    <a:pt x="33035" y="34428"/>
                  </a:lnTo>
                  <a:lnTo>
                    <a:pt x="38247" y="32246"/>
                  </a:lnTo>
                  <a:close/>
                </a:path>
                <a:path w="321310" h="109220">
                  <a:moveTo>
                    <a:pt x="251384" y="12642"/>
                  </a:moveTo>
                  <a:lnTo>
                    <a:pt x="240952" y="12642"/>
                  </a:lnTo>
                  <a:lnTo>
                    <a:pt x="238523" y="13660"/>
                  </a:lnTo>
                  <a:lnTo>
                    <a:pt x="288128" y="34429"/>
                  </a:lnTo>
                  <a:lnTo>
                    <a:pt x="293336" y="32246"/>
                  </a:lnTo>
                  <a:lnTo>
                    <a:pt x="298205" y="32246"/>
                  </a:lnTo>
                  <a:lnTo>
                    <a:pt x="251384" y="12642"/>
                  </a:lnTo>
                  <a:close/>
                </a:path>
                <a:path w="321310" h="109220">
                  <a:moveTo>
                    <a:pt x="88872" y="12642"/>
                  </a:moveTo>
                  <a:lnTo>
                    <a:pt x="85074" y="12642"/>
                  </a:lnTo>
                  <a:lnTo>
                    <a:pt x="82642" y="13660"/>
                  </a:lnTo>
                  <a:lnTo>
                    <a:pt x="88872" y="16267"/>
                  </a:lnTo>
                  <a:lnTo>
                    <a:pt x="88872" y="12642"/>
                  </a:lnTo>
                  <a:close/>
                </a:path>
                <a:path w="321310" h="109220">
                  <a:moveTo>
                    <a:pt x="93738" y="4647"/>
                  </a:moveTo>
                  <a:lnTo>
                    <a:pt x="88872" y="4647"/>
                  </a:lnTo>
                  <a:lnTo>
                    <a:pt x="88872" y="16267"/>
                  </a:lnTo>
                  <a:lnTo>
                    <a:pt x="93733" y="16267"/>
                  </a:lnTo>
                  <a:lnTo>
                    <a:pt x="107608" y="10457"/>
                  </a:lnTo>
                  <a:lnTo>
                    <a:pt x="93738" y="4647"/>
                  </a:lnTo>
                  <a:close/>
                </a:path>
                <a:path w="321310" h="109220">
                  <a:moveTo>
                    <a:pt x="232291" y="4647"/>
                  </a:moveTo>
                  <a:lnTo>
                    <a:pt x="232291" y="16267"/>
                  </a:lnTo>
                  <a:lnTo>
                    <a:pt x="238520" y="13660"/>
                  </a:lnTo>
                  <a:lnTo>
                    <a:pt x="236092" y="12642"/>
                  </a:lnTo>
                  <a:lnTo>
                    <a:pt x="251384" y="12642"/>
                  </a:lnTo>
                  <a:lnTo>
                    <a:pt x="232291" y="4647"/>
                  </a:lnTo>
                  <a:close/>
                </a:path>
                <a:path w="321310" h="109220">
                  <a:moveTo>
                    <a:pt x="238523" y="13660"/>
                  </a:moveTo>
                  <a:lnTo>
                    <a:pt x="232291" y="16267"/>
                  </a:lnTo>
                  <a:lnTo>
                    <a:pt x="244751" y="16267"/>
                  </a:lnTo>
                  <a:lnTo>
                    <a:pt x="238523" y="13660"/>
                  </a:lnTo>
                  <a:close/>
                </a:path>
                <a:path w="321310" h="109220">
                  <a:moveTo>
                    <a:pt x="85074" y="12642"/>
                  </a:moveTo>
                  <a:lnTo>
                    <a:pt x="80210" y="12642"/>
                  </a:lnTo>
                  <a:lnTo>
                    <a:pt x="82642" y="13660"/>
                  </a:lnTo>
                  <a:lnTo>
                    <a:pt x="85074" y="12642"/>
                  </a:lnTo>
                  <a:close/>
                </a:path>
                <a:path w="321310" h="109220">
                  <a:moveTo>
                    <a:pt x="240952" y="12642"/>
                  </a:moveTo>
                  <a:lnTo>
                    <a:pt x="236092" y="12642"/>
                  </a:lnTo>
                  <a:lnTo>
                    <a:pt x="238523" y="13660"/>
                  </a:lnTo>
                  <a:lnTo>
                    <a:pt x="240952" y="12642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044945" y="3198198"/>
              <a:ext cx="305435" cy="128270"/>
            </a:xfrm>
            <a:custGeom>
              <a:avLst/>
              <a:gdLst/>
              <a:ahLst/>
              <a:cxnLst/>
              <a:rect l="l" t="t" r="r" b="b"/>
              <a:pathLst>
                <a:path w="305435" h="128270">
                  <a:moveTo>
                    <a:pt x="152515" y="0"/>
                  </a:moveTo>
                  <a:lnTo>
                    <a:pt x="0" y="63860"/>
                  </a:lnTo>
                  <a:lnTo>
                    <a:pt x="152515" y="127721"/>
                  </a:lnTo>
                  <a:lnTo>
                    <a:pt x="169832" y="120471"/>
                  </a:lnTo>
                  <a:lnTo>
                    <a:pt x="152515" y="120471"/>
                  </a:lnTo>
                  <a:lnTo>
                    <a:pt x="17329" y="63860"/>
                  </a:lnTo>
                  <a:lnTo>
                    <a:pt x="152515" y="7250"/>
                  </a:lnTo>
                  <a:lnTo>
                    <a:pt x="169832" y="7250"/>
                  </a:lnTo>
                  <a:lnTo>
                    <a:pt x="152515" y="0"/>
                  </a:lnTo>
                  <a:close/>
                </a:path>
                <a:path w="305435" h="128270">
                  <a:moveTo>
                    <a:pt x="169832" y="7250"/>
                  </a:moveTo>
                  <a:lnTo>
                    <a:pt x="152515" y="7250"/>
                  </a:lnTo>
                  <a:lnTo>
                    <a:pt x="287708" y="63861"/>
                  </a:lnTo>
                  <a:lnTo>
                    <a:pt x="152515" y="120471"/>
                  </a:lnTo>
                  <a:lnTo>
                    <a:pt x="169832" y="120471"/>
                  </a:lnTo>
                  <a:lnTo>
                    <a:pt x="305040" y="63861"/>
                  </a:lnTo>
                  <a:lnTo>
                    <a:pt x="169832" y="7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36882" y="3191366"/>
              <a:ext cx="321310" cy="141605"/>
            </a:xfrm>
            <a:custGeom>
              <a:avLst/>
              <a:gdLst/>
              <a:ahLst/>
              <a:cxnLst/>
              <a:rect l="l" t="t" r="r" b="b"/>
              <a:pathLst>
                <a:path w="321310" h="141604">
                  <a:moveTo>
                    <a:pt x="160578" y="0"/>
                  </a:moveTo>
                  <a:lnTo>
                    <a:pt x="0" y="67240"/>
                  </a:lnTo>
                  <a:lnTo>
                    <a:pt x="2" y="74146"/>
                  </a:lnTo>
                  <a:lnTo>
                    <a:pt x="160578" y="141386"/>
                  </a:lnTo>
                  <a:lnTo>
                    <a:pt x="177916" y="134126"/>
                  </a:lnTo>
                  <a:lnTo>
                    <a:pt x="160578" y="134126"/>
                  </a:lnTo>
                  <a:lnTo>
                    <a:pt x="22958" y="76502"/>
                  </a:lnTo>
                  <a:lnTo>
                    <a:pt x="10493" y="76502"/>
                  </a:lnTo>
                  <a:lnTo>
                    <a:pt x="10493" y="71284"/>
                  </a:lnTo>
                  <a:lnTo>
                    <a:pt x="9083" y="70693"/>
                  </a:lnTo>
                  <a:lnTo>
                    <a:pt x="10493" y="70102"/>
                  </a:lnTo>
                  <a:lnTo>
                    <a:pt x="10493" y="64883"/>
                  </a:lnTo>
                  <a:lnTo>
                    <a:pt x="22958" y="64883"/>
                  </a:lnTo>
                  <a:lnTo>
                    <a:pt x="160578" y="7259"/>
                  </a:lnTo>
                  <a:lnTo>
                    <a:pt x="177916" y="7259"/>
                  </a:lnTo>
                  <a:lnTo>
                    <a:pt x="160578" y="0"/>
                  </a:lnTo>
                  <a:close/>
                </a:path>
                <a:path w="321310" h="141604">
                  <a:moveTo>
                    <a:pt x="24369" y="70693"/>
                  </a:moveTo>
                  <a:lnTo>
                    <a:pt x="16726" y="73893"/>
                  </a:lnTo>
                  <a:lnTo>
                    <a:pt x="160578" y="134126"/>
                  </a:lnTo>
                  <a:lnTo>
                    <a:pt x="173433" y="128744"/>
                  </a:lnTo>
                  <a:lnTo>
                    <a:pt x="158152" y="128744"/>
                  </a:lnTo>
                  <a:lnTo>
                    <a:pt x="160583" y="127726"/>
                  </a:lnTo>
                  <a:lnTo>
                    <a:pt x="38244" y="76502"/>
                  </a:lnTo>
                  <a:lnTo>
                    <a:pt x="27823" y="76502"/>
                  </a:lnTo>
                  <a:lnTo>
                    <a:pt x="27823" y="72140"/>
                  </a:lnTo>
                  <a:lnTo>
                    <a:pt x="24369" y="70693"/>
                  </a:lnTo>
                  <a:close/>
                </a:path>
                <a:path w="321310" h="141604">
                  <a:moveTo>
                    <a:pt x="304436" y="73893"/>
                  </a:moveTo>
                  <a:lnTo>
                    <a:pt x="160578" y="134126"/>
                  </a:lnTo>
                  <a:lnTo>
                    <a:pt x="177916" y="134126"/>
                  </a:lnTo>
                  <a:lnTo>
                    <a:pt x="315536" y="76503"/>
                  </a:lnTo>
                  <a:lnTo>
                    <a:pt x="310668" y="76503"/>
                  </a:lnTo>
                  <a:lnTo>
                    <a:pt x="304436" y="73893"/>
                  </a:lnTo>
                  <a:close/>
                </a:path>
                <a:path w="321310" h="141604">
                  <a:moveTo>
                    <a:pt x="160583" y="127726"/>
                  </a:moveTo>
                  <a:lnTo>
                    <a:pt x="158152" y="128744"/>
                  </a:lnTo>
                  <a:lnTo>
                    <a:pt x="163013" y="128744"/>
                  </a:lnTo>
                  <a:lnTo>
                    <a:pt x="160583" y="127726"/>
                  </a:lnTo>
                  <a:close/>
                </a:path>
                <a:path w="321310" h="141604">
                  <a:moveTo>
                    <a:pt x="288127" y="74321"/>
                  </a:moveTo>
                  <a:lnTo>
                    <a:pt x="160583" y="127726"/>
                  </a:lnTo>
                  <a:lnTo>
                    <a:pt x="163013" y="128744"/>
                  </a:lnTo>
                  <a:lnTo>
                    <a:pt x="173433" y="128744"/>
                  </a:lnTo>
                  <a:lnTo>
                    <a:pt x="298204" y="76503"/>
                  </a:lnTo>
                  <a:lnTo>
                    <a:pt x="293336" y="76503"/>
                  </a:lnTo>
                  <a:lnTo>
                    <a:pt x="288127" y="74321"/>
                  </a:lnTo>
                  <a:close/>
                </a:path>
                <a:path w="321310" h="141604">
                  <a:moveTo>
                    <a:pt x="41697" y="70693"/>
                  </a:moveTo>
                  <a:lnTo>
                    <a:pt x="33034" y="74321"/>
                  </a:lnTo>
                  <a:lnTo>
                    <a:pt x="160583" y="127726"/>
                  </a:lnTo>
                  <a:lnTo>
                    <a:pt x="175469" y="121493"/>
                  </a:lnTo>
                  <a:lnTo>
                    <a:pt x="158152" y="121493"/>
                  </a:lnTo>
                  <a:lnTo>
                    <a:pt x="160583" y="120476"/>
                  </a:lnTo>
                  <a:lnTo>
                    <a:pt x="41697" y="70693"/>
                  </a:lnTo>
                  <a:close/>
                </a:path>
                <a:path w="321310" h="141604">
                  <a:moveTo>
                    <a:pt x="160583" y="120476"/>
                  </a:moveTo>
                  <a:lnTo>
                    <a:pt x="158152" y="121493"/>
                  </a:lnTo>
                  <a:lnTo>
                    <a:pt x="163013" y="121493"/>
                  </a:lnTo>
                  <a:lnTo>
                    <a:pt x="160583" y="120476"/>
                  </a:lnTo>
                  <a:close/>
                </a:path>
                <a:path w="321310" h="141604">
                  <a:moveTo>
                    <a:pt x="279463" y="70693"/>
                  </a:moveTo>
                  <a:lnTo>
                    <a:pt x="160583" y="120476"/>
                  </a:lnTo>
                  <a:lnTo>
                    <a:pt x="163013" y="121493"/>
                  </a:lnTo>
                  <a:lnTo>
                    <a:pt x="175469" y="121493"/>
                  </a:lnTo>
                  <a:lnTo>
                    <a:pt x="288127" y="74321"/>
                  </a:lnTo>
                  <a:lnTo>
                    <a:pt x="279463" y="70693"/>
                  </a:lnTo>
                  <a:close/>
                </a:path>
                <a:path w="321310" h="141604">
                  <a:moveTo>
                    <a:pt x="10495" y="71284"/>
                  </a:moveTo>
                  <a:lnTo>
                    <a:pt x="10493" y="76502"/>
                  </a:lnTo>
                  <a:lnTo>
                    <a:pt x="16725" y="73893"/>
                  </a:lnTo>
                  <a:lnTo>
                    <a:pt x="10495" y="71284"/>
                  </a:lnTo>
                  <a:close/>
                </a:path>
                <a:path w="321310" h="141604">
                  <a:moveTo>
                    <a:pt x="16726" y="73893"/>
                  </a:moveTo>
                  <a:lnTo>
                    <a:pt x="10493" y="76502"/>
                  </a:lnTo>
                  <a:lnTo>
                    <a:pt x="22958" y="76502"/>
                  </a:lnTo>
                  <a:lnTo>
                    <a:pt x="16726" y="73893"/>
                  </a:lnTo>
                  <a:close/>
                </a:path>
                <a:path w="321310" h="141604">
                  <a:moveTo>
                    <a:pt x="27825" y="72140"/>
                  </a:moveTo>
                  <a:lnTo>
                    <a:pt x="27823" y="76502"/>
                  </a:lnTo>
                  <a:lnTo>
                    <a:pt x="33032" y="74321"/>
                  </a:lnTo>
                  <a:lnTo>
                    <a:pt x="27825" y="72140"/>
                  </a:lnTo>
                  <a:close/>
                </a:path>
                <a:path w="321310" h="141604">
                  <a:moveTo>
                    <a:pt x="33034" y="74321"/>
                  </a:moveTo>
                  <a:lnTo>
                    <a:pt x="27823" y="76502"/>
                  </a:lnTo>
                  <a:lnTo>
                    <a:pt x="38244" y="76502"/>
                  </a:lnTo>
                  <a:lnTo>
                    <a:pt x="33034" y="74321"/>
                  </a:lnTo>
                  <a:close/>
                </a:path>
                <a:path w="321310" h="141604">
                  <a:moveTo>
                    <a:pt x="293336" y="72140"/>
                  </a:moveTo>
                  <a:lnTo>
                    <a:pt x="288127" y="74321"/>
                  </a:lnTo>
                  <a:lnTo>
                    <a:pt x="293336" y="76503"/>
                  </a:lnTo>
                  <a:lnTo>
                    <a:pt x="293336" y="72140"/>
                  </a:lnTo>
                  <a:close/>
                </a:path>
                <a:path w="321310" h="141604">
                  <a:moveTo>
                    <a:pt x="296793" y="70693"/>
                  </a:moveTo>
                  <a:lnTo>
                    <a:pt x="293336" y="72140"/>
                  </a:lnTo>
                  <a:lnTo>
                    <a:pt x="293336" y="76503"/>
                  </a:lnTo>
                  <a:lnTo>
                    <a:pt x="298204" y="76503"/>
                  </a:lnTo>
                  <a:lnTo>
                    <a:pt x="304436" y="73893"/>
                  </a:lnTo>
                  <a:lnTo>
                    <a:pt x="296793" y="70693"/>
                  </a:lnTo>
                  <a:close/>
                </a:path>
                <a:path w="321310" h="141604">
                  <a:moveTo>
                    <a:pt x="310668" y="71284"/>
                  </a:moveTo>
                  <a:lnTo>
                    <a:pt x="304436" y="73893"/>
                  </a:lnTo>
                  <a:lnTo>
                    <a:pt x="310668" y="76503"/>
                  </a:lnTo>
                  <a:lnTo>
                    <a:pt x="310668" y="71284"/>
                  </a:lnTo>
                  <a:close/>
                </a:path>
                <a:path w="321310" h="141604">
                  <a:moveTo>
                    <a:pt x="315536" y="64883"/>
                  </a:moveTo>
                  <a:lnTo>
                    <a:pt x="310668" y="64883"/>
                  </a:lnTo>
                  <a:lnTo>
                    <a:pt x="310670" y="70102"/>
                  </a:lnTo>
                  <a:lnTo>
                    <a:pt x="312080" y="70693"/>
                  </a:lnTo>
                  <a:lnTo>
                    <a:pt x="310668" y="71284"/>
                  </a:lnTo>
                  <a:lnTo>
                    <a:pt x="310668" y="76503"/>
                  </a:lnTo>
                  <a:lnTo>
                    <a:pt x="315536" y="76503"/>
                  </a:lnTo>
                  <a:lnTo>
                    <a:pt x="321163" y="74147"/>
                  </a:lnTo>
                  <a:lnTo>
                    <a:pt x="321163" y="67240"/>
                  </a:lnTo>
                  <a:lnTo>
                    <a:pt x="315536" y="64883"/>
                  </a:lnTo>
                  <a:close/>
                </a:path>
                <a:path w="321310" h="141604">
                  <a:moveTo>
                    <a:pt x="33033" y="67065"/>
                  </a:moveTo>
                  <a:lnTo>
                    <a:pt x="27823" y="69246"/>
                  </a:lnTo>
                  <a:lnTo>
                    <a:pt x="27825" y="72140"/>
                  </a:lnTo>
                  <a:lnTo>
                    <a:pt x="33034" y="74321"/>
                  </a:lnTo>
                  <a:lnTo>
                    <a:pt x="41697" y="70693"/>
                  </a:lnTo>
                  <a:lnTo>
                    <a:pt x="33033" y="67065"/>
                  </a:lnTo>
                  <a:close/>
                </a:path>
                <a:path w="321310" h="141604">
                  <a:moveTo>
                    <a:pt x="288128" y="67065"/>
                  </a:moveTo>
                  <a:lnTo>
                    <a:pt x="279463" y="70693"/>
                  </a:lnTo>
                  <a:lnTo>
                    <a:pt x="288127" y="74321"/>
                  </a:lnTo>
                  <a:lnTo>
                    <a:pt x="293336" y="72140"/>
                  </a:lnTo>
                  <a:lnTo>
                    <a:pt x="293336" y="69247"/>
                  </a:lnTo>
                  <a:lnTo>
                    <a:pt x="288128" y="67065"/>
                  </a:lnTo>
                  <a:close/>
                </a:path>
                <a:path w="321310" h="141604">
                  <a:moveTo>
                    <a:pt x="16726" y="67492"/>
                  </a:moveTo>
                  <a:lnTo>
                    <a:pt x="10493" y="70102"/>
                  </a:lnTo>
                  <a:lnTo>
                    <a:pt x="10495" y="71284"/>
                  </a:lnTo>
                  <a:lnTo>
                    <a:pt x="16726" y="73893"/>
                  </a:lnTo>
                  <a:lnTo>
                    <a:pt x="24369" y="70693"/>
                  </a:lnTo>
                  <a:lnTo>
                    <a:pt x="16726" y="67492"/>
                  </a:lnTo>
                  <a:close/>
                </a:path>
                <a:path w="321310" h="141604">
                  <a:moveTo>
                    <a:pt x="304437" y="67493"/>
                  </a:moveTo>
                  <a:lnTo>
                    <a:pt x="296793" y="70693"/>
                  </a:lnTo>
                  <a:lnTo>
                    <a:pt x="304436" y="73893"/>
                  </a:lnTo>
                  <a:lnTo>
                    <a:pt x="310668" y="71284"/>
                  </a:lnTo>
                  <a:lnTo>
                    <a:pt x="310668" y="70102"/>
                  </a:lnTo>
                  <a:lnTo>
                    <a:pt x="304437" y="67493"/>
                  </a:lnTo>
                  <a:close/>
                </a:path>
                <a:path w="321310" h="141604">
                  <a:moveTo>
                    <a:pt x="27823" y="69246"/>
                  </a:moveTo>
                  <a:lnTo>
                    <a:pt x="24369" y="70693"/>
                  </a:lnTo>
                  <a:lnTo>
                    <a:pt x="27825" y="72140"/>
                  </a:lnTo>
                  <a:lnTo>
                    <a:pt x="27823" y="69246"/>
                  </a:lnTo>
                  <a:close/>
                </a:path>
                <a:path w="321310" h="141604">
                  <a:moveTo>
                    <a:pt x="293339" y="69247"/>
                  </a:moveTo>
                  <a:lnTo>
                    <a:pt x="293336" y="72140"/>
                  </a:lnTo>
                  <a:lnTo>
                    <a:pt x="296793" y="70693"/>
                  </a:lnTo>
                  <a:lnTo>
                    <a:pt x="293339" y="69247"/>
                  </a:lnTo>
                  <a:close/>
                </a:path>
                <a:path w="321310" h="141604">
                  <a:moveTo>
                    <a:pt x="10493" y="70102"/>
                  </a:moveTo>
                  <a:lnTo>
                    <a:pt x="9083" y="70693"/>
                  </a:lnTo>
                  <a:lnTo>
                    <a:pt x="10495" y="71284"/>
                  </a:lnTo>
                  <a:lnTo>
                    <a:pt x="10493" y="70102"/>
                  </a:lnTo>
                  <a:close/>
                </a:path>
                <a:path w="321310" h="141604">
                  <a:moveTo>
                    <a:pt x="310670" y="70102"/>
                  </a:moveTo>
                  <a:lnTo>
                    <a:pt x="310668" y="71284"/>
                  </a:lnTo>
                  <a:lnTo>
                    <a:pt x="312080" y="70693"/>
                  </a:lnTo>
                  <a:lnTo>
                    <a:pt x="310670" y="70102"/>
                  </a:lnTo>
                  <a:close/>
                </a:path>
                <a:path w="321310" h="141604">
                  <a:moveTo>
                    <a:pt x="160578" y="7259"/>
                  </a:moveTo>
                  <a:lnTo>
                    <a:pt x="16726" y="67492"/>
                  </a:lnTo>
                  <a:lnTo>
                    <a:pt x="24369" y="70693"/>
                  </a:lnTo>
                  <a:lnTo>
                    <a:pt x="27823" y="69246"/>
                  </a:lnTo>
                  <a:lnTo>
                    <a:pt x="27823" y="64883"/>
                  </a:lnTo>
                  <a:lnTo>
                    <a:pt x="38244" y="64883"/>
                  </a:lnTo>
                  <a:lnTo>
                    <a:pt x="160582" y="13659"/>
                  </a:lnTo>
                  <a:lnTo>
                    <a:pt x="158152" y="12642"/>
                  </a:lnTo>
                  <a:lnTo>
                    <a:pt x="173432" y="12642"/>
                  </a:lnTo>
                  <a:lnTo>
                    <a:pt x="160578" y="7259"/>
                  </a:lnTo>
                  <a:close/>
                </a:path>
                <a:path w="321310" h="141604">
                  <a:moveTo>
                    <a:pt x="160582" y="13659"/>
                  </a:moveTo>
                  <a:lnTo>
                    <a:pt x="33033" y="67065"/>
                  </a:lnTo>
                  <a:lnTo>
                    <a:pt x="41697" y="70693"/>
                  </a:lnTo>
                  <a:lnTo>
                    <a:pt x="160582" y="20910"/>
                  </a:lnTo>
                  <a:lnTo>
                    <a:pt x="158152" y="19892"/>
                  </a:lnTo>
                  <a:lnTo>
                    <a:pt x="175468" y="19892"/>
                  </a:lnTo>
                  <a:lnTo>
                    <a:pt x="160582" y="13659"/>
                  </a:lnTo>
                  <a:close/>
                </a:path>
                <a:path w="321310" h="141604">
                  <a:moveTo>
                    <a:pt x="175468" y="19892"/>
                  </a:moveTo>
                  <a:lnTo>
                    <a:pt x="163012" y="19892"/>
                  </a:lnTo>
                  <a:lnTo>
                    <a:pt x="160582" y="20910"/>
                  </a:lnTo>
                  <a:lnTo>
                    <a:pt x="279463" y="70693"/>
                  </a:lnTo>
                  <a:lnTo>
                    <a:pt x="288126" y="67065"/>
                  </a:lnTo>
                  <a:lnTo>
                    <a:pt x="175468" y="19892"/>
                  </a:lnTo>
                  <a:close/>
                </a:path>
                <a:path w="321310" h="141604">
                  <a:moveTo>
                    <a:pt x="298204" y="64883"/>
                  </a:moveTo>
                  <a:lnTo>
                    <a:pt x="293336" y="64883"/>
                  </a:lnTo>
                  <a:lnTo>
                    <a:pt x="293339" y="69247"/>
                  </a:lnTo>
                  <a:lnTo>
                    <a:pt x="296793" y="70693"/>
                  </a:lnTo>
                  <a:lnTo>
                    <a:pt x="304436" y="67493"/>
                  </a:lnTo>
                  <a:lnTo>
                    <a:pt x="298204" y="64883"/>
                  </a:lnTo>
                  <a:close/>
                </a:path>
                <a:path w="321310" h="141604">
                  <a:moveTo>
                    <a:pt x="10493" y="64883"/>
                  </a:moveTo>
                  <a:lnTo>
                    <a:pt x="10493" y="70102"/>
                  </a:lnTo>
                  <a:lnTo>
                    <a:pt x="16726" y="67492"/>
                  </a:lnTo>
                  <a:lnTo>
                    <a:pt x="10493" y="64883"/>
                  </a:lnTo>
                  <a:close/>
                </a:path>
                <a:path w="321310" h="141604">
                  <a:moveTo>
                    <a:pt x="310668" y="64883"/>
                  </a:moveTo>
                  <a:lnTo>
                    <a:pt x="304437" y="67493"/>
                  </a:lnTo>
                  <a:lnTo>
                    <a:pt x="310670" y="70102"/>
                  </a:lnTo>
                  <a:lnTo>
                    <a:pt x="310668" y="64883"/>
                  </a:lnTo>
                  <a:close/>
                </a:path>
                <a:path w="321310" h="141604">
                  <a:moveTo>
                    <a:pt x="27823" y="64883"/>
                  </a:moveTo>
                  <a:lnTo>
                    <a:pt x="27823" y="69246"/>
                  </a:lnTo>
                  <a:lnTo>
                    <a:pt x="33033" y="67065"/>
                  </a:lnTo>
                  <a:lnTo>
                    <a:pt x="27823" y="64883"/>
                  </a:lnTo>
                  <a:close/>
                </a:path>
                <a:path w="321310" h="141604">
                  <a:moveTo>
                    <a:pt x="293336" y="64883"/>
                  </a:moveTo>
                  <a:lnTo>
                    <a:pt x="288128" y="67065"/>
                  </a:lnTo>
                  <a:lnTo>
                    <a:pt x="293339" y="69247"/>
                  </a:lnTo>
                  <a:lnTo>
                    <a:pt x="293336" y="64883"/>
                  </a:lnTo>
                  <a:close/>
                </a:path>
                <a:path w="321310" h="141604">
                  <a:moveTo>
                    <a:pt x="22958" y="64883"/>
                  </a:moveTo>
                  <a:lnTo>
                    <a:pt x="10493" y="64883"/>
                  </a:lnTo>
                  <a:lnTo>
                    <a:pt x="16726" y="67492"/>
                  </a:lnTo>
                  <a:lnTo>
                    <a:pt x="22958" y="64883"/>
                  </a:lnTo>
                  <a:close/>
                </a:path>
                <a:path w="321310" h="141604">
                  <a:moveTo>
                    <a:pt x="177916" y="7259"/>
                  </a:moveTo>
                  <a:lnTo>
                    <a:pt x="160578" y="7259"/>
                  </a:lnTo>
                  <a:lnTo>
                    <a:pt x="304437" y="67493"/>
                  </a:lnTo>
                  <a:lnTo>
                    <a:pt x="310668" y="64883"/>
                  </a:lnTo>
                  <a:lnTo>
                    <a:pt x="315536" y="64883"/>
                  </a:lnTo>
                  <a:lnTo>
                    <a:pt x="177916" y="7259"/>
                  </a:lnTo>
                  <a:close/>
                </a:path>
                <a:path w="321310" h="141604">
                  <a:moveTo>
                    <a:pt x="38244" y="64883"/>
                  </a:moveTo>
                  <a:lnTo>
                    <a:pt x="27823" y="64883"/>
                  </a:lnTo>
                  <a:lnTo>
                    <a:pt x="33033" y="67065"/>
                  </a:lnTo>
                  <a:lnTo>
                    <a:pt x="38244" y="64883"/>
                  </a:lnTo>
                  <a:close/>
                </a:path>
                <a:path w="321310" h="141604">
                  <a:moveTo>
                    <a:pt x="173432" y="12642"/>
                  </a:moveTo>
                  <a:lnTo>
                    <a:pt x="163012" y="12642"/>
                  </a:lnTo>
                  <a:lnTo>
                    <a:pt x="160582" y="13659"/>
                  </a:lnTo>
                  <a:lnTo>
                    <a:pt x="288128" y="67065"/>
                  </a:lnTo>
                  <a:lnTo>
                    <a:pt x="293336" y="64883"/>
                  </a:lnTo>
                  <a:lnTo>
                    <a:pt x="298204" y="64883"/>
                  </a:lnTo>
                  <a:lnTo>
                    <a:pt x="173432" y="12642"/>
                  </a:lnTo>
                  <a:close/>
                </a:path>
                <a:path w="321310" h="141604">
                  <a:moveTo>
                    <a:pt x="163012" y="19892"/>
                  </a:moveTo>
                  <a:lnTo>
                    <a:pt x="158152" y="19892"/>
                  </a:lnTo>
                  <a:lnTo>
                    <a:pt x="160582" y="20910"/>
                  </a:lnTo>
                  <a:lnTo>
                    <a:pt x="163012" y="19892"/>
                  </a:lnTo>
                  <a:close/>
                </a:path>
                <a:path w="321310" h="141604">
                  <a:moveTo>
                    <a:pt x="163012" y="12642"/>
                  </a:moveTo>
                  <a:lnTo>
                    <a:pt x="158152" y="12642"/>
                  </a:lnTo>
                  <a:lnTo>
                    <a:pt x="160582" y="13659"/>
                  </a:lnTo>
                  <a:lnTo>
                    <a:pt x="163012" y="12642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5952363" y="2116454"/>
            <a:ext cx="2904490" cy="426084"/>
            <a:chOff x="5952363" y="2116454"/>
            <a:chExt cx="2904490" cy="426084"/>
          </a:xfrm>
        </p:grpSpPr>
        <p:sp>
          <p:nvSpPr>
            <p:cNvPr id="42" name="object 42" descr=""/>
            <p:cNvSpPr/>
            <p:nvPr/>
          </p:nvSpPr>
          <p:spPr>
            <a:xfrm>
              <a:off x="6332220" y="2125979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363" y="2116454"/>
              <a:ext cx="489965" cy="425958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6495034" y="2120010"/>
            <a:ext cx="2196465" cy="4070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dirty="0" sz="800" spc="1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Arial"/>
                <a:cs typeface="Arial"/>
              </a:rPr>
              <a:t>connectivity</a:t>
            </a:r>
            <a:r>
              <a:rPr dirty="0" sz="9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8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facilitates seamless</a:t>
            </a:r>
            <a:r>
              <a:rPr dirty="0" sz="8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data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exchange</a:t>
            </a:r>
            <a:r>
              <a:rPr dirty="0" sz="800" spc="9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inter-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device communication,</a:t>
            </a:r>
            <a:r>
              <a:rPr dirty="0" sz="8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optimizing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network</a:t>
            </a:r>
            <a:r>
              <a:rPr dirty="0" sz="8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performance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952363" y="1631823"/>
            <a:ext cx="2904490" cy="426084"/>
            <a:chOff x="5952363" y="1631823"/>
            <a:chExt cx="2904490" cy="426084"/>
          </a:xfrm>
        </p:grpSpPr>
        <p:sp>
          <p:nvSpPr>
            <p:cNvPr id="46" name="object 46" descr=""/>
            <p:cNvSpPr/>
            <p:nvPr/>
          </p:nvSpPr>
          <p:spPr>
            <a:xfrm>
              <a:off x="6332220" y="1645920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363" y="1631823"/>
              <a:ext cx="489965" cy="425957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6495034" y="1633220"/>
            <a:ext cx="2080895" cy="4114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</a:pPr>
            <a:r>
              <a:rPr dirty="0" sz="900" b="1">
                <a:solidFill>
                  <a:srgbClr val="0D0D0D"/>
                </a:solidFill>
                <a:latin typeface="Calibri"/>
                <a:cs typeface="Calibri"/>
              </a:rPr>
              <a:t>AI</a:t>
            </a:r>
            <a:r>
              <a:rPr dirty="0" sz="900" spc="-10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integration</a:t>
            </a:r>
            <a:r>
              <a:rPr dirty="0" sz="8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dirty="0" sz="8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IoT</a:t>
            </a:r>
            <a:r>
              <a:rPr dirty="0" sz="8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leads</a:t>
            </a:r>
            <a:r>
              <a:rPr dirty="0" sz="8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8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smarter,</a:t>
            </a:r>
            <a:r>
              <a:rPr dirty="0" sz="8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data-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driven</a:t>
            </a:r>
            <a:r>
              <a:rPr dirty="0" sz="8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decisions</a:t>
            </a:r>
            <a:r>
              <a:rPr dirty="0" sz="8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dirty="0" sz="8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dirty="0" sz="8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predictive</a:t>
            </a:r>
            <a:r>
              <a:rPr dirty="0" sz="8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analytics,</a:t>
            </a:r>
            <a:r>
              <a:rPr dirty="0" sz="8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boosting</a:t>
            </a:r>
            <a:r>
              <a:rPr dirty="0" sz="8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operational</a:t>
            </a:r>
            <a:r>
              <a:rPr dirty="0" sz="8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Calibri"/>
                <a:cs typeface="Calibri"/>
              </a:rPr>
              <a:t>efficiency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5952363" y="2601086"/>
            <a:ext cx="2904490" cy="421640"/>
            <a:chOff x="5952363" y="2601086"/>
            <a:chExt cx="2904490" cy="421640"/>
          </a:xfrm>
        </p:grpSpPr>
        <p:sp>
          <p:nvSpPr>
            <p:cNvPr id="50" name="object 50" descr=""/>
            <p:cNvSpPr/>
            <p:nvPr/>
          </p:nvSpPr>
          <p:spPr>
            <a:xfrm>
              <a:off x="6332220" y="2610611"/>
              <a:ext cx="2514600" cy="402590"/>
            </a:xfrm>
            <a:custGeom>
              <a:avLst/>
              <a:gdLst/>
              <a:ahLst/>
              <a:cxnLst/>
              <a:rect l="l" t="t" r="r" b="b"/>
              <a:pathLst>
                <a:path w="2514600" h="402589">
                  <a:moveTo>
                    <a:pt x="0" y="402336"/>
                  </a:moveTo>
                  <a:lnTo>
                    <a:pt x="2514600" y="402336"/>
                  </a:lnTo>
                  <a:lnTo>
                    <a:pt x="2514600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2363" y="2601086"/>
              <a:ext cx="489965" cy="421386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6495034" y="2605278"/>
            <a:ext cx="200913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Increased</a:t>
            </a:r>
            <a:r>
              <a:rPr dirty="0" sz="800" spc="114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900" spc="-10" b="1">
                <a:solidFill>
                  <a:srgbClr val="0D0D0D"/>
                </a:solidFill>
                <a:latin typeface="Arial"/>
                <a:cs typeface="Arial"/>
              </a:rPr>
              <a:t>automation</a:t>
            </a:r>
            <a:r>
              <a:rPr dirty="0" sz="900" spc="-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IoT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streamlines processes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reduces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manual</a:t>
            </a:r>
            <a:r>
              <a:rPr dirty="0" sz="800" spc="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intervention, elevating</a:t>
            </a:r>
            <a:r>
              <a:rPr dirty="0" sz="8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productivity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consistency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652837" y="4626864"/>
            <a:ext cx="2026285" cy="1207770"/>
            <a:chOff x="3652837" y="4626864"/>
            <a:chExt cx="2026285" cy="1207770"/>
          </a:xfrm>
        </p:grpSpPr>
        <p:sp>
          <p:nvSpPr>
            <p:cNvPr id="54" name="object 54" descr=""/>
            <p:cNvSpPr/>
            <p:nvPr/>
          </p:nvSpPr>
          <p:spPr>
            <a:xfrm>
              <a:off x="3881628" y="4626863"/>
              <a:ext cx="1568450" cy="1202690"/>
            </a:xfrm>
            <a:custGeom>
              <a:avLst/>
              <a:gdLst/>
              <a:ahLst/>
              <a:cxnLst/>
              <a:rect l="l" t="t" r="r" b="b"/>
              <a:pathLst>
                <a:path w="1568450" h="1202689">
                  <a:moveTo>
                    <a:pt x="562356" y="635508"/>
                  </a:moveTo>
                  <a:lnTo>
                    <a:pt x="0" y="635508"/>
                  </a:lnTo>
                  <a:lnTo>
                    <a:pt x="0" y="1202436"/>
                  </a:lnTo>
                  <a:lnTo>
                    <a:pt x="562356" y="1202436"/>
                  </a:lnTo>
                  <a:lnTo>
                    <a:pt x="562356" y="635508"/>
                  </a:lnTo>
                  <a:close/>
                </a:path>
                <a:path w="1568450" h="1202689">
                  <a:moveTo>
                    <a:pt x="1568196" y="0"/>
                  </a:moveTo>
                  <a:lnTo>
                    <a:pt x="1010412" y="0"/>
                  </a:lnTo>
                  <a:lnTo>
                    <a:pt x="1010412" y="1202436"/>
                  </a:lnTo>
                  <a:lnTo>
                    <a:pt x="1568196" y="1202436"/>
                  </a:lnTo>
                  <a:lnTo>
                    <a:pt x="156819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657600" y="5829300"/>
              <a:ext cx="2016760" cy="0"/>
            </a:xfrm>
            <a:custGeom>
              <a:avLst/>
              <a:gdLst/>
              <a:ahLst/>
              <a:cxnLst/>
              <a:rect l="l" t="t" r="r" b="b"/>
              <a:pathLst>
                <a:path w="2016760" h="0">
                  <a:moveTo>
                    <a:pt x="0" y="0"/>
                  </a:moveTo>
                  <a:lnTo>
                    <a:pt x="201625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3987546" y="5071998"/>
            <a:ext cx="352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293,2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996688" y="4434966"/>
            <a:ext cx="352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621,6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4156455" y="4192333"/>
            <a:ext cx="1055370" cy="872490"/>
            <a:chOff x="4156455" y="4192333"/>
            <a:chExt cx="1055370" cy="872490"/>
          </a:xfrm>
        </p:grpSpPr>
        <p:sp>
          <p:nvSpPr>
            <p:cNvPr id="59" name="object 59" descr=""/>
            <p:cNvSpPr/>
            <p:nvPr/>
          </p:nvSpPr>
          <p:spPr>
            <a:xfrm>
              <a:off x="4162805" y="4277106"/>
              <a:ext cx="1008380" cy="787400"/>
            </a:xfrm>
            <a:custGeom>
              <a:avLst/>
              <a:gdLst/>
              <a:ahLst/>
              <a:cxnLst/>
              <a:rect l="l" t="t" r="r" b="b"/>
              <a:pathLst>
                <a:path w="1008379" h="787400">
                  <a:moveTo>
                    <a:pt x="0" y="787400"/>
                  </a:moveTo>
                  <a:lnTo>
                    <a:pt x="0" y="0"/>
                  </a:lnTo>
                </a:path>
                <a:path w="1008379" h="787400">
                  <a:moveTo>
                    <a:pt x="0" y="0"/>
                  </a:moveTo>
                  <a:lnTo>
                    <a:pt x="100812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5117" y="4277106"/>
              <a:ext cx="76200" cy="152400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379975" y="4197096"/>
              <a:ext cx="576580" cy="155575"/>
            </a:xfrm>
            <a:custGeom>
              <a:avLst/>
              <a:gdLst/>
              <a:ahLst/>
              <a:cxnLst/>
              <a:rect l="l" t="t" r="r" b="b"/>
              <a:pathLst>
                <a:path w="576579" h="155575">
                  <a:moveTo>
                    <a:pt x="288036" y="0"/>
                  </a:moveTo>
                  <a:lnTo>
                    <a:pt x="221975" y="2052"/>
                  </a:lnTo>
                  <a:lnTo>
                    <a:pt x="161341" y="7899"/>
                  </a:lnTo>
                  <a:lnTo>
                    <a:pt x="107861" y="17075"/>
                  </a:lnTo>
                  <a:lnTo>
                    <a:pt x="63261" y="29111"/>
                  </a:lnTo>
                  <a:lnTo>
                    <a:pt x="7604" y="59902"/>
                  </a:lnTo>
                  <a:lnTo>
                    <a:pt x="0" y="77723"/>
                  </a:lnTo>
                  <a:lnTo>
                    <a:pt x="7604" y="95545"/>
                  </a:lnTo>
                  <a:lnTo>
                    <a:pt x="63261" y="126336"/>
                  </a:lnTo>
                  <a:lnTo>
                    <a:pt x="107861" y="138372"/>
                  </a:lnTo>
                  <a:lnTo>
                    <a:pt x="161341" y="147548"/>
                  </a:lnTo>
                  <a:lnTo>
                    <a:pt x="221975" y="153395"/>
                  </a:lnTo>
                  <a:lnTo>
                    <a:pt x="288036" y="155447"/>
                  </a:lnTo>
                  <a:lnTo>
                    <a:pt x="354096" y="153395"/>
                  </a:lnTo>
                  <a:lnTo>
                    <a:pt x="414730" y="147548"/>
                  </a:lnTo>
                  <a:lnTo>
                    <a:pt x="468210" y="138372"/>
                  </a:lnTo>
                  <a:lnTo>
                    <a:pt x="512810" y="126336"/>
                  </a:lnTo>
                  <a:lnTo>
                    <a:pt x="568467" y="95545"/>
                  </a:lnTo>
                  <a:lnTo>
                    <a:pt x="576072" y="77723"/>
                  </a:lnTo>
                  <a:lnTo>
                    <a:pt x="568467" y="59902"/>
                  </a:lnTo>
                  <a:lnTo>
                    <a:pt x="512810" y="29111"/>
                  </a:lnTo>
                  <a:lnTo>
                    <a:pt x="468210" y="17075"/>
                  </a:lnTo>
                  <a:lnTo>
                    <a:pt x="414730" y="7899"/>
                  </a:lnTo>
                  <a:lnTo>
                    <a:pt x="354096" y="205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379975" y="4197096"/>
              <a:ext cx="576580" cy="155575"/>
            </a:xfrm>
            <a:custGeom>
              <a:avLst/>
              <a:gdLst/>
              <a:ahLst/>
              <a:cxnLst/>
              <a:rect l="l" t="t" r="r" b="b"/>
              <a:pathLst>
                <a:path w="576579" h="155575">
                  <a:moveTo>
                    <a:pt x="0" y="77723"/>
                  </a:moveTo>
                  <a:lnTo>
                    <a:pt x="29267" y="43542"/>
                  </a:lnTo>
                  <a:lnTo>
                    <a:pt x="107861" y="17075"/>
                  </a:lnTo>
                  <a:lnTo>
                    <a:pt x="161341" y="7899"/>
                  </a:lnTo>
                  <a:lnTo>
                    <a:pt x="221975" y="2052"/>
                  </a:lnTo>
                  <a:lnTo>
                    <a:pt x="288036" y="0"/>
                  </a:lnTo>
                  <a:lnTo>
                    <a:pt x="354096" y="2052"/>
                  </a:lnTo>
                  <a:lnTo>
                    <a:pt x="414730" y="7899"/>
                  </a:lnTo>
                  <a:lnTo>
                    <a:pt x="468210" y="17075"/>
                  </a:lnTo>
                  <a:lnTo>
                    <a:pt x="512810" y="29111"/>
                  </a:lnTo>
                  <a:lnTo>
                    <a:pt x="568467" y="59902"/>
                  </a:lnTo>
                  <a:lnTo>
                    <a:pt x="576072" y="77723"/>
                  </a:lnTo>
                  <a:lnTo>
                    <a:pt x="568467" y="95545"/>
                  </a:lnTo>
                  <a:lnTo>
                    <a:pt x="512810" y="126336"/>
                  </a:lnTo>
                  <a:lnTo>
                    <a:pt x="468210" y="138372"/>
                  </a:lnTo>
                  <a:lnTo>
                    <a:pt x="414730" y="147548"/>
                  </a:lnTo>
                  <a:lnTo>
                    <a:pt x="354096" y="153395"/>
                  </a:lnTo>
                  <a:lnTo>
                    <a:pt x="288036" y="155447"/>
                  </a:lnTo>
                  <a:lnTo>
                    <a:pt x="221975" y="153395"/>
                  </a:lnTo>
                  <a:lnTo>
                    <a:pt x="161341" y="147548"/>
                  </a:lnTo>
                  <a:lnTo>
                    <a:pt x="107861" y="138372"/>
                  </a:lnTo>
                  <a:lnTo>
                    <a:pt x="63261" y="126336"/>
                  </a:lnTo>
                  <a:lnTo>
                    <a:pt x="7604" y="95545"/>
                  </a:lnTo>
                  <a:lnTo>
                    <a:pt x="0" y="77723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4005198" y="5843117"/>
            <a:ext cx="137287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9169" algn="l"/>
              </a:tabLst>
            </a:pPr>
            <a:r>
              <a:rPr dirty="0" sz="1000" spc="-20">
                <a:latin typeface="Arial MT"/>
                <a:cs typeface="Arial MT"/>
              </a:rPr>
              <a:t>2023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2030E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461509" y="4195064"/>
            <a:ext cx="42100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+112.0%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8970264" y="2258567"/>
            <a:ext cx="2583180" cy="1093470"/>
            <a:chOff x="8970264" y="2258567"/>
            <a:chExt cx="2583180" cy="1093470"/>
          </a:xfrm>
        </p:grpSpPr>
        <p:sp>
          <p:nvSpPr>
            <p:cNvPr id="66" name="object 66" descr=""/>
            <p:cNvSpPr/>
            <p:nvPr/>
          </p:nvSpPr>
          <p:spPr>
            <a:xfrm>
              <a:off x="9258300" y="2258567"/>
              <a:ext cx="2011680" cy="1088390"/>
            </a:xfrm>
            <a:custGeom>
              <a:avLst/>
              <a:gdLst/>
              <a:ahLst/>
              <a:cxnLst/>
              <a:rect l="l" t="t" r="r" b="b"/>
              <a:pathLst>
                <a:path w="2011679" h="1088389">
                  <a:moveTo>
                    <a:pt x="717804" y="530352"/>
                  </a:moveTo>
                  <a:lnTo>
                    <a:pt x="0" y="530352"/>
                  </a:lnTo>
                  <a:lnTo>
                    <a:pt x="0" y="1088136"/>
                  </a:lnTo>
                  <a:lnTo>
                    <a:pt x="717804" y="1088136"/>
                  </a:lnTo>
                  <a:lnTo>
                    <a:pt x="717804" y="530352"/>
                  </a:lnTo>
                  <a:close/>
                </a:path>
                <a:path w="2011679" h="1088389">
                  <a:moveTo>
                    <a:pt x="2011680" y="0"/>
                  </a:moveTo>
                  <a:lnTo>
                    <a:pt x="1293876" y="0"/>
                  </a:lnTo>
                  <a:lnTo>
                    <a:pt x="1293876" y="1088136"/>
                  </a:lnTo>
                  <a:lnTo>
                    <a:pt x="2011680" y="1088136"/>
                  </a:lnTo>
                  <a:lnTo>
                    <a:pt x="201168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970264" y="3346703"/>
              <a:ext cx="2583180" cy="0"/>
            </a:xfrm>
            <a:custGeom>
              <a:avLst/>
              <a:gdLst/>
              <a:ahLst/>
              <a:cxnLst/>
              <a:rect l="l" t="t" r="r" b="b"/>
              <a:pathLst>
                <a:path w="2583179" h="0">
                  <a:moveTo>
                    <a:pt x="0" y="0"/>
                  </a:moveTo>
                  <a:lnTo>
                    <a:pt x="258317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/>
          <p:nvPr/>
        </p:nvSpPr>
        <p:spPr>
          <a:xfrm>
            <a:off x="9609455" y="1647698"/>
            <a:ext cx="1297940" cy="548005"/>
          </a:xfrm>
          <a:custGeom>
            <a:avLst/>
            <a:gdLst/>
            <a:ahLst/>
            <a:cxnLst/>
            <a:rect l="l" t="t" r="r" b="b"/>
            <a:pathLst>
              <a:path w="1297940" h="548005">
                <a:moveTo>
                  <a:pt x="1212944" y="26482"/>
                </a:moveTo>
                <a:lnTo>
                  <a:pt x="0" y="521207"/>
                </a:lnTo>
                <a:lnTo>
                  <a:pt x="10795" y="547624"/>
                </a:lnTo>
                <a:lnTo>
                  <a:pt x="1223732" y="53027"/>
                </a:lnTo>
                <a:lnTo>
                  <a:pt x="1212944" y="26482"/>
                </a:lnTo>
                <a:close/>
              </a:path>
              <a:path w="1297940" h="548005">
                <a:moveTo>
                  <a:pt x="1285639" y="21081"/>
                </a:moveTo>
                <a:lnTo>
                  <a:pt x="1226185" y="21081"/>
                </a:lnTo>
                <a:lnTo>
                  <a:pt x="1236979" y="47625"/>
                </a:lnTo>
                <a:lnTo>
                  <a:pt x="1223732" y="53027"/>
                </a:lnTo>
                <a:lnTo>
                  <a:pt x="1234440" y="79375"/>
                </a:lnTo>
                <a:lnTo>
                  <a:pt x="1285639" y="21081"/>
                </a:lnTo>
                <a:close/>
              </a:path>
              <a:path w="1297940" h="548005">
                <a:moveTo>
                  <a:pt x="1226185" y="21081"/>
                </a:moveTo>
                <a:lnTo>
                  <a:pt x="1212944" y="26482"/>
                </a:lnTo>
                <a:lnTo>
                  <a:pt x="1223732" y="53027"/>
                </a:lnTo>
                <a:lnTo>
                  <a:pt x="1236979" y="47625"/>
                </a:lnTo>
                <a:lnTo>
                  <a:pt x="1226185" y="21081"/>
                </a:lnTo>
                <a:close/>
              </a:path>
              <a:path w="1297940" h="548005">
                <a:moveTo>
                  <a:pt x="1202181" y="0"/>
                </a:moveTo>
                <a:lnTo>
                  <a:pt x="1212944" y="26482"/>
                </a:lnTo>
                <a:lnTo>
                  <a:pt x="1226185" y="21081"/>
                </a:lnTo>
                <a:lnTo>
                  <a:pt x="1285639" y="21081"/>
                </a:lnTo>
                <a:lnTo>
                  <a:pt x="1297686" y="7365"/>
                </a:lnTo>
                <a:lnTo>
                  <a:pt x="1202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9460483" y="3360242"/>
            <a:ext cx="16586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63650" algn="l"/>
              </a:tabLst>
            </a:pPr>
            <a:r>
              <a:rPr dirty="0" sz="1000" spc="-20">
                <a:latin typeface="Arial MT"/>
                <a:cs typeface="Arial MT"/>
              </a:rPr>
              <a:t>2023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2030E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410445" y="2595448"/>
            <a:ext cx="42545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15,138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0703179" y="2068449"/>
            <a:ext cx="4254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29,422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9820465" y="1837753"/>
            <a:ext cx="883285" cy="165100"/>
            <a:chOff x="9820465" y="1837753"/>
            <a:chExt cx="883285" cy="165100"/>
          </a:xfrm>
        </p:grpSpPr>
        <p:sp>
          <p:nvSpPr>
            <p:cNvPr id="73" name="object 73" descr=""/>
            <p:cNvSpPr/>
            <p:nvPr/>
          </p:nvSpPr>
          <p:spPr>
            <a:xfrm>
              <a:off x="9825228" y="1842516"/>
              <a:ext cx="873760" cy="155575"/>
            </a:xfrm>
            <a:custGeom>
              <a:avLst/>
              <a:gdLst/>
              <a:ahLst/>
              <a:cxnLst/>
              <a:rect l="l" t="t" r="r" b="b"/>
              <a:pathLst>
                <a:path w="873759" h="155575">
                  <a:moveTo>
                    <a:pt x="436625" y="0"/>
                  </a:moveTo>
                  <a:lnTo>
                    <a:pt x="365795" y="1017"/>
                  </a:lnTo>
                  <a:lnTo>
                    <a:pt x="298606" y="3962"/>
                  </a:lnTo>
                  <a:lnTo>
                    <a:pt x="235957" y="8675"/>
                  </a:lnTo>
                  <a:lnTo>
                    <a:pt x="178746" y="14996"/>
                  </a:lnTo>
                  <a:lnTo>
                    <a:pt x="127873" y="22764"/>
                  </a:lnTo>
                  <a:lnTo>
                    <a:pt x="84234" y="31821"/>
                  </a:lnTo>
                  <a:lnTo>
                    <a:pt x="22256" y="53157"/>
                  </a:lnTo>
                  <a:lnTo>
                    <a:pt x="0" y="77724"/>
                  </a:lnTo>
                  <a:lnTo>
                    <a:pt x="5713" y="90331"/>
                  </a:lnTo>
                  <a:lnTo>
                    <a:pt x="48729" y="113442"/>
                  </a:lnTo>
                  <a:lnTo>
                    <a:pt x="127873" y="132683"/>
                  </a:lnTo>
                  <a:lnTo>
                    <a:pt x="178746" y="140451"/>
                  </a:lnTo>
                  <a:lnTo>
                    <a:pt x="235957" y="146772"/>
                  </a:lnTo>
                  <a:lnTo>
                    <a:pt x="298606" y="151485"/>
                  </a:lnTo>
                  <a:lnTo>
                    <a:pt x="365795" y="154430"/>
                  </a:lnTo>
                  <a:lnTo>
                    <a:pt x="436625" y="155448"/>
                  </a:lnTo>
                  <a:lnTo>
                    <a:pt x="507456" y="154430"/>
                  </a:lnTo>
                  <a:lnTo>
                    <a:pt x="574645" y="151485"/>
                  </a:lnTo>
                  <a:lnTo>
                    <a:pt x="637294" y="146772"/>
                  </a:lnTo>
                  <a:lnTo>
                    <a:pt x="694505" y="140451"/>
                  </a:lnTo>
                  <a:lnTo>
                    <a:pt x="745378" y="132683"/>
                  </a:lnTo>
                  <a:lnTo>
                    <a:pt x="789017" y="123626"/>
                  </a:lnTo>
                  <a:lnTo>
                    <a:pt x="850995" y="102290"/>
                  </a:lnTo>
                  <a:lnTo>
                    <a:pt x="873251" y="77724"/>
                  </a:lnTo>
                  <a:lnTo>
                    <a:pt x="867538" y="65116"/>
                  </a:lnTo>
                  <a:lnTo>
                    <a:pt x="824522" y="42005"/>
                  </a:lnTo>
                  <a:lnTo>
                    <a:pt x="745378" y="22764"/>
                  </a:lnTo>
                  <a:lnTo>
                    <a:pt x="694505" y="14996"/>
                  </a:lnTo>
                  <a:lnTo>
                    <a:pt x="637294" y="8675"/>
                  </a:lnTo>
                  <a:lnTo>
                    <a:pt x="574645" y="3962"/>
                  </a:lnTo>
                  <a:lnTo>
                    <a:pt x="507456" y="1017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825228" y="1842516"/>
              <a:ext cx="873760" cy="155575"/>
            </a:xfrm>
            <a:custGeom>
              <a:avLst/>
              <a:gdLst/>
              <a:ahLst/>
              <a:cxnLst/>
              <a:rect l="l" t="t" r="r" b="b"/>
              <a:pathLst>
                <a:path w="873759" h="155575">
                  <a:moveTo>
                    <a:pt x="0" y="77724"/>
                  </a:moveTo>
                  <a:lnTo>
                    <a:pt x="48729" y="42005"/>
                  </a:lnTo>
                  <a:lnTo>
                    <a:pt x="127873" y="22764"/>
                  </a:lnTo>
                  <a:lnTo>
                    <a:pt x="178746" y="14996"/>
                  </a:lnTo>
                  <a:lnTo>
                    <a:pt x="235957" y="8675"/>
                  </a:lnTo>
                  <a:lnTo>
                    <a:pt x="298606" y="3962"/>
                  </a:lnTo>
                  <a:lnTo>
                    <a:pt x="365795" y="1017"/>
                  </a:lnTo>
                  <a:lnTo>
                    <a:pt x="436625" y="0"/>
                  </a:lnTo>
                  <a:lnTo>
                    <a:pt x="507456" y="1017"/>
                  </a:lnTo>
                  <a:lnTo>
                    <a:pt x="574645" y="3962"/>
                  </a:lnTo>
                  <a:lnTo>
                    <a:pt x="637294" y="8675"/>
                  </a:lnTo>
                  <a:lnTo>
                    <a:pt x="694505" y="14996"/>
                  </a:lnTo>
                  <a:lnTo>
                    <a:pt x="745378" y="22764"/>
                  </a:lnTo>
                  <a:lnTo>
                    <a:pt x="789017" y="31821"/>
                  </a:lnTo>
                  <a:lnTo>
                    <a:pt x="850995" y="53157"/>
                  </a:lnTo>
                  <a:lnTo>
                    <a:pt x="873251" y="77724"/>
                  </a:lnTo>
                  <a:lnTo>
                    <a:pt x="867538" y="90331"/>
                  </a:lnTo>
                  <a:lnTo>
                    <a:pt x="824522" y="113442"/>
                  </a:lnTo>
                  <a:lnTo>
                    <a:pt x="745378" y="132683"/>
                  </a:lnTo>
                  <a:lnTo>
                    <a:pt x="694505" y="140451"/>
                  </a:lnTo>
                  <a:lnTo>
                    <a:pt x="637294" y="146772"/>
                  </a:lnTo>
                  <a:lnTo>
                    <a:pt x="574645" y="151485"/>
                  </a:lnTo>
                  <a:lnTo>
                    <a:pt x="507456" y="154430"/>
                  </a:lnTo>
                  <a:lnTo>
                    <a:pt x="436625" y="155448"/>
                  </a:lnTo>
                  <a:lnTo>
                    <a:pt x="365795" y="154430"/>
                  </a:lnTo>
                  <a:lnTo>
                    <a:pt x="298606" y="151485"/>
                  </a:lnTo>
                  <a:lnTo>
                    <a:pt x="235957" y="146772"/>
                  </a:lnTo>
                  <a:lnTo>
                    <a:pt x="178746" y="140451"/>
                  </a:lnTo>
                  <a:lnTo>
                    <a:pt x="127873" y="132683"/>
                  </a:lnTo>
                  <a:lnTo>
                    <a:pt x="84234" y="123626"/>
                  </a:lnTo>
                  <a:lnTo>
                    <a:pt x="22256" y="102290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9949433" y="1839213"/>
            <a:ext cx="6362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b="1">
                <a:latin typeface="Arial"/>
                <a:cs typeface="Arial"/>
              </a:rPr>
              <a:t>CAGR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9.96%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6" name="object 7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0927" y="4210208"/>
            <a:ext cx="3196057" cy="1490688"/>
          </a:xfrm>
          <a:prstGeom prst="rect">
            <a:avLst/>
          </a:prstGeom>
        </p:spPr>
      </p:pic>
      <p:sp>
        <p:nvSpPr>
          <p:cNvPr id="77" name="object 77" descr=""/>
          <p:cNvSpPr txBox="1"/>
          <p:nvPr/>
        </p:nvSpPr>
        <p:spPr>
          <a:xfrm>
            <a:off x="638352" y="5735523"/>
            <a:ext cx="2718435" cy="30162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225"/>
              </a:spcBef>
            </a:pP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#1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USA</a:t>
            </a:r>
            <a:r>
              <a:rPr dirty="0" sz="800" spc="175">
                <a:solidFill>
                  <a:srgbClr val="1C2231"/>
                </a:solidFill>
                <a:latin typeface="Arial MT"/>
                <a:cs typeface="Arial MT"/>
              </a:rPr>
              <a:t>  </a:t>
            </a:r>
            <a:r>
              <a:rPr dirty="0" sz="800">
                <a:solidFill>
                  <a:srgbClr val="374662"/>
                </a:solidFill>
                <a:latin typeface="Arial MT"/>
                <a:cs typeface="Arial MT"/>
              </a:rPr>
              <a:t>#2</a:t>
            </a:r>
            <a:r>
              <a:rPr dirty="0" sz="800" spc="-5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374662"/>
                </a:solidFill>
                <a:latin typeface="Arial MT"/>
                <a:cs typeface="Arial MT"/>
              </a:rPr>
              <a:t>China</a:t>
            </a:r>
            <a:r>
              <a:rPr dirty="0" sz="800" spc="170">
                <a:solidFill>
                  <a:srgbClr val="374662"/>
                </a:solidFill>
                <a:latin typeface="Arial MT"/>
                <a:cs typeface="Arial MT"/>
              </a:rPr>
              <a:t>  </a:t>
            </a:r>
            <a:r>
              <a:rPr dirty="0" sz="800">
                <a:solidFill>
                  <a:srgbClr val="506691"/>
                </a:solidFill>
                <a:latin typeface="Arial MT"/>
                <a:cs typeface="Arial MT"/>
              </a:rPr>
              <a:t>#3</a:t>
            </a:r>
            <a:r>
              <a:rPr dirty="0" sz="800" spc="-5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06691"/>
                </a:solidFill>
                <a:latin typeface="Arial MT"/>
                <a:cs typeface="Arial MT"/>
              </a:rPr>
              <a:t>Japan</a:t>
            </a:r>
            <a:r>
              <a:rPr dirty="0" sz="800" spc="195">
                <a:solidFill>
                  <a:srgbClr val="506691"/>
                </a:solidFill>
                <a:latin typeface="Arial MT"/>
                <a:cs typeface="Arial MT"/>
              </a:rPr>
              <a:t>  </a:t>
            </a:r>
            <a:r>
              <a:rPr dirty="0" sz="800">
                <a:solidFill>
                  <a:srgbClr val="6B86C1"/>
                </a:solidFill>
                <a:latin typeface="Arial MT"/>
                <a:cs typeface="Arial MT"/>
              </a:rPr>
              <a:t>#4</a:t>
            </a:r>
            <a:r>
              <a:rPr dirty="0" sz="800" spc="-5">
                <a:solidFill>
                  <a:srgbClr val="6B86C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6B86C1"/>
                </a:solidFill>
                <a:latin typeface="Arial MT"/>
                <a:cs typeface="Arial MT"/>
              </a:rPr>
              <a:t>Germany</a:t>
            </a:r>
            <a:r>
              <a:rPr dirty="0" sz="800" spc="210">
                <a:solidFill>
                  <a:srgbClr val="6B86C1"/>
                </a:solidFill>
                <a:latin typeface="Arial MT"/>
                <a:cs typeface="Arial MT"/>
              </a:rPr>
              <a:t>  </a:t>
            </a:r>
            <a:r>
              <a:rPr dirty="0" sz="800">
                <a:solidFill>
                  <a:srgbClr val="B5C3DF"/>
                </a:solidFill>
                <a:latin typeface="Arial MT"/>
                <a:cs typeface="Arial MT"/>
              </a:rPr>
              <a:t>#5</a:t>
            </a:r>
            <a:r>
              <a:rPr dirty="0" sz="800" spc="-5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B5C3DF"/>
                </a:solidFill>
                <a:latin typeface="Arial MT"/>
                <a:cs typeface="Arial MT"/>
              </a:rPr>
              <a:t>India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00" i="1">
                <a:latin typeface="Arial"/>
                <a:cs typeface="Arial"/>
              </a:rPr>
              <a:t>Note: </a:t>
            </a:r>
            <a:r>
              <a:rPr dirty="0" sz="800">
                <a:latin typeface="Segoe UI"/>
                <a:cs typeface="Segoe UI"/>
              </a:rPr>
              <a:t>¹</a:t>
            </a:r>
            <a:r>
              <a:rPr dirty="0" sz="800" spc="-4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Not</a:t>
            </a:r>
            <a:r>
              <a:rPr dirty="0" sz="800" spc="-30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including</a:t>
            </a:r>
            <a:r>
              <a:rPr dirty="0" sz="800" spc="95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reputational</a:t>
            </a:r>
            <a:r>
              <a:rPr dirty="0" sz="800" spc="5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or</a:t>
            </a:r>
            <a:r>
              <a:rPr dirty="0" sz="800" spc="-3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future</a:t>
            </a:r>
            <a:r>
              <a:rPr dirty="0" sz="800" spc="-1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income</a:t>
            </a:r>
            <a:r>
              <a:rPr dirty="0" sz="800" spc="-10">
                <a:latin typeface="Segoe UI"/>
                <a:cs typeface="Segoe UI"/>
              </a:rPr>
              <a:t> damage</a:t>
            </a:r>
            <a:endParaRPr sz="800">
              <a:latin typeface="Segoe UI"/>
              <a:cs typeface="Segoe U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6144386" y="4269866"/>
            <a:ext cx="2709545" cy="1564640"/>
            <a:chOff x="6144386" y="4269866"/>
            <a:chExt cx="2709545" cy="1564640"/>
          </a:xfrm>
        </p:grpSpPr>
        <p:sp>
          <p:nvSpPr>
            <p:cNvPr id="79" name="object 79" descr=""/>
            <p:cNvSpPr/>
            <p:nvPr/>
          </p:nvSpPr>
          <p:spPr>
            <a:xfrm>
              <a:off x="6153911" y="4279391"/>
              <a:ext cx="2638425" cy="1550035"/>
            </a:xfrm>
            <a:custGeom>
              <a:avLst/>
              <a:gdLst/>
              <a:ahLst/>
              <a:cxnLst/>
              <a:rect l="l" t="t" r="r" b="b"/>
              <a:pathLst>
                <a:path w="2638425" h="1550035">
                  <a:moveTo>
                    <a:pt x="0" y="1549907"/>
                  </a:moveTo>
                  <a:lnTo>
                    <a:pt x="0" y="0"/>
                  </a:lnTo>
                </a:path>
                <a:path w="2638425" h="1550035">
                  <a:moveTo>
                    <a:pt x="0" y="1549907"/>
                  </a:moveTo>
                  <a:lnTo>
                    <a:pt x="2638043" y="154990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153911" y="4279391"/>
              <a:ext cx="2638425" cy="996950"/>
            </a:xfrm>
            <a:custGeom>
              <a:avLst/>
              <a:gdLst/>
              <a:ahLst/>
              <a:cxnLst/>
              <a:rect l="l" t="t" r="r" b="b"/>
              <a:pathLst>
                <a:path w="2638425" h="996950">
                  <a:moveTo>
                    <a:pt x="0" y="996695"/>
                  </a:moveTo>
                  <a:lnTo>
                    <a:pt x="1321308" y="333755"/>
                  </a:lnTo>
                  <a:lnTo>
                    <a:pt x="2638043" y="0"/>
                  </a:lnTo>
                </a:path>
              </a:pathLst>
            </a:custGeom>
            <a:ln w="1905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153911" y="4393691"/>
              <a:ext cx="2638425" cy="905510"/>
            </a:xfrm>
            <a:custGeom>
              <a:avLst/>
              <a:gdLst/>
              <a:ahLst/>
              <a:cxnLst/>
              <a:rect l="l" t="t" r="r" b="b"/>
              <a:pathLst>
                <a:path w="2638425" h="905510">
                  <a:moveTo>
                    <a:pt x="0" y="905255"/>
                  </a:moveTo>
                  <a:lnTo>
                    <a:pt x="1321308" y="329183"/>
                  </a:lnTo>
                  <a:lnTo>
                    <a:pt x="2638043" y="0"/>
                  </a:lnTo>
                </a:path>
              </a:pathLst>
            </a:custGeom>
            <a:ln w="19049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153911" y="4768595"/>
              <a:ext cx="2638425" cy="772795"/>
            </a:xfrm>
            <a:custGeom>
              <a:avLst/>
              <a:gdLst/>
              <a:ahLst/>
              <a:cxnLst/>
              <a:rect l="l" t="t" r="r" b="b"/>
              <a:pathLst>
                <a:path w="2638425" h="772795">
                  <a:moveTo>
                    <a:pt x="0" y="685799"/>
                  </a:moveTo>
                  <a:lnTo>
                    <a:pt x="1321308" y="288035"/>
                  </a:lnTo>
                  <a:lnTo>
                    <a:pt x="2638043" y="0"/>
                  </a:lnTo>
                </a:path>
                <a:path w="2638425" h="772795">
                  <a:moveTo>
                    <a:pt x="0" y="772667"/>
                  </a:moveTo>
                  <a:lnTo>
                    <a:pt x="1321308" y="553211"/>
                  </a:lnTo>
                  <a:lnTo>
                    <a:pt x="2638043" y="219455"/>
                  </a:lnTo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6153911" y="5056631"/>
              <a:ext cx="2638425" cy="398145"/>
            </a:xfrm>
            <a:custGeom>
              <a:avLst/>
              <a:gdLst/>
              <a:ahLst/>
              <a:cxnLst/>
              <a:rect l="l" t="t" r="r" b="b"/>
              <a:pathLst>
                <a:path w="2638425" h="398145">
                  <a:moveTo>
                    <a:pt x="0" y="397764"/>
                  </a:moveTo>
                  <a:lnTo>
                    <a:pt x="1321308" y="219456"/>
                  </a:lnTo>
                  <a:lnTo>
                    <a:pt x="2638043" y="0"/>
                  </a:lnTo>
                </a:path>
              </a:pathLst>
            </a:custGeom>
            <a:ln w="1905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821673" y="4395977"/>
              <a:ext cx="28575" cy="103505"/>
            </a:xfrm>
            <a:custGeom>
              <a:avLst/>
              <a:gdLst/>
              <a:ahLst/>
              <a:cxnLst/>
              <a:rect l="l" t="t" r="r" b="b"/>
              <a:pathLst>
                <a:path w="28575" h="103504">
                  <a:moveTo>
                    <a:pt x="28575" y="1032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7354316" y="5847689"/>
            <a:ext cx="24511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2022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672576" y="5847689"/>
            <a:ext cx="24511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025134" y="5754420"/>
            <a:ext cx="8191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50">
                <a:latin typeface="Arial MT"/>
                <a:cs typeface="Arial MT"/>
              </a:rPr>
              <a:t>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5968110" y="553344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968110" y="531279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968110" y="509181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30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968110" y="486956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40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968110" y="4648580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034532" y="5847689"/>
            <a:ext cx="24511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2021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968110" y="4207001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70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968110" y="4427982"/>
            <a:ext cx="1352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60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8863330" y="4218525"/>
            <a:ext cx="346710" cy="3460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800" spc="-10">
                <a:latin typeface="Arial MT"/>
                <a:cs typeface="Arial MT"/>
              </a:rPr>
              <a:t>Europe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800" spc="-20">
                <a:solidFill>
                  <a:srgbClr val="B5C3DF"/>
                </a:solidFill>
                <a:latin typeface="Arial MT"/>
                <a:cs typeface="Arial MT"/>
              </a:rPr>
              <a:t>APAC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8863330" y="4636186"/>
            <a:ext cx="670560" cy="5353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5080">
              <a:lnSpc>
                <a:spcPct val="137300"/>
              </a:lnSpc>
              <a:spcBef>
                <a:spcPts val="155"/>
              </a:spcBef>
            </a:pPr>
            <a:r>
              <a:rPr dirty="0" sz="800">
                <a:solidFill>
                  <a:srgbClr val="6B86C1"/>
                </a:solidFill>
                <a:latin typeface="Arial MT"/>
                <a:cs typeface="Arial MT"/>
              </a:rPr>
              <a:t>Latin</a:t>
            </a:r>
            <a:r>
              <a:rPr dirty="0" sz="800" spc="-20">
                <a:solidFill>
                  <a:srgbClr val="6B86C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6B86C1"/>
                </a:solidFill>
                <a:latin typeface="Arial MT"/>
                <a:cs typeface="Arial MT"/>
              </a:rPr>
              <a:t>America </a:t>
            </a:r>
            <a:r>
              <a:rPr dirty="0" sz="800">
                <a:latin typeface="Arial MT"/>
                <a:cs typeface="Arial MT"/>
              </a:rPr>
              <a:t>North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America </a:t>
            </a:r>
            <a:r>
              <a:rPr dirty="0" sz="800" spc="-10">
                <a:solidFill>
                  <a:srgbClr val="374662"/>
                </a:solidFill>
                <a:latin typeface="Arial MT"/>
                <a:cs typeface="Arial MT"/>
              </a:rPr>
              <a:t>Africa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9710928" y="4265676"/>
            <a:ext cx="219710" cy="1577340"/>
          </a:xfrm>
          <a:custGeom>
            <a:avLst/>
            <a:gdLst/>
            <a:ahLst/>
            <a:cxnLst/>
            <a:rect l="l" t="t" r="r" b="b"/>
            <a:pathLst>
              <a:path w="219709" h="1577339">
                <a:moveTo>
                  <a:pt x="0" y="0"/>
                </a:moveTo>
                <a:lnTo>
                  <a:pt x="0" y="1577340"/>
                </a:lnTo>
                <a:lnTo>
                  <a:pt x="219455" y="788669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 descr=""/>
          <p:cNvGrpSpPr/>
          <p:nvPr/>
        </p:nvGrpSpPr>
        <p:grpSpPr>
          <a:xfrm>
            <a:off x="10181335" y="4233164"/>
            <a:ext cx="1185545" cy="1181100"/>
            <a:chOff x="10181335" y="4233164"/>
            <a:chExt cx="1185545" cy="1181100"/>
          </a:xfrm>
        </p:grpSpPr>
        <p:sp>
          <p:nvSpPr>
            <p:cNvPr id="100" name="object 100" descr=""/>
            <p:cNvSpPr/>
            <p:nvPr/>
          </p:nvSpPr>
          <p:spPr>
            <a:xfrm>
              <a:off x="10232135" y="4283964"/>
              <a:ext cx="1083945" cy="1079500"/>
            </a:xfrm>
            <a:custGeom>
              <a:avLst/>
              <a:gdLst/>
              <a:ahLst/>
              <a:cxnLst/>
              <a:rect l="l" t="t" r="r" b="b"/>
              <a:pathLst>
                <a:path w="1083945" h="1079500">
                  <a:moveTo>
                    <a:pt x="541782" y="0"/>
                  </a:moveTo>
                  <a:lnTo>
                    <a:pt x="492469" y="2204"/>
                  </a:lnTo>
                  <a:lnTo>
                    <a:pt x="444397" y="8692"/>
                  </a:lnTo>
                  <a:lnTo>
                    <a:pt x="397756" y="19272"/>
                  </a:lnTo>
                  <a:lnTo>
                    <a:pt x="352739" y="33753"/>
                  </a:lnTo>
                  <a:lnTo>
                    <a:pt x="309535" y="51946"/>
                  </a:lnTo>
                  <a:lnTo>
                    <a:pt x="268336" y="73660"/>
                  </a:lnTo>
                  <a:lnTo>
                    <a:pt x="229335" y="98703"/>
                  </a:lnTo>
                  <a:lnTo>
                    <a:pt x="192721" y="126887"/>
                  </a:lnTo>
                  <a:lnTo>
                    <a:pt x="158686" y="158019"/>
                  </a:lnTo>
                  <a:lnTo>
                    <a:pt x="127422" y="191911"/>
                  </a:lnTo>
                  <a:lnTo>
                    <a:pt x="99119" y="228370"/>
                  </a:lnTo>
                  <a:lnTo>
                    <a:pt x="73970" y="267208"/>
                  </a:lnTo>
                  <a:lnTo>
                    <a:pt x="52165" y="308232"/>
                  </a:lnTo>
                  <a:lnTo>
                    <a:pt x="33895" y="351253"/>
                  </a:lnTo>
                  <a:lnTo>
                    <a:pt x="19353" y="396081"/>
                  </a:lnTo>
                  <a:lnTo>
                    <a:pt x="8729" y="442524"/>
                  </a:lnTo>
                  <a:lnTo>
                    <a:pt x="2214" y="490392"/>
                  </a:lnTo>
                  <a:lnTo>
                    <a:pt x="0" y="539496"/>
                  </a:lnTo>
                  <a:lnTo>
                    <a:pt x="2214" y="588599"/>
                  </a:lnTo>
                  <a:lnTo>
                    <a:pt x="8729" y="636467"/>
                  </a:lnTo>
                  <a:lnTo>
                    <a:pt x="19353" y="682910"/>
                  </a:lnTo>
                  <a:lnTo>
                    <a:pt x="33895" y="727738"/>
                  </a:lnTo>
                  <a:lnTo>
                    <a:pt x="52165" y="770759"/>
                  </a:lnTo>
                  <a:lnTo>
                    <a:pt x="73970" y="811783"/>
                  </a:lnTo>
                  <a:lnTo>
                    <a:pt x="99119" y="850621"/>
                  </a:lnTo>
                  <a:lnTo>
                    <a:pt x="127422" y="887080"/>
                  </a:lnTo>
                  <a:lnTo>
                    <a:pt x="158686" y="920972"/>
                  </a:lnTo>
                  <a:lnTo>
                    <a:pt x="192721" y="952104"/>
                  </a:lnTo>
                  <a:lnTo>
                    <a:pt x="229335" y="980288"/>
                  </a:lnTo>
                  <a:lnTo>
                    <a:pt x="268336" y="1005331"/>
                  </a:lnTo>
                  <a:lnTo>
                    <a:pt x="309535" y="1027045"/>
                  </a:lnTo>
                  <a:lnTo>
                    <a:pt x="352739" y="1045238"/>
                  </a:lnTo>
                  <a:lnTo>
                    <a:pt x="397756" y="1059719"/>
                  </a:lnTo>
                  <a:lnTo>
                    <a:pt x="444397" y="1070299"/>
                  </a:lnTo>
                  <a:lnTo>
                    <a:pt x="492469" y="1076787"/>
                  </a:lnTo>
                  <a:lnTo>
                    <a:pt x="541782" y="1078992"/>
                  </a:lnTo>
                  <a:lnTo>
                    <a:pt x="591094" y="1076787"/>
                  </a:lnTo>
                  <a:lnTo>
                    <a:pt x="639166" y="1070299"/>
                  </a:lnTo>
                  <a:lnTo>
                    <a:pt x="685807" y="1059719"/>
                  </a:lnTo>
                  <a:lnTo>
                    <a:pt x="730824" y="1045238"/>
                  </a:lnTo>
                  <a:lnTo>
                    <a:pt x="774028" y="1027045"/>
                  </a:lnTo>
                  <a:lnTo>
                    <a:pt x="815227" y="1005332"/>
                  </a:lnTo>
                  <a:lnTo>
                    <a:pt x="854228" y="980288"/>
                  </a:lnTo>
                  <a:lnTo>
                    <a:pt x="890842" y="952104"/>
                  </a:lnTo>
                  <a:lnTo>
                    <a:pt x="924877" y="920972"/>
                  </a:lnTo>
                  <a:lnTo>
                    <a:pt x="956141" y="887080"/>
                  </a:lnTo>
                  <a:lnTo>
                    <a:pt x="984444" y="850621"/>
                  </a:lnTo>
                  <a:lnTo>
                    <a:pt x="1009593" y="811784"/>
                  </a:lnTo>
                  <a:lnTo>
                    <a:pt x="1031398" y="770759"/>
                  </a:lnTo>
                  <a:lnTo>
                    <a:pt x="1049668" y="727738"/>
                  </a:lnTo>
                  <a:lnTo>
                    <a:pt x="1064210" y="682910"/>
                  </a:lnTo>
                  <a:lnTo>
                    <a:pt x="1074834" y="636467"/>
                  </a:lnTo>
                  <a:lnTo>
                    <a:pt x="1081349" y="588599"/>
                  </a:lnTo>
                  <a:lnTo>
                    <a:pt x="1083564" y="539496"/>
                  </a:lnTo>
                  <a:lnTo>
                    <a:pt x="1081349" y="490392"/>
                  </a:lnTo>
                  <a:lnTo>
                    <a:pt x="1074834" y="442524"/>
                  </a:lnTo>
                  <a:lnTo>
                    <a:pt x="1064210" y="396081"/>
                  </a:lnTo>
                  <a:lnTo>
                    <a:pt x="1049668" y="351253"/>
                  </a:lnTo>
                  <a:lnTo>
                    <a:pt x="1031398" y="308232"/>
                  </a:lnTo>
                  <a:lnTo>
                    <a:pt x="1009593" y="267207"/>
                  </a:lnTo>
                  <a:lnTo>
                    <a:pt x="984444" y="228370"/>
                  </a:lnTo>
                  <a:lnTo>
                    <a:pt x="956141" y="191911"/>
                  </a:lnTo>
                  <a:lnTo>
                    <a:pt x="924877" y="158019"/>
                  </a:lnTo>
                  <a:lnTo>
                    <a:pt x="890842" y="126887"/>
                  </a:lnTo>
                  <a:lnTo>
                    <a:pt x="854228" y="98703"/>
                  </a:lnTo>
                  <a:lnTo>
                    <a:pt x="815227" y="73659"/>
                  </a:lnTo>
                  <a:lnTo>
                    <a:pt x="774028" y="51946"/>
                  </a:lnTo>
                  <a:lnTo>
                    <a:pt x="730824" y="33753"/>
                  </a:lnTo>
                  <a:lnTo>
                    <a:pt x="685807" y="19272"/>
                  </a:lnTo>
                  <a:lnTo>
                    <a:pt x="639166" y="8692"/>
                  </a:lnTo>
                  <a:lnTo>
                    <a:pt x="591094" y="2204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232135" y="4283964"/>
              <a:ext cx="1083945" cy="1079500"/>
            </a:xfrm>
            <a:custGeom>
              <a:avLst/>
              <a:gdLst/>
              <a:ahLst/>
              <a:cxnLst/>
              <a:rect l="l" t="t" r="r" b="b"/>
              <a:pathLst>
                <a:path w="1083945" h="1079500">
                  <a:moveTo>
                    <a:pt x="0" y="539496"/>
                  </a:moveTo>
                  <a:lnTo>
                    <a:pt x="2214" y="490392"/>
                  </a:lnTo>
                  <a:lnTo>
                    <a:pt x="8729" y="442524"/>
                  </a:lnTo>
                  <a:lnTo>
                    <a:pt x="19353" y="396081"/>
                  </a:lnTo>
                  <a:lnTo>
                    <a:pt x="33895" y="351253"/>
                  </a:lnTo>
                  <a:lnTo>
                    <a:pt x="52165" y="308232"/>
                  </a:lnTo>
                  <a:lnTo>
                    <a:pt x="73970" y="267208"/>
                  </a:lnTo>
                  <a:lnTo>
                    <a:pt x="99119" y="228370"/>
                  </a:lnTo>
                  <a:lnTo>
                    <a:pt x="127422" y="191911"/>
                  </a:lnTo>
                  <a:lnTo>
                    <a:pt x="158686" y="158019"/>
                  </a:lnTo>
                  <a:lnTo>
                    <a:pt x="192721" y="126887"/>
                  </a:lnTo>
                  <a:lnTo>
                    <a:pt x="229335" y="98703"/>
                  </a:lnTo>
                  <a:lnTo>
                    <a:pt x="268336" y="73660"/>
                  </a:lnTo>
                  <a:lnTo>
                    <a:pt x="309535" y="51946"/>
                  </a:lnTo>
                  <a:lnTo>
                    <a:pt x="352739" y="33753"/>
                  </a:lnTo>
                  <a:lnTo>
                    <a:pt x="397756" y="19272"/>
                  </a:lnTo>
                  <a:lnTo>
                    <a:pt x="444397" y="8692"/>
                  </a:lnTo>
                  <a:lnTo>
                    <a:pt x="492469" y="2204"/>
                  </a:lnTo>
                  <a:lnTo>
                    <a:pt x="541782" y="0"/>
                  </a:lnTo>
                  <a:lnTo>
                    <a:pt x="591094" y="2204"/>
                  </a:lnTo>
                  <a:lnTo>
                    <a:pt x="639166" y="8692"/>
                  </a:lnTo>
                  <a:lnTo>
                    <a:pt x="685807" y="19272"/>
                  </a:lnTo>
                  <a:lnTo>
                    <a:pt x="730824" y="33753"/>
                  </a:lnTo>
                  <a:lnTo>
                    <a:pt x="774028" y="51946"/>
                  </a:lnTo>
                  <a:lnTo>
                    <a:pt x="815227" y="73659"/>
                  </a:lnTo>
                  <a:lnTo>
                    <a:pt x="854228" y="98703"/>
                  </a:lnTo>
                  <a:lnTo>
                    <a:pt x="890842" y="126887"/>
                  </a:lnTo>
                  <a:lnTo>
                    <a:pt x="924877" y="158019"/>
                  </a:lnTo>
                  <a:lnTo>
                    <a:pt x="956141" y="191911"/>
                  </a:lnTo>
                  <a:lnTo>
                    <a:pt x="984444" y="228370"/>
                  </a:lnTo>
                  <a:lnTo>
                    <a:pt x="1009593" y="267207"/>
                  </a:lnTo>
                  <a:lnTo>
                    <a:pt x="1031398" y="308232"/>
                  </a:lnTo>
                  <a:lnTo>
                    <a:pt x="1049668" y="351253"/>
                  </a:lnTo>
                  <a:lnTo>
                    <a:pt x="1064210" y="396081"/>
                  </a:lnTo>
                  <a:lnTo>
                    <a:pt x="1074834" y="442524"/>
                  </a:lnTo>
                  <a:lnTo>
                    <a:pt x="1081349" y="490392"/>
                  </a:lnTo>
                  <a:lnTo>
                    <a:pt x="1083564" y="539496"/>
                  </a:lnTo>
                  <a:lnTo>
                    <a:pt x="1081349" y="588599"/>
                  </a:lnTo>
                  <a:lnTo>
                    <a:pt x="1074834" y="636467"/>
                  </a:lnTo>
                  <a:lnTo>
                    <a:pt x="1064210" y="682910"/>
                  </a:lnTo>
                  <a:lnTo>
                    <a:pt x="1049668" y="727738"/>
                  </a:lnTo>
                  <a:lnTo>
                    <a:pt x="1031398" y="770759"/>
                  </a:lnTo>
                  <a:lnTo>
                    <a:pt x="1009593" y="811784"/>
                  </a:lnTo>
                  <a:lnTo>
                    <a:pt x="984444" y="850621"/>
                  </a:lnTo>
                  <a:lnTo>
                    <a:pt x="956141" y="887080"/>
                  </a:lnTo>
                  <a:lnTo>
                    <a:pt x="924877" y="920972"/>
                  </a:lnTo>
                  <a:lnTo>
                    <a:pt x="890842" y="952104"/>
                  </a:lnTo>
                  <a:lnTo>
                    <a:pt x="854228" y="980288"/>
                  </a:lnTo>
                  <a:lnTo>
                    <a:pt x="815227" y="1005332"/>
                  </a:lnTo>
                  <a:lnTo>
                    <a:pt x="774028" y="1027045"/>
                  </a:lnTo>
                  <a:lnTo>
                    <a:pt x="730824" y="1045238"/>
                  </a:lnTo>
                  <a:lnTo>
                    <a:pt x="685807" y="1059719"/>
                  </a:lnTo>
                  <a:lnTo>
                    <a:pt x="639166" y="1070299"/>
                  </a:lnTo>
                  <a:lnTo>
                    <a:pt x="591094" y="1076787"/>
                  </a:lnTo>
                  <a:lnTo>
                    <a:pt x="541782" y="1078992"/>
                  </a:lnTo>
                  <a:lnTo>
                    <a:pt x="492469" y="1076787"/>
                  </a:lnTo>
                  <a:lnTo>
                    <a:pt x="444397" y="1070299"/>
                  </a:lnTo>
                  <a:lnTo>
                    <a:pt x="397756" y="1059719"/>
                  </a:lnTo>
                  <a:lnTo>
                    <a:pt x="352739" y="1045238"/>
                  </a:lnTo>
                  <a:lnTo>
                    <a:pt x="309535" y="1027045"/>
                  </a:lnTo>
                  <a:lnTo>
                    <a:pt x="268336" y="1005331"/>
                  </a:lnTo>
                  <a:lnTo>
                    <a:pt x="229335" y="980288"/>
                  </a:lnTo>
                  <a:lnTo>
                    <a:pt x="192721" y="952104"/>
                  </a:lnTo>
                  <a:lnTo>
                    <a:pt x="158686" y="920972"/>
                  </a:lnTo>
                  <a:lnTo>
                    <a:pt x="127422" y="887080"/>
                  </a:lnTo>
                  <a:lnTo>
                    <a:pt x="99119" y="850621"/>
                  </a:lnTo>
                  <a:lnTo>
                    <a:pt x="73970" y="811783"/>
                  </a:lnTo>
                  <a:lnTo>
                    <a:pt x="52165" y="770759"/>
                  </a:lnTo>
                  <a:lnTo>
                    <a:pt x="33895" y="727738"/>
                  </a:lnTo>
                  <a:lnTo>
                    <a:pt x="19353" y="682910"/>
                  </a:lnTo>
                  <a:lnTo>
                    <a:pt x="8729" y="636467"/>
                  </a:lnTo>
                  <a:lnTo>
                    <a:pt x="2214" y="588599"/>
                  </a:lnTo>
                  <a:lnTo>
                    <a:pt x="0" y="539496"/>
                  </a:lnTo>
                  <a:close/>
                </a:path>
              </a:pathLst>
            </a:custGeom>
            <a:ln w="10160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328147" y="4668012"/>
              <a:ext cx="891540" cy="306705"/>
            </a:xfrm>
            <a:custGeom>
              <a:avLst/>
              <a:gdLst/>
              <a:ahLst/>
              <a:cxnLst/>
              <a:rect l="l" t="t" r="r" b="b"/>
              <a:pathLst>
                <a:path w="891540" h="306704">
                  <a:moveTo>
                    <a:pt x="89154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891540" y="306324"/>
                  </a:lnTo>
                  <a:lnTo>
                    <a:pt x="89154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10415396" y="4700142"/>
            <a:ext cx="7226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4.45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0260203" y="5463032"/>
            <a:ext cx="1120140" cy="3606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ts val="1310"/>
              </a:lnSpc>
              <a:spcBef>
                <a:spcPts val="114"/>
              </a:spcBef>
            </a:pPr>
            <a:r>
              <a:rPr dirty="0" sz="1100" b="1">
                <a:latin typeface="Arial"/>
                <a:cs typeface="Arial"/>
              </a:rPr>
              <a:t>Average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cost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of</a:t>
            </a:r>
            <a:endParaRPr sz="1100">
              <a:latin typeface="Arial"/>
              <a:cs typeface="Arial"/>
            </a:endParaRPr>
          </a:p>
          <a:p>
            <a:pPr marL="78740">
              <a:lnSpc>
                <a:spcPts val="1310"/>
              </a:lnSpc>
            </a:pPr>
            <a:r>
              <a:rPr dirty="0" sz="1100" b="1">
                <a:latin typeface="Arial"/>
                <a:cs typeface="Arial"/>
              </a:rPr>
              <a:t>a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data</a:t>
            </a:r>
            <a:r>
              <a:rPr dirty="0" sz="1100" spc="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breach</a:t>
            </a:r>
            <a:r>
              <a:rPr dirty="0" baseline="23809" sz="1050" spc="-15" b="1">
                <a:latin typeface="Arial"/>
                <a:cs typeface="Arial"/>
              </a:rPr>
              <a:t>1</a:t>
            </a:r>
            <a:endParaRPr baseline="23809" sz="105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5823915"/>
            <a:ext cx="7968615" cy="3422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385"/>
              </a:spcBef>
            </a:pPr>
            <a:r>
              <a:rPr dirty="0" sz="800" i="1">
                <a:latin typeface="Arial"/>
                <a:cs typeface="Arial"/>
              </a:rPr>
              <a:t>Note: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>
                <a:latin typeface="Segoe UI"/>
                <a:cs typeface="Segoe UI"/>
              </a:rPr>
              <a:t>¹</a:t>
            </a:r>
            <a:r>
              <a:rPr dirty="0" sz="800" spc="-3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Values</a:t>
            </a:r>
            <a:r>
              <a:rPr dirty="0" sz="800" spc="-2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are</a:t>
            </a:r>
            <a:r>
              <a:rPr dirty="0" sz="800" spc="-2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derived</a:t>
            </a:r>
            <a:r>
              <a:rPr dirty="0" sz="800" spc="-6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from</a:t>
            </a:r>
            <a:r>
              <a:rPr dirty="0" sz="800" spc="-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average</a:t>
            </a:r>
            <a:r>
              <a:rPr dirty="0" sz="800" spc="-5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estimates</a:t>
            </a:r>
            <a:r>
              <a:rPr dirty="0" sz="800" spc="4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for</a:t>
            </a:r>
            <a:r>
              <a:rPr dirty="0" sz="800" spc="-2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a</a:t>
            </a:r>
            <a:r>
              <a:rPr dirty="0" sz="800" spc="-40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medium-</a:t>
            </a:r>
            <a:r>
              <a:rPr dirty="0" sz="800">
                <a:latin typeface="Segoe UI"/>
                <a:cs typeface="Segoe UI"/>
              </a:rPr>
              <a:t>sized</a:t>
            </a:r>
            <a:r>
              <a:rPr dirty="0" sz="800" spc="2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data</a:t>
            </a:r>
            <a:r>
              <a:rPr dirty="0" sz="800" spc="2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center</a:t>
            </a:r>
            <a:r>
              <a:rPr dirty="0" sz="800" spc="-2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equipped</a:t>
            </a:r>
            <a:r>
              <a:rPr dirty="0" sz="800" spc="-1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with</a:t>
            </a:r>
            <a:r>
              <a:rPr dirty="0" sz="800" spc="10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standard</a:t>
            </a:r>
            <a:r>
              <a:rPr dirty="0" sz="800" spc="5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servers;</a:t>
            </a:r>
            <a:r>
              <a:rPr dirty="0" sz="800" spc="-55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actual</a:t>
            </a:r>
            <a:r>
              <a:rPr dirty="0" sz="800" spc="4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costs</a:t>
            </a:r>
            <a:r>
              <a:rPr dirty="0" sz="800" spc="15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and</a:t>
            </a:r>
            <a:r>
              <a:rPr dirty="0" sz="800" spc="25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allocations</a:t>
            </a:r>
            <a:r>
              <a:rPr dirty="0" sz="800" spc="11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may vary</a:t>
            </a:r>
            <a:r>
              <a:rPr dirty="0" sz="800" spc="-6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on</a:t>
            </a:r>
            <a:r>
              <a:rPr dirty="0" sz="800" spc="-20">
                <a:latin typeface="Segoe UI"/>
                <a:cs typeface="Segoe UI"/>
              </a:rPr>
              <a:t> </a:t>
            </a:r>
            <a:r>
              <a:rPr dirty="0" sz="800">
                <a:latin typeface="Segoe UI"/>
                <a:cs typeface="Segoe UI"/>
              </a:rPr>
              <a:t>a</a:t>
            </a:r>
            <a:r>
              <a:rPr dirty="0" sz="800" spc="-10">
                <a:latin typeface="Segoe UI"/>
                <a:cs typeface="Segoe UI"/>
              </a:rPr>
              <a:t> case-by-</a:t>
            </a:r>
            <a:r>
              <a:rPr dirty="0" sz="800">
                <a:latin typeface="Segoe UI"/>
                <a:cs typeface="Segoe UI"/>
              </a:rPr>
              <a:t>case</a:t>
            </a:r>
            <a:r>
              <a:rPr dirty="0" sz="800" spc="35">
                <a:latin typeface="Segoe UI"/>
                <a:cs typeface="Segoe UI"/>
              </a:rPr>
              <a:t> </a:t>
            </a:r>
            <a:r>
              <a:rPr dirty="0" sz="800" spc="-10">
                <a:latin typeface="Segoe UI"/>
                <a:cs typeface="Segoe UI"/>
              </a:rPr>
              <a:t>basis</a:t>
            </a:r>
            <a:endParaRPr sz="8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(Statista,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2023c),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(Zhang,</a:t>
            </a:r>
            <a:r>
              <a:rPr dirty="0" sz="800" spc="7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M.,2022),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(Josh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Mahan,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(Miinnix,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J.,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(Vardhman,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J.,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(Cloudscene,</a:t>
            </a:r>
            <a:r>
              <a:rPr dirty="0" sz="800" spc="7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594350" cy="0"/>
          </a:xfrm>
          <a:custGeom>
            <a:avLst/>
            <a:gdLst/>
            <a:ahLst/>
            <a:cxnLst/>
            <a:rect l="l" t="t" r="r" b="b"/>
            <a:pathLst>
              <a:path w="5594350" h="0">
                <a:moveTo>
                  <a:pt x="0" y="0"/>
                </a:moveTo>
                <a:lnTo>
                  <a:pt x="559396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32220" y="1376172"/>
            <a:ext cx="5225415" cy="0"/>
          </a:xfrm>
          <a:custGeom>
            <a:avLst/>
            <a:gdLst/>
            <a:ahLst/>
            <a:cxnLst/>
            <a:rect l="l" t="t" r="r" b="b"/>
            <a:pathLst>
              <a:path w="5225415" h="0">
                <a:moveTo>
                  <a:pt x="0" y="0"/>
                </a:moveTo>
                <a:lnTo>
                  <a:pt x="5225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583555" cy="0"/>
          </a:xfrm>
          <a:custGeom>
            <a:avLst/>
            <a:gdLst/>
            <a:ahLst/>
            <a:cxnLst/>
            <a:rect l="l" t="t" r="r" b="b"/>
            <a:pathLst>
              <a:path w="5583555" h="0">
                <a:moveTo>
                  <a:pt x="0" y="0"/>
                </a:moveTo>
                <a:lnTo>
                  <a:pt x="55831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32220" y="3890771"/>
            <a:ext cx="5225415" cy="0"/>
          </a:xfrm>
          <a:custGeom>
            <a:avLst/>
            <a:gdLst/>
            <a:ahLst/>
            <a:cxnLst/>
            <a:rect l="l" t="t" r="r" b="b"/>
            <a:pathLst>
              <a:path w="5225415" h="0">
                <a:moveTo>
                  <a:pt x="0" y="0"/>
                </a:moveTo>
                <a:lnTo>
                  <a:pt x="5225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Overview</a:t>
            </a:r>
            <a:r>
              <a:rPr dirty="0" spc="-12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Colocation</a:t>
            </a:r>
            <a:r>
              <a:rPr dirty="0" spc="-11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/>
              <a:t>Data</a:t>
            </a:r>
            <a:r>
              <a:rPr dirty="0" spc="-30"/>
              <a:t> </a:t>
            </a:r>
            <a:r>
              <a:rPr dirty="0" spc="-10"/>
              <a:t>Centers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centers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colocation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play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vital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role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enabling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Cloud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47009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requires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five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components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full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functionality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21933" y="1100785"/>
            <a:ext cx="41573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Setting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up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single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can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cost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up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$353m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21933" y="1392758"/>
            <a:ext cx="350837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Cost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segment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approximately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cost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calculation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1530" y="3657676"/>
            <a:ext cx="53632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US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Europe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lead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locations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10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22821" y="3592570"/>
            <a:ext cx="5061585" cy="59182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centers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haver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been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popular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acquisition</a:t>
            </a:r>
            <a:r>
              <a:rPr dirty="0" sz="1300" spc="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targets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past</a:t>
            </a:r>
            <a:endParaRPr sz="13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635"/>
              </a:spcBef>
              <a:tabLst>
                <a:tab pos="1104265" algn="l"/>
                <a:tab pos="1990725" algn="l"/>
                <a:tab pos="2867660" algn="l"/>
                <a:tab pos="3753485" algn="l"/>
                <a:tab pos="4639310" algn="l"/>
              </a:tabLst>
            </a:pPr>
            <a:r>
              <a:rPr dirty="0" sz="1400" spc="-20">
                <a:latin typeface="Georgia"/>
                <a:cs typeface="Georgia"/>
              </a:rPr>
              <a:t>2020</a:t>
            </a:r>
            <a:r>
              <a:rPr dirty="0" sz="1400">
                <a:latin typeface="Georgia"/>
                <a:cs typeface="Georgia"/>
              </a:rPr>
              <a:t>	</a:t>
            </a:r>
            <a:r>
              <a:rPr dirty="0" sz="1400" spc="-20">
                <a:latin typeface="Georgia"/>
                <a:cs typeface="Georgia"/>
              </a:rPr>
              <a:t>2021</a:t>
            </a:r>
            <a:r>
              <a:rPr dirty="0" sz="1400">
                <a:latin typeface="Georgia"/>
                <a:cs typeface="Georgia"/>
              </a:rPr>
              <a:t>	</a:t>
            </a:r>
            <a:r>
              <a:rPr dirty="0" sz="1400" spc="-20">
                <a:latin typeface="Georgia"/>
                <a:cs typeface="Georgia"/>
              </a:rPr>
              <a:t>2021</a:t>
            </a:r>
            <a:r>
              <a:rPr dirty="0" sz="1400">
                <a:latin typeface="Georgia"/>
                <a:cs typeface="Georgia"/>
              </a:rPr>
              <a:t>	</a:t>
            </a:r>
            <a:r>
              <a:rPr dirty="0" sz="1400" spc="-20">
                <a:latin typeface="Georgia"/>
                <a:cs typeface="Georgia"/>
              </a:rPr>
              <a:t>2022</a:t>
            </a:r>
            <a:r>
              <a:rPr dirty="0" sz="1400">
                <a:latin typeface="Georgia"/>
                <a:cs typeface="Georgia"/>
              </a:rPr>
              <a:t>	</a:t>
            </a:r>
            <a:r>
              <a:rPr dirty="0" sz="1400" spc="-20">
                <a:latin typeface="Georgia"/>
                <a:cs typeface="Georgia"/>
              </a:rPr>
              <a:t>2022</a:t>
            </a:r>
            <a:r>
              <a:rPr dirty="0" sz="1400">
                <a:latin typeface="Georgia"/>
                <a:cs typeface="Georgia"/>
              </a:rPr>
              <a:t>	</a:t>
            </a:r>
            <a:r>
              <a:rPr dirty="0" sz="1400" spc="-20">
                <a:latin typeface="Georgia"/>
                <a:cs typeface="Georgia"/>
              </a:rPr>
              <a:t>2023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426965" y="2019376"/>
            <a:ext cx="72009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7891C5"/>
                </a:solidFill>
                <a:latin typeface="Arial"/>
                <a:cs typeface="Arial"/>
              </a:rPr>
              <a:t>Land &amp;</a:t>
            </a:r>
            <a:r>
              <a:rPr dirty="0" sz="900" spc="-15" b="1">
                <a:solidFill>
                  <a:srgbClr val="7891C5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7891C5"/>
                </a:solidFill>
                <a:latin typeface="Arial"/>
                <a:cs typeface="Arial"/>
              </a:rPr>
              <a:t>Shell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26965" y="2161794"/>
            <a:ext cx="1515745" cy="631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6055" marR="5080" indent="-173990">
              <a:lnSpc>
                <a:spcPct val="99400"/>
              </a:lnSpc>
              <a:spcBef>
                <a:spcPts val="95"/>
              </a:spcBef>
              <a:buChar char="•"/>
              <a:tabLst>
                <a:tab pos="186055" algn="l"/>
              </a:tabLst>
            </a:pP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10">
                <a:latin typeface="Arial MT"/>
                <a:cs typeface="Arial MT"/>
              </a:rPr>
              <a:t> land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is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needed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for</a:t>
            </a:r>
            <a:r>
              <a:rPr dirty="0" sz="800" spc="-10">
                <a:latin typeface="Arial MT"/>
                <a:cs typeface="Arial MT"/>
              </a:rPr>
              <a:t> constructing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center's </a:t>
            </a:r>
            <a:r>
              <a:rPr dirty="0" sz="800" spc="-10">
                <a:latin typeface="Arial MT"/>
                <a:cs typeface="Arial MT"/>
              </a:rPr>
              <a:t>foundational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structure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supporting</a:t>
            </a:r>
            <a:r>
              <a:rPr dirty="0" sz="800" spc="10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its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critical infrastructure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26965" y="2837434"/>
            <a:ext cx="1025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506691"/>
                </a:solidFill>
                <a:latin typeface="Arial"/>
                <a:cs typeface="Arial"/>
              </a:rPr>
              <a:t>Electrical</a:t>
            </a:r>
            <a:r>
              <a:rPr dirty="0" sz="900" spc="-50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506691"/>
                </a:solidFill>
                <a:latin typeface="Arial"/>
                <a:cs typeface="Arial"/>
              </a:rPr>
              <a:t>Systems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426965" y="2979547"/>
            <a:ext cx="1511300" cy="631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6055" marR="5080" indent="-173990">
              <a:lnSpc>
                <a:spcPct val="99400"/>
              </a:lnSpc>
              <a:spcBef>
                <a:spcPts val="95"/>
              </a:spcBef>
              <a:buChar char="•"/>
              <a:tabLst>
                <a:tab pos="186055" algn="l"/>
              </a:tabLst>
            </a:pPr>
            <a:r>
              <a:rPr dirty="0" sz="800" spc="-10">
                <a:latin typeface="Arial MT"/>
                <a:cs typeface="Arial MT"/>
              </a:rPr>
              <a:t>Electrical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systems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like,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detail backup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generators,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batteries, </a:t>
            </a:r>
            <a:r>
              <a:rPr dirty="0" sz="800">
                <a:latin typeface="Arial MT"/>
                <a:cs typeface="Arial MT"/>
              </a:rPr>
              <a:t>PDUs,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UPS,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switchgear ensure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uninterrupted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power </a:t>
            </a:r>
            <a:r>
              <a:rPr dirty="0" sz="800" spc="-10">
                <a:latin typeface="Arial MT"/>
                <a:cs typeface="Arial MT"/>
              </a:rPr>
              <a:t>supply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6978" y="2837434"/>
            <a:ext cx="145796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374662"/>
                </a:solidFill>
                <a:latin typeface="Arial"/>
                <a:cs typeface="Arial"/>
              </a:rPr>
              <a:t>HVAC</a:t>
            </a:r>
            <a:endParaRPr sz="900">
              <a:latin typeface="Arial"/>
              <a:cs typeface="Arial"/>
            </a:endParaRPr>
          </a:p>
          <a:p>
            <a:pPr marL="186055" marR="5080" indent="-173990">
              <a:lnSpc>
                <a:spcPct val="10000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dirty="0" sz="800" spc="-10">
                <a:latin typeface="Arial MT"/>
                <a:cs typeface="Arial MT"/>
              </a:rPr>
              <a:t>Heating,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ventilation,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air</a:t>
            </a:r>
            <a:r>
              <a:rPr dirty="0" sz="800" spc="-10">
                <a:latin typeface="Arial MT"/>
                <a:cs typeface="Arial MT"/>
              </a:rPr>
              <a:t> conditioning</a:t>
            </a:r>
            <a:r>
              <a:rPr dirty="0" sz="800" spc="8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guarantee </a:t>
            </a:r>
            <a:r>
              <a:rPr dirty="0" sz="800">
                <a:latin typeface="Arial MT"/>
                <a:cs typeface="Arial MT"/>
              </a:rPr>
              <a:t>optimal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airflow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management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security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measures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9112" y="2019376"/>
            <a:ext cx="1443355" cy="654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C2231"/>
                </a:solidFill>
                <a:latin typeface="Arial"/>
                <a:cs typeface="Arial"/>
              </a:rPr>
              <a:t>Building</a:t>
            </a:r>
            <a:r>
              <a:rPr dirty="0" sz="900" spc="-15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1C2231"/>
                </a:solidFill>
                <a:latin typeface="Arial"/>
                <a:cs typeface="Arial"/>
              </a:rPr>
              <a:t>Fit</a:t>
            </a:r>
            <a:r>
              <a:rPr dirty="0" sz="900" spc="-4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1C2231"/>
                </a:solidFill>
                <a:latin typeface="Arial"/>
                <a:cs typeface="Arial"/>
              </a:rPr>
              <a:t>Out</a:t>
            </a:r>
            <a:endParaRPr sz="900">
              <a:latin typeface="Arial"/>
              <a:cs typeface="Arial"/>
            </a:endParaRPr>
          </a:p>
          <a:p>
            <a:pPr marL="186055" marR="5080" indent="-173990">
              <a:lnSpc>
                <a:spcPct val="100000"/>
              </a:lnSpc>
              <a:spcBef>
                <a:spcPts val="30"/>
              </a:spcBef>
              <a:buChar char="•"/>
              <a:tabLst>
                <a:tab pos="186055" algn="l"/>
              </a:tabLst>
            </a:pPr>
            <a:r>
              <a:rPr dirty="0" sz="800" spc="-10">
                <a:latin typeface="Arial MT"/>
                <a:cs typeface="Arial MT"/>
              </a:rPr>
              <a:t>Other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necessary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elements include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lobby,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entrance, meeting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rooms</a:t>
            </a:r>
            <a:r>
              <a:rPr dirty="0" sz="800" spc="-6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the</a:t>
            </a:r>
            <a:r>
              <a:rPr dirty="0" sz="800" spc="-10">
                <a:latin typeface="Arial MT"/>
                <a:cs typeface="Arial MT"/>
              </a:rPr>
              <a:t> shipping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receiving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area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234310" y="1422857"/>
            <a:ext cx="2141855" cy="530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096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B5C3DF"/>
                </a:solidFill>
                <a:latin typeface="Arial"/>
                <a:cs typeface="Arial"/>
              </a:rPr>
              <a:t>Servers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40"/>
              </a:spcBef>
            </a:pP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core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component,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servers,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are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often </a:t>
            </a:r>
            <a:r>
              <a:rPr dirty="0" sz="800" spc="-10">
                <a:latin typeface="Arial MT"/>
                <a:cs typeface="Arial MT"/>
              </a:rPr>
              <a:t>provided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by</a:t>
            </a:r>
            <a:r>
              <a:rPr dirty="0" sz="800" spc="-10">
                <a:latin typeface="Arial MT"/>
                <a:cs typeface="Arial MT"/>
              </a:rPr>
              <a:t> clients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colocation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setup,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rather </a:t>
            </a:r>
            <a:r>
              <a:rPr dirty="0" sz="800">
                <a:latin typeface="Arial MT"/>
                <a:cs typeface="Arial MT"/>
              </a:rPr>
              <a:t>than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by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facility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operator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7771" y="2064010"/>
            <a:ext cx="1357407" cy="1356353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6587022" y="1687448"/>
            <a:ext cx="979169" cy="979805"/>
            <a:chOff x="6587022" y="1687448"/>
            <a:chExt cx="979169" cy="979805"/>
          </a:xfrm>
        </p:grpSpPr>
        <p:sp>
          <p:nvSpPr>
            <p:cNvPr id="23" name="object 23" descr=""/>
            <p:cNvSpPr/>
            <p:nvPr/>
          </p:nvSpPr>
          <p:spPr>
            <a:xfrm>
              <a:off x="7076312" y="1687575"/>
              <a:ext cx="436880" cy="490220"/>
            </a:xfrm>
            <a:custGeom>
              <a:avLst/>
              <a:gdLst/>
              <a:ahLst/>
              <a:cxnLst/>
              <a:rect l="l" t="t" r="r" b="b"/>
              <a:pathLst>
                <a:path w="436879" h="490219">
                  <a:moveTo>
                    <a:pt x="0" y="0"/>
                  </a:moveTo>
                  <a:lnTo>
                    <a:pt x="0" y="489712"/>
                  </a:lnTo>
                  <a:lnTo>
                    <a:pt x="436371" y="267335"/>
                  </a:lnTo>
                  <a:lnTo>
                    <a:pt x="411495" y="224124"/>
                  </a:lnTo>
                  <a:lnTo>
                    <a:pt x="382723" y="184122"/>
                  </a:lnTo>
                  <a:lnTo>
                    <a:pt x="350369" y="147519"/>
                  </a:lnTo>
                  <a:lnTo>
                    <a:pt x="314744" y="114506"/>
                  </a:lnTo>
                  <a:lnTo>
                    <a:pt x="276161" y="85274"/>
                  </a:lnTo>
                  <a:lnTo>
                    <a:pt x="234930" y="60014"/>
                  </a:lnTo>
                  <a:lnTo>
                    <a:pt x="191366" y="38919"/>
                  </a:lnTo>
                  <a:lnTo>
                    <a:pt x="145778" y="22179"/>
                  </a:lnTo>
                  <a:lnTo>
                    <a:pt x="98480" y="9984"/>
                  </a:lnTo>
                  <a:lnTo>
                    <a:pt x="49783" y="2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88403" y="1954910"/>
              <a:ext cx="777875" cy="712470"/>
            </a:xfrm>
            <a:custGeom>
              <a:avLst/>
              <a:gdLst/>
              <a:ahLst/>
              <a:cxnLst/>
              <a:rect l="l" t="t" r="r" b="b"/>
              <a:pathLst>
                <a:path w="777875" h="712469">
                  <a:moveTo>
                    <a:pt x="724280" y="0"/>
                  </a:moveTo>
                  <a:lnTo>
                    <a:pt x="287909" y="222376"/>
                  </a:lnTo>
                  <a:lnTo>
                    <a:pt x="0" y="618616"/>
                  </a:lnTo>
                  <a:lnTo>
                    <a:pt x="41760" y="645823"/>
                  </a:lnTo>
                  <a:lnTo>
                    <a:pt x="85542" y="668404"/>
                  </a:lnTo>
                  <a:lnTo>
                    <a:pt x="130979" y="686331"/>
                  </a:lnTo>
                  <a:lnTo>
                    <a:pt x="177705" y="699574"/>
                  </a:lnTo>
                  <a:lnTo>
                    <a:pt x="225355" y="708106"/>
                  </a:lnTo>
                  <a:lnTo>
                    <a:pt x="273562" y="711898"/>
                  </a:lnTo>
                  <a:lnTo>
                    <a:pt x="321961" y="710920"/>
                  </a:lnTo>
                  <a:lnTo>
                    <a:pt x="370186" y="705145"/>
                  </a:lnTo>
                  <a:lnTo>
                    <a:pt x="417871" y="694544"/>
                  </a:lnTo>
                  <a:lnTo>
                    <a:pt x="464651" y="679088"/>
                  </a:lnTo>
                  <a:lnTo>
                    <a:pt x="510159" y="658749"/>
                  </a:lnTo>
                  <a:lnTo>
                    <a:pt x="551174" y="635336"/>
                  </a:lnTo>
                  <a:lnTo>
                    <a:pt x="589086" y="608627"/>
                  </a:lnTo>
                  <a:lnTo>
                    <a:pt x="623805" y="578896"/>
                  </a:lnTo>
                  <a:lnTo>
                    <a:pt x="655241" y="546421"/>
                  </a:lnTo>
                  <a:lnTo>
                    <a:pt x="683304" y="511477"/>
                  </a:lnTo>
                  <a:lnTo>
                    <a:pt x="707904" y="474340"/>
                  </a:lnTo>
                  <a:lnTo>
                    <a:pt x="728951" y="435286"/>
                  </a:lnTo>
                  <a:lnTo>
                    <a:pt x="746356" y="394590"/>
                  </a:lnTo>
                  <a:lnTo>
                    <a:pt x="760030" y="352529"/>
                  </a:lnTo>
                  <a:lnTo>
                    <a:pt x="769881" y="309379"/>
                  </a:lnTo>
                  <a:lnTo>
                    <a:pt x="775820" y="265415"/>
                  </a:lnTo>
                  <a:lnTo>
                    <a:pt x="777758" y="220913"/>
                  </a:lnTo>
                  <a:lnTo>
                    <a:pt x="775604" y="176150"/>
                  </a:lnTo>
                  <a:lnTo>
                    <a:pt x="769270" y="131401"/>
                  </a:lnTo>
                  <a:lnTo>
                    <a:pt x="758664" y="86943"/>
                  </a:lnTo>
                  <a:lnTo>
                    <a:pt x="743697" y="43050"/>
                  </a:lnTo>
                  <a:lnTo>
                    <a:pt x="72428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587022" y="2100706"/>
              <a:ext cx="489584" cy="473075"/>
            </a:xfrm>
            <a:custGeom>
              <a:avLst/>
              <a:gdLst/>
              <a:ahLst/>
              <a:cxnLst/>
              <a:rect l="l" t="t" r="r" b="b"/>
              <a:pathLst>
                <a:path w="489584" h="473075">
                  <a:moveTo>
                    <a:pt x="5546" y="0"/>
                  </a:moveTo>
                  <a:lnTo>
                    <a:pt x="252" y="49561"/>
                  </a:lnTo>
                  <a:lnTo>
                    <a:pt x="0" y="98822"/>
                  </a:lnTo>
                  <a:lnTo>
                    <a:pt x="4648" y="147445"/>
                  </a:lnTo>
                  <a:lnTo>
                    <a:pt x="14057" y="195090"/>
                  </a:lnTo>
                  <a:lnTo>
                    <a:pt x="28086" y="241419"/>
                  </a:lnTo>
                  <a:lnTo>
                    <a:pt x="46593" y="286095"/>
                  </a:lnTo>
                  <a:lnTo>
                    <a:pt x="69438" y="328778"/>
                  </a:lnTo>
                  <a:lnTo>
                    <a:pt x="96480" y="369130"/>
                  </a:lnTo>
                  <a:lnTo>
                    <a:pt x="127579" y="406814"/>
                  </a:lnTo>
                  <a:lnTo>
                    <a:pt x="162592" y="441490"/>
                  </a:lnTo>
                  <a:lnTo>
                    <a:pt x="201380" y="472820"/>
                  </a:lnTo>
                  <a:lnTo>
                    <a:pt x="489289" y="76580"/>
                  </a:lnTo>
                  <a:lnTo>
                    <a:pt x="5546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592569" y="1687448"/>
              <a:ext cx="483870" cy="490220"/>
            </a:xfrm>
            <a:custGeom>
              <a:avLst/>
              <a:gdLst/>
              <a:ahLst/>
              <a:cxnLst/>
              <a:rect l="l" t="t" r="r" b="b"/>
              <a:pathLst>
                <a:path w="483870" h="490219">
                  <a:moveTo>
                    <a:pt x="483743" y="0"/>
                  </a:moveTo>
                  <a:lnTo>
                    <a:pt x="436075" y="2303"/>
                  </a:lnTo>
                  <a:lnTo>
                    <a:pt x="389597" y="9080"/>
                  </a:lnTo>
                  <a:lnTo>
                    <a:pt x="344541" y="20131"/>
                  </a:lnTo>
                  <a:lnTo>
                    <a:pt x="301143" y="35255"/>
                  </a:lnTo>
                  <a:lnTo>
                    <a:pt x="259635" y="54252"/>
                  </a:lnTo>
                  <a:lnTo>
                    <a:pt x="220251" y="76923"/>
                  </a:lnTo>
                  <a:lnTo>
                    <a:pt x="183226" y="103067"/>
                  </a:lnTo>
                  <a:lnTo>
                    <a:pt x="148793" y="132485"/>
                  </a:lnTo>
                  <a:lnTo>
                    <a:pt x="117187" y="164976"/>
                  </a:lnTo>
                  <a:lnTo>
                    <a:pt x="88641" y="200340"/>
                  </a:lnTo>
                  <a:lnTo>
                    <a:pt x="63389" y="238377"/>
                  </a:lnTo>
                  <a:lnTo>
                    <a:pt x="41665" y="278887"/>
                  </a:lnTo>
                  <a:lnTo>
                    <a:pt x="23702" y="321671"/>
                  </a:lnTo>
                  <a:lnTo>
                    <a:pt x="9736" y="366528"/>
                  </a:lnTo>
                  <a:lnTo>
                    <a:pt x="0" y="413258"/>
                  </a:lnTo>
                  <a:lnTo>
                    <a:pt x="483743" y="489838"/>
                  </a:lnTo>
                  <a:lnTo>
                    <a:pt x="48374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104126" y="1803654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17,5%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40067" y="2354021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42,5%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622795" y="2223897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17,5%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02679" y="1843227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22,5%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7173468" y="2958083"/>
            <a:ext cx="109855" cy="82550"/>
          </a:xfrm>
          <a:custGeom>
            <a:avLst/>
            <a:gdLst/>
            <a:ahLst/>
            <a:cxnLst/>
            <a:rect l="l" t="t" r="r" b="b"/>
            <a:pathLst>
              <a:path w="109854" h="82550">
                <a:moveTo>
                  <a:pt x="109727" y="0"/>
                </a:moveTo>
                <a:lnTo>
                  <a:pt x="0" y="0"/>
                </a:lnTo>
                <a:lnTo>
                  <a:pt x="0" y="82296"/>
                </a:lnTo>
                <a:lnTo>
                  <a:pt x="109727" y="82296"/>
                </a:lnTo>
                <a:lnTo>
                  <a:pt x="109727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291071" y="2820923"/>
            <a:ext cx="109855" cy="78105"/>
          </a:xfrm>
          <a:custGeom>
            <a:avLst/>
            <a:gdLst/>
            <a:ahLst/>
            <a:cxnLst/>
            <a:rect l="l" t="t" r="r" b="b"/>
            <a:pathLst>
              <a:path w="109854" h="78105">
                <a:moveTo>
                  <a:pt x="109727" y="0"/>
                </a:moveTo>
                <a:lnTo>
                  <a:pt x="0" y="0"/>
                </a:lnTo>
                <a:lnTo>
                  <a:pt x="0" y="77724"/>
                </a:lnTo>
                <a:lnTo>
                  <a:pt x="109727" y="77724"/>
                </a:lnTo>
                <a:lnTo>
                  <a:pt x="10972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173468" y="2820923"/>
            <a:ext cx="109855" cy="78105"/>
          </a:xfrm>
          <a:custGeom>
            <a:avLst/>
            <a:gdLst/>
            <a:ahLst/>
            <a:cxnLst/>
            <a:rect l="l" t="t" r="r" b="b"/>
            <a:pathLst>
              <a:path w="109854" h="78105">
                <a:moveTo>
                  <a:pt x="109727" y="0"/>
                </a:moveTo>
                <a:lnTo>
                  <a:pt x="0" y="0"/>
                </a:lnTo>
                <a:lnTo>
                  <a:pt x="0" y="77724"/>
                </a:lnTo>
                <a:lnTo>
                  <a:pt x="109727" y="77724"/>
                </a:lnTo>
                <a:lnTo>
                  <a:pt x="109727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291071" y="2958083"/>
            <a:ext cx="109855" cy="82550"/>
          </a:xfrm>
          <a:custGeom>
            <a:avLst/>
            <a:gdLst/>
            <a:ahLst/>
            <a:cxnLst/>
            <a:rect l="l" t="t" r="r" b="b"/>
            <a:pathLst>
              <a:path w="109854" h="82550">
                <a:moveTo>
                  <a:pt x="109727" y="0"/>
                </a:moveTo>
                <a:lnTo>
                  <a:pt x="0" y="0"/>
                </a:lnTo>
                <a:lnTo>
                  <a:pt x="0" y="82296"/>
                </a:lnTo>
                <a:lnTo>
                  <a:pt x="109727" y="82296"/>
                </a:lnTo>
                <a:lnTo>
                  <a:pt x="109727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6439915" y="2754260"/>
            <a:ext cx="644525" cy="30289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600">
                <a:latin typeface="Arial MT"/>
                <a:cs typeface="Arial MT"/>
              </a:rPr>
              <a:t>Land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&amp;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Shell</a:t>
            </a:r>
            <a:endParaRPr sz="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600">
                <a:latin typeface="Arial MT"/>
                <a:cs typeface="Arial MT"/>
              </a:rPr>
              <a:t>Electrical</a:t>
            </a:r>
            <a:r>
              <a:rPr dirty="0" sz="600" spc="-3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Systems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324470" y="2754260"/>
            <a:ext cx="549910" cy="30289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600" spc="-20">
                <a:latin typeface="Arial MT"/>
                <a:cs typeface="Arial MT"/>
              </a:rPr>
              <a:t>HVAC</a:t>
            </a:r>
            <a:endParaRPr sz="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600" spc="-10">
                <a:latin typeface="Arial MT"/>
                <a:cs typeface="Arial MT"/>
              </a:rPr>
              <a:t>Building</a:t>
            </a:r>
            <a:r>
              <a:rPr dirty="0" sz="600" spc="8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Fit-</a:t>
            </a:r>
            <a:r>
              <a:rPr dirty="0" sz="600" spc="-25">
                <a:latin typeface="Arial MT"/>
                <a:cs typeface="Arial MT"/>
              </a:rPr>
              <a:t>Out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8003285" y="1698498"/>
            <a:ext cx="0" cy="1358265"/>
          </a:xfrm>
          <a:custGeom>
            <a:avLst/>
            <a:gdLst/>
            <a:ahLst/>
            <a:cxnLst/>
            <a:rect l="l" t="t" r="r" b="b"/>
            <a:pathLst>
              <a:path w="0" h="1358264">
                <a:moveTo>
                  <a:pt x="0" y="0"/>
                </a:moveTo>
                <a:lnTo>
                  <a:pt x="0" y="1358138"/>
                </a:lnTo>
              </a:path>
            </a:pathLst>
          </a:custGeom>
          <a:ln w="15875">
            <a:solidFill>
              <a:srgbClr val="6B86C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9859518" y="1698498"/>
            <a:ext cx="0" cy="1358265"/>
          </a:xfrm>
          <a:custGeom>
            <a:avLst/>
            <a:gdLst/>
            <a:ahLst/>
            <a:cxnLst/>
            <a:rect l="l" t="t" r="r" b="b"/>
            <a:pathLst>
              <a:path w="0" h="1358264">
                <a:moveTo>
                  <a:pt x="0" y="0"/>
                </a:moveTo>
                <a:lnTo>
                  <a:pt x="0" y="1358138"/>
                </a:lnTo>
              </a:path>
            </a:pathLst>
          </a:custGeom>
          <a:ln w="15875">
            <a:solidFill>
              <a:srgbClr val="6B86C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7050023" y="3268979"/>
            <a:ext cx="3996054" cy="274320"/>
          </a:xfrm>
          <a:custGeom>
            <a:avLst/>
            <a:gdLst/>
            <a:ahLst/>
            <a:cxnLst/>
            <a:rect l="l" t="t" r="r" b="b"/>
            <a:pathLst>
              <a:path w="3996054" h="274320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20" y="0"/>
                </a:lnTo>
                <a:lnTo>
                  <a:pt x="3950207" y="0"/>
                </a:lnTo>
                <a:lnTo>
                  <a:pt x="3968013" y="3589"/>
                </a:lnTo>
                <a:lnTo>
                  <a:pt x="3982545" y="13382"/>
                </a:lnTo>
                <a:lnTo>
                  <a:pt x="3992338" y="27914"/>
                </a:lnTo>
                <a:lnTo>
                  <a:pt x="3995928" y="45720"/>
                </a:lnTo>
                <a:lnTo>
                  <a:pt x="3995928" y="228600"/>
                </a:lnTo>
                <a:lnTo>
                  <a:pt x="3992338" y="246405"/>
                </a:lnTo>
                <a:lnTo>
                  <a:pt x="3982545" y="260937"/>
                </a:lnTo>
                <a:lnTo>
                  <a:pt x="3968013" y="270730"/>
                </a:lnTo>
                <a:lnTo>
                  <a:pt x="3950207" y="274320"/>
                </a:lnTo>
                <a:lnTo>
                  <a:pt x="45720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20"/>
                </a:lnTo>
                <a:close/>
              </a:path>
            </a:pathLst>
          </a:custGeom>
          <a:ln w="19050">
            <a:solidFill>
              <a:srgbClr val="0D60F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7243953" y="3313252"/>
            <a:ext cx="361124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b="1">
                <a:latin typeface="Arial"/>
                <a:cs typeface="Arial"/>
              </a:rPr>
              <a:t>~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$353m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required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fully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equipped,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mid-sized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center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50">
                <a:latin typeface="Segoe UI"/>
                <a:cs typeface="Segoe UI"/>
              </a:rPr>
              <a:t>¹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8243316" y="2724911"/>
            <a:ext cx="1367155" cy="342900"/>
          </a:xfrm>
          <a:custGeom>
            <a:avLst/>
            <a:gdLst/>
            <a:ahLst/>
            <a:cxnLst/>
            <a:rect l="l" t="t" r="r" b="b"/>
            <a:pathLst>
              <a:path w="1367154" h="3429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1309877" y="0"/>
                </a:lnTo>
                <a:lnTo>
                  <a:pt x="1332148" y="4482"/>
                </a:lnTo>
                <a:lnTo>
                  <a:pt x="1350311" y="16716"/>
                </a:lnTo>
                <a:lnTo>
                  <a:pt x="1362545" y="34879"/>
                </a:lnTo>
                <a:lnTo>
                  <a:pt x="1367027" y="57150"/>
                </a:lnTo>
                <a:lnTo>
                  <a:pt x="1367027" y="285750"/>
                </a:lnTo>
                <a:lnTo>
                  <a:pt x="1362545" y="308020"/>
                </a:lnTo>
                <a:lnTo>
                  <a:pt x="1350311" y="326183"/>
                </a:lnTo>
                <a:lnTo>
                  <a:pt x="1332148" y="338417"/>
                </a:lnTo>
                <a:lnTo>
                  <a:pt x="1309877" y="342900"/>
                </a:lnTo>
                <a:lnTo>
                  <a:pt x="57150" y="342900"/>
                </a:lnTo>
                <a:lnTo>
                  <a:pt x="34879" y="338417"/>
                </a:lnTo>
                <a:lnTo>
                  <a:pt x="16716" y="326183"/>
                </a:lnTo>
                <a:lnTo>
                  <a:pt x="4482" y="308020"/>
                </a:lnTo>
                <a:lnTo>
                  <a:pt x="0" y="28575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5066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8331200" y="2805811"/>
            <a:ext cx="11899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270‘000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facility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costs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7681" y="2036317"/>
            <a:ext cx="101980" cy="102616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8243316" y="1696211"/>
            <a:ext cx="1367155" cy="279400"/>
          </a:xfrm>
          <a:custGeom>
            <a:avLst/>
            <a:gdLst/>
            <a:ahLst/>
            <a:cxnLst/>
            <a:rect l="l" t="t" r="r" b="b"/>
            <a:pathLst>
              <a:path w="1367154" h="279400">
                <a:moveTo>
                  <a:pt x="0" y="46482"/>
                </a:moveTo>
                <a:lnTo>
                  <a:pt x="3655" y="28396"/>
                </a:lnTo>
                <a:lnTo>
                  <a:pt x="13620" y="13620"/>
                </a:lnTo>
                <a:lnTo>
                  <a:pt x="28396" y="3655"/>
                </a:lnTo>
                <a:lnTo>
                  <a:pt x="46481" y="0"/>
                </a:lnTo>
                <a:lnTo>
                  <a:pt x="1320545" y="0"/>
                </a:lnTo>
                <a:lnTo>
                  <a:pt x="1338631" y="3655"/>
                </a:lnTo>
                <a:lnTo>
                  <a:pt x="1353407" y="13620"/>
                </a:lnTo>
                <a:lnTo>
                  <a:pt x="1363372" y="28396"/>
                </a:lnTo>
                <a:lnTo>
                  <a:pt x="1367027" y="46482"/>
                </a:lnTo>
                <a:lnTo>
                  <a:pt x="1367027" y="232410"/>
                </a:lnTo>
                <a:lnTo>
                  <a:pt x="1363372" y="250495"/>
                </a:lnTo>
                <a:lnTo>
                  <a:pt x="1353407" y="265271"/>
                </a:lnTo>
                <a:lnTo>
                  <a:pt x="1338631" y="275236"/>
                </a:lnTo>
                <a:lnTo>
                  <a:pt x="1320545" y="278891"/>
                </a:lnTo>
                <a:lnTo>
                  <a:pt x="46481" y="278891"/>
                </a:lnTo>
                <a:lnTo>
                  <a:pt x="28396" y="275236"/>
                </a:lnTo>
                <a:lnTo>
                  <a:pt x="13620" y="265271"/>
                </a:lnTo>
                <a:lnTo>
                  <a:pt x="3655" y="250495"/>
                </a:lnTo>
                <a:lnTo>
                  <a:pt x="0" y="232410"/>
                </a:lnTo>
                <a:lnTo>
                  <a:pt x="0" y="46482"/>
                </a:lnTo>
                <a:close/>
              </a:path>
            </a:pathLst>
          </a:custGeom>
          <a:ln w="19050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364728" y="1743201"/>
            <a:ext cx="1114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9‘000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per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MW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8243316" y="2212848"/>
            <a:ext cx="1367155" cy="274320"/>
          </a:xfrm>
          <a:custGeom>
            <a:avLst/>
            <a:gdLst/>
            <a:ahLst/>
            <a:cxnLst/>
            <a:rect l="l" t="t" r="r" b="b"/>
            <a:pathLst>
              <a:path w="1367154" h="274319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1321307" y="0"/>
                </a:lnTo>
                <a:lnTo>
                  <a:pt x="1339113" y="3589"/>
                </a:lnTo>
                <a:lnTo>
                  <a:pt x="1353645" y="13382"/>
                </a:lnTo>
                <a:lnTo>
                  <a:pt x="1363438" y="27914"/>
                </a:lnTo>
                <a:lnTo>
                  <a:pt x="1367027" y="45719"/>
                </a:lnTo>
                <a:lnTo>
                  <a:pt x="1367027" y="228600"/>
                </a:lnTo>
                <a:lnTo>
                  <a:pt x="1363438" y="246405"/>
                </a:lnTo>
                <a:lnTo>
                  <a:pt x="1353645" y="260937"/>
                </a:lnTo>
                <a:lnTo>
                  <a:pt x="1339113" y="270730"/>
                </a:lnTo>
                <a:lnTo>
                  <a:pt x="1321307" y="274319"/>
                </a:lnTo>
                <a:lnTo>
                  <a:pt x="45719" y="274319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19"/>
                </a:lnTo>
                <a:close/>
              </a:path>
            </a:pathLst>
          </a:custGeom>
          <a:ln w="19050">
            <a:solidFill>
              <a:srgbClr val="6B86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8712200" y="2257805"/>
            <a:ext cx="4248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30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MW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849994" y="2451938"/>
            <a:ext cx="1593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10017252" y="1696211"/>
            <a:ext cx="1371600" cy="205740"/>
          </a:xfrm>
          <a:custGeom>
            <a:avLst/>
            <a:gdLst/>
            <a:ahLst/>
            <a:cxnLst/>
            <a:rect l="l" t="t" r="r" b="b"/>
            <a:pathLst>
              <a:path w="1371600" h="205739">
                <a:moveTo>
                  <a:pt x="0" y="34289"/>
                </a:moveTo>
                <a:lnTo>
                  <a:pt x="2696" y="20949"/>
                </a:lnTo>
                <a:lnTo>
                  <a:pt x="10048" y="10048"/>
                </a:lnTo>
                <a:lnTo>
                  <a:pt x="20949" y="2696"/>
                </a:lnTo>
                <a:lnTo>
                  <a:pt x="34290" y="0"/>
                </a:lnTo>
                <a:lnTo>
                  <a:pt x="1337309" y="0"/>
                </a:lnTo>
                <a:lnTo>
                  <a:pt x="1350650" y="2696"/>
                </a:lnTo>
                <a:lnTo>
                  <a:pt x="1361551" y="10048"/>
                </a:lnTo>
                <a:lnTo>
                  <a:pt x="1368903" y="20949"/>
                </a:lnTo>
                <a:lnTo>
                  <a:pt x="1371600" y="34289"/>
                </a:lnTo>
                <a:lnTo>
                  <a:pt x="1371600" y="171450"/>
                </a:lnTo>
                <a:lnTo>
                  <a:pt x="1368903" y="184790"/>
                </a:lnTo>
                <a:lnTo>
                  <a:pt x="1361551" y="195691"/>
                </a:lnTo>
                <a:lnTo>
                  <a:pt x="1350650" y="203043"/>
                </a:lnTo>
                <a:lnTo>
                  <a:pt x="1337309" y="205739"/>
                </a:lnTo>
                <a:lnTo>
                  <a:pt x="34290" y="205739"/>
                </a:lnTo>
                <a:lnTo>
                  <a:pt x="20949" y="203043"/>
                </a:lnTo>
                <a:lnTo>
                  <a:pt x="10048" y="195691"/>
                </a:lnTo>
                <a:lnTo>
                  <a:pt x="2696" y="184790"/>
                </a:lnTo>
                <a:lnTo>
                  <a:pt x="0" y="171450"/>
                </a:lnTo>
                <a:lnTo>
                  <a:pt x="0" y="34289"/>
                </a:lnTo>
                <a:close/>
              </a:path>
            </a:pathLst>
          </a:custGeom>
          <a:ln w="19049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10120630" y="1707642"/>
            <a:ext cx="11690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1’800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KW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per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0017252" y="2052827"/>
            <a:ext cx="1371600" cy="182880"/>
          </a:xfrm>
          <a:custGeom>
            <a:avLst/>
            <a:gdLst/>
            <a:ahLst/>
            <a:cxnLst/>
            <a:rect l="l" t="t" r="r" b="b"/>
            <a:pathLst>
              <a:path w="1371600" h="182880">
                <a:moveTo>
                  <a:pt x="0" y="30480"/>
                </a:moveTo>
                <a:lnTo>
                  <a:pt x="2387" y="18591"/>
                </a:lnTo>
                <a:lnTo>
                  <a:pt x="8905" y="8905"/>
                </a:lnTo>
                <a:lnTo>
                  <a:pt x="18591" y="2387"/>
                </a:lnTo>
                <a:lnTo>
                  <a:pt x="30479" y="0"/>
                </a:lnTo>
                <a:lnTo>
                  <a:pt x="1341120" y="0"/>
                </a:lnTo>
                <a:lnTo>
                  <a:pt x="1353008" y="2387"/>
                </a:lnTo>
                <a:lnTo>
                  <a:pt x="1362694" y="8905"/>
                </a:lnTo>
                <a:lnTo>
                  <a:pt x="1369212" y="18591"/>
                </a:lnTo>
                <a:lnTo>
                  <a:pt x="1371600" y="30480"/>
                </a:lnTo>
                <a:lnTo>
                  <a:pt x="1371600" y="152400"/>
                </a:lnTo>
                <a:lnTo>
                  <a:pt x="1369212" y="164288"/>
                </a:lnTo>
                <a:lnTo>
                  <a:pt x="1362694" y="173974"/>
                </a:lnTo>
                <a:lnTo>
                  <a:pt x="1353008" y="180492"/>
                </a:lnTo>
                <a:lnTo>
                  <a:pt x="1341120" y="182880"/>
                </a:lnTo>
                <a:lnTo>
                  <a:pt x="30479" y="182880"/>
                </a:lnTo>
                <a:lnTo>
                  <a:pt x="18591" y="180492"/>
                </a:lnTo>
                <a:lnTo>
                  <a:pt x="8905" y="173974"/>
                </a:lnTo>
                <a:lnTo>
                  <a:pt x="2387" y="164288"/>
                </a:lnTo>
                <a:lnTo>
                  <a:pt x="0" y="152400"/>
                </a:lnTo>
                <a:lnTo>
                  <a:pt x="0" y="30480"/>
                </a:lnTo>
                <a:close/>
              </a:path>
            </a:pathLst>
          </a:custGeom>
          <a:ln w="19050">
            <a:solidFill>
              <a:srgbClr val="6B86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0489438" y="2053793"/>
            <a:ext cx="42545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30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MW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0017252" y="2724911"/>
            <a:ext cx="1371600" cy="342900"/>
          </a:xfrm>
          <a:custGeom>
            <a:avLst/>
            <a:gdLst/>
            <a:ahLst/>
            <a:cxnLst/>
            <a:rect l="l" t="t" r="r" b="b"/>
            <a:pathLst>
              <a:path w="1371600" h="3429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1314450" y="0"/>
                </a:lnTo>
                <a:lnTo>
                  <a:pt x="1336720" y="4482"/>
                </a:lnTo>
                <a:lnTo>
                  <a:pt x="1354883" y="16716"/>
                </a:lnTo>
                <a:lnTo>
                  <a:pt x="1367117" y="34879"/>
                </a:lnTo>
                <a:lnTo>
                  <a:pt x="1371600" y="57150"/>
                </a:lnTo>
                <a:lnTo>
                  <a:pt x="1371600" y="285750"/>
                </a:lnTo>
                <a:lnTo>
                  <a:pt x="1367117" y="308020"/>
                </a:lnTo>
                <a:lnTo>
                  <a:pt x="1354883" y="326183"/>
                </a:lnTo>
                <a:lnTo>
                  <a:pt x="1336720" y="338417"/>
                </a:lnTo>
                <a:lnTo>
                  <a:pt x="1314450" y="342900"/>
                </a:lnTo>
                <a:lnTo>
                  <a:pt x="57150" y="342900"/>
                </a:lnTo>
                <a:lnTo>
                  <a:pt x="34879" y="338417"/>
                </a:lnTo>
                <a:lnTo>
                  <a:pt x="16716" y="326183"/>
                </a:lnTo>
                <a:lnTo>
                  <a:pt x="4482" y="308020"/>
                </a:lnTo>
                <a:lnTo>
                  <a:pt x="0" y="28575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5066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0195686" y="2729611"/>
            <a:ext cx="102298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83’000’000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server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costs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10007727" y="1922272"/>
            <a:ext cx="1390650" cy="661670"/>
            <a:chOff x="10007727" y="1922272"/>
            <a:chExt cx="1390650" cy="661670"/>
          </a:xfrm>
        </p:grpSpPr>
        <p:sp>
          <p:nvSpPr>
            <p:cNvPr id="56" name="object 56" descr=""/>
            <p:cNvSpPr/>
            <p:nvPr/>
          </p:nvSpPr>
          <p:spPr>
            <a:xfrm>
              <a:off x="10017252" y="2391155"/>
              <a:ext cx="1371600" cy="182880"/>
            </a:xfrm>
            <a:custGeom>
              <a:avLst/>
              <a:gdLst/>
              <a:ahLst/>
              <a:cxnLst/>
              <a:rect l="l" t="t" r="r" b="b"/>
              <a:pathLst>
                <a:path w="1371600" h="182880">
                  <a:moveTo>
                    <a:pt x="0" y="30480"/>
                  </a:moveTo>
                  <a:lnTo>
                    <a:pt x="2387" y="18591"/>
                  </a:lnTo>
                  <a:lnTo>
                    <a:pt x="8905" y="8905"/>
                  </a:lnTo>
                  <a:lnTo>
                    <a:pt x="18591" y="2387"/>
                  </a:lnTo>
                  <a:lnTo>
                    <a:pt x="30479" y="0"/>
                  </a:lnTo>
                  <a:lnTo>
                    <a:pt x="1341120" y="0"/>
                  </a:lnTo>
                  <a:lnTo>
                    <a:pt x="1353008" y="2387"/>
                  </a:lnTo>
                  <a:lnTo>
                    <a:pt x="1362694" y="8905"/>
                  </a:lnTo>
                  <a:lnTo>
                    <a:pt x="1369212" y="18591"/>
                  </a:lnTo>
                  <a:lnTo>
                    <a:pt x="1371600" y="30480"/>
                  </a:lnTo>
                  <a:lnTo>
                    <a:pt x="1371600" y="152400"/>
                  </a:lnTo>
                  <a:lnTo>
                    <a:pt x="1369212" y="164288"/>
                  </a:lnTo>
                  <a:lnTo>
                    <a:pt x="1362694" y="173974"/>
                  </a:lnTo>
                  <a:lnTo>
                    <a:pt x="1353008" y="180492"/>
                  </a:lnTo>
                  <a:lnTo>
                    <a:pt x="1341120" y="182880"/>
                  </a:lnTo>
                  <a:lnTo>
                    <a:pt x="30479" y="182880"/>
                  </a:lnTo>
                  <a:lnTo>
                    <a:pt x="18591" y="180492"/>
                  </a:lnTo>
                  <a:lnTo>
                    <a:pt x="8905" y="173974"/>
                  </a:lnTo>
                  <a:lnTo>
                    <a:pt x="2387" y="164288"/>
                  </a:lnTo>
                  <a:lnTo>
                    <a:pt x="0" y="152400"/>
                  </a:lnTo>
                  <a:lnTo>
                    <a:pt x="0" y="30480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6951" y="1922272"/>
              <a:ext cx="101980" cy="102615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10091673" y="2390012"/>
            <a:ext cx="1233170" cy="405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01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5’000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per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server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970"/>
              </a:lnSpc>
            </a:pPr>
            <a:r>
              <a:rPr dirty="0" sz="1800" spc="-50" b="1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9" name="object 5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56951" y="2257932"/>
            <a:ext cx="101980" cy="102488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6341364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1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6375908" y="5017770"/>
            <a:ext cx="722630" cy="770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7800"/>
              </a:lnSpc>
              <a:spcBef>
                <a:spcPts val="70"/>
              </a:spcBef>
            </a:pPr>
            <a:r>
              <a:rPr dirty="0" sz="650">
                <a:latin typeface="Arial MT"/>
                <a:cs typeface="Arial MT"/>
              </a:rPr>
              <a:t>Digital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Realty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acquired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Interxion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to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enhance</a:t>
            </a:r>
            <a:r>
              <a:rPr dirty="0" sz="650" spc="14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global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network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expand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European</a:t>
            </a:r>
            <a:r>
              <a:rPr dirty="0" sz="650" spc="500">
                <a:latin typeface="Arial MT"/>
                <a:cs typeface="Arial MT"/>
              </a:rPr>
              <a:t>  </a:t>
            </a:r>
            <a:r>
              <a:rPr dirty="0" sz="650" spc="-10">
                <a:latin typeface="Arial MT"/>
                <a:cs typeface="Arial MT"/>
              </a:rPr>
              <a:t>footprint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0535" y="4284121"/>
            <a:ext cx="772640" cy="13243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4515" y="4572000"/>
            <a:ext cx="640080" cy="22402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97495" y="4229100"/>
            <a:ext cx="448055" cy="233171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6347" y="4581144"/>
            <a:ext cx="525779" cy="205739"/>
          </a:xfrm>
          <a:prstGeom prst="rect">
            <a:avLst/>
          </a:prstGeom>
        </p:spPr>
      </p:pic>
      <p:sp>
        <p:nvSpPr>
          <p:cNvPr id="66" name="object 66" descr=""/>
          <p:cNvSpPr/>
          <p:nvPr/>
        </p:nvSpPr>
        <p:spPr>
          <a:xfrm>
            <a:off x="7223759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7271131" y="5017770"/>
            <a:ext cx="704215" cy="770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7800"/>
              </a:lnSpc>
              <a:spcBef>
                <a:spcPts val="70"/>
              </a:spcBef>
            </a:pPr>
            <a:r>
              <a:rPr dirty="0" sz="650" spc="-10">
                <a:latin typeface="Arial MT"/>
                <a:cs typeface="Arial MT"/>
              </a:rPr>
              <a:t>Blackstone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acquired</a:t>
            </a:r>
            <a:r>
              <a:rPr dirty="0" sz="650" spc="1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QTS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to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expand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infrastructure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portfolio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data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center</a:t>
            </a:r>
            <a:r>
              <a:rPr dirty="0" sz="650" spc="14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market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presence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8110728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8175497" y="5017770"/>
            <a:ext cx="666750" cy="770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7800"/>
              </a:lnSpc>
              <a:spcBef>
                <a:spcPts val="70"/>
              </a:spcBef>
            </a:pPr>
            <a:r>
              <a:rPr dirty="0" sz="650">
                <a:latin typeface="Arial MT"/>
                <a:cs typeface="Arial MT"/>
              </a:rPr>
              <a:t>American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Tower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acquired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CoreSite</a:t>
            </a:r>
            <a:r>
              <a:rPr dirty="0" sz="650" spc="15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to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enhance</a:t>
            </a:r>
            <a:r>
              <a:rPr dirty="0" sz="650" spc="14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position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the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data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center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industry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65592" y="4274958"/>
            <a:ext cx="681227" cy="14602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31171" y="4564277"/>
            <a:ext cx="550068" cy="239473"/>
          </a:xfrm>
          <a:prstGeom prst="rect">
            <a:avLst/>
          </a:prstGeom>
        </p:spPr>
      </p:pic>
      <p:sp>
        <p:nvSpPr>
          <p:cNvPr id="72" name="object 72" descr=""/>
          <p:cNvSpPr/>
          <p:nvPr/>
        </p:nvSpPr>
        <p:spPr>
          <a:xfrm>
            <a:off x="8997695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9134602" y="5017770"/>
            <a:ext cx="521970" cy="770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650">
                <a:latin typeface="Arial MT"/>
                <a:cs typeface="Arial MT"/>
              </a:rPr>
              <a:t>KKR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&amp;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GP</a:t>
            </a:r>
            <a:endParaRPr sz="6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50" spc="-10">
                <a:latin typeface="Arial MT"/>
                <a:cs typeface="Arial MT"/>
              </a:rPr>
              <a:t>acquired</a:t>
            </a:r>
            <a:endParaRPr sz="650">
              <a:latin typeface="Arial MT"/>
              <a:cs typeface="Arial MT"/>
            </a:endParaRPr>
          </a:p>
          <a:p>
            <a:pPr algn="ctr" marL="12700" marR="5080" indent="-635">
              <a:lnSpc>
                <a:spcPct val="107400"/>
              </a:lnSpc>
              <a:spcBef>
                <a:spcPts val="25"/>
              </a:spcBef>
            </a:pPr>
            <a:r>
              <a:rPr dirty="0" sz="650">
                <a:latin typeface="Arial MT"/>
                <a:cs typeface="Arial MT"/>
              </a:rPr>
              <a:t>CyrusOne</a:t>
            </a:r>
            <a:r>
              <a:rPr dirty="0" sz="650" spc="190">
                <a:latin typeface="Arial MT"/>
                <a:cs typeface="Arial MT"/>
              </a:rPr>
              <a:t> </a:t>
            </a:r>
            <a:r>
              <a:rPr dirty="0" sz="650" spc="-35">
                <a:latin typeface="Arial MT"/>
                <a:cs typeface="Arial MT"/>
              </a:rPr>
              <a:t>to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expand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their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digital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infrastructure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investments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74" name="object 7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93930" y="4243553"/>
            <a:ext cx="593883" cy="10854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11995" y="4434840"/>
            <a:ext cx="557783" cy="137007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20556" y="4645152"/>
            <a:ext cx="740664" cy="169163"/>
          </a:xfrm>
          <a:prstGeom prst="rect">
            <a:avLst/>
          </a:prstGeom>
        </p:spPr>
      </p:pic>
      <p:sp>
        <p:nvSpPr>
          <p:cNvPr id="77" name="object 77" descr=""/>
          <p:cNvSpPr/>
          <p:nvPr/>
        </p:nvSpPr>
        <p:spPr>
          <a:xfrm>
            <a:off x="9880092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9929241" y="5017770"/>
            <a:ext cx="704215" cy="8756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7600"/>
              </a:lnSpc>
              <a:spcBef>
                <a:spcPts val="75"/>
              </a:spcBef>
            </a:pPr>
            <a:r>
              <a:rPr dirty="0" sz="650">
                <a:latin typeface="Arial MT"/>
                <a:cs typeface="Arial MT"/>
              </a:rPr>
              <a:t>Digital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Realty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acquired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Switch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Inc.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to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strengthen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its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data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center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portfolio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and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expand</a:t>
            </a:r>
            <a:r>
              <a:rPr dirty="0" sz="650" spc="13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technological</a:t>
            </a:r>
            <a:r>
              <a:rPr dirty="0" sz="650" spc="17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and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geographic</a:t>
            </a:r>
            <a:r>
              <a:rPr dirty="0" sz="650" spc="15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reach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35540" y="4229100"/>
            <a:ext cx="484631" cy="23774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57816" y="4572000"/>
            <a:ext cx="640079" cy="224027"/>
          </a:xfrm>
          <a:prstGeom prst="rect">
            <a:avLst/>
          </a:prstGeom>
        </p:spPr>
      </p:pic>
      <p:sp>
        <p:nvSpPr>
          <p:cNvPr id="81" name="object 81" descr=""/>
          <p:cNvSpPr/>
          <p:nvPr/>
        </p:nvSpPr>
        <p:spPr>
          <a:xfrm>
            <a:off x="10767059" y="4937759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197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10865611" y="5017770"/>
            <a:ext cx="604520" cy="8756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5080">
              <a:lnSpc>
                <a:spcPct val="107600"/>
              </a:lnSpc>
              <a:spcBef>
                <a:spcPts val="75"/>
              </a:spcBef>
            </a:pPr>
            <a:r>
              <a:rPr dirty="0" sz="650" spc="-10">
                <a:latin typeface="Arial MT"/>
                <a:cs typeface="Arial MT"/>
              </a:rPr>
              <a:t>Brookfield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acquired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Compass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Data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centers</a:t>
            </a:r>
            <a:r>
              <a:rPr dirty="0" sz="650" spc="13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to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enhance</a:t>
            </a:r>
            <a:r>
              <a:rPr dirty="0" sz="650" spc="14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its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technology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infrastructure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portfolio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17935" y="4215384"/>
            <a:ext cx="493775" cy="25129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90504" y="4604003"/>
            <a:ext cx="553211" cy="160019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3977640" y="4347971"/>
            <a:ext cx="2112645" cy="1257300"/>
            <a:chOff x="3977640" y="4347971"/>
            <a:chExt cx="2112645" cy="1257300"/>
          </a:xfrm>
        </p:grpSpPr>
        <p:sp>
          <p:nvSpPr>
            <p:cNvPr id="86" name="object 86" descr=""/>
            <p:cNvSpPr/>
            <p:nvPr/>
          </p:nvSpPr>
          <p:spPr>
            <a:xfrm>
              <a:off x="5207508" y="4800599"/>
              <a:ext cx="882650" cy="86995"/>
            </a:xfrm>
            <a:custGeom>
              <a:avLst/>
              <a:gdLst/>
              <a:ahLst/>
              <a:cxnLst/>
              <a:rect l="l" t="t" r="r" b="b"/>
              <a:pathLst>
                <a:path w="882650" h="86995">
                  <a:moveTo>
                    <a:pt x="800480" y="0"/>
                  </a:moveTo>
                  <a:lnTo>
                    <a:pt x="0" y="0"/>
                  </a:lnTo>
                  <a:lnTo>
                    <a:pt x="81914" y="86868"/>
                  </a:lnTo>
                  <a:lnTo>
                    <a:pt x="882395" y="86868"/>
                  </a:lnTo>
                  <a:lnTo>
                    <a:pt x="800480" y="0"/>
                  </a:lnTo>
                  <a:close/>
                </a:path>
              </a:pathLst>
            </a:custGeom>
            <a:solidFill>
              <a:srgbClr val="293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977640" y="4672583"/>
              <a:ext cx="887094" cy="86995"/>
            </a:xfrm>
            <a:custGeom>
              <a:avLst/>
              <a:gdLst/>
              <a:ahLst/>
              <a:cxnLst/>
              <a:rect l="l" t="t" r="r" b="b"/>
              <a:pathLst>
                <a:path w="887095" h="86995">
                  <a:moveTo>
                    <a:pt x="886968" y="0"/>
                  </a:moveTo>
                  <a:lnTo>
                    <a:pt x="81914" y="0"/>
                  </a:lnTo>
                  <a:lnTo>
                    <a:pt x="0" y="86868"/>
                  </a:lnTo>
                  <a:lnTo>
                    <a:pt x="805052" y="86868"/>
                  </a:lnTo>
                  <a:lnTo>
                    <a:pt x="886968" y="0"/>
                  </a:lnTo>
                  <a:close/>
                </a:path>
              </a:pathLst>
            </a:custGeom>
            <a:solidFill>
              <a:srgbClr val="425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3977640" y="4759451"/>
              <a:ext cx="704215" cy="845819"/>
            </a:xfrm>
            <a:custGeom>
              <a:avLst/>
              <a:gdLst/>
              <a:ahLst/>
              <a:cxnLst/>
              <a:rect l="l" t="t" r="r" b="b"/>
              <a:pathLst>
                <a:path w="704214" h="845820">
                  <a:moveTo>
                    <a:pt x="704088" y="0"/>
                  </a:moveTo>
                  <a:lnTo>
                    <a:pt x="0" y="0"/>
                  </a:lnTo>
                  <a:lnTo>
                    <a:pt x="0" y="845820"/>
                  </a:lnTo>
                  <a:lnTo>
                    <a:pt x="704088" y="845820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4681728" y="4439411"/>
              <a:ext cx="704215" cy="1165860"/>
            </a:xfrm>
            <a:custGeom>
              <a:avLst/>
              <a:gdLst/>
              <a:ahLst/>
              <a:cxnLst/>
              <a:rect l="l" t="t" r="r" b="b"/>
              <a:pathLst>
                <a:path w="704214" h="1165860">
                  <a:moveTo>
                    <a:pt x="704088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704088" y="1165860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385816" y="4887467"/>
              <a:ext cx="704215" cy="718185"/>
            </a:xfrm>
            <a:custGeom>
              <a:avLst/>
              <a:gdLst/>
              <a:ahLst/>
              <a:cxnLst/>
              <a:rect l="l" t="t" r="r" b="b"/>
              <a:pathLst>
                <a:path w="704214" h="718185">
                  <a:moveTo>
                    <a:pt x="704088" y="0"/>
                  </a:moveTo>
                  <a:lnTo>
                    <a:pt x="0" y="0"/>
                  </a:lnTo>
                  <a:lnTo>
                    <a:pt x="0" y="717803"/>
                  </a:lnTo>
                  <a:lnTo>
                    <a:pt x="704088" y="7178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4681728" y="4347971"/>
              <a:ext cx="699770" cy="91440"/>
            </a:xfrm>
            <a:custGeom>
              <a:avLst/>
              <a:gdLst/>
              <a:ahLst/>
              <a:cxnLst/>
              <a:rect l="l" t="t" r="r" b="b"/>
              <a:pathLst>
                <a:path w="699770" h="91439">
                  <a:moveTo>
                    <a:pt x="676656" y="0"/>
                  </a:moveTo>
                  <a:lnTo>
                    <a:pt x="22860" y="0"/>
                  </a:lnTo>
                  <a:lnTo>
                    <a:pt x="0" y="91439"/>
                  </a:lnTo>
                  <a:lnTo>
                    <a:pt x="699516" y="91439"/>
                  </a:lnTo>
                  <a:lnTo>
                    <a:pt x="676656" y="0"/>
                  </a:lnTo>
                  <a:close/>
                </a:path>
              </a:pathLst>
            </a:custGeom>
            <a:solidFill>
              <a:srgbClr val="3B4D6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4819015" y="4749800"/>
            <a:ext cx="42672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 b="1">
                <a:solidFill>
                  <a:srgbClr val="FFFFFF"/>
                </a:solidFill>
                <a:latin typeface="Georgia"/>
                <a:cs typeface="Georgia"/>
              </a:rPr>
              <a:t>13%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4178300" y="4974082"/>
            <a:ext cx="3035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 b="1">
                <a:solidFill>
                  <a:srgbClr val="FFFFFF"/>
                </a:solidFill>
                <a:latin typeface="Georgia"/>
                <a:cs typeface="Georgia"/>
              </a:rPr>
              <a:t>11%</a:t>
            </a:r>
            <a:endParaRPr sz="1150">
              <a:latin typeface="Georgia"/>
              <a:cs typeface="Georgia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623052" y="5085715"/>
            <a:ext cx="230504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25" b="1">
                <a:solidFill>
                  <a:srgbClr val="FFFFFF"/>
                </a:solidFill>
                <a:latin typeface="Georgia"/>
                <a:cs typeface="Georgia"/>
              </a:rPr>
              <a:t>6%</a:t>
            </a:r>
            <a:endParaRPr sz="1050">
              <a:latin typeface="Georgia"/>
              <a:cs typeface="Georgia"/>
            </a:endParaRPr>
          </a:p>
        </p:txBody>
      </p:sp>
      <p:pic>
        <p:nvPicPr>
          <p:cNvPr id="95" name="object 9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23459" y="4082796"/>
            <a:ext cx="420624" cy="205739"/>
          </a:xfrm>
          <a:prstGeom prst="rect">
            <a:avLst/>
          </a:prstGeom>
        </p:spPr>
      </p:pic>
      <p:grpSp>
        <p:nvGrpSpPr>
          <p:cNvPr id="96" name="object 96" descr=""/>
          <p:cNvGrpSpPr/>
          <p:nvPr/>
        </p:nvGrpSpPr>
        <p:grpSpPr>
          <a:xfrm>
            <a:off x="4091940" y="4398264"/>
            <a:ext cx="1888489" cy="269875"/>
            <a:chOff x="4091940" y="4398264"/>
            <a:chExt cx="1888489" cy="269875"/>
          </a:xfrm>
        </p:grpSpPr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940" y="4398264"/>
              <a:ext cx="475488" cy="16916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95544" y="4485132"/>
              <a:ext cx="484631" cy="182879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379285" y="3977703"/>
            <a:ext cx="3395979" cy="1598930"/>
            <a:chOff x="379285" y="3977703"/>
            <a:chExt cx="3395979" cy="1598930"/>
          </a:xfrm>
        </p:grpSpPr>
        <p:pic>
          <p:nvPicPr>
            <p:cNvPr id="100" name="object 10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285" y="3977703"/>
              <a:ext cx="3395599" cy="159880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3723132" y="5149722"/>
              <a:ext cx="18415" cy="27940"/>
            </a:xfrm>
            <a:custGeom>
              <a:avLst/>
              <a:gdLst/>
              <a:ahLst/>
              <a:cxnLst/>
              <a:rect l="l" t="t" r="r" b="b"/>
              <a:pathLst>
                <a:path w="18414" h="27939">
                  <a:moveTo>
                    <a:pt x="1142" y="0"/>
                  </a:moveTo>
                  <a:lnTo>
                    <a:pt x="0" y="6857"/>
                  </a:lnTo>
                  <a:lnTo>
                    <a:pt x="3175" y="12826"/>
                  </a:lnTo>
                  <a:lnTo>
                    <a:pt x="7238" y="17652"/>
                  </a:lnTo>
                  <a:lnTo>
                    <a:pt x="11937" y="21589"/>
                  </a:lnTo>
                  <a:lnTo>
                    <a:pt x="16255" y="26288"/>
                  </a:lnTo>
                  <a:lnTo>
                    <a:pt x="18287" y="27431"/>
                  </a:lnTo>
                  <a:lnTo>
                    <a:pt x="16509" y="20700"/>
                  </a:lnTo>
                  <a:lnTo>
                    <a:pt x="12700" y="15493"/>
                  </a:lnTo>
                  <a:lnTo>
                    <a:pt x="8508" y="10794"/>
                  </a:lnTo>
                  <a:lnTo>
                    <a:pt x="5079" y="5079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631647" y="5656275"/>
            <a:ext cx="31527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094230" algn="l"/>
                <a:tab pos="2653665" algn="l"/>
              </a:tabLst>
            </a:pP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#1</a:t>
            </a:r>
            <a:r>
              <a:rPr dirty="0" sz="800" spc="-2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USA</a:t>
            </a:r>
            <a:r>
              <a:rPr dirty="0" sz="800" spc="34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374662"/>
                </a:solidFill>
                <a:latin typeface="Arial MT"/>
                <a:cs typeface="Arial MT"/>
              </a:rPr>
              <a:t>#2</a:t>
            </a:r>
            <a:r>
              <a:rPr dirty="0" sz="800" spc="-15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374662"/>
                </a:solidFill>
                <a:latin typeface="Arial MT"/>
                <a:cs typeface="Arial MT"/>
              </a:rPr>
              <a:t>Germany</a:t>
            </a:r>
            <a:r>
              <a:rPr dirty="0" sz="800" spc="290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506691"/>
                </a:solidFill>
                <a:latin typeface="Arial MT"/>
                <a:cs typeface="Arial MT"/>
              </a:rPr>
              <a:t>#3</a:t>
            </a:r>
            <a:r>
              <a:rPr dirty="0" sz="800" spc="-15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506691"/>
                </a:solidFill>
                <a:latin typeface="Arial MT"/>
                <a:cs typeface="Arial MT"/>
              </a:rPr>
              <a:t>United</a:t>
            </a:r>
            <a:r>
              <a:rPr dirty="0" sz="800" spc="45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506691"/>
                </a:solidFill>
                <a:latin typeface="Arial MT"/>
                <a:cs typeface="Arial MT"/>
              </a:rPr>
              <a:t>Kingdom</a:t>
            </a:r>
            <a:r>
              <a:rPr dirty="0" sz="800">
                <a:solidFill>
                  <a:srgbClr val="506691"/>
                </a:solidFill>
                <a:latin typeface="Arial MT"/>
                <a:cs typeface="Arial MT"/>
              </a:rPr>
              <a:t>	</a:t>
            </a:r>
            <a:r>
              <a:rPr dirty="0" sz="800">
                <a:solidFill>
                  <a:srgbClr val="6B86C1"/>
                </a:solidFill>
                <a:latin typeface="Arial MT"/>
                <a:cs typeface="Arial MT"/>
              </a:rPr>
              <a:t>#4</a:t>
            </a:r>
            <a:r>
              <a:rPr dirty="0" sz="800" spc="-20">
                <a:solidFill>
                  <a:srgbClr val="6B86C1"/>
                </a:solidFill>
                <a:latin typeface="Arial MT"/>
                <a:cs typeface="Arial MT"/>
              </a:rPr>
              <a:t> China</a:t>
            </a:r>
            <a:r>
              <a:rPr dirty="0" sz="800">
                <a:solidFill>
                  <a:srgbClr val="6B86C1"/>
                </a:solidFill>
                <a:latin typeface="Arial MT"/>
                <a:cs typeface="Arial MT"/>
              </a:rPr>
              <a:t>	</a:t>
            </a:r>
            <a:r>
              <a:rPr dirty="0" sz="800">
                <a:solidFill>
                  <a:srgbClr val="B5C3DF"/>
                </a:solidFill>
                <a:latin typeface="Arial MT"/>
                <a:cs typeface="Arial MT"/>
              </a:rPr>
              <a:t>#5</a:t>
            </a:r>
            <a:r>
              <a:rPr dirty="0" sz="800" spc="-20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B5C3DF"/>
                </a:solidFill>
                <a:latin typeface="Arial MT"/>
                <a:cs typeface="Arial MT"/>
              </a:rPr>
              <a:t>Canada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2193905" cy="6858000"/>
            <a:chOff x="0" y="-1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46219" y="780745"/>
            <a:ext cx="3066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STRATEGIC</a:t>
            </a:r>
            <a:r>
              <a:rPr dirty="0" sz="3200" spc="-210">
                <a:solidFill>
                  <a:srgbClr val="FFFFFF"/>
                </a:solidFill>
              </a:rPr>
              <a:t> </a:t>
            </a:r>
            <a:r>
              <a:rPr dirty="0" sz="3200" spc="-25">
                <a:solidFill>
                  <a:srgbClr val="FFFFFF"/>
                </a:solidFill>
              </a:rPr>
              <a:t>FIT</a:t>
            </a:r>
            <a:endParaRPr sz="3200"/>
          </a:p>
        </p:txBody>
      </p:sp>
      <p:sp>
        <p:nvSpPr>
          <p:cNvPr id="7" name="object 7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03019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90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8" y="250698"/>
                </a:lnTo>
                <a:lnTo>
                  <a:pt x="2189988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90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177542" y="3481781"/>
            <a:ext cx="441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997196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668771" y="3481781"/>
            <a:ext cx="847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59933" y="4932121"/>
            <a:ext cx="107315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Fuel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883791" y="4952491"/>
            <a:ext cx="120205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Brain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695943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924035" y="3481781"/>
            <a:ext cx="17329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39606" y="4932121"/>
            <a:ext cx="157353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2193905" cy="6858000"/>
            <a:chOff x="0" y="-1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46219" y="780745"/>
            <a:ext cx="3066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STRATEGIC</a:t>
            </a:r>
            <a:r>
              <a:rPr dirty="0" sz="3200" spc="-210">
                <a:solidFill>
                  <a:srgbClr val="FFFFFF"/>
                </a:solidFill>
              </a:rPr>
              <a:t> </a:t>
            </a:r>
            <a:r>
              <a:rPr dirty="0" sz="3200" spc="-25">
                <a:solidFill>
                  <a:srgbClr val="FFFFFF"/>
                </a:solidFill>
              </a:rPr>
              <a:t>FIT</a:t>
            </a:r>
            <a:endParaRPr sz="3200"/>
          </a:p>
        </p:txBody>
      </p:sp>
      <p:sp>
        <p:nvSpPr>
          <p:cNvPr id="7" name="object 7" descr=""/>
          <p:cNvSpPr/>
          <p:nvPr/>
        </p:nvSpPr>
        <p:spPr>
          <a:xfrm>
            <a:off x="3360420" y="1385316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03019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90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8" y="250698"/>
                </a:lnTo>
                <a:lnTo>
                  <a:pt x="2189988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90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177542" y="3481781"/>
            <a:ext cx="441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59933" y="4932121"/>
            <a:ext cx="107315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5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626279"/>
                </a:solidFill>
                <a:latin typeface="Arial"/>
                <a:cs typeface="Arial"/>
              </a:rPr>
              <a:t>Fuel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883791" y="4952491"/>
            <a:ext cx="120205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Brain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39606" y="4932121"/>
            <a:ext cx="157353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Machine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4974971" y="2858135"/>
            <a:ext cx="2234565" cy="1548765"/>
            <a:chOff x="4974971" y="2858135"/>
            <a:chExt cx="2234565" cy="1548765"/>
          </a:xfrm>
        </p:grpSpPr>
        <p:sp>
          <p:nvSpPr>
            <p:cNvPr id="17" name="object 17" descr=""/>
            <p:cNvSpPr/>
            <p:nvPr/>
          </p:nvSpPr>
          <p:spPr>
            <a:xfrm>
              <a:off x="4997196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695950" y="3557397"/>
              <a:ext cx="803910" cy="208915"/>
            </a:xfrm>
            <a:custGeom>
              <a:avLst/>
              <a:gdLst/>
              <a:ahLst/>
              <a:cxnLst/>
              <a:rect l="l" t="t" r="r" b="b"/>
              <a:pathLst>
                <a:path w="803910" h="208914">
                  <a:moveTo>
                    <a:pt x="121412" y="0"/>
                  </a:moveTo>
                  <a:lnTo>
                    <a:pt x="0" y="0"/>
                  </a:lnTo>
                  <a:lnTo>
                    <a:pt x="0" y="163702"/>
                  </a:lnTo>
                  <a:lnTo>
                    <a:pt x="124460" y="163702"/>
                  </a:lnTo>
                  <a:lnTo>
                    <a:pt x="124460" y="136144"/>
                  </a:lnTo>
                  <a:lnTo>
                    <a:pt x="33020" y="136144"/>
                  </a:lnTo>
                  <a:lnTo>
                    <a:pt x="33020" y="91566"/>
                  </a:lnTo>
                  <a:lnTo>
                    <a:pt x="115188" y="91566"/>
                  </a:lnTo>
                  <a:lnTo>
                    <a:pt x="115188" y="64007"/>
                  </a:lnTo>
                  <a:lnTo>
                    <a:pt x="33020" y="64007"/>
                  </a:lnTo>
                  <a:lnTo>
                    <a:pt x="33020" y="27686"/>
                  </a:lnTo>
                  <a:lnTo>
                    <a:pt x="121412" y="27686"/>
                  </a:lnTo>
                  <a:lnTo>
                    <a:pt x="121412" y="0"/>
                  </a:lnTo>
                  <a:close/>
                </a:path>
                <a:path w="803910" h="208914">
                  <a:moveTo>
                    <a:pt x="259461" y="149097"/>
                  </a:moveTo>
                  <a:lnTo>
                    <a:pt x="228091" y="149097"/>
                  </a:lnTo>
                  <a:lnTo>
                    <a:pt x="228091" y="208787"/>
                  </a:lnTo>
                  <a:lnTo>
                    <a:pt x="259461" y="208787"/>
                  </a:lnTo>
                  <a:lnTo>
                    <a:pt x="259461" y="149097"/>
                  </a:lnTo>
                  <a:close/>
                </a:path>
                <a:path w="803910" h="208914">
                  <a:moveTo>
                    <a:pt x="202691" y="42417"/>
                  </a:moveTo>
                  <a:lnTo>
                    <a:pt x="194817" y="42417"/>
                  </a:lnTo>
                  <a:lnTo>
                    <a:pt x="184505" y="43418"/>
                  </a:lnTo>
                  <a:lnTo>
                    <a:pt x="152651" y="67055"/>
                  </a:lnTo>
                  <a:lnTo>
                    <a:pt x="144399" y="102996"/>
                  </a:lnTo>
                  <a:lnTo>
                    <a:pt x="145373" y="117429"/>
                  </a:lnTo>
                  <a:lnTo>
                    <a:pt x="166822" y="157797"/>
                  </a:lnTo>
                  <a:lnTo>
                    <a:pt x="193039" y="166369"/>
                  </a:lnTo>
                  <a:lnTo>
                    <a:pt x="200151" y="166369"/>
                  </a:lnTo>
                  <a:lnTo>
                    <a:pt x="206755" y="164845"/>
                  </a:lnTo>
                  <a:lnTo>
                    <a:pt x="212851" y="161670"/>
                  </a:lnTo>
                  <a:lnTo>
                    <a:pt x="218948" y="158622"/>
                  </a:lnTo>
                  <a:lnTo>
                    <a:pt x="224027" y="154431"/>
                  </a:lnTo>
                  <a:lnTo>
                    <a:pt x="228091" y="149097"/>
                  </a:lnTo>
                  <a:lnTo>
                    <a:pt x="259461" y="149097"/>
                  </a:lnTo>
                  <a:lnTo>
                    <a:pt x="259461" y="141604"/>
                  </a:lnTo>
                  <a:lnTo>
                    <a:pt x="194817" y="141604"/>
                  </a:lnTo>
                  <a:lnTo>
                    <a:pt x="188722" y="138683"/>
                  </a:lnTo>
                  <a:lnTo>
                    <a:pt x="176402" y="104775"/>
                  </a:lnTo>
                  <a:lnTo>
                    <a:pt x="176899" y="95611"/>
                  </a:lnTo>
                  <a:lnTo>
                    <a:pt x="195579" y="67055"/>
                  </a:lnTo>
                  <a:lnTo>
                    <a:pt x="259461" y="67055"/>
                  </a:lnTo>
                  <a:lnTo>
                    <a:pt x="259461" y="62610"/>
                  </a:lnTo>
                  <a:lnTo>
                    <a:pt x="230632" y="62610"/>
                  </a:lnTo>
                  <a:lnTo>
                    <a:pt x="226187" y="55879"/>
                  </a:lnTo>
                  <a:lnTo>
                    <a:pt x="220979" y="50800"/>
                  </a:lnTo>
                  <a:lnTo>
                    <a:pt x="209423" y="44068"/>
                  </a:lnTo>
                  <a:lnTo>
                    <a:pt x="202691" y="42417"/>
                  </a:lnTo>
                  <a:close/>
                </a:path>
                <a:path w="803910" h="208914">
                  <a:moveTo>
                    <a:pt x="259461" y="67055"/>
                  </a:moveTo>
                  <a:lnTo>
                    <a:pt x="210565" y="67055"/>
                  </a:lnTo>
                  <a:lnTo>
                    <a:pt x="216788" y="69976"/>
                  </a:lnTo>
                  <a:lnTo>
                    <a:pt x="221741" y="75818"/>
                  </a:lnTo>
                  <a:lnTo>
                    <a:pt x="224982" y="80869"/>
                  </a:lnTo>
                  <a:lnTo>
                    <a:pt x="227282" y="87074"/>
                  </a:lnTo>
                  <a:lnTo>
                    <a:pt x="228653" y="94446"/>
                  </a:lnTo>
                  <a:lnTo>
                    <a:pt x="229108" y="102996"/>
                  </a:lnTo>
                  <a:lnTo>
                    <a:pt x="228605" y="111948"/>
                  </a:lnTo>
                  <a:lnTo>
                    <a:pt x="209296" y="141604"/>
                  </a:lnTo>
                  <a:lnTo>
                    <a:pt x="259461" y="141604"/>
                  </a:lnTo>
                  <a:lnTo>
                    <a:pt x="259461" y="67055"/>
                  </a:lnTo>
                  <a:close/>
                </a:path>
                <a:path w="803910" h="208914">
                  <a:moveTo>
                    <a:pt x="259461" y="45085"/>
                  </a:moveTo>
                  <a:lnTo>
                    <a:pt x="230632" y="45085"/>
                  </a:lnTo>
                  <a:lnTo>
                    <a:pt x="230632" y="62610"/>
                  </a:lnTo>
                  <a:lnTo>
                    <a:pt x="259461" y="62610"/>
                  </a:lnTo>
                  <a:lnTo>
                    <a:pt x="259461" y="45085"/>
                  </a:lnTo>
                  <a:close/>
                </a:path>
                <a:path w="803910" h="208914">
                  <a:moveTo>
                    <a:pt x="323088" y="45085"/>
                  </a:moveTo>
                  <a:lnTo>
                    <a:pt x="291719" y="45085"/>
                  </a:lnTo>
                  <a:lnTo>
                    <a:pt x="291804" y="122697"/>
                  </a:lnTo>
                  <a:lnTo>
                    <a:pt x="291921" y="126232"/>
                  </a:lnTo>
                  <a:lnTo>
                    <a:pt x="291982" y="128071"/>
                  </a:lnTo>
                  <a:lnTo>
                    <a:pt x="315975" y="164591"/>
                  </a:lnTo>
                  <a:lnTo>
                    <a:pt x="323214" y="166369"/>
                  </a:lnTo>
                  <a:lnTo>
                    <a:pt x="338963" y="166369"/>
                  </a:lnTo>
                  <a:lnTo>
                    <a:pt x="345837" y="164591"/>
                  </a:lnTo>
                  <a:lnTo>
                    <a:pt x="346075" y="164591"/>
                  </a:lnTo>
                  <a:lnTo>
                    <a:pt x="353440" y="160908"/>
                  </a:lnTo>
                  <a:lnTo>
                    <a:pt x="360425" y="157225"/>
                  </a:lnTo>
                  <a:lnTo>
                    <a:pt x="366140" y="152272"/>
                  </a:lnTo>
                  <a:lnTo>
                    <a:pt x="370459" y="145922"/>
                  </a:lnTo>
                  <a:lnTo>
                    <a:pt x="399541" y="145922"/>
                  </a:lnTo>
                  <a:lnTo>
                    <a:pt x="399541" y="142494"/>
                  </a:lnTo>
                  <a:lnTo>
                    <a:pt x="338074" y="142494"/>
                  </a:lnTo>
                  <a:lnTo>
                    <a:pt x="334137" y="141350"/>
                  </a:lnTo>
                  <a:lnTo>
                    <a:pt x="323205" y="110853"/>
                  </a:lnTo>
                  <a:lnTo>
                    <a:pt x="323088" y="45085"/>
                  </a:lnTo>
                  <a:close/>
                </a:path>
                <a:path w="803910" h="208914">
                  <a:moveTo>
                    <a:pt x="399541" y="145922"/>
                  </a:moveTo>
                  <a:lnTo>
                    <a:pt x="370459" y="145922"/>
                  </a:lnTo>
                  <a:lnTo>
                    <a:pt x="370459" y="163702"/>
                  </a:lnTo>
                  <a:lnTo>
                    <a:pt x="399541" y="163702"/>
                  </a:lnTo>
                  <a:lnTo>
                    <a:pt x="399541" y="145922"/>
                  </a:lnTo>
                  <a:close/>
                </a:path>
                <a:path w="803910" h="208914">
                  <a:moveTo>
                    <a:pt x="399541" y="45085"/>
                  </a:moveTo>
                  <a:lnTo>
                    <a:pt x="368173" y="45085"/>
                  </a:lnTo>
                  <a:lnTo>
                    <a:pt x="368173" y="95122"/>
                  </a:lnTo>
                  <a:lnTo>
                    <a:pt x="368030" y="106695"/>
                  </a:lnTo>
                  <a:lnTo>
                    <a:pt x="357124" y="138048"/>
                  </a:lnTo>
                  <a:lnTo>
                    <a:pt x="352933" y="140969"/>
                  </a:lnTo>
                  <a:lnTo>
                    <a:pt x="348107" y="142494"/>
                  </a:lnTo>
                  <a:lnTo>
                    <a:pt x="399541" y="142494"/>
                  </a:lnTo>
                  <a:lnTo>
                    <a:pt x="399541" y="45085"/>
                  </a:lnTo>
                  <a:close/>
                </a:path>
                <a:path w="803910" h="208914">
                  <a:moveTo>
                    <a:pt x="460883" y="0"/>
                  </a:moveTo>
                  <a:lnTo>
                    <a:pt x="429513" y="0"/>
                  </a:lnTo>
                  <a:lnTo>
                    <a:pt x="429513" y="29082"/>
                  </a:lnTo>
                  <a:lnTo>
                    <a:pt x="460883" y="29082"/>
                  </a:lnTo>
                  <a:lnTo>
                    <a:pt x="460883" y="0"/>
                  </a:lnTo>
                  <a:close/>
                </a:path>
                <a:path w="803910" h="208914">
                  <a:moveTo>
                    <a:pt x="460883" y="45085"/>
                  </a:moveTo>
                  <a:lnTo>
                    <a:pt x="429513" y="45085"/>
                  </a:lnTo>
                  <a:lnTo>
                    <a:pt x="429513" y="163702"/>
                  </a:lnTo>
                  <a:lnTo>
                    <a:pt x="460883" y="163702"/>
                  </a:lnTo>
                  <a:lnTo>
                    <a:pt x="460883" y="45085"/>
                  </a:lnTo>
                  <a:close/>
                </a:path>
                <a:path w="803910" h="208914">
                  <a:moveTo>
                    <a:pt x="522477" y="45085"/>
                  </a:moveTo>
                  <a:lnTo>
                    <a:pt x="493395" y="45085"/>
                  </a:lnTo>
                  <a:lnTo>
                    <a:pt x="493395" y="163702"/>
                  </a:lnTo>
                  <a:lnTo>
                    <a:pt x="524763" y="163702"/>
                  </a:lnTo>
                  <a:lnTo>
                    <a:pt x="524763" y="109981"/>
                  </a:lnTo>
                  <a:lnTo>
                    <a:pt x="524908" y="100841"/>
                  </a:lnTo>
                  <a:lnTo>
                    <a:pt x="545211" y="66420"/>
                  </a:lnTo>
                  <a:lnTo>
                    <a:pt x="599107" y="66420"/>
                  </a:lnTo>
                  <a:lnTo>
                    <a:pt x="598551" y="64007"/>
                  </a:lnTo>
                  <a:lnTo>
                    <a:pt x="597854" y="62483"/>
                  </a:lnTo>
                  <a:lnTo>
                    <a:pt x="522477" y="62483"/>
                  </a:lnTo>
                  <a:lnTo>
                    <a:pt x="522477" y="45085"/>
                  </a:lnTo>
                  <a:close/>
                </a:path>
                <a:path w="803910" h="208914">
                  <a:moveTo>
                    <a:pt x="599107" y="66420"/>
                  </a:moveTo>
                  <a:lnTo>
                    <a:pt x="554863" y="66420"/>
                  </a:lnTo>
                  <a:lnTo>
                    <a:pt x="558546" y="67436"/>
                  </a:lnTo>
                  <a:lnTo>
                    <a:pt x="561466" y="69595"/>
                  </a:lnTo>
                  <a:lnTo>
                    <a:pt x="569976" y="90423"/>
                  </a:lnTo>
                  <a:lnTo>
                    <a:pt x="569976" y="163702"/>
                  </a:lnTo>
                  <a:lnTo>
                    <a:pt x="601345" y="163702"/>
                  </a:lnTo>
                  <a:lnTo>
                    <a:pt x="601345" y="80898"/>
                  </a:lnTo>
                  <a:lnTo>
                    <a:pt x="600891" y="74548"/>
                  </a:lnTo>
                  <a:lnTo>
                    <a:pt x="600837" y="73786"/>
                  </a:lnTo>
                  <a:lnTo>
                    <a:pt x="599107" y="66420"/>
                  </a:lnTo>
                  <a:close/>
                </a:path>
                <a:path w="803910" h="208914">
                  <a:moveTo>
                    <a:pt x="568451" y="42417"/>
                  </a:moveTo>
                  <a:lnTo>
                    <a:pt x="561594" y="42417"/>
                  </a:lnTo>
                  <a:lnTo>
                    <a:pt x="550275" y="43687"/>
                  </a:lnTo>
                  <a:lnTo>
                    <a:pt x="540035" y="47450"/>
                  </a:lnTo>
                  <a:lnTo>
                    <a:pt x="530768" y="53722"/>
                  </a:lnTo>
                  <a:lnTo>
                    <a:pt x="522477" y="62483"/>
                  </a:lnTo>
                  <a:lnTo>
                    <a:pt x="597854" y="62483"/>
                  </a:lnTo>
                  <a:lnTo>
                    <a:pt x="596519" y="59562"/>
                  </a:lnTo>
                  <a:lnTo>
                    <a:pt x="593471" y="55752"/>
                  </a:lnTo>
                  <a:lnTo>
                    <a:pt x="590550" y="51815"/>
                  </a:lnTo>
                  <a:lnTo>
                    <a:pt x="586232" y="48640"/>
                  </a:lnTo>
                  <a:lnTo>
                    <a:pt x="580516" y="46227"/>
                  </a:lnTo>
                  <a:lnTo>
                    <a:pt x="574801" y="43687"/>
                  </a:lnTo>
                  <a:lnTo>
                    <a:pt x="568451" y="42417"/>
                  </a:lnTo>
                  <a:close/>
                </a:path>
                <a:path w="803910" h="208914">
                  <a:moveTo>
                    <a:pt x="662051" y="0"/>
                  </a:moveTo>
                  <a:lnTo>
                    <a:pt x="630682" y="0"/>
                  </a:lnTo>
                  <a:lnTo>
                    <a:pt x="630682" y="29082"/>
                  </a:lnTo>
                  <a:lnTo>
                    <a:pt x="662051" y="29082"/>
                  </a:lnTo>
                  <a:lnTo>
                    <a:pt x="662051" y="0"/>
                  </a:lnTo>
                  <a:close/>
                </a:path>
                <a:path w="803910" h="208914">
                  <a:moveTo>
                    <a:pt x="662051" y="45085"/>
                  </a:moveTo>
                  <a:lnTo>
                    <a:pt x="630682" y="45085"/>
                  </a:lnTo>
                  <a:lnTo>
                    <a:pt x="630682" y="163702"/>
                  </a:lnTo>
                  <a:lnTo>
                    <a:pt x="662051" y="163702"/>
                  </a:lnTo>
                  <a:lnTo>
                    <a:pt x="662051" y="45085"/>
                  </a:lnTo>
                  <a:close/>
                </a:path>
                <a:path w="803910" h="208914">
                  <a:moveTo>
                    <a:pt x="719709" y="45085"/>
                  </a:moveTo>
                  <a:lnTo>
                    <a:pt x="681482" y="45085"/>
                  </a:lnTo>
                  <a:lnTo>
                    <a:pt x="722376" y="102615"/>
                  </a:lnTo>
                  <a:lnTo>
                    <a:pt x="679703" y="163702"/>
                  </a:lnTo>
                  <a:lnTo>
                    <a:pt x="716407" y="163702"/>
                  </a:lnTo>
                  <a:lnTo>
                    <a:pt x="740790" y="127000"/>
                  </a:lnTo>
                  <a:lnTo>
                    <a:pt x="777590" y="127000"/>
                  </a:lnTo>
                  <a:lnTo>
                    <a:pt x="759460" y="101218"/>
                  </a:lnTo>
                  <a:lnTo>
                    <a:pt x="776310" y="77723"/>
                  </a:lnTo>
                  <a:lnTo>
                    <a:pt x="740790" y="77723"/>
                  </a:lnTo>
                  <a:lnTo>
                    <a:pt x="719709" y="45085"/>
                  </a:lnTo>
                  <a:close/>
                </a:path>
                <a:path w="803910" h="208914">
                  <a:moveTo>
                    <a:pt x="777590" y="127000"/>
                  </a:moveTo>
                  <a:lnTo>
                    <a:pt x="740790" y="127000"/>
                  </a:lnTo>
                  <a:lnTo>
                    <a:pt x="764794" y="163702"/>
                  </a:lnTo>
                  <a:lnTo>
                    <a:pt x="803401" y="163702"/>
                  </a:lnTo>
                  <a:lnTo>
                    <a:pt x="777590" y="127000"/>
                  </a:lnTo>
                  <a:close/>
                </a:path>
                <a:path w="803910" h="208914">
                  <a:moveTo>
                    <a:pt x="799719" y="45085"/>
                  </a:moveTo>
                  <a:lnTo>
                    <a:pt x="762888" y="45085"/>
                  </a:lnTo>
                  <a:lnTo>
                    <a:pt x="740790" y="77723"/>
                  </a:lnTo>
                  <a:lnTo>
                    <a:pt x="776310" y="77723"/>
                  </a:lnTo>
                  <a:lnTo>
                    <a:pt x="799719" y="4508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8673718" y="2858135"/>
            <a:ext cx="2234565" cy="1548765"/>
            <a:chOff x="8673718" y="2858135"/>
            <a:chExt cx="2234565" cy="1548765"/>
          </a:xfrm>
        </p:grpSpPr>
        <p:sp>
          <p:nvSpPr>
            <p:cNvPr id="20" name="object 20" descr=""/>
            <p:cNvSpPr/>
            <p:nvPr/>
          </p:nvSpPr>
          <p:spPr>
            <a:xfrm>
              <a:off x="8695943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941561" y="3554603"/>
              <a:ext cx="1694814" cy="169545"/>
            </a:xfrm>
            <a:custGeom>
              <a:avLst/>
              <a:gdLst/>
              <a:ahLst/>
              <a:cxnLst/>
              <a:rect l="l" t="t" r="r" b="b"/>
              <a:pathLst>
                <a:path w="1694815" h="169545">
                  <a:moveTo>
                    <a:pt x="32131" y="110109"/>
                  </a:moveTo>
                  <a:lnTo>
                    <a:pt x="0" y="113157"/>
                  </a:lnTo>
                  <a:lnTo>
                    <a:pt x="2369" y="125676"/>
                  </a:lnTo>
                  <a:lnTo>
                    <a:pt x="2452" y="126116"/>
                  </a:lnTo>
                  <a:lnTo>
                    <a:pt x="29003" y="161327"/>
                  </a:lnTo>
                  <a:lnTo>
                    <a:pt x="67437" y="169418"/>
                  </a:lnTo>
                  <a:lnTo>
                    <a:pt x="77674" y="169038"/>
                  </a:lnTo>
                  <a:lnTo>
                    <a:pt x="115792" y="155829"/>
                  </a:lnTo>
                  <a:lnTo>
                    <a:pt x="127217" y="141478"/>
                  </a:lnTo>
                  <a:lnTo>
                    <a:pt x="57785" y="141478"/>
                  </a:lnTo>
                  <a:lnTo>
                    <a:pt x="49784" y="138938"/>
                  </a:lnTo>
                  <a:lnTo>
                    <a:pt x="43815" y="133858"/>
                  </a:lnTo>
                  <a:lnTo>
                    <a:pt x="39792" y="129522"/>
                  </a:lnTo>
                  <a:lnTo>
                    <a:pt x="36496" y="124126"/>
                  </a:lnTo>
                  <a:lnTo>
                    <a:pt x="33938" y="117659"/>
                  </a:lnTo>
                  <a:lnTo>
                    <a:pt x="32131" y="110109"/>
                  </a:lnTo>
                  <a:close/>
                </a:path>
                <a:path w="1694815" h="169545">
                  <a:moveTo>
                    <a:pt x="65532" y="0"/>
                  </a:moveTo>
                  <a:lnTo>
                    <a:pt x="27116" y="8903"/>
                  </a:lnTo>
                  <a:lnTo>
                    <a:pt x="5842" y="37337"/>
                  </a:lnTo>
                  <a:lnTo>
                    <a:pt x="5842" y="45720"/>
                  </a:lnTo>
                  <a:lnTo>
                    <a:pt x="27287" y="83204"/>
                  </a:lnTo>
                  <a:lnTo>
                    <a:pt x="67599" y="97123"/>
                  </a:lnTo>
                  <a:lnTo>
                    <a:pt x="75152" y="99123"/>
                  </a:lnTo>
                  <a:lnTo>
                    <a:pt x="96520" y="109093"/>
                  </a:lnTo>
                  <a:lnTo>
                    <a:pt x="98806" y="111760"/>
                  </a:lnTo>
                  <a:lnTo>
                    <a:pt x="99949" y="115062"/>
                  </a:lnTo>
                  <a:lnTo>
                    <a:pt x="99949" y="124968"/>
                  </a:lnTo>
                  <a:lnTo>
                    <a:pt x="97282" y="130175"/>
                  </a:lnTo>
                  <a:lnTo>
                    <a:pt x="86487" y="139192"/>
                  </a:lnTo>
                  <a:lnTo>
                    <a:pt x="78486" y="141478"/>
                  </a:lnTo>
                  <a:lnTo>
                    <a:pt x="127217" y="141478"/>
                  </a:lnTo>
                  <a:lnTo>
                    <a:pt x="132969" y="118745"/>
                  </a:lnTo>
                  <a:lnTo>
                    <a:pt x="132767" y="115062"/>
                  </a:lnTo>
                  <a:lnTo>
                    <a:pt x="132663" y="113157"/>
                  </a:lnTo>
                  <a:lnTo>
                    <a:pt x="132564" y="111337"/>
                  </a:lnTo>
                  <a:lnTo>
                    <a:pt x="108331" y="76073"/>
                  </a:lnTo>
                  <a:lnTo>
                    <a:pt x="61795" y="61555"/>
                  </a:lnTo>
                  <a:lnTo>
                    <a:pt x="53070" y="58769"/>
                  </a:lnTo>
                  <a:lnTo>
                    <a:pt x="46607" y="56030"/>
                  </a:lnTo>
                  <a:lnTo>
                    <a:pt x="42418" y="53340"/>
                  </a:lnTo>
                  <a:lnTo>
                    <a:pt x="39116" y="50673"/>
                  </a:lnTo>
                  <a:lnTo>
                    <a:pt x="37465" y="47371"/>
                  </a:lnTo>
                  <a:lnTo>
                    <a:pt x="37465" y="39243"/>
                  </a:lnTo>
                  <a:lnTo>
                    <a:pt x="39243" y="35813"/>
                  </a:lnTo>
                  <a:lnTo>
                    <a:pt x="42672" y="33274"/>
                  </a:lnTo>
                  <a:lnTo>
                    <a:pt x="48133" y="29337"/>
                  </a:lnTo>
                  <a:lnTo>
                    <a:pt x="55626" y="27432"/>
                  </a:lnTo>
                  <a:lnTo>
                    <a:pt x="122682" y="27432"/>
                  </a:lnTo>
                  <a:lnTo>
                    <a:pt x="118822" y="20903"/>
                  </a:lnTo>
                  <a:lnTo>
                    <a:pt x="112014" y="13588"/>
                  </a:lnTo>
                  <a:lnTo>
                    <a:pt x="103251" y="7661"/>
                  </a:lnTo>
                  <a:lnTo>
                    <a:pt x="92583" y="3413"/>
                  </a:lnTo>
                  <a:lnTo>
                    <a:pt x="80010" y="855"/>
                  </a:lnTo>
                  <a:lnTo>
                    <a:pt x="65532" y="0"/>
                  </a:lnTo>
                  <a:close/>
                </a:path>
                <a:path w="1694815" h="169545">
                  <a:moveTo>
                    <a:pt x="122682" y="27432"/>
                  </a:moveTo>
                  <a:lnTo>
                    <a:pt x="74549" y="27432"/>
                  </a:lnTo>
                  <a:lnTo>
                    <a:pt x="82032" y="29337"/>
                  </a:lnTo>
                  <a:lnTo>
                    <a:pt x="81691" y="29337"/>
                  </a:lnTo>
                  <a:lnTo>
                    <a:pt x="86106" y="32893"/>
                  </a:lnTo>
                  <a:lnTo>
                    <a:pt x="90805" y="36575"/>
                  </a:lnTo>
                  <a:lnTo>
                    <a:pt x="93853" y="42672"/>
                  </a:lnTo>
                  <a:lnTo>
                    <a:pt x="95186" y="50673"/>
                  </a:lnTo>
                  <a:lnTo>
                    <a:pt x="95250" y="51054"/>
                  </a:lnTo>
                  <a:lnTo>
                    <a:pt x="128270" y="49657"/>
                  </a:lnTo>
                  <a:lnTo>
                    <a:pt x="127002" y="39243"/>
                  </a:lnTo>
                  <a:lnTo>
                    <a:pt x="126962" y="38913"/>
                  </a:lnTo>
                  <a:lnTo>
                    <a:pt x="123892" y="29591"/>
                  </a:lnTo>
                  <a:lnTo>
                    <a:pt x="123809" y="29337"/>
                  </a:lnTo>
                  <a:lnTo>
                    <a:pt x="122682" y="27432"/>
                  </a:lnTo>
                  <a:close/>
                </a:path>
                <a:path w="1694815" h="169545">
                  <a:moveTo>
                    <a:pt x="229108" y="30480"/>
                  </a:moveTo>
                  <a:lnTo>
                    <a:pt x="196088" y="30480"/>
                  </a:lnTo>
                  <a:lnTo>
                    <a:pt x="196088" y="166497"/>
                  </a:lnTo>
                  <a:lnTo>
                    <a:pt x="229108" y="166497"/>
                  </a:lnTo>
                  <a:lnTo>
                    <a:pt x="229108" y="30480"/>
                  </a:lnTo>
                  <a:close/>
                </a:path>
                <a:path w="1694815" h="169545">
                  <a:moveTo>
                    <a:pt x="277495" y="2794"/>
                  </a:moveTo>
                  <a:lnTo>
                    <a:pt x="147447" y="2794"/>
                  </a:lnTo>
                  <a:lnTo>
                    <a:pt x="147447" y="30480"/>
                  </a:lnTo>
                  <a:lnTo>
                    <a:pt x="277495" y="30480"/>
                  </a:lnTo>
                  <a:lnTo>
                    <a:pt x="277495" y="2794"/>
                  </a:lnTo>
                  <a:close/>
                </a:path>
                <a:path w="1694815" h="169545">
                  <a:moveTo>
                    <a:pt x="375158" y="2794"/>
                  </a:moveTo>
                  <a:lnTo>
                    <a:pt x="305562" y="2794"/>
                  </a:lnTo>
                  <a:lnTo>
                    <a:pt x="305562" y="166497"/>
                  </a:lnTo>
                  <a:lnTo>
                    <a:pt x="338582" y="166497"/>
                  </a:lnTo>
                  <a:lnTo>
                    <a:pt x="338582" y="98171"/>
                  </a:lnTo>
                  <a:lnTo>
                    <a:pt x="402920" y="98171"/>
                  </a:lnTo>
                  <a:lnTo>
                    <a:pt x="396240" y="94234"/>
                  </a:lnTo>
                  <a:lnTo>
                    <a:pt x="406336" y="92140"/>
                  </a:lnTo>
                  <a:lnTo>
                    <a:pt x="415099" y="88915"/>
                  </a:lnTo>
                  <a:lnTo>
                    <a:pt x="422528" y="84572"/>
                  </a:lnTo>
                  <a:lnTo>
                    <a:pt x="428625" y="79121"/>
                  </a:lnTo>
                  <a:lnTo>
                    <a:pt x="433365" y="72715"/>
                  </a:lnTo>
                  <a:lnTo>
                    <a:pt x="433695" y="72009"/>
                  </a:lnTo>
                  <a:lnTo>
                    <a:pt x="338582" y="72009"/>
                  </a:lnTo>
                  <a:lnTo>
                    <a:pt x="338582" y="30480"/>
                  </a:lnTo>
                  <a:lnTo>
                    <a:pt x="436019" y="30480"/>
                  </a:lnTo>
                  <a:lnTo>
                    <a:pt x="435401" y="28745"/>
                  </a:lnTo>
                  <a:lnTo>
                    <a:pt x="397827" y="3921"/>
                  </a:lnTo>
                  <a:lnTo>
                    <a:pt x="387397" y="3077"/>
                  </a:lnTo>
                  <a:lnTo>
                    <a:pt x="375158" y="2794"/>
                  </a:lnTo>
                  <a:close/>
                </a:path>
                <a:path w="1694815" h="169545">
                  <a:moveTo>
                    <a:pt x="402920" y="98171"/>
                  </a:moveTo>
                  <a:lnTo>
                    <a:pt x="352933" y="98171"/>
                  </a:lnTo>
                  <a:lnTo>
                    <a:pt x="358521" y="98806"/>
                  </a:lnTo>
                  <a:lnTo>
                    <a:pt x="361950" y="99949"/>
                  </a:lnTo>
                  <a:lnTo>
                    <a:pt x="389382" y="130810"/>
                  </a:lnTo>
                  <a:lnTo>
                    <a:pt x="413258" y="166497"/>
                  </a:lnTo>
                  <a:lnTo>
                    <a:pt x="452755" y="166497"/>
                  </a:lnTo>
                  <a:lnTo>
                    <a:pt x="427091" y="125684"/>
                  </a:lnTo>
                  <a:lnTo>
                    <a:pt x="403352" y="98425"/>
                  </a:lnTo>
                  <a:lnTo>
                    <a:pt x="402920" y="98171"/>
                  </a:lnTo>
                  <a:close/>
                </a:path>
                <a:path w="1694815" h="169545">
                  <a:moveTo>
                    <a:pt x="436019" y="30480"/>
                  </a:moveTo>
                  <a:lnTo>
                    <a:pt x="377825" y="30480"/>
                  </a:lnTo>
                  <a:lnTo>
                    <a:pt x="385826" y="30734"/>
                  </a:lnTo>
                  <a:lnTo>
                    <a:pt x="388493" y="31114"/>
                  </a:lnTo>
                  <a:lnTo>
                    <a:pt x="393954" y="32004"/>
                  </a:lnTo>
                  <a:lnTo>
                    <a:pt x="398018" y="34162"/>
                  </a:lnTo>
                  <a:lnTo>
                    <a:pt x="403987" y="40894"/>
                  </a:lnTo>
                  <a:lnTo>
                    <a:pt x="405384" y="45338"/>
                  </a:lnTo>
                  <a:lnTo>
                    <a:pt x="405384" y="55753"/>
                  </a:lnTo>
                  <a:lnTo>
                    <a:pt x="371091" y="72009"/>
                  </a:lnTo>
                  <a:lnTo>
                    <a:pt x="433695" y="72009"/>
                  </a:lnTo>
                  <a:lnTo>
                    <a:pt x="436737" y="65500"/>
                  </a:lnTo>
                  <a:lnTo>
                    <a:pt x="438751" y="57475"/>
                  </a:lnTo>
                  <a:lnTo>
                    <a:pt x="439420" y="48641"/>
                  </a:lnTo>
                  <a:lnTo>
                    <a:pt x="438969" y="41612"/>
                  </a:lnTo>
                  <a:lnTo>
                    <a:pt x="437626" y="34988"/>
                  </a:lnTo>
                  <a:lnTo>
                    <a:pt x="436110" y="30734"/>
                  </a:lnTo>
                  <a:lnTo>
                    <a:pt x="436019" y="30480"/>
                  </a:lnTo>
                  <a:close/>
                </a:path>
                <a:path w="1694815" h="169545">
                  <a:moveTo>
                    <a:pt x="552069" y="2794"/>
                  </a:moveTo>
                  <a:lnTo>
                    <a:pt x="517144" y="2794"/>
                  </a:lnTo>
                  <a:lnTo>
                    <a:pt x="453517" y="166497"/>
                  </a:lnTo>
                  <a:lnTo>
                    <a:pt x="488442" y="166497"/>
                  </a:lnTo>
                  <a:lnTo>
                    <a:pt x="502031" y="129286"/>
                  </a:lnTo>
                  <a:lnTo>
                    <a:pt x="602705" y="129286"/>
                  </a:lnTo>
                  <a:lnTo>
                    <a:pt x="591672" y="101727"/>
                  </a:lnTo>
                  <a:lnTo>
                    <a:pt x="512191" y="101727"/>
                  </a:lnTo>
                  <a:lnTo>
                    <a:pt x="534289" y="41021"/>
                  </a:lnTo>
                  <a:lnTo>
                    <a:pt x="567371" y="41021"/>
                  </a:lnTo>
                  <a:lnTo>
                    <a:pt x="552069" y="2794"/>
                  </a:lnTo>
                  <a:close/>
                </a:path>
                <a:path w="1694815" h="169545">
                  <a:moveTo>
                    <a:pt x="602705" y="129286"/>
                  </a:moveTo>
                  <a:lnTo>
                    <a:pt x="567436" y="129286"/>
                  </a:lnTo>
                  <a:lnTo>
                    <a:pt x="581660" y="166497"/>
                  </a:lnTo>
                  <a:lnTo>
                    <a:pt x="617601" y="166497"/>
                  </a:lnTo>
                  <a:lnTo>
                    <a:pt x="602705" y="129286"/>
                  </a:lnTo>
                  <a:close/>
                </a:path>
                <a:path w="1694815" h="169545">
                  <a:moveTo>
                    <a:pt x="681736" y="30480"/>
                  </a:moveTo>
                  <a:lnTo>
                    <a:pt x="648716" y="30480"/>
                  </a:lnTo>
                  <a:lnTo>
                    <a:pt x="648716" y="166497"/>
                  </a:lnTo>
                  <a:lnTo>
                    <a:pt x="681736" y="166497"/>
                  </a:lnTo>
                  <a:lnTo>
                    <a:pt x="681736" y="30480"/>
                  </a:lnTo>
                  <a:close/>
                </a:path>
                <a:path w="1694815" h="169545">
                  <a:moveTo>
                    <a:pt x="567371" y="41021"/>
                  </a:moveTo>
                  <a:lnTo>
                    <a:pt x="534289" y="41021"/>
                  </a:lnTo>
                  <a:lnTo>
                    <a:pt x="556768" y="101727"/>
                  </a:lnTo>
                  <a:lnTo>
                    <a:pt x="591672" y="101727"/>
                  </a:lnTo>
                  <a:lnTo>
                    <a:pt x="567371" y="41021"/>
                  </a:lnTo>
                  <a:close/>
                </a:path>
                <a:path w="1694815" h="169545">
                  <a:moveTo>
                    <a:pt x="730123" y="2794"/>
                  </a:moveTo>
                  <a:lnTo>
                    <a:pt x="600075" y="2794"/>
                  </a:lnTo>
                  <a:lnTo>
                    <a:pt x="600075" y="30480"/>
                  </a:lnTo>
                  <a:lnTo>
                    <a:pt x="730123" y="30480"/>
                  </a:lnTo>
                  <a:lnTo>
                    <a:pt x="730123" y="2794"/>
                  </a:lnTo>
                  <a:close/>
                </a:path>
                <a:path w="1694815" h="169545">
                  <a:moveTo>
                    <a:pt x="879475" y="2794"/>
                  </a:moveTo>
                  <a:lnTo>
                    <a:pt x="758063" y="2794"/>
                  </a:lnTo>
                  <a:lnTo>
                    <a:pt x="758063" y="166497"/>
                  </a:lnTo>
                  <a:lnTo>
                    <a:pt x="882523" y="166497"/>
                  </a:lnTo>
                  <a:lnTo>
                    <a:pt x="882523" y="138938"/>
                  </a:lnTo>
                  <a:lnTo>
                    <a:pt x="791210" y="138938"/>
                  </a:lnTo>
                  <a:lnTo>
                    <a:pt x="791210" y="94361"/>
                  </a:lnTo>
                  <a:lnTo>
                    <a:pt x="873252" y="94361"/>
                  </a:lnTo>
                  <a:lnTo>
                    <a:pt x="873252" y="66802"/>
                  </a:lnTo>
                  <a:lnTo>
                    <a:pt x="791210" y="66802"/>
                  </a:lnTo>
                  <a:lnTo>
                    <a:pt x="791210" y="30480"/>
                  </a:lnTo>
                  <a:lnTo>
                    <a:pt x="879475" y="30480"/>
                  </a:lnTo>
                  <a:lnTo>
                    <a:pt x="879475" y="2794"/>
                  </a:lnTo>
                  <a:close/>
                </a:path>
                <a:path w="1694815" h="169545">
                  <a:moveTo>
                    <a:pt x="984504" y="0"/>
                  </a:moveTo>
                  <a:lnTo>
                    <a:pt x="945388" y="8127"/>
                  </a:lnTo>
                  <a:lnTo>
                    <a:pt x="914019" y="38608"/>
                  </a:lnTo>
                  <a:lnTo>
                    <a:pt x="903419" y="82804"/>
                  </a:lnTo>
                  <a:lnTo>
                    <a:pt x="903351" y="84074"/>
                  </a:lnTo>
                  <a:lnTo>
                    <a:pt x="903946" y="95648"/>
                  </a:lnTo>
                  <a:lnTo>
                    <a:pt x="905658" y="106299"/>
                  </a:lnTo>
                  <a:lnTo>
                    <a:pt x="905732" y="106759"/>
                  </a:lnTo>
                  <a:lnTo>
                    <a:pt x="924893" y="145351"/>
                  </a:lnTo>
                  <a:lnTo>
                    <a:pt x="962326" y="166560"/>
                  </a:lnTo>
                  <a:lnTo>
                    <a:pt x="986409" y="169291"/>
                  </a:lnTo>
                  <a:lnTo>
                    <a:pt x="996461" y="168814"/>
                  </a:lnTo>
                  <a:lnTo>
                    <a:pt x="1035526" y="157642"/>
                  </a:lnTo>
                  <a:lnTo>
                    <a:pt x="1056386" y="143891"/>
                  </a:lnTo>
                  <a:lnTo>
                    <a:pt x="1056386" y="140970"/>
                  </a:lnTo>
                  <a:lnTo>
                    <a:pt x="984250" y="140970"/>
                  </a:lnTo>
                  <a:lnTo>
                    <a:pt x="974272" y="140065"/>
                  </a:lnTo>
                  <a:lnTo>
                    <a:pt x="940625" y="108219"/>
                  </a:lnTo>
                  <a:lnTo>
                    <a:pt x="937387" y="82804"/>
                  </a:lnTo>
                  <a:lnTo>
                    <a:pt x="938078" y="71665"/>
                  </a:lnTo>
                  <a:lnTo>
                    <a:pt x="957036" y="36036"/>
                  </a:lnTo>
                  <a:lnTo>
                    <a:pt x="973929" y="29273"/>
                  </a:lnTo>
                  <a:lnTo>
                    <a:pt x="973131" y="29273"/>
                  </a:lnTo>
                  <a:lnTo>
                    <a:pt x="984504" y="28321"/>
                  </a:lnTo>
                  <a:lnTo>
                    <a:pt x="1046362" y="28321"/>
                  </a:lnTo>
                  <a:lnTo>
                    <a:pt x="1046226" y="28051"/>
                  </a:lnTo>
                  <a:lnTo>
                    <a:pt x="1011650" y="3222"/>
                  </a:lnTo>
                  <a:lnTo>
                    <a:pt x="998910" y="807"/>
                  </a:lnTo>
                  <a:lnTo>
                    <a:pt x="984504" y="0"/>
                  </a:lnTo>
                  <a:close/>
                </a:path>
                <a:path w="1694815" h="169545">
                  <a:moveTo>
                    <a:pt x="1056386" y="78740"/>
                  </a:moveTo>
                  <a:lnTo>
                    <a:pt x="985139" y="78740"/>
                  </a:lnTo>
                  <a:lnTo>
                    <a:pt x="985139" y="106299"/>
                  </a:lnTo>
                  <a:lnTo>
                    <a:pt x="1022985" y="106299"/>
                  </a:lnTo>
                  <a:lnTo>
                    <a:pt x="1022985" y="127000"/>
                  </a:lnTo>
                  <a:lnTo>
                    <a:pt x="1018032" y="130937"/>
                  </a:lnTo>
                  <a:lnTo>
                    <a:pt x="1012063" y="134239"/>
                  </a:lnTo>
                  <a:lnTo>
                    <a:pt x="1005078" y="136906"/>
                  </a:lnTo>
                  <a:lnTo>
                    <a:pt x="998093" y="139700"/>
                  </a:lnTo>
                  <a:lnTo>
                    <a:pt x="991108" y="140970"/>
                  </a:lnTo>
                  <a:lnTo>
                    <a:pt x="1056386" y="140970"/>
                  </a:lnTo>
                  <a:lnTo>
                    <a:pt x="1056386" y="78740"/>
                  </a:lnTo>
                  <a:close/>
                </a:path>
                <a:path w="1694815" h="169545">
                  <a:moveTo>
                    <a:pt x="1046362" y="28321"/>
                  </a:moveTo>
                  <a:lnTo>
                    <a:pt x="994029" y="28321"/>
                  </a:lnTo>
                  <a:lnTo>
                    <a:pt x="1002030" y="30607"/>
                  </a:lnTo>
                  <a:lnTo>
                    <a:pt x="1008380" y="35306"/>
                  </a:lnTo>
                  <a:lnTo>
                    <a:pt x="1014730" y="39877"/>
                  </a:lnTo>
                  <a:lnTo>
                    <a:pt x="1019048" y="46227"/>
                  </a:lnTo>
                  <a:lnTo>
                    <a:pt x="1021461" y="54229"/>
                  </a:lnTo>
                  <a:lnTo>
                    <a:pt x="1054227" y="48133"/>
                  </a:lnTo>
                  <a:lnTo>
                    <a:pt x="1050988" y="37490"/>
                  </a:lnTo>
                  <a:lnTo>
                    <a:pt x="1046362" y="28321"/>
                  </a:lnTo>
                  <a:close/>
                </a:path>
                <a:path w="1694815" h="169545">
                  <a:moveTo>
                    <a:pt x="1119378" y="2794"/>
                  </a:moveTo>
                  <a:lnTo>
                    <a:pt x="1086358" y="2794"/>
                  </a:lnTo>
                  <a:lnTo>
                    <a:pt x="1086358" y="166497"/>
                  </a:lnTo>
                  <a:lnTo>
                    <a:pt x="1119378" y="166497"/>
                  </a:lnTo>
                  <a:lnTo>
                    <a:pt x="1119378" y="2794"/>
                  </a:lnTo>
                  <a:close/>
                </a:path>
                <a:path w="1694815" h="169545">
                  <a:moveTo>
                    <a:pt x="1217549" y="0"/>
                  </a:moveTo>
                  <a:lnTo>
                    <a:pt x="1173436" y="12751"/>
                  </a:lnTo>
                  <a:lnTo>
                    <a:pt x="1146222" y="49784"/>
                  </a:lnTo>
                  <a:lnTo>
                    <a:pt x="1140968" y="86106"/>
                  </a:lnTo>
                  <a:lnTo>
                    <a:pt x="1142277" y="104397"/>
                  </a:lnTo>
                  <a:lnTo>
                    <a:pt x="1146087" y="120126"/>
                  </a:lnTo>
                  <a:lnTo>
                    <a:pt x="1146206" y="120618"/>
                  </a:lnTo>
                  <a:lnTo>
                    <a:pt x="1173136" y="156700"/>
                  </a:lnTo>
                  <a:lnTo>
                    <a:pt x="1215517" y="169291"/>
                  </a:lnTo>
                  <a:lnTo>
                    <a:pt x="1228090" y="168479"/>
                  </a:lnTo>
                  <a:lnTo>
                    <a:pt x="1266906" y="148873"/>
                  </a:lnTo>
                  <a:lnTo>
                    <a:pt x="1272774" y="140970"/>
                  </a:lnTo>
                  <a:lnTo>
                    <a:pt x="1215136" y="140970"/>
                  </a:lnTo>
                  <a:lnTo>
                    <a:pt x="1206611" y="140158"/>
                  </a:lnTo>
                  <a:lnTo>
                    <a:pt x="1177782" y="110172"/>
                  </a:lnTo>
                  <a:lnTo>
                    <a:pt x="1175004" y="83693"/>
                  </a:lnTo>
                  <a:lnTo>
                    <a:pt x="1175716" y="70046"/>
                  </a:lnTo>
                  <a:lnTo>
                    <a:pt x="1192430" y="35607"/>
                  </a:lnTo>
                  <a:lnTo>
                    <a:pt x="1215898" y="28321"/>
                  </a:lnTo>
                  <a:lnTo>
                    <a:pt x="1274586" y="28321"/>
                  </a:lnTo>
                  <a:lnTo>
                    <a:pt x="1271508" y="23590"/>
                  </a:lnTo>
                  <a:lnTo>
                    <a:pt x="1266317" y="17780"/>
                  </a:lnTo>
                  <a:lnTo>
                    <a:pt x="1256196" y="10019"/>
                  </a:lnTo>
                  <a:lnTo>
                    <a:pt x="1244695" y="4460"/>
                  </a:lnTo>
                  <a:lnTo>
                    <a:pt x="1231812" y="1117"/>
                  </a:lnTo>
                  <a:lnTo>
                    <a:pt x="1217549" y="0"/>
                  </a:lnTo>
                  <a:close/>
                </a:path>
                <a:path w="1694815" h="169545">
                  <a:moveTo>
                    <a:pt x="1251458" y="106299"/>
                  </a:moveTo>
                  <a:lnTo>
                    <a:pt x="1223899" y="140970"/>
                  </a:lnTo>
                  <a:lnTo>
                    <a:pt x="1272774" y="140970"/>
                  </a:lnTo>
                  <a:lnTo>
                    <a:pt x="1273635" y="139811"/>
                  </a:lnTo>
                  <a:lnTo>
                    <a:pt x="1279149" y="129010"/>
                  </a:lnTo>
                  <a:lnTo>
                    <a:pt x="1283462" y="116459"/>
                  </a:lnTo>
                  <a:lnTo>
                    <a:pt x="1251458" y="106299"/>
                  </a:lnTo>
                  <a:close/>
                </a:path>
                <a:path w="1694815" h="169545">
                  <a:moveTo>
                    <a:pt x="1274586" y="28321"/>
                  </a:moveTo>
                  <a:lnTo>
                    <a:pt x="1224661" y="28321"/>
                  </a:lnTo>
                  <a:lnTo>
                    <a:pt x="1232027" y="30734"/>
                  </a:lnTo>
                  <a:lnTo>
                    <a:pt x="1244346" y="40512"/>
                  </a:lnTo>
                  <a:lnTo>
                    <a:pt x="1248410" y="47244"/>
                  </a:lnTo>
                  <a:lnTo>
                    <a:pt x="1250315" y="55753"/>
                  </a:lnTo>
                  <a:lnTo>
                    <a:pt x="1283081" y="47879"/>
                  </a:lnTo>
                  <a:lnTo>
                    <a:pt x="1279890" y="38639"/>
                  </a:lnTo>
                  <a:lnTo>
                    <a:pt x="1276123" y="30734"/>
                  </a:lnTo>
                  <a:lnTo>
                    <a:pt x="1276032" y="30543"/>
                  </a:lnTo>
                  <a:lnTo>
                    <a:pt x="1274586" y="28321"/>
                  </a:lnTo>
                  <a:close/>
                </a:path>
                <a:path w="1694815" h="169545">
                  <a:moveTo>
                    <a:pt x="1487805" y="2794"/>
                  </a:moveTo>
                  <a:lnTo>
                    <a:pt x="1375537" y="2794"/>
                  </a:lnTo>
                  <a:lnTo>
                    <a:pt x="1375537" y="166497"/>
                  </a:lnTo>
                  <a:lnTo>
                    <a:pt x="1408557" y="166497"/>
                  </a:lnTo>
                  <a:lnTo>
                    <a:pt x="1408557" y="96901"/>
                  </a:lnTo>
                  <a:lnTo>
                    <a:pt x="1476883" y="96901"/>
                  </a:lnTo>
                  <a:lnTo>
                    <a:pt x="1476883" y="69215"/>
                  </a:lnTo>
                  <a:lnTo>
                    <a:pt x="1408557" y="69215"/>
                  </a:lnTo>
                  <a:lnTo>
                    <a:pt x="1408557" y="30480"/>
                  </a:lnTo>
                  <a:lnTo>
                    <a:pt x="1487805" y="30480"/>
                  </a:lnTo>
                  <a:lnTo>
                    <a:pt x="1487805" y="2794"/>
                  </a:lnTo>
                  <a:close/>
                </a:path>
                <a:path w="1694815" h="169545">
                  <a:moveTo>
                    <a:pt x="1549146" y="2794"/>
                  </a:moveTo>
                  <a:lnTo>
                    <a:pt x="1516126" y="2794"/>
                  </a:lnTo>
                  <a:lnTo>
                    <a:pt x="1516126" y="166497"/>
                  </a:lnTo>
                  <a:lnTo>
                    <a:pt x="1549146" y="166497"/>
                  </a:lnTo>
                  <a:lnTo>
                    <a:pt x="1549146" y="2794"/>
                  </a:lnTo>
                  <a:close/>
                </a:path>
                <a:path w="1694815" h="169545">
                  <a:moveTo>
                    <a:pt x="1646428" y="30480"/>
                  </a:moveTo>
                  <a:lnTo>
                    <a:pt x="1613281" y="30480"/>
                  </a:lnTo>
                  <a:lnTo>
                    <a:pt x="1613281" y="166497"/>
                  </a:lnTo>
                  <a:lnTo>
                    <a:pt x="1646428" y="166497"/>
                  </a:lnTo>
                  <a:lnTo>
                    <a:pt x="1646428" y="30480"/>
                  </a:lnTo>
                  <a:close/>
                </a:path>
                <a:path w="1694815" h="169545">
                  <a:moveTo>
                    <a:pt x="1694815" y="2794"/>
                  </a:moveTo>
                  <a:lnTo>
                    <a:pt x="1564767" y="2794"/>
                  </a:lnTo>
                  <a:lnTo>
                    <a:pt x="1564767" y="30480"/>
                  </a:lnTo>
                  <a:lnTo>
                    <a:pt x="1694815" y="30480"/>
                  </a:lnTo>
                  <a:lnTo>
                    <a:pt x="1694815" y="2794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3722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14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(2023b,2024a))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9047" y="1376172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99047" y="3890771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</a:t>
            </a:r>
            <a:r>
              <a:rPr dirty="0" spc="-40"/>
              <a:t> </a:t>
            </a:r>
            <a:r>
              <a:rPr dirty="0"/>
              <a:t>General</a:t>
            </a:r>
            <a:r>
              <a:rPr dirty="0" spc="-65"/>
              <a:t> </a:t>
            </a:r>
            <a:r>
              <a:rPr dirty="0" spc="-10"/>
              <a:t>Overview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predominantly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provides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software,</a:t>
            </a:r>
            <a:r>
              <a:rPr dirty="0" sz="1150" spc="229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infrastructure,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consulting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solutions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large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enterprises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worldwide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34493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broad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portfolio of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customized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solutions…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86602" y="1100785"/>
            <a:ext cx="48380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…saw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steady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growth,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Software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as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largest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segment…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86602" y="1392758"/>
            <a:ext cx="241808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Revenue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$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2019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-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00252" y="3613226"/>
            <a:ext cx="48615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solutions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widely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adopted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due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various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partnerships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92697" y="3613226"/>
            <a:ext cx="36296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…and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North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America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being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IBM‘s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core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92697" y="3896690"/>
            <a:ext cx="277558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Revenue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 IBM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region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$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2023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723" y="1805939"/>
            <a:ext cx="1531112" cy="15128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013072" y="1445209"/>
            <a:ext cx="5048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Software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13072" y="1582928"/>
            <a:ext cx="154368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900" spc="-10">
                <a:latin typeface="Arial MT"/>
                <a:cs typeface="Arial MT"/>
              </a:rPr>
              <a:t>Open-</a:t>
            </a:r>
            <a:r>
              <a:rPr dirty="0" sz="900">
                <a:latin typeface="Arial MT"/>
                <a:cs typeface="Arial MT"/>
              </a:rPr>
              <a:t>source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hybrid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Cloud </a:t>
            </a:r>
            <a:r>
              <a:rPr dirty="0" sz="900">
                <a:latin typeface="Arial MT"/>
                <a:cs typeface="Arial MT"/>
              </a:rPr>
              <a:t>platforms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through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Red-</a:t>
            </a:r>
            <a:r>
              <a:rPr dirty="0" sz="900" spc="-25">
                <a:latin typeface="Arial MT"/>
                <a:cs typeface="Arial MT"/>
              </a:rPr>
              <a:t>Hat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well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AI </a:t>
            </a:r>
            <a:r>
              <a:rPr dirty="0" sz="900">
                <a:latin typeface="Arial MT"/>
                <a:cs typeface="Arial MT"/>
              </a:rPr>
              <a:t>automation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security solutions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13072" y="2506726"/>
            <a:ext cx="765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506691"/>
                </a:solidFill>
                <a:latin typeface="Arial"/>
                <a:cs typeface="Arial"/>
              </a:rPr>
              <a:t>Infrastructure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13072" y="2643885"/>
            <a:ext cx="152717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900" spc="-10">
                <a:latin typeface="Arial MT"/>
                <a:cs typeface="Arial MT"/>
              </a:rPr>
              <a:t>Innovative</a:t>
            </a:r>
            <a:r>
              <a:rPr dirty="0" sz="900" spc="7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infrastructure </a:t>
            </a:r>
            <a:r>
              <a:rPr dirty="0" sz="900">
                <a:latin typeface="Arial MT"/>
                <a:cs typeface="Arial MT"/>
              </a:rPr>
              <a:t>platform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enable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hybrid </a:t>
            </a:r>
            <a:r>
              <a:rPr dirty="0" sz="900">
                <a:latin typeface="Arial MT"/>
                <a:cs typeface="Arial MT"/>
              </a:rPr>
              <a:t>Multi-</a:t>
            </a:r>
            <a:r>
              <a:rPr dirty="0" sz="900" spc="-10">
                <a:latin typeface="Arial MT"/>
                <a:cs typeface="Arial MT"/>
              </a:rPr>
              <a:t>Cloud,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AI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25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open- </a:t>
            </a:r>
            <a:r>
              <a:rPr dirty="0" sz="900">
                <a:latin typeface="Arial MT"/>
                <a:cs typeface="Arial MT"/>
              </a:rPr>
              <a:t>Source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solutions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unfold </a:t>
            </a:r>
            <a:r>
              <a:rPr dirty="0" sz="900">
                <a:latin typeface="Arial MT"/>
                <a:cs typeface="Arial MT"/>
              </a:rPr>
              <a:t>their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full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2503" y="1445209"/>
            <a:ext cx="153162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1C2231"/>
                </a:solidFill>
                <a:latin typeface="Arial"/>
                <a:cs typeface="Arial"/>
              </a:rPr>
              <a:t>Financing</a:t>
            </a:r>
            <a:endParaRPr sz="900">
              <a:latin typeface="Arial"/>
              <a:cs typeface="Arial"/>
            </a:endParaRPr>
          </a:p>
          <a:p>
            <a:pPr marL="186055" marR="5080" indent="-173990">
              <a:lnSpc>
                <a:spcPct val="100000"/>
              </a:lnSpc>
              <a:spcBef>
                <a:spcPts val="5"/>
              </a:spcBef>
              <a:buChar char="•"/>
              <a:tabLst>
                <a:tab pos="186055" algn="l"/>
              </a:tabLst>
            </a:pPr>
            <a:r>
              <a:rPr dirty="0" sz="900">
                <a:latin typeface="Arial MT"/>
                <a:cs typeface="Arial MT"/>
              </a:rPr>
              <a:t>Supporting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clients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the </a:t>
            </a:r>
            <a:r>
              <a:rPr dirty="0" sz="900">
                <a:latin typeface="Arial MT"/>
                <a:cs typeface="Arial MT"/>
              </a:rPr>
              <a:t>acquisition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4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IBMs’ </a:t>
            </a:r>
            <a:r>
              <a:rPr dirty="0" sz="900">
                <a:latin typeface="Arial MT"/>
                <a:cs typeface="Arial MT"/>
              </a:rPr>
              <a:t>information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technology </a:t>
            </a:r>
            <a:r>
              <a:rPr dirty="0" sz="900">
                <a:latin typeface="Arial MT"/>
                <a:cs typeface="Arial MT"/>
              </a:rPr>
              <a:t>systems,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Software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 spc="-10">
                <a:latin typeface="Arial MT"/>
                <a:cs typeface="Arial MT"/>
              </a:rPr>
              <a:t>Services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2503" y="2506726"/>
            <a:ext cx="135699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Consulting</a:t>
            </a:r>
            <a:endParaRPr sz="900">
              <a:latin typeface="Arial"/>
              <a:cs typeface="Arial"/>
            </a:endParaRPr>
          </a:p>
          <a:p>
            <a:pPr marL="186055" marR="5080" indent="-173990">
              <a:lnSpc>
                <a:spcPct val="100000"/>
              </a:lnSpc>
              <a:buChar char="•"/>
              <a:tabLst>
                <a:tab pos="186055" algn="l"/>
              </a:tabLst>
            </a:pPr>
            <a:r>
              <a:rPr dirty="0" sz="900">
                <a:latin typeface="Arial MT"/>
                <a:cs typeface="Arial MT"/>
              </a:rPr>
              <a:t>Guidance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Business Transformation, </a:t>
            </a:r>
            <a:r>
              <a:rPr dirty="0" sz="900">
                <a:latin typeface="Arial MT"/>
                <a:cs typeface="Arial MT"/>
              </a:rPr>
              <a:t>implementation</a:t>
            </a:r>
            <a:r>
              <a:rPr dirty="0" sz="900" spc="-1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4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new </a:t>
            </a:r>
            <a:r>
              <a:rPr dirty="0" sz="900">
                <a:latin typeface="Arial MT"/>
                <a:cs typeface="Arial MT"/>
              </a:rPr>
              <a:t>technologies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operationalizing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Cloud </a:t>
            </a:r>
            <a:r>
              <a:rPr dirty="0" sz="900" spc="-10">
                <a:latin typeface="Arial MT"/>
                <a:cs typeface="Arial MT"/>
              </a:rPr>
              <a:t>platforms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984747" y="1504188"/>
            <a:ext cx="219710" cy="1856739"/>
          </a:xfrm>
          <a:custGeom>
            <a:avLst/>
            <a:gdLst/>
            <a:ahLst/>
            <a:cxnLst/>
            <a:rect l="l" t="t" r="r" b="b"/>
            <a:pathLst>
              <a:path w="219710" h="1856739">
                <a:moveTo>
                  <a:pt x="0" y="0"/>
                </a:moveTo>
                <a:lnTo>
                  <a:pt x="0" y="1856232"/>
                </a:lnTo>
                <a:lnTo>
                  <a:pt x="219455" y="928115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533388" y="3424428"/>
            <a:ext cx="5052060" cy="165100"/>
          </a:xfrm>
          <a:custGeom>
            <a:avLst/>
            <a:gdLst/>
            <a:ahLst/>
            <a:cxnLst/>
            <a:rect l="l" t="t" r="r" b="b"/>
            <a:pathLst>
              <a:path w="5052059" h="165100">
                <a:moveTo>
                  <a:pt x="5052059" y="0"/>
                </a:moveTo>
                <a:lnTo>
                  <a:pt x="0" y="0"/>
                </a:lnTo>
                <a:lnTo>
                  <a:pt x="2526029" y="164592"/>
                </a:lnTo>
                <a:lnTo>
                  <a:pt x="505205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6528625" y="2002535"/>
            <a:ext cx="4229735" cy="1148080"/>
            <a:chOff x="6528625" y="2002535"/>
            <a:chExt cx="4229735" cy="1148080"/>
          </a:xfrm>
        </p:grpSpPr>
        <p:sp>
          <p:nvSpPr>
            <p:cNvPr id="25" name="object 25" descr=""/>
            <p:cNvSpPr/>
            <p:nvPr/>
          </p:nvSpPr>
          <p:spPr>
            <a:xfrm>
              <a:off x="6720840" y="3118103"/>
              <a:ext cx="3845560" cy="27940"/>
            </a:xfrm>
            <a:custGeom>
              <a:avLst/>
              <a:gdLst/>
              <a:ahLst/>
              <a:cxnLst/>
              <a:rect l="l" t="t" r="r" b="b"/>
              <a:pathLst>
                <a:path w="3845559" h="27939">
                  <a:moveTo>
                    <a:pt x="47091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470916" y="27432"/>
                  </a:lnTo>
                  <a:lnTo>
                    <a:pt x="470916" y="0"/>
                  </a:lnTo>
                  <a:close/>
                </a:path>
                <a:path w="3845559" h="27939">
                  <a:moveTo>
                    <a:pt x="946404" y="18288"/>
                  </a:moveTo>
                  <a:lnTo>
                    <a:pt x="845820" y="18288"/>
                  </a:lnTo>
                  <a:lnTo>
                    <a:pt x="845820" y="27432"/>
                  </a:lnTo>
                  <a:lnTo>
                    <a:pt x="946404" y="27432"/>
                  </a:lnTo>
                  <a:lnTo>
                    <a:pt x="946404" y="18288"/>
                  </a:lnTo>
                  <a:close/>
                </a:path>
                <a:path w="3845559" h="27939">
                  <a:moveTo>
                    <a:pt x="1312164" y="18288"/>
                  </a:moveTo>
                  <a:lnTo>
                    <a:pt x="1211580" y="18288"/>
                  </a:lnTo>
                  <a:lnTo>
                    <a:pt x="1211580" y="27432"/>
                  </a:lnTo>
                  <a:lnTo>
                    <a:pt x="1312164" y="27432"/>
                  </a:lnTo>
                  <a:lnTo>
                    <a:pt x="1312164" y="18288"/>
                  </a:lnTo>
                  <a:close/>
                </a:path>
                <a:path w="3845559" h="27939">
                  <a:moveTo>
                    <a:pt x="1792224" y="18288"/>
                  </a:moveTo>
                  <a:lnTo>
                    <a:pt x="1687068" y="18288"/>
                  </a:lnTo>
                  <a:lnTo>
                    <a:pt x="1687068" y="27432"/>
                  </a:lnTo>
                  <a:lnTo>
                    <a:pt x="1792224" y="27432"/>
                  </a:lnTo>
                  <a:lnTo>
                    <a:pt x="1792224" y="18288"/>
                  </a:lnTo>
                  <a:close/>
                </a:path>
                <a:path w="3845559" h="27939">
                  <a:moveTo>
                    <a:pt x="2157984" y="18288"/>
                  </a:moveTo>
                  <a:lnTo>
                    <a:pt x="2052828" y="18288"/>
                  </a:lnTo>
                  <a:lnTo>
                    <a:pt x="2052828" y="27432"/>
                  </a:lnTo>
                  <a:lnTo>
                    <a:pt x="2157984" y="27432"/>
                  </a:lnTo>
                  <a:lnTo>
                    <a:pt x="2157984" y="18288"/>
                  </a:lnTo>
                  <a:close/>
                </a:path>
                <a:path w="3845559" h="27939">
                  <a:moveTo>
                    <a:pt x="2638044" y="18288"/>
                  </a:moveTo>
                  <a:lnTo>
                    <a:pt x="2532888" y="18288"/>
                  </a:lnTo>
                  <a:lnTo>
                    <a:pt x="2532888" y="27432"/>
                  </a:lnTo>
                  <a:lnTo>
                    <a:pt x="2638044" y="27432"/>
                  </a:lnTo>
                  <a:lnTo>
                    <a:pt x="2638044" y="18288"/>
                  </a:lnTo>
                  <a:close/>
                </a:path>
                <a:path w="3845559" h="27939">
                  <a:moveTo>
                    <a:pt x="2999232" y="18288"/>
                  </a:moveTo>
                  <a:lnTo>
                    <a:pt x="2898635" y="18288"/>
                  </a:lnTo>
                  <a:lnTo>
                    <a:pt x="2898635" y="27432"/>
                  </a:lnTo>
                  <a:lnTo>
                    <a:pt x="2999232" y="27432"/>
                  </a:lnTo>
                  <a:lnTo>
                    <a:pt x="2999232" y="18288"/>
                  </a:lnTo>
                  <a:close/>
                </a:path>
                <a:path w="3845559" h="27939">
                  <a:moveTo>
                    <a:pt x="3479292" y="22860"/>
                  </a:moveTo>
                  <a:lnTo>
                    <a:pt x="3378708" y="22860"/>
                  </a:lnTo>
                  <a:lnTo>
                    <a:pt x="3378708" y="27432"/>
                  </a:lnTo>
                  <a:lnTo>
                    <a:pt x="3479292" y="27432"/>
                  </a:lnTo>
                  <a:lnTo>
                    <a:pt x="3479292" y="22860"/>
                  </a:lnTo>
                  <a:close/>
                </a:path>
                <a:path w="3845559" h="27939">
                  <a:moveTo>
                    <a:pt x="3845052" y="22860"/>
                  </a:moveTo>
                  <a:lnTo>
                    <a:pt x="3744468" y="22860"/>
                  </a:lnTo>
                  <a:lnTo>
                    <a:pt x="3744468" y="27432"/>
                  </a:lnTo>
                  <a:lnTo>
                    <a:pt x="3845052" y="27432"/>
                  </a:lnTo>
                  <a:lnTo>
                    <a:pt x="3845052" y="2286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20840" y="3095243"/>
              <a:ext cx="3845560" cy="45720"/>
            </a:xfrm>
            <a:custGeom>
              <a:avLst/>
              <a:gdLst/>
              <a:ahLst/>
              <a:cxnLst/>
              <a:rect l="l" t="t" r="r" b="b"/>
              <a:pathLst>
                <a:path w="3845559" h="45719">
                  <a:moveTo>
                    <a:pt x="105156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05156" y="22860"/>
                  </a:lnTo>
                  <a:lnTo>
                    <a:pt x="105156" y="0"/>
                  </a:lnTo>
                  <a:close/>
                </a:path>
                <a:path w="3845559" h="45719">
                  <a:moveTo>
                    <a:pt x="470916" y="0"/>
                  </a:moveTo>
                  <a:lnTo>
                    <a:pt x="365760" y="0"/>
                  </a:lnTo>
                  <a:lnTo>
                    <a:pt x="365760" y="22860"/>
                  </a:lnTo>
                  <a:lnTo>
                    <a:pt x="470916" y="22860"/>
                  </a:lnTo>
                  <a:lnTo>
                    <a:pt x="470916" y="0"/>
                  </a:lnTo>
                  <a:close/>
                </a:path>
                <a:path w="3845559" h="45719">
                  <a:moveTo>
                    <a:pt x="1312164" y="22860"/>
                  </a:moveTo>
                  <a:lnTo>
                    <a:pt x="845820" y="22860"/>
                  </a:lnTo>
                  <a:lnTo>
                    <a:pt x="845820" y="41148"/>
                  </a:lnTo>
                  <a:lnTo>
                    <a:pt x="1312164" y="41148"/>
                  </a:lnTo>
                  <a:lnTo>
                    <a:pt x="1312164" y="22860"/>
                  </a:lnTo>
                  <a:close/>
                </a:path>
                <a:path w="3845559" h="45719">
                  <a:moveTo>
                    <a:pt x="2157984" y="27432"/>
                  </a:moveTo>
                  <a:lnTo>
                    <a:pt x="1687068" y="27432"/>
                  </a:lnTo>
                  <a:lnTo>
                    <a:pt x="1687068" y="41148"/>
                  </a:lnTo>
                  <a:lnTo>
                    <a:pt x="2157984" y="41148"/>
                  </a:lnTo>
                  <a:lnTo>
                    <a:pt x="2157984" y="27432"/>
                  </a:lnTo>
                  <a:close/>
                </a:path>
                <a:path w="3845559" h="45719">
                  <a:moveTo>
                    <a:pt x="2999232" y="27432"/>
                  </a:moveTo>
                  <a:lnTo>
                    <a:pt x="2532888" y="27432"/>
                  </a:lnTo>
                  <a:lnTo>
                    <a:pt x="2532888" y="41148"/>
                  </a:lnTo>
                  <a:lnTo>
                    <a:pt x="2999232" y="41148"/>
                  </a:lnTo>
                  <a:lnTo>
                    <a:pt x="2999232" y="27432"/>
                  </a:lnTo>
                  <a:close/>
                </a:path>
                <a:path w="3845559" h="45719">
                  <a:moveTo>
                    <a:pt x="3845052" y="32004"/>
                  </a:moveTo>
                  <a:lnTo>
                    <a:pt x="3378708" y="32004"/>
                  </a:lnTo>
                  <a:lnTo>
                    <a:pt x="3378708" y="45720"/>
                  </a:lnTo>
                  <a:lnTo>
                    <a:pt x="3845052" y="45720"/>
                  </a:lnTo>
                  <a:lnTo>
                    <a:pt x="3845052" y="32004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720840" y="2807207"/>
              <a:ext cx="3845560" cy="320040"/>
            </a:xfrm>
            <a:custGeom>
              <a:avLst/>
              <a:gdLst/>
              <a:ahLst/>
              <a:cxnLst/>
              <a:rect l="l" t="t" r="r" b="b"/>
              <a:pathLst>
                <a:path w="3845559" h="320039">
                  <a:moveTo>
                    <a:pt x="470916" y="0"/>
                  </a:moveTo>
                  <a:lnTo>
                    <a:pt x="0" y="0"/>
                  </a:lnTo>
                  <a:lnTo>
                    <a:pt x="0" y="288036"/>
                  </a:lnTo>
                  <a:lnTo>
                    <a:pt x="470916" y="288036"/>
                  </a:lnTo>
                  <a:lnTo>
                    <a:pt x="470916" y="0"/>
                  </a:lnTo>
                  <a:close/>
                </a:path>
                <a:path w="3845559" h="320039">
                  <a:moveTo>
                    <a:pt x="1312164" y="41148"/>
                  </a:moveTo>
                  <a:lnTo>
                    <a:pt x="845820" y="41148"/>
                  </a:lnTo>
                  <a:lnTo>
                    <a:pt x="845820" y="310896"/>
                  </a:lnTo>
                  <a:lnTo>
                    <a:pt x="1312164" y="310896"/>
                  </a:lnTo>
                  <a:lnTo>
                    <a:pt x="1312164" y="41148"/>
                  </a:lnTo>
                  <a:close/>
                </a:path>
                <a:path w="3845559" h="320039">
                  <a:moveTo>
                    <a:pt x="2157984" y="54864"/>
                  </a:moveTo>
                  <a:lnTo>
                    <a:pt x="1687068" y="54864"/>
                  </a:lnTo>
                  <a:lnTo>
                    <a:pt x="1687068" y="315468"/>
                  </a:lnTo>
                  <a:lnTo>
                    <a:pt x="2157984" y="315468"/>
                  </a:lnTo>
                  <a:lnTo>
                    <a:pt x="2157984" y="54864"/>
                  </a:lnTo>
                  <a:close/>
                </a:path>
                <a:path w="3845559" h="320039">
                  <a:moveTo>
                    <a:pt x="2999232" y="36576"/>
                  </a:moveTo>
                  <a:lnTo>
                    <a:pt x="2532888" y="36576"/>
                  </a:lnTo>
                  <a:lnTo>
                    <a:pt x="2532888" y="315468"/>
                  </a:lnTo>
                  <a:lnTo>
                    <a:pt x="2999232" y="315468"/>
                  </a:lnTo>
                  <a:lnTo>
                    <a:pt x="2999232" y="36576"/>
                  </a:lnTo>
                  <a:close/>
                </a:path>
                <a:path w="3845559" h="320039">
                  <a:moveTo>
                    <a:pt x="3845052" y="50292"/>
                  </a:moveTo>
                  <a:lnTo>
                    <a:pt x="3378708" y="50292"/>
                  </a:lnTo>
                  <a:lnTo>
                    <a:pt x="3378708" y="320040"/>
                  </a:lnTo>
                  <a:lnTo>
                    <a:pt x="3845052" y="320040"/>
                  </a:lnTo>
                  <a:lnTo>
                    <a:pt x="3845052" y="50292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720840" y="2487167"/>
              <a:ext cx="3845560" cy="375285"/>
            </a:xfrm>
            <a:custGeom>
              <a:avLst/>
              <a:gdLst/>
              <a:ahLst/>
              <a:cxnLst/>
              <a:rect l="l" t="t" r="r" b="b"/>
              <a:pathLst>
                <a:path w="3845559" h="375285">
                  <a:moveTo>
                    <a:pt x="470916" y="4572"/>
                  </a:moveTo>
                  <a:lnTo>
                    <a:pt x="0" y="4572"/>
                  </a:lnTo>
                  <a:lnTo>
                    <a:pt x="0" y="320040"/>
                  </a:lnTo>
                  <a:lnTo>
                    <a:pt x="470916" y="320040"/>
                  </a:lnTo>
                  <a:lnTo>
                    <a:pt x="470916" y="4572"/>
                  </a:lnTo>
                  <a:close/>
                </a:path>
                <a:path w="3845559" h="375285">
                  <a:moveTo>
                    <a:pt x="1312164" y="64008"/>
                  </a:moveTo>
                  <a:lnTo>
                    <a:pt x="845820" y="64008"/>
                  </a:lnTo>
                  <a:lnTo>
                    <a:pt x="845820" y="361188"/>
                  </a:lnTo>
                  <a:lnTo>
                    <a:pt x="1312164" y="361188"/>
                  </a:lnTo>
                  <a:lnTo>
                    <a:pt x="1312164" y="64008"/>
                  </a:lnTo>
                  <a:close/>
                </a:path>
                <a:path w="3845559" h="375285">
                  <a:moveTo>
                    <a:pt x="2157984" y="45720"/>
                  </a:moveTo>
                  <a:lnTo>
                    <a:pt x="1687068" y="45720"/>
                  </a:lnTo>
                  <a:lnTo>
                    <a:pt x="1687068" y="374904"/>
                  </a:lnTo>
                  <a:lnTo>
                    <a:pt x="2157984" y="374904"/>
                  </a:lnTo>
                  <a:lnTo>
                    <a:pt x="2157984" y="45720"/>
                  </a:lnTo>
                  <a:close/>
                </a:path>
                <a:path w="3845559" h="375285">
                  <a:moveTo>
                    <a:pt x="2999232" y="4572"/>
                  </a:moveTo>
                  <a:lnTo>
                    <a:pt x="2532888" y="4572"/>
                  </a:lnTo>
                  <a:lnTo>
                    <a:pt x="2532888" y="356616"/>
                  </a:lnTo>
                  <a:lnTo>
                    <a:pt x="2999232" y="356616"/>
                  </a:lnTo>
                  <a:lnTo>
                    <a:pt x="2999232" y="4572"/>
                  </a:lnTo>
                  <a:close/>
                </a:path>
                <a:path w="3845559" h="375285">
                  <a:moveTo>
                    <a:pt x="3845052" y="0"/>
                  </a:moveTo>
                  <a:lnTo>
                    <a:pt x="3378708" y="0"/>
                  </a:lnTo>
                  <a:lnTo>
                    <a:pt x="3378708" y="370332"/>
                  </a:lnTo>
                  <a:lnTo>
                    <a:pt x="3845052" y="370332"/>
                  </a:lnTo>
                  <a:lnTo>
                    <a:pt x="384505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720840" y="2002535"/>
              <a:ext cx="3845560" cy="548640"/>
            </a:xfrm>
            <a:custGeom>
              <a:avLst/>
              <a:gdLst/>
              <a:ahLst/>
              <a:cxnLst/>
              <a:rect l="l" t="t" r="r" b="b"/>
              <a:pathLst>
                <a:path w="3845559" h="548639">
                  <a:moveTo>
                    <a:pt x="470916" y="77724"/>
                  </a:moveTo>
                  <a:lnTo>
                    <a:pt x="0" y="77724"/>
                  </a:lnTo>
                  <a:lnTo>
                    <a:pt x="0" y="489204"/>
                  </a:lnTo>
                  <a:lnTo>
                    <a:pt x="470916" y="489204"/>
                  </a:lnTo>
                  <a:lnTo>
                    <a:pt x="470916" y="77724"/>
                  </a:lnTo>
                  <a:close/>
                </a:path>
                <a:path w="3845559" h="548639">
                  <a:moveTo>
                    <a:pt x="1312164" y="123444"/>
                  </a:moveTo>
                  <a:lnTo>
                    <a:pt x="845820" y="123444"/>
                  </a:lnTo>
                  <a:lnTo>
                    <a:pt x="845820" y="548640"/>
                  </a:lnTo>
                  <a:lnTo>
                    <a:pt x="1312164" y="548640"/>
                  </a:lnTo>
                  <a:lnTo>
                    <a:pt x="1312164" y="123444"/>
                  </a:lnTo>
                  <a:close/>
                </a:path>
                <a:path w="3845559" h="548639">
                  <a:moveTo>
                    <a:pt x="2157984" y="86868"/>
                  </a:moveTo>
                  <a:lnTo>
                    <a:pt x="1687068" y="86868"/>
                  </a:lnTo>
                  <a:lnTo>
                    <a:pt x="1687068" y="530352"/>
                  </a:lnTo>
                  <a:lnTo>
                    <a:pt x="2157984" y="530352"/>
                  </a:lnTo>
                  <a:lnTo>
                    <a:pt x="2157984" y="86868"/>
                  </a:lnTo>
                  <a:close/>
                </a:path>
                <a:path w="3845559" h="548639">
                  <a:moveTo>
                    <a:pt x="2999232" y="27432"/>
                  </a:moveTo>
                  <a:lnTo>
                    <a:pt x="2532888" y="27432"/>
                  </a:lnTo>
                  <a:lnTo>
                    <a:pt x="2532888" y="489204"/>
                  </a:lnTo>
                  <a:lnTo>
                    <a:pt x="2999232" y="489204"/>
                  </a:lnTo>
                  <a:lnTo>
                    <a:pt x="2999232" y="27432"/>
                  </a:lnTo>
                  <a:close/>
                </a:path>
                <a:path w="3845559" h="548639">
                  <a:moveTo>
                    <a:pt x="3845052" y="0"/>
                  </a:moveTo>
                  <a:lnTo>
                    <a:pt x="3378708" y="0"/>
                  </a:lnTo>
                  <a:lnTo>
                    <a:pt x="3378708" y="484632"/>
                  </a:lnTo>
                  <a:lnTo>
                    <a:pt x="3845052" y="484632"/>
                  </a:lnTo>
                  <a:lnTo>
                    <a:pt x="384505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533388" y="3145535"/>
              <a:ext cx="4220210" cy="0"/>
            </a:xfrm>
            <a:custGeom>
              <a:avLst/>
              <a:gdLst/>
              <a:ahLst/>
              <a:cxnLst/>
              <a:rect l="l" t="t" r="r" b="b"/>
              <a:pathLst>
                <a:path w="4220209" h="0">
                  <a:moveTo>
                    <a:pt x="553211" y="0"/>
                  </a:moveTo>
                  <a:lnTo>
                    <a:pt x="1133855" y="0"/>
                  </a:lnTo>
                </a:path>
                <a:path w="4220209" h="0">
                  <a:moveTo>
                    <a:pt x="0" y="0"/>
                  </a:moveTo>
                  <a:lnTo>
                    <a:pt x="292607" y="0"/>
                  </a:lnTo>
                </a:path>
                <a:path w="4220209" h="0">
                  <a:moveTo>
                    <a:pt x="1399031" y="0"/>
                  </a:moveTo>
                  <a:lnTo>
                    <a:pt x="1979676" y="0"/>
                  </a:lnTo>
                </a:path>
                <a:path w="4220209" h="0">
                  <a:moveTo>
                    <a:pt x="2240279" y="0"/>
                  </a:moveTo>
                  <a:lnTo>
                    <a:pt x="2825495" y="0"/>
                  </a:lnTo>
                </a:path>
                <a:path w="4220209" h="0">
                  <a:moveTo>
                    <a:pt x="3086099" y="0"/>
                  </a:moveTo>
                  <a:lnTo>
                    <a:pt x="3666743" y="0"/>
                  </a:lnTo>
                </a:path>
                <a:path w="4220209" h="0">
                  <a:moveTo>
                    <a:pt x="3931919" y="0"/>
                  </a:moveTo>
                  <a:lnTo>
                    <a:pt x="421995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34606" y="3065525"/>
              <a:ext cx="3446145" cy="79375"/>
            </a:xfrm>
            <a:custGeom>
              <a:avLst/>
              <a:gdLst/>
              <a:ahLst/>
              <a:cxnLst/>
              <a:rect l="l" t="t" r="r" b="b"/>
              <a:pathLst>
                <a:path w="3446145" h="79375">
                  <a:moveTo>
                    <a:pt x="3445637" y="0"/>
                  </a:moveTo>
                  <a:lnTo>
                    <a:pt x="3374136" y="79375"/>
                  </a:lnTo>
                </a:path>
                <a:path w="3446145" h="79375">
                  <a:moveTo>
                    <a:pt x="2604262" y="0"/>
                  </a:moveTo>
                  <a:lnTo>
                    <a:pt x="2532888" y="76200"/>
                  </a:lnTo>
                </a:path>
                <a:path w="3446145" h="79375">
                  <a:moveTo>
                    <a:pt x="71374" y="0"/>
                  </a:moveTo>
                  <a:lnTo>
                    <a:pt x="0" y="44450"/>
                  </a:lnTo>
                </a:path>
                <a:path w="3446145" h="79375">
                  <a:moveTo>
                    <a:pt x="1758569" y="0"/>
                  </a:moveTo>
                  <a:lnTo>
                    <a:pt x="1687068" y="76200"/>
                  </a:lnTo>
                </a:path>
                <a:path w="3446145" h="79375">
                  <a:moveTo>
                    <a:pt x="912749" y="0"/>
                  </a:moveTo>
                  <a:lnTo>
                    <a:pt x="841248" y="762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7799069" y="1611883"/>
            <a:ext cx="2533015" cy="185420"/>
            <a:chOff x="7799069" y="1611883"/>
            <a:chExt cx="2533015" cy="185420"/>
          </a:xfrm>
        </p:grpSpPr>
        <p:sp>
          <p:nvSpPr>
            <p:cNvPr id="33" name="object 33" descr=""/>
            <p:cNvSpPr/>
            <p:nvPr/>
          </p:nvSpPr>
          <p:spPr>
            <a:xfrm>
              <a:off x="7799069" y="1611883"/>
              <a:ext cx="2533015" cy="177165"/>
            </a:xfrm>
            <a:custGeom>
              <a:avLst/>
              <a:gdLst/>
              <a:ahLst/>
              <a:cxnLst/>
              <a:rect l="l" t="t" r="r" b="b"/>
              <a:pathLst>
                <a:path w="2533015" h="177164">
                  <a:moveTo>
                    <a:pt x="2446526" y="28508"/>
                  </a:moveTo>
                  <a:lnTo>
                    <a:pt x="0" y="148208"/>
                  </a:lnTo>
                  <a:lnTo>
                    <a:pt x="1397" y="176656"/>
                  </a:lnTo>
                  <a:lnTo>
                    <a:pt x="2447925" y="57083"/>
                  </a:lnTo>
                  <a:lnTo>
                    <a:pt x="2446526" y="28508"/>
                  </a:lnTo>
                  <a:close/>
                </a:path>
                <a:path w="2533015" h="177164">
                  <a:moveTo>
                    <a:pt x="2508259" y="27812"/>
                  </a:moveTo>
                  <a:lnTo>
                    <a:pt x="2460752" y="27812"/>
                  </a:lnTo>
                  <a:lnTo>
                    <a:pt x="2462149" y="56387"/>
                  </a:lnTo>
                  <a:lnTo>
                    <a:pt x="2447925" y="57083"/>
                  </a:lnTo>
                  <a:lnTo>
                    <a:pt x="2449322" y="85598"/>
                  </a:lnTo>
                  <a:lnTo>
                    <a:pt x="2532760" y="38607"/>
                  </a:lnTo>
                  <a:lnTo>
                    <a:pt x="2508259" y="27812"/>
                  </a:lnTo>
                  <a:close/>
                </a:path>
                <a:path w="2533015" h="177164">
                  <a:moveTo>
                    <a:pt x="2460752" y="27812"/>
                  </a:moveTo>
                  <a:lnTo>
                    <a:pt x="2446526" y="28508"/>
                  </a:lnTo>
                  <a:lnTo>
                    <a:pt x="2447891" y="56387"/>
                  </a:lnTo>
                  <a:lnTo>
                    <a:pt x="2447925" y="57083"/>
                  </a:lnTo>
                  <a:lnTo>
                    <a:pt x="2462149" y="56387"/>
                  </a:lnTo>
                  <a:lnTo>
                    <a:pt x="2460786" y="28508"/>
                  </a:lnTo>
                  <a:lnTo>
                    <a:pt x="2460752" y="27812"/>
                  </a:lnTo>
                  <a:close/>
                </a:path>
                <a:path w="2533015" h="177164">
                  <a:moveTo>
                    <a:pt x="2445130" y="0"/>
                  </a:moveTo>
                  <a:lnTo>
                    <a:pt x="2446492" y="27812"/>
                  </a:lnTo>
                  <a:lnTo>
                    <a:pt x="2446526" y="28508"/>
                  </a:lnTo>
                  <a:lnTo>
                    <a:pt x="2460752" y="27812"/>
                  </a:lnTo>
                  <a:lnTo>
                    <a:pt x="2508259" y="27812"/>
                  </a:lnTo>
                  <a:lnTo>
                    <a:pt x="24451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668511" y="1636775"/>
              <a:ext cx="791210" cy="155575"/>
            </a:xfrm>
            <a:custGeom>
              <a:avLst/>
              <a:gdLst/>
              <a:ahLst/>
              <a:cxnLst/>
              <a:rect l="l" t="t" r="r" b="b"/>
              <a:pathLst>
                <a:path w="791209" h="155575">
                  <a:moveTo>
                    <a:pt x="395478" y="0"/>
                  </a:moveTo>
                  <a:lnTo>
                    <a:pt x="324384" y="1252"/>
                  </a:lnTo>
                  <a:lnTo>
                    <a:pt x="257473" y="4862"/>
                  </a:lnTo>
                  <a:lnTo>
                    <a:pt x="195862" y="10611"/>
                  </a:lnTo>
                  <a:lnTo>
                    <a:pt x="140666" y="18279"/>
                  </a:lnTo>
                  <a:lnTo>
                    <a:pt x="93003" y="27647"/>
                  </a:lnTo>
                  <a:lnTo>
                    <a:pt x="53989" y="38495"/>
                  </a:lnTo>
                  <a:lnTo>
                    <a:pt x="6370" y="63752"/>
                  </a:lnTo>
                  <a:lnTo>
                    <a:pt x="0" y="77724"/>
                  </a:lnTo>
                  <a:lnTo>
                    <a:pt x="6370" y="91695"/>
                  </a:lnTo>
                  <a:lnTo>
                    <a:pt x="53989" y="116952"/>
                  </a:lnTo>
                  <a:lnTo>
                    <a:pt x="93003" y="127800"/>
                  </a:lnTo>
                  <a:lnTo>
                    <a:pt x="140666" y="137168"/>
                  </a:lnTo>
                  <a:lnTo>
                    <a:pt x="195862" y="144836"/>
                  </a:lnTo>
                  <a:lnTo>
                    <a:pt x="257473" y="150585"/>
                  </a:lnTo>
                  <a:lnTo>
                    <a:pt x="324384" y="154195"/>
                  </a:lnTo>
                  <a:lnTo>
                    <a:pt x="395478" y="155448"/>
                  </a:lnTo>
                  <a:lnTo>
                    <a:pt x="466571" y="154195"/>
                  </a:lnTo>
                  <a:lnTo>
                    <a:pt x="533482" y="150585"/>
                  </a:lnTo>
                  <a:lnTo>
                    <a:pt x="595093" y="144836"/>
                  </a:lnTo>
                  <a:lnTo>
                    <a:pt x="650289" y="137168"/>
                  </a:lnTo>
                  <a:lnTo>
                    <a:pt x="697952" y="127800"/>
                  </a:lnTo>
                  <a:lnTo>
                    <a:pt x="736966" y="116952"/>
                  </a:lnTo>
                  <a:lnTo>
                    <a:pt x="784585" y="91695"/>
                  </a:lnTo>
                  <a:lnTo>
                    <a:pt x="790956" y="77724"/>
                  </a:lnTo>
                  <a:lnTo>
                    <a:pt x="784585" y="63752"/>
                  </a:lnTo>
                  <a:lnTo>
                    <a:pt x="736966" y="38495"/>
                  </a:lnTo>
                  <a:lnTo>
                    <a:pt x="697952" y="27647"/>
                  </a:lnTo>
                  <a:lnTo>
                    <a:pt x="650289" y="18279"/>
                  </a:lnTo>
                  <a:lnTo>
                    <a:pt x="595093" y="10611"/>
                  </a:lnTo>
                  <a:lnTo>
                    <a:pt x="533482" y="4862"/>
                  </a:lnTo>
                  <a:lnTo>
                    <a:pt x="466571" y="1252"/>
                  </a:lnTo>
                  <a:lnTo>
                    <a:pt x="395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668511" y="1636775"/>
              <a:ext cx="791210" cy="155575"/>
            </a:xfrm>
            <a:custGeom>
              <a:avLst/>
              <a:gdLst/>
              <a:ahLst/>
              <a:cxnLst/>
              <a:rect l="l" t="t" r="r" b="b"/>
              <a:pathLst>
                <a:path w="791209" h="155575">
                  <a:moveTo>
                    <a:pt x="0" y="77724"/>
                  </a:moveTo>
                  <a:lnTo>
                    <a:pt x="53989" y="38495"/>
                  </a:lnTo>
                  <a:lnTo>
                    <a:pt x="93003" y="27647"/>
                  </a:lnTo>
                  <a:lnTo>
                    <a:pt x="140666" y="18279"/>
                  </a:lnTo>
                  <a:lnTo>
                    <a:pt x="195862" y="10611"/>
                  </a:lnTo>
                  <a:lnTo>
                    <a:pt x="257473" y="4862"/>
                  </a:lnTo>
                  <a:lnTo>
                    <a:pt x="324384" y="1252"/>
                  </a:lnTo>
                  <a:lnTo>
                    <a:pt x="395478" y="0"/>
                  </a:lnTo>
                  <a:lnTo>
                    <a:pt x="466571" y="1252"/>
                  </a:lnTo>
                  <a:lnTo>
                    <a:pt x="533482" y="4862"/>
                  </a:lnTo>
                  <a:lnTo>
                    <a:pt x="595093" y="10611"/>
                  </a:lnTo>
                  <a:lnTo>
                    <a:pt x="650289" y="18279"/>
                  </a:lnTo>
                  <a:lnTo>
                    <a:pt x="697952" y="27647"/>
                  </a:lnTo>
                  <a:lnTo>
                    <a:pt x="736966" y="38495"/>
                  </a:lnTo>
                  <a:lnTo>
                    <a:pt x="784585" y="63752"/>
                  </a:lnTo>
                  <a:lnTo>
                    <a:pt x="790956" y="77724"/>
                  </a:lnTo>
                  <a:lnTo>
                    <a:pt x="784585" y="91695"/>
                  </a:lnTo>
                  <a:lnTo>
                    <a:pt x="736966" y="116952"/>
                  </a:lnTo>
                  <a:lnTo>
                    <a:pt x="697952" y="127800"/>
                  </a:lnTo>
                  <a:lnTo>
                    <a:pt x="650289" y="137168"/>
                  </a:lnTo>
                  <a:lnTo>
                    <a:pt x="595093" y="144836"/>
                  </a:lnTo>
                  <a:lnTo>
                    <a:pt x="533482" y="150585"/>
                  </a:lnTo>
                  <a:lnTo>
                    <a:pt x="466571" y="154195"/>
                  </a:lnTo>
                  <a:lnTo>
                    <a:pt x="395478" y="155448"/>
                  </a:lnTo>
                  <a:lnTo>
                    <a:pt x="324384" y="154195"/>
                  </a:lnTo>
                  <a:lnTo>
                    <a:pt x="257473" y="150585"/>
                  </a:lnTo>
                  <a:lnTo>
                    <a:pt x="195862" y="144836"/>
                  </a:lnTo>
                  <a:lnTo>
                    <a:pt x="140666" y="137168"/>
                  </a:lnTo>
                  <a:lnTo>
                    <a:pt x="93003" y="127800"/>
                  </a:lnTo>
                  <a:lnTo>
                    <a:pt x="53989" y="116952"/>
                  </a:lnTo>
                  <a:lnTo>
                    <a:pt x="6370" y="91695"/>
                  </a:lnTo>
                  <a:lnTo>
                    <a:pt x="0" y="777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646034" y="2259583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41.5%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646034" y="2620137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29.5%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646034" y="2904489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26.3%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7667243" y="3072383"/>
            <a:ext cx="265430" cy="109855"/>
          </a:xfrm>
          <a:custGeom>
            <a:avLst/>
            <a:gdLst/>
            <a:ahLst/>
            <a:cxnLst/>
            <a:rect l="l" t="t" r="r" b="b"/>
            <a:pathLst>
              <a:path w="265429" h="109855">
                <a:moveTo>
                  <a:pt x="265175" y="0"/>
                </a:moveTo>
                <a:lnTo>
                  <a:pt x="0" y="0"/>
                </a:lnTo>
                <a:lnTo>
                  <a:pt x="0" y="109727"/>
                </a:lnTo>
                <a:lnTo>
                  <a:pt x="265175" y="109727"/>
                </a:lnTo>
                <a:lnTo>
                  <a:pt x="265175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7674609" y="3047492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1.8%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051672" y="2984957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0.9%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755383" y="3198368"/>
            <a:ext cx="4057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FY </a:t>
            </a:r>
            <a:r>
              <a:rPr dirty="0" sz="800" spc="-20">
                <a:latin typeface="Arial MT"/>
                <a:cs typeface="Arial MT"/>
              </a:rPr>
              <a:t>2019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598791" y="3198368"/>
            <a:ext cx="4057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FY </a:t>
            </a:r>
            <a:r>
              <a:rPr dirty="0" sz="800" spc="-20">
                <a:latin typeface="Arial MT"/>
                <a:cs typeface="Arial MT"/>
              </a:rPr>
              <a:t>2020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490966" y="2230881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42.1%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490966" y="2618612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31.1%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490966" y="2914014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24.7%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8513064" y="3076955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4" h="109855">
                <a:moveTo>
                  <a:pt x="260603" y="0"/>
                </a:moveTo>
                <a:lnTo>
                  <a:pt x="0" y="0"/>
                </a:lnTo>
                <a:lnTo>
                  <a:pt x="0" y="109727"/>
                </a:lnTo>
                <a:lnTo>
                  <a:pt x="260603" y="109727"/>
                </a:lnTo>
                <a:lnTo>
                  <a:pt x="260603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8519286" y="3050539"/>
            <a:ext cx="2533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1.3%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896604" y="2984957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0.7%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825995" y="3076955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4" h="109855">
                <a:moveTo>
                  <a:pt x="260603" y="0"/>
                </a:moveTo>
                <a:lnTo>
                  <a:pt x="0" y="0"/>
                </a:lnTo>
                <a:lnTo>
                  <a:pt x="0" y="109727"/>
                </a:lnTo>
                <a:lnTo>
                  <a:pt x="260603" y="109727"/>
                </a:lnTo>
                <a:lnTo>
                  <a:pt x="260603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831330" y="3053842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2.4%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443721" y="3198368"/>
            <a:ext cx="4057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FY </a:t>
            </a:r>
            <a:r>
              <a:rPr dirty="0" sz="800" spc="-20">
                <a:latin typeface="Arial MT"/>
                <a:cs typeface="Arial MT"/>
              </a:rPr>
              <a:t>2021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802628" y="2208656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38.8%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333992" y="2588513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31.6%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333992" y="2904489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25.3%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9358883" y="3076955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4" h="109855">
                <a:moveTo>
                  <a:pt x="260603" y="0"/>
                </a:moveTo>
                <a:lnTo>
                  <a:pt x="0" y="0"/>
                </a:lnTo>
                <a:lnTo>
                  <a:pt x="0" y="109727"/>
                </a:lnTo>
                <a:lnTo>
                  <a:pt x="260603" y="109727"/>
                </a:lnTo>
                <a:lnTo>
                  <a:pt x="260603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9362693" y="3051759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1.1%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740010" y="2984957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0.7%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208266" y="2984957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2.1%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287002" y="3198368"/>
            <a:ext cx="4057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FY </a:t>
            </a:r>
            <a:r>
              <a:rPr dirty="0" sz="800" spc="-20">
                <a:latin typeface="Arial MT"/>
                <a:cs typeface="Arial MT"/>
              </a:rPr>
              <a:t>2022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178922" y="2165731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42.5%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178922" y="2593086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32.3%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178922" y="2912491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23.6%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10200131" y="3081527"/>
            <a:ext cx="265430" cy="109855"/>
          </a:xfrm>
          <a:custGeom>
            <a:avLst/>
            <a:gdLst/>
            <a:ahLst/>
            <a:cxnLst/>
            <a:rect l="l" t="t" r="r" b="b"/>
            <a:pathLst>
              <a:path w="265429" h="109855">
                <a:moveTo>
                  <a:pt x="265175" y="0"/>
                </a:moveTo>
                <a:lnTo>
                  <a:pt x="0" y="0"/>
                </a:lnTo>
                <a:lnTo>
                  <a:pt x="0" y="109727"/>
                </a:lnTo>
                <a:lnTo>
                  <a:pt x="265175" y="109727"/>
                </a:lnTo>
                <a:lnTo>
                  <a:pt x="265175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10207497" y="3055366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1.3%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584942" y="2984957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0.3%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802628" y="2872181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27.3%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131679" y="3198368"/>
            <a:ext cx="4057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FY </a:t>
            </a:r>
            <a:r>
              <a:rPr dirty="0" sz="800" spc="-20"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333992" y="2180081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41.4%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802628" y="2570733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29.3%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794372" y="1921001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57,714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637780" y="1966671"/>
            <a:ext cx="32893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latin typeface="Arial"/>
                <a:cs typeface="Arial"/>
              </a:rPr>
              <a:t>55,180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482710" y="1927351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57,351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326118" y="1868550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60,530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0170921" y="1843277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61,900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779509" y="1634489"/>
            <a:ext cx="5835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b="1">
                <a:latin typeface="Arial"/>
                <a:cs typeface="Arial"/>
              </a:rPr>
              <a:t>CAGR</a:t>
            </a:r>
            <a:r>
              <a:rPr dirty="0" sz="800" spc="2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3.9%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6272212" y="4233735"/>
            <a:ext cx="4881880" cy="1689100"/>
            <a:chOff x="6272212" y="4233735"/>
            <a:chExt cx="4881880" cy="1689100"/>
          </a:xfrm>
        </p:grpSpPr>
        <p:pic>
          <p:nvPicPr>
            <p:cNvPr id="78" name="object 7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2212" y="4233735"/>
              <a:ext cx="4881499" cy="1685645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8683244" y="5474334"/>
              <a:ext cx="2423795" cy="448309"/>
            </a:xfrm>
            <a:custGeom>
              <a:avLst/>
              <a:gdLst/>
              <a:ahLst/>
              <a:cxnLst/>
              <a:rect l="l" t="t" r="r" b="b"/>
              <a:pathLst>
                <a:path w="2423795" h="448310">
                  <a:moveTo>
                    <a:pt x="45720" y="440397"/>
                  </a:moveTo>
                  <a:lnTo>
                    <a:pt x="44704" y="427050"/>
                  </a:lnTo>
                  <a:lnTo>
                    <a:pt x="35560" y="425234"/>
                  </a:lnTo>
                  <a:lnTo>
                    <a:pt x="0" y="434746"/>
                  </a:lnTo>
                  <a:lnTo>
                    <a:pt x="2794" y="440867"/>
                  </a:lnTo>
                  <a:lnTo>
                    <a:pt x="6858" y="448094"/>
                  </a:lnTo>
                  <a:lnTo>
                    <a:pt x="45339" y="446747"/>
                  </a:lnTo>
                  <a:lnTo>
                    <a:pt x="45720" y="440397"/>
                  </a:lnTo>
                  <a:close/>
                </a:path>
                <a:path w="2423795" h="448310">
                  <a:moveTo>
                    <a:pt x="2423287" y="27432"/>
                  </a:moveTo>
                  <a:lnTo>
                    <a:pt x="2420493" y="20701"/>
                  </a:lnTo>
                  <a:lnTo>
                    <a:pt x="2414905" y="15494"/>
                  </a:lnTo>
                  <a:lnTo>
                    <a:pt x="2408682" y="10795"/>
                  </a:lnTo>
                  <a:lnTo>
                    <a:pt x="2403475" y="5080"/>
                  </a:lnTo>
                  <a:lnTo>
                    <a:pt x="2397506" y="0"/>
                  </a:lnTo>
                  <a:lnTo>
                    <a:pt x="2395855" y="6858"/>
                  </a:lnTo>
                  <a:lnTo>
                    <a:pt x="2400554" y="12827"/>
                  </a:lnTo>
                  <a:lnTo>
                    <a:pt x="2406650" y="17653"/>
                  </a:lnTo>
                  <a:lnTo>
                    <a:pt x="2413762" y="21590"/>
                  </a:lnTo>
                  <a:lnTo>
                    <a:pt x="2420239" y="26289"/>
                  </a:lnTo>
                  <a:lnTo>
                    <a:pt x="2423287" y="2743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 descr=""/>
          <p:cNvGrpSpPr/>
          <p:nvPr/>
        </p:nvGrpSpPr>
        <p:grpSpPr>
          <a:xfrm>
            <a:off x="11278552" y="5422455"/>
            <a:ext cx="48895" cy="48895"/>
            <a:chOff x="11278552" y="5422455"/>
            <a:chExt cx="48895" cy="48895"/>
          </a:xfrm>
        </p:grpSpPr>
        <p:sp>
          <p:nvSpPr>
            <p:cNvPr id="81" name="object 81" descr=""/>
            <p:cNvSpPr/>
            <p:nvPr/>
          </p:nvSpPr>
          <p:spPr>
            <a:xfrm>
              <a:off x="11280140" y="5424042"/>
              <a:ext cx="45720" cy="26670"/>
            </a:xfrm>
            <a:custGeom>
              <a:avLst/>
              <a:gdLst/>
              <a:ahLst/>
              <a:cxnLst/>
              <a:rect l="l" t="t" r="r" b="b"/>
              <a:pathLst>
                <a:path w="45720" h="26670">
                  <a:moveTo>
                    <a:pt x="45719" y="0"/>
                  </a:moveTo>
                  <a:lnTo>
                    <a:pt x="36829" y="2031"/>
                  </a:lnTo>
                  <a:lnTo>
                    <a:pt x="28448" y="4317"/>
                  </a:lnTo>
                  <a:lnTo>
                    <a:pt x="20827" y="8000"/>
                  </a:lnTo>
                  <a:lnTo>
                    <a:pt x="23367" y="10921"/>
                  </a:lnTo>
                  <a:lnTo>
                    <a:pt x="31114" y="7238"/>
                  </a:lnTo>
                  <a:lnTo>
                    <a:pt x="40131" y="7238"/>
                  </a:lnTo>
                  <a:lnTo>
                    <a:pt x="43941" y="1015"/>
                  </a:lnTo>
                  <a:lnTo>
                    <a:pt x="45375" y="1015"/>
                  </a:lnTo>
                  <a:lnTo>
                    <a:pt x="45719" y="0"/>
                  </a:lnTo>
                  <a:close/>
                </a:path>
                <a:path w="45720" h="26670">
                  <a:moveTo>
                    <a:pt x="45375" y="1015"/>
                  </a:moveTo>
                  <a:lnTo>
                    <a:pt x="43941" y="1015"/>
                  </a:lnTo>
                  <a:lnTo>
                    <a:pt x="43135" y="7238"/>
                  </a:lnTo>
                  <a:lnTo>
                    <a:pt x="43052" y="7873"/>
                  </a:lnTo>
                  <a:lnTo>
                    <a:pt x="45375" y="1015"/>
                  </a:lnTo>
                  <a:close/>
                </a:path>
                <a:path w="45720" h="26670">
                  <a:moveTo>
                    <a:pt x="10540" y="16001"/>
                  </a:moveTo>
                  <a:lnTo>
                    <a:pt x="1777" y="18541"/>
                  </a:lnTo>
                  <a:lnTo>
                    <a:pt x="67" y="25018"/>
                  </a:lnTo>
                  <a:lnTo>
                    <a:pt x="0" y="25272"/>
                  </a:lnTo>
                  <a:lnTo>
                    <a:pt x="5968" y="26669"/>
                  </a:lnTo>
                  <a:lnTo>
                    <a:pt x="14858" y="25018"/>
                  </a:lnTo>
                  <a:lnTo>
                    <a:pt x="18668" y="18795"/>
                  </a:lnTo>
                  <a:lnTo>
                    <a:pt x="10540" y="1600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1280140" y="5424042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30352" y="45719"/>
                  </a:moveTo>
                  <a:lnTo>
                    <a:pt x="42290" y="10286"/>
                  </a:lnTo>
                  <a:lnTo>
                    <a:pt x="39750" y="17652"/>
                  </a:lnTo>
                  <a:lnTo>
                    <a:pt x="37591" y="24510"/>
                  </a:lnTo>
                  <a:lnTo>
                    <a:pt x="34925" y="32257"/>
                  </a:lnTo>
                  <a:lnTo>
                    <a:pt x="32511" y="39623"/>
                  </a:lnTo>
                  <a:lnTo>
                    <a:pt x="30352" y="45719"/>
                  </a:lnTo>
                  <a:close/>
                </a:path>
                <a:path w="45720" h="45720">
                  <a:moveTo>
                    <a:pt x="5968" y="26669"/>
                  </a:moveTo>
                  <a:lnTo>
                    <a:pt x="14858" y="25018"/>
                  </a:lnTo>
                  <a:lnTo>
                    <a:pt x="18668" y="18795"/>
                  </a:lnTo>
                  <a:lnTo>
                    <a:pt x="10540" y="16001"/>
                  </a:lnTo>
                  <a:lnTo>
                    <a:pt x="1777" y="18541"/>
                  </a:lnTo>
                  <a:lnTo>
                    <a:pt x="0" y="25272"/>
                  </a:lnTo>
                  <a:lnTo>
                    <a:pt x="5968" y="26669"/>
                  </a:lnTo>
                  <a:close/>
                </a:path>
                <a:path w="45720" h="45720">
                  <a:moveTo>
                    <a:pt x="23367" y="10921"/>
                  </a:moveTo>
                  <a:lnTo>
                    <a:pt x="31114" y="7238"/>
                  </a:lnTo>
                  <a:lnTo>
                    <a:pt x="40131" y="7238"/>
                  </a:lnTo>
                  <a:lnTo>
                    <a:pt x="43941" y="1015"/>
                  </a:lnTo>
                  <a:lnTo>
                    <a:pt x="43052" y="7873"/>
                  </a:lnTo>
                  <a:lnTo>
                    <a:pt x="45719" y="0"/>
                  </a:lnTo>
                  <a:lnTo>
                    <a:pt x="36829" y="2031"/>
                  </a:lnTo>
                  <a:lnTo>
                    <a:pt x="28448" y="4317"/>
                  </a:lnTo>
                  <a:lnTo>
                    <a:pt x="20827" y="8000"/>
                  </a:lnTo>
                  <a:lnTo>
                    <a:pt x="23367" y="10921"/>
                  </a:lnTo>
                  <a:close/>
                </a:path>
                <a:path w="45720" h="45720">
                  <a:moveTo>
                    <a:pt x="30352" y="45719"/>
                  </a:moveTo>
                  <a:lnTo>
                    <a:pt x="32765" y="38861"/>
                  </a:lnTo>
                  <a:lnTo>
                    <a:pt x="35559" y="29971"/>
                  </a:lnTo>
                  <a:lnTo>
                    <a:pt x="38353" y="22351"/>
                  </a:lnTo>
                  <a:lnTo>
                    <a:pt x="41528" y="12445"/>
                  </a:lnTo>
                  <a:lnTo>
                    <a:pt x="30352" y="45719"/>
                  </a:lnTo>
                  <a:close/>
                </a:path>
                <a:path w="45720" h="45720">
                  <a:moveTo>
                    <a:pt x="42290" y="10286"/>
                  </a:moveTo>
                  <a:lnTo>
                    <a:pt x="45592" y="3936"/>
                  </a:lnTo>
                  <a:lnTo>
                    <a:pt x="42290" y="1028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/>
          <p:nvPr/>
        </p:nvSpPr>
        <p:spPr>
          <a:xfrm>
            <a:off x="10730483" y="2043683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 descr=""/>
          <p:cNvGrpSpPr/>
          <p:nvPr/>
        </p:nvGrpSpPr>
        <p:grpSpPr>
          <a:xfrm>
            <a:off x="10730483" y="2208276"/>
            <a:ext cx="142240" cy="603885"/>
            <a:chOff x="10730483" y="2208276"/>
            <a:chExt cx="142240" cy="603885"/>
          </a:xfrm>
        </p:grpSpPr>
        <p:sp>
          <p:nvSpPr>
            <p:cNvPr id="85" name="object 85" descr=""/>
            <p:cNvSpPr/>
            <p:nvPr/>
          </p:nvSpPr>
          <p:spPr>
            <a:xfrm>
              <a:off x="10730483" y="2372868"/>
              <a:ext cx="142240" cy="109855"/>
            </a:xfrm>
            <a:custGeom>
              <a:avLst/>
              <a:gdLst/>
              <a:ahLst/>
              <a:cxnLst/>
              <a:rect l="l" t="t" r="r" b="b"/>
              <a:pathLst>
                <a:path w="142240" h="109855">
                  <a:moveTo>
                    <a:pt x="141731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141731" y="109727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730483" y="2542032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40" h="105410">
                  <a:moveTo>
                    <a:pt x="141731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41731" y="10515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730483" y="2208276"/>
              <a:ext cx="142240" cy="109855"/>
            </a:xfrm>
            <a:custGeom>
              <a:avLst/>
              <a:gdLst/>
              <a:ahLst/>
              <a:cxnLst/>
              <a:rect l="l" t="t" r="r" b="b"/>
              <a:pathLst>
                <a:path w="142240" h="109855">
                  <a:moveTo>
                    <a:pt x="141731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141731" y="109727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730483" y="2706624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40" h="105410">
                  <a:moveTo>
                    <a:pt x="141731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141731" y="10515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10916793" y="1979787"/>
            <a:ext cx="607060" cy="85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0"/>
              </a:spcBef>
            </a:pPr>
            <a:r>
              <a:rPr dirty="0" sz="800" spc="-10">
                <a:latin typeface="Arial MT"/>
                <a:cs typeface="Arial MT"/>
              </a:rPr>
              <a:t>Software Consulting </a:t>
            </a:r>
            <a:r>
              <a:rPr dirty="0" sz="800" spc="-20">
                <a:latin typeface="Arial MT"/>
                <a:cs typeface="Arial MT"/>
              </a:rPr>
              <a:t>Infrastructure </a:t>
            </a:r>
            <a:r>
              <a:rPr dirty="0" sz="800" spc="-10">
                <a:latin typeface="Arial MT"/>
                <a:cs typeface="Arial MT"/>
              </a:rPr>
              <a:t>Financing Other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3204972" y="5340096"/>
            <a:ext cx="1188720" cy="617220"/>
          </a:xfrm>
          <a:custGeom>
            <a:avLst/>
            <a:gdLst/>
            <a:ahLst/>
            <a:cxnLst/>
            <a:rect l="l" t="t" r="r" b="b"/>
            <a:pathLst>
              <a:path w="1188720" h="617220">
                <a:moveTo>
                  <a:pt x="0" y="102869"/>
                </a:moveTo>
                <a:lnTo>
                  <a:pt x="8090" y="62847"/>
                </a:lnTo>
                <a:lnTo>
                  <a:pt x="30146" y="30146"/>
                </a:lnTo>
                <a:lnTo>
                  <a:pt x="62847" y="8090"/>
                </a:lnTo>
                <a:lnTo>
                  <a:pt x="102869" y="0"/>
                </a:lnTo>
                <a:lnTo>
                  <a:pt x="1085850" y="0"/>
                </a:lnTo>
                <a:lnTo>
                  <a:pt x="1125872" y="8090"/>
                </a:lnTo>
                <a:lnTo>
                  <a:pt x="1158573" y="30146"/>
                </a:lnTo>
                <a:lnTo>
                  <a:pt x="1180629" y="62847"/>
                </a:lnTo>
                <a:lnTo>
                  <a:pt x="1188719" y="102869"/>
                </a:lnTo>
                <a:lnTo>
                  <a:pt x="1188719" y="514349"/>
                </a:lnTo>
                <a:lnTo>
                  <a:pt x="1180629" y="554388"/>
                </a:lnTo>
                <a:lnTo>
                  <a:pt x="1158573" y="587087"/>
                </a:lnTo>
                <a:lnTo>
                  <a:pt x="1125872" y="609135"/>
                </a:lnTo>
                <a:lnTo>
                  <a:pt x="1085850" y="617219"/>
                </a:lnTo>
                <a:lnTo>
                  <a:pt x="102869" y="617219"/>
                </a:lnTo>
                <a:lnTo>
                  <a:pt x="62847" y="609135"/>
                </a:lnTo>
                <a:lnTo>
                  <a:pt x="30146" y="587087"/>
                </a:lnTo>
                <a:lnTo>
                  <a:pt x="8090" y="554388"/>
                </a:lnTo>
                <a:lnTo>
                  <a:pt x="0" y="514349"/>
                </a:lnTo>
                <a:lnTo>
                  <a:pt x="0" y="102869"/>
                </a:lnTo>
                <a:close/>
              </a:path>
            </a:pathLst>
          </a:custGeom>
          <a:ln w="2540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3344671" y="5396865"/>
            <a:ext cx="909319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1143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Of </a:t>
            </a:r>
            <a:r>
              <a:rPr dirty="0" sz="800" spc="-10">
                <a:latin typeface="Arial MT"/>
                <a:cs typeface="Arial MT"/>
              </a:rPr>
              <a:t>commercial banks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&amp;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TMT</a:t>
            </a:r>
            <a:r>
              <a:rPr dirty="0" sz="800" spc="-10">
                <a:latin typeface="Arial MT"/>
                <a:cs typeface="Arial MT"/>
              </a:rPr>
              <a:t> companies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the</a:t>
            </a:r>
            <a:r>
              <a:rPr dirty="0" sz="800">
                <a:latin typeface="Arial MT"/>
                <a:cs typeface="Arial MT"/>
              </a:rPr>
              <a:t> FG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500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rely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on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IBM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4535423" y="5340096"/>
            <a:ext cx="1115695" cy="617220"/>
          </a:xfrm>
          <a:custGeom>
            <a:avLst/>
            <a:gdLst/>
            <a:ahLst/>
            <a:cxnLst/>
            <a:rect l="l" t="t" r="r" b="b"/>
            <a:pathLst>
              <a:path w="1115695" h="617220">
                <a:moveTo>
                  <a:pt x="0" y="102869"/>
                </a:moveTo>
                <a:lnTo>
                  <a:pt x="8090" y="62847"/>
                </a:lnTo>
                <a:lnTo>
                  <a:pt x="30146" y="30146"/>
                </a:lnTo>
                <a:lnTo>
                  <a:pt x="62847" y="8090"/>
                </a:lnTo>
                <a:lnTo>
                  <a:pt x="102870" y="0"/>
                </a:lnTo>
                <a:lnTo>
                  <a:pt x="1012698" y="0"/>
                </a:lnTo>
                <a:lnTo>
                  <a:pt x="1052720" y="8090"/>
                </a:lnTo>
                <a:lnTo>
                  <a:pt x="1085421" y="30146"/>
                </a:lnTo>
                <a:lnTo>
                  <a:pt x="1107477" y="62847"/>
                </a:lnTo>
                <a:lnTo>
                  <a:pt x="1115567" y="102869"/>
                </a:lnTo>
                <a:lnTo>
                  <a:pt x="1115567" y="514349"/>
                </a:lnTo>
                <a:lnTo>
                  <a:pt x="1107477" y="554388"/>
                </a:lnTo>
                <a:lnTo>
                  <a:pt x="1085421" y="587087"/>
                </a:lnTo>
                <a:lnTo>
                  <a:pt x="1052720" y="609135"/>
                </a:lnTo>
                <a:lnTo>
                  <a:pt x="1012698" y="617219"/>
                </a:lnTo>
                <a:lnTo>
                  <a:pt x="102870" y="617219"/>
                </a:lnTo>
                <a:lnTo>
                  <a:pt x="62847" y="609135"/>
                </a:lnTo>
                <a:lnTo>
                  <a:pt x="30146" y="587087"/>
                </a:lnTo>
                <a:lnTo>
                  <a:pt x="8090" y="554388"/>
                </a:lnTo>
                <a:lnTo>
                  <a:pt x="0" y="514349"/>
                </a:lnTo>
                <a:lnTo>
                  <a:pt x="0" y="102869"/>
                </a:lnTo>
                <a:close/>
              </a:path>
            </a:pathLst>
          </a:custGeom>
          <a:ln w="2540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4606290" y="5396865"/>
            <a:ext cx="986155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9525">
              <a:lnSpc>
                <a:spcPct val="994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Of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world’s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top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50</a:t>
            </a:r>
            <a:r>
              <a:rPr dirty="0" sz="800" spc="-10">
                <a:latin typeface="Arial MT"/>
                <a:cs typeface="Arial MT"/>
              </a:rPr>
              <a:t> banks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are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running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on</a:t>
            </a:r>
            <a:r>
              <a:rPr dirty="0" sz="800">
                <a:latin typeface="Arial MT"/>
                <a:cs typeface="Arial MT"/>
              </a:rPr>
              <a:t> IBM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zSystems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199756" y="4670805"/>
            <a:ext cx="4559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31.666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599948" y="4001515"/>
            <a:ext cx="2439670" cy="1968500"/>
            <a:chOff x="599948" y="4001515"/>
            <a:chExt cx="2439670" cy="1968500"/>
          </a:xfrm>
        </p:grpSpPr>
        <p:sp>
          <p:nvSpPr>
            <p:cNvPr id="96" name="object 96" descr=""/>
            <p:cNvSpPr/>
            <p:nvPr/>
          </p:nvSpPr>
          <p:spPr>
            <a:xfrm>
              <a:off x="612648" y="4014215"/>
              <a:ext cx="2414270" cy="1943100"/>
            </a:xfrm>
            <a:custGeom>
              <a:avLst/>
              <a:gdLst/>
              <a:ahLst/>
              <a:cxnLst/>
              <a:rect l="l" t="t" r="r" b="b"/>
              <a:pathLst>
                <a:path w="2414270" h="1943100">
                  <a:moveTo>
                    <a:pt x="0" y="323849"/>
                  </a:moveTo>
                  <a:lnTo>
                    <a:pt x="3511" y="276003"/>
                  </a:lnTo>
                  <a:lnTo>
                    <a:pt x="13711" y="230332"/>
                  </a:lnTo>
                  <a:lnTo>
                    <a:pt x="30100" y="187340"/>
                  </a:lnTo>
                  <a:lnTo>
                    <a:pt x="52175" y="147528"/>
                  </a:lnTo>
                  <a:lnTo>
                    <a:pt x="79437" y="111397"/>
                  </a:lnTo>
                  <a:lnTo>
                    <a:pt x="111384" y="79448"/>
                  </a:lnTo>
                  <a:lnTo>
                    <a:pt x="147515" y="52184"/>
                  </a:lnTo>
                  <a:lnTo>
                    <a:pt x="187329" y="30106"/>
                  </a:lnTo>
                  <a:lnTo>
                    <a:pt x="230326" y="13714"/>
                  </a:lnTo>
                  <a:lnTo>
                    <a:pt x="276004" y="3512"/>
                  </a:lnTo>
                  <a:lnTo>
                    <a:pt x="323862" y="0"/>
                  </a:lnTo>
                  <a:lnTo>
                    <a:pt x="2090165" y="0"/>
                  </a:lnTo>
                  <a:lnTo>
                    <a:pt x="2138012" y="3512"/>
                  </a:lnTo>
                  <a:lnTo>
                    <a:pt x="2183683" y="13714"/>
                  </a:lnTo>
                  <a:lnTo>
                    <a:pt x="2226675" y="30106"/>
                  </a:lnTo>
                  <a:lnTo>
                    <a:pt x="2266487" y="52184"/>
                  </a:lnTo>
                  <a:lnTo>
                    <a:pt x="2302618" y="79448"/>
                  </a:lnTo>
                  <a:lnTo>
                    <a:pt x="2334567" y="111397"/>
                  </a:lnTo>
                  <a:lnTo>
                    <a:pt x="2361831" y="147528"/>
                  </a:lnTo>
                  <a:lnTo>
                    <a:pt x="2383909" y="187340"/>
                  </a:lnTo>
                  <a:lnTo>
                    <a:pt x="2400301" y="230332"/>
                  </a:lnTo>
                  <a:lnTo>
                    <a:pt x="2410503" y="276003"/>
                  </a:lnTo>
                  <a:lnTo>
                    <a:pt x="2414016" y="323849"/>
                  </a:lnTo>
                  <a:lnTo>
                    <a:pt x="2414016" y="1619237"/>
                  </a:lnTo>
                  <a:lnTo>
                    <a:pt x="2410503" y="1667095"/>
                  </a:lnTo>
                  <a:lnTo>
                    <a:pt x="2400301" y="1712773"/>
                  </a:lnTo>
                  <a:lnTo>
                    <a:pt x="2383909" y="1755770"/>
                  </a:lnTo>
                  <a:lnTo>
                    <a:pt x="2361831" y="1795584"/>
                  </a:lnTo>
                  <a:lnTo>
                    <a:pt x="2334567" y="1831715"/>
                  </a:lnTo>
                  <a:lnTo>
                    <a:pt x="2302618" y="1863662"/>
                  </a:lnTo>
                  <a:lnTo>
                    <a:pt x="2266487" y="1890924"/>
                  </a:lnTo>
                  <a:lnTo>
                    <a:pt x="2226675" y="1912999"/>
                  </a:lnTo>
                  <a:lnTo>
                    <a:pt x="2183683" y="1929388"/>
                  </a:lnTo>
                  <a:lnTo>
                    <a:pt x="2138012" y="1939588"/>
                  </a:lnTo>
                  <a:lnTo>
                    <a:pt x="2090165" y="1943099"/>
                  </a:lnTo>
                  <a:lnTo>
                    <a:pt x="323862" y="1943099"/>
                  </a:lnTo>
                  <a:lnTo>
                    <a:pt x="276004" y="1939588"/>
                  </a:lnTo>
                  <a:lnTo>
                    <a:pt x="230326" y="1929388"/>
                  </a:lnTo>
                  <a:lnTo>
                    <a:pt x="187329" y="1912999"/>
                  </a:lnTo>
                  <a:lnTo>
                    <a:pt x="147515" y="1890924"/>
                  </a:lnTo>
                  <a:lnTo>
                    <a:pt x="111384" y="1863662"/>
                  </a:lnTo>
                  <a:lnTo>
                    <a:pt x="79437" y="1831715"/>
                  </a:lnTo>
                  <a:lnTo>
                    <a:pt x="52175" y="1795584"/>
                  </a:lnTo>
                  <a:lnTo>
                    <a:pt x="30100" y="1755770"/>
                  </a:lnTo>
                  <a:lnTo>
                    <a:pt x="13711" y="1712773"/>
                  </a:lnTo>
                  <a:lnTo>
                    <a:pt x="3511" y="1667095"/>
                  </a:lnTo>
                  <a:lnTo>
                    <a:pt x="0" y="1619237"/>
                  </a:lnTo>
                  <a:lnTo>
                    <a:pt x="0" y="323849"/>
                  </a:lnTo>
                  <a:close/>
                </a:path>
              </a:pathLst>
            </a:custGeom>
            <a:ln w="2540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944" y="4736591"/>
              <a:ext cx="1005840" cy="26974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7128" y="5587131"/>
              <a:ext cx="525740" cy="278744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092" y="4398263"/>
              <a:ext cx="1353312" cy="2880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298" y="5381374"/>
              <a:ext cx="416001" cy="31070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6255" y="5523093"/>
              <a:ext cx="484464" cy="342665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65959" y="5180075"/>
              <a:ext cx="864108" cy="288036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713" y="4846393"/>
              <a:ext cx="553100" cy="278744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1003198" y="4128642"/>
            <a:ext cx="1631314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Strategic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Partnerships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4147" y="4983479"/>
            <a:ext cx="704088" cy="397763"/>
          </a:xfrm>
          <a:prstGeom prst="rect">
            <a:avLst/>
          </a:prstGeom>
        </p:spPr>
      </p:pic>
      <p:grpSp>
        <p:nvGrpSpPr>
          <p:cNvPr id="106" name="object 106" descr=""/>
          <p:cNvGrpSpPr/>
          <p:nvPr/>
        </p:nvGrpSpPr>
        <p:grpSpPr>
          <a:xfrm>
            <a:off x="8590597" y="4544567"/>
            <a:ext cx="1545590" cy="797560"/>
            <a:chOff x="8590597" y="4544567"/>
            <a:chExt cx="1545590" cy="797560"/>
          </a:xfrm>
        </p:grpSpPr>
        <p:sp>
          <p:nvSpPr>
            <p:cNvPr id="107" name="object 107" descr=""/>
            <p:cNvSpPr/>
            <p:nvPr/>
          </p:nvSpPr>
          <p:spPr>
            <a:xfrm>
              <a:off x="8705087" y="4544567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20">
                  <a:moveTo>
                    <a:pt x="194309" y="0"/>
                  </a:move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09"/>
                  </a:lnTo>
                  <a:lnTo>
                    <a:pt x="5131" y="238863"/>
                  </a:lnTo>
                  <a:lnTo>
                    <a:pt x="19749" y="279762"/>
                  </a:lnTo>
                  <a:lnTo>
                    <a:pt x="42687" y="315841"/>
                  </a:lnTo>
                  <a:lnTo>
                    <a:pt x="72778" y="345932"/>
                  </a:lnTo>
                  <a:lnTo>
                    <a:pt x="108857" y="368870"/>
                  </a:lnTo>
                  <a:lnTo>
                    <a:pt x="149756" y="383488"/>
                  </a:lnTo>
                  <a:lnTo>
                    <a:pt x="194309" y="388619"/>
                  </a:lnTo>
                  <a:lnTo>
                    <a:pt x="238863" y="383488"/>
                  </a:lnTo>
                  <a:lnTo>
                    <a:pt x="279762" y="368870"/>
                  </a:lnTo>
                  <a:lnTo>
                    <a:pt x="315841" y="345932"/>
                  </a:lnTo>
                  <a:lnTo>
                    <a:pt x="345932" y="315841"/>
                  </a:lnTo>
                  <a:lnTo>
                    <a:pt x="368870" y="279762"/>
                  </a:lnTo>
                  <a:lnTo>
                    <a:pt x="383488" y="238863"/>
                  </a:lnTo>
                  <a:lnTo>
                    <a:pt x="388619" y="194309"/>
                  </a:lnTo>
                  <a:lnTo>
                    <a:pt x="383488" y="149756"/>
                  </a:lnTo>
                  <a:lnTo>
                    <a:pt x="368870" y="108857"/>
                  </a:lnTo>
                  <a:lnTo>
                    <a:pt x="345932" y="72778"/>
                  </a:lnTo>
                  <a:lnTo>
                    <a:pt x="315841" y="42687"/>
                  </a:lnTo>
                  <a:lnTo>
                    <a:pt x="279762" y="19749"/>
                  </a:lnTo>
                  <a:lnTo>
                    <a:pt x="238863" y="5131"/>
                  </a:lnTo>
                  <a:lnTo>
                    <a:pt x="19430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3807" y="4663439"/>
              <a:ext cx="242316" cy="242316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8595359" y="4956047"/>
              <a:ext cx="168910" cy="381635"/>
            </a:xfrm>
            <a:custGeom>
              <a:avLst/>
              <a:gdLst/>
              <a:ahLst/>
              <a:cxnLst/>
              <a:rect l="l" t="t" r="r" b="b"/>
              <a:pathLst>
                <a:path w="168909" h="381635">
                  <a:moveTo>
                    <a:pt x="168529" y="0"/>
                  </a:moveTo>
                  <a:lnTo>
                    <a:pt x="0" y="38125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 descr=""/>
          <p:cNvSpPr txBox="1"/>
          <p:nvPr/>
        </p:nvSpPr>
        <p:spPr>
          <a:xfrm>
            <a:off x="8319896" y="5342382"/>
            <a:ext cx="4559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Arial MT"/>
                <a:cs typeface="Arial MT"/>
              </a:rPr>
              <a:t>18.492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10163556" y="4832603"/>
            <a:ext cx="403860" cy="75565"/>
          </a:xfrm>
          <a:custGeom>
            <a:avLst/>
            <a:gdLst/>
            <a:ahLst/>
            <a:cxnLst/>
            <a:rect l="l" t="t" r="r" b="b"/>
            <a:pathLst>
              <a:path w="403859" h="75564">
                <a:moveTo>
                  <a:pt x="0" y="0"/>
                </a:moveTo>
                <a:lnTo>
                  <a:pt x="403860" y="7518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10711688" y="4807711"/>
            <a:ext cx="4559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Arial MT"/>
                <a:cs typeface="Arial MT"/>
              </a:rPr>
              <a:t>11.702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3230626" y="4091051"/>
            <a:ext cx="1163955" cy="1163955"/>
          </a:xfrm>
          <a:custGeom>
            <a:avLst/>
            <a:gdLst/>
            <a:ahLst/>
            <a:cxnLst/>
            <a:rect l="l" t="t" r="r" b="b"/>
            <a:pathLst>
              <a:path w="1163954" h="1163954">
                <a:moveTo>
                  <a:pt x="581787" y="0"/>
                </a:moveTo>
                <a:lnTo>
                  <a:pt x="534071" y="1928"/>
                </a:lnTo>
                <a:lnTo>
                  <a:pt x="487418" y="7614"/>
                </a:lnTo>
                <a:lnTo>
                  <a:pt x="441977" y="16908"/>
                </a:lnTo>
                <a:lnTo>
                  <a:pt x="397898" y="29660"/>
                </a:lnTo>
                <a:lnTo>
                  <a:pt x="355330" y="45719"/>
                </a:lnTo>
                <a:lnTo>
                  <a:pt x="314423" y="64938"/>
                </a:lnTo>
                <a:lnTo>
                  <a:pt x="275327" y="87165"/>
                </a:lnTo>
                <a:lnTo>
                  <a:pt x="238192" y="112251"/>
                </a:lnTo>
                <a:lnTo>
                  <a:pt x="203167" y="140047"/>
                </a:lnTo>
                <a:lnTo>
                  <a:pt x="170402" y="170402"/>
                </a:lnTo>
                <a:lnTo>
                  <a:pt x="140047" y="203167"/>
                </a:lnTo>
                <a:lnTo>
                  <a:pt x="112251" y="238192"/>
                </a:lnTo>
                <a:lnTo>
                  <a:pt x="87165" y="275327"/>
                </a:lnTo>
                <a:lnTo>
                  <a:pt x="64938" y="314423"/>
                </a:lnTo>
                <a:lnTo>
                  <a:pt x="45720" y="355330"/>
                </a:lnTo>
                <a:lnTo>
                  <a:pt x="29660" y="397898"/>
                </a:lnTo>
                <a:lnTo>
                  <a:pt x="16908" y="441977"/>
                </a:lnTo>
                <a:lnTo>
                  <a:pt x="7614" y="487418"/>
                </a:lnTo>
                <a:lnTo>
                  <a:pt x="1928" y="534071"/>
                </a:lnTo>
                <a:lnTo>
                  <a:pt x="0" y="581787"/>
                </a:lnTo>
                <a:lnTo>
                  <a:pt x="1899" y="628785"/>
                </a:lnTo>
                <a:lnTo>
                  <a:pt x="1928" y="629502"/>
                </a:lnTo>
                <a:lnTo>
                  <a:pt x="7614" y="676155"/>
                </a:lnTo>
                <a:lnTo>
                  <a:pt x="16908" y="721596"/>
                </a:lnTo>
                <a:lnTo>
                  <a:pt x="29660" y="765675"/>
                </a:lnTo>
                <a:lnTo>
                  <a:pt x="45720" y="808243"/>
                </a:lnTo>
                <a:lnTo>
                  <a:pt x="64938" y="849150"/>
                </a:lnTo>
                <a:lnTo>
                  <a:pt x="87165" y="888246"/>
                </a:lnTo>
                <a:lnTo>
                  <a:pt x="112251" y="925381"/>
                </a:lnTo>
                <a:lnTo>
                  <a:pt x="140047" y="960406"/>
                </a:lnTo>
                <a:lnTo>
                  <a:pt x="170402" y="993171"/>
                </a:lnTo>
                <a:lnTo>
                  <a:pt x="203167" y="1023526"/>
                </a:lnTo>
                <a:lnTo>
                  <a:pt x="238192" y="1051322"/>
                </a:lnTo>
                <a:lnTo>
                  <a:pt x="275327" y="1076408"/>
                </a:lnTo>
                <a:lnTo>
                  <a:pt x="314423" y="1098635"/>
                </a:lnTo>
                <a:lnTo>
                  <a:pt x="355330" y="1117854"/>
                </a:lnTo>
                <a:lnTo>
                  <a:pt x="397898" y="1133913"/>
                </a:lnTo>
                <a:lnTo>
                  <a:pt x="441977" y="1146665"/>
                </a:lnTo>
                <a:lnTo>
                  <a:pt x="487418" y="1155959"/>
                </a:lnTo>
                <a:lnTo>
                  <a:pt x="534071" y="1161645"/>
                </a:lnTo>
                <a:lnTo>
                  <a:pt x="581787" y="1163574"/>
                </a:lnTo>
                <a:lnTo>
                  <a:pt x="629502" y="1161645"/>
                </a:lnTo>
                <a:lnTo>
                  <a:pt x="676155" y="1155959"/>
                </a:lnTo>
                <a:lnTo>
                  <a:pt x="721596" y="1146665"/>
                </a:lnTo>
                <a:lnTo>
                  <a:pt x="765675" y="1133913"/>
                </a:lnTo>
                <a:lnTo>
                  <a:pt x="808243" y="1117854"/>
                </a:lnTo>
                <a:lnTo>
                  <a:pt x="849150" y="1098635"/>
                </a:lnTo>
                <a:lnTo>
                  <a:pt x="888246" y="1076408"/>
                </a:lnTo>
                <a:lnTo>
                  <a:pt x="925381" y="1051322"/>
                </a:lnTo>
                <a:lnTo>
                  <a:pt x="937884" y="1041400"/>
                </a:lnTo>
                <a:lnTo>
                  <a:pt x="581787" y="1041400"/>
                </a:lnTo>
                <a:lnTo>
                  <a:pt x="534788" y="1039027"/>
                </a:lnTo>
                <a:lnTo>
                  <a:pt x="489148" y="1032063"/>
                </a:lnTo>
                <a:lnTo>
                  <a:pt x="445098" y="1020739"/>
                </a:lnTo>
                <a:lnTo>
                  <a:pt x="402869" y="1005286"/>
                </a:lnTo>
                <a:lnTo>
                  <a:pt x="362692" y="985934"/>
                </a:lnTo>
                <a:lnTo>
                  <a:pt x="324797" y="962914"/>
                </a:lnTo>
                <a:lnTo>
                  <a:pt x="289415" y="936458"/>
                </a:lnTo>
                <a:lnTo>
                  <a:pt x="256778" y="906795"/>
                </a:lnTo>
                <a:lnTo>
                  <a:pt x="227115" y="874158"/>
                </a:lnTo>
                <a:lnTo>
                  <a:pt x="200659" y="838776"/>
                </a:lnTo>
                <a:lnTo>
                  <a:pt x="177639" y="800881"/>
                </a:lnTo>
                <a:lnTo>
                  <a:pt x="158287" y="760704"/>
                </a:lnTo>
                <a:lnTo>
                  <a:pt x="142834" y="718475"/>
                </a:lnTo>
                <a:lnTo>
                  <a:pt x="131510" y="674425"/>
                </a:lnTo>
                <a:lnTo>
                  <a:pt x="124655" y="629502"/>
                </a:lnTo>
                <a:lnTo>
                  <a:pt x="124546" y="628785"/>
                </a:lnTo>
                <a:lnTo>
                  <a:pt x="122174" y="581787"/>
                </a:lnTo>
                <a:lnTo>
                  <a:pt x="124546" y="534788"/>
                </a:lnTo>
                <a:lnTo>
                  <a:pt x="131510" y="489148"/>
                </a:lnTo>
                <a:lnTo>
                  <a:pt x="142834" y="445098"/>
                </a:lnTo>
                <a:lnTo>
                  <a:pt x="158287" y="402869"/>
                </a:lnTo>
                <a:lnTo>
                  <a:pt x="177639" y="362692"/>
                </a:lnTo>
                <a:lnTo>
                  <a:pt x="200659" y="324797"/>
                </a:lnTo>
                <a:lnTo>
                  <a:pt x="227115" y="289415"/>
                </a:lnTo>
                <a:lnTo>
                  <a:pt x="256778" y="256778"/>
                </a:lnTo>
                <a:lnTo>
                  <a:pt x="289415" y="227115"/>
                </a:lnTo>
                <a:lnTo>
                  <a:pt x="324797" y="200659"/>
                </a:lnTo>
                <a:lnTo>
                  <a:pt x="362692" y="177639"/>
                </a:lnTo>
                <a:lnTo>
                  <a:pt x="402869" y="158287"/>
                </a:lnTo>
                <a:lnTo>
                  <a:pt x="445098" y="142834"/>
                </a:lnTo>
                <a:lnTo>
                  <a:pt x="489148" y="131510"/>
                </a:lnTo>
                <a:lnTo>
                  <a:pt x="534788" y="124546"/>
                </a:lnTo>
                <a:lnTo>
                  <a:pt x="581787" y="122174"/>
                </a:lnTo>
                <a:lnTo>
                  <a:pt x="581787" y="0"/>
                </a:lnTo>
                <a:close/>
              </a:path>
              <a:path w="1163954" h="1163954">
                <a:moveTo>
                  <a:pt x="581787" y="0"/>
                </a:moveTo>
                <a:lnTo>
                  <a:pt x="581787" y="122174"/>
                </a:lnTo>
                <a:lnTo>
                  <a:pt x="628785" y="124546"/>
                </a:lnTo>
                <a:lnTo>
                  <a:pt x="674425" y="131510"/>
                </a:lnTo>
                <a:lnTo>
                  <a:pt x="718475" y="142834"/>
                </a:lnTo>
                <a:lnTo>
                  <a:pt x="760704" y="158287"/>
                </a:lnTo>
                <a:lnTo>
                  <a:pt x="800881" y="177639"/>
                </a:lnTo>
                <a:lnTo>
                  <a:pt x="838776" y="200659"/>
                </a:lnTo>
                <a:lnTo>
                  <a:pt x="874158" y="227115"/>
                </a:lnTo>
                <a:lnTo>
                  <a:pt x="906795" y="256778"/>
                </a:lnTo>
                <a:lnTo>
                  <a:pt x="936458" y="289415"/>
                </a:lnTo>
                <a:lnTo>
                  <a:pt x="962914" y="324797"/>
                </a:lnTo>
                <a:lnTo>
                  <a:pt x="985934" y="362692"/>
                </a:lnTo>
                <a:lnTo>
                  <a:pt x="1005286" y="402869"/>
                </a:lnTo>
                <a:lnTo>
                  <a:pt x="1020739" y="445098"/>
                </a:lnTo>
                <a:lnTo>
                  <a:pt x="1032063" y="489148"/>
                </a:lnTo>
                <a:lnTo>
                  <a:pt x="1038918" y="534071"/>
                </a:lnTo>
                <a:lnTo>
                  <a:pt x="1039027" y="534788"/>
                </a:lnTo>
                <a:lnTo>
                  <a:pt x="1041400" y="581787"/>
                </a:lnTo>
                <a:lnTo>
                  <a:pt x="1039027" y="628785"/>
                </a:lnTo>
                <a:lnTo>
                  <a:pt x="1032063" y="674425"/>
                </a:lnTo>
                <a:lnTo>
                  <a:pt x="1020739" y="718475"/>
                </a:lnTo>
                <a:lnTo>
                  <a:pt x="1005286" y="760704"/>
                </a:lnTo>
                <a:lnTo>
                  <a:pt x="985934" y="800881"/>
                </a:lnTo>
                <a:lnTo>
                  <a:pt x="962914" y="838776"/>
                </a:lnTo>
                <a:lnTo>
                  <a:pt x="936458" y="874158"/>
                </a:lnTo>
                <a:lnTo>
                  <a:pt x="906795" y="906795"/>
                </a:lnTo>
                <a:lnTo>
                  <a:pt x="874158" y="936458"/>
                </a:lnTo>
                <a:lnTo>
                  <a:pt x="838776" y="962914"/>
                </a:lnTo>
                <a:lnTo>
                  <a:pt x="800881" y="985934"/>
                </a:lnTo>
                <a:lnTo>
                  <a:pt x="760704" y="1005286"/>
                </a:lnTo>
                <a:lnTo>
                  <a:pt x="718475" y="1020739"/>
                </a:lnTo>
                <a:lnTo>
                  <a:pt x="674425" y="1032063"/>
                </a:lnTo>
                <a:lnTo>
                  <a:pt x="628785" y="1039027"/>
                </a:lnTo>
                <a:lnTo>
                  <a:pt x="581787" y="1041400"/>
                </a:lnTo>
                <a:lnTo>
                  <a:pt x="937884" y="1041400"/>
                </a:lnTo>
                <a:lnTo>
                  <a:pt x="993171" y="993171"/>
                </a:lnTo>
                <a:lnTo>
                  <a:pt x="1023526" y="960406"/>
                </a:lnTo>
                <a:lnTo>
                  <a:pt x="1051322" y="925381"/>
                </a:lnTo>
                <a:lnTo>
                  <a:pt x="1076408" y="888246"/>
                </a:lnTo>
                <a:lnTo>
                  <a:pt x="1098635" y="849150"/>
                </a:lnTo>
                <a:lnTo>
                  <a:pt x="1117853" y="808243"/>
                </a:lnTo>
                <a:lnTo>
                  <a:pt x="1133913" y="765675"/>
                </a:lnTo>
                <a:lnTo>
                  <a:pt x="1146665" y="721596"/>
                </a:lnTo>
                <a:lnTo>
                  <a:pt x="1155959" y="676155"/>
                </a:lnTo>
                <a:lnTo>
                  <a:pt x="1161645" y="629502"/>
                </a:lnTo>
                <a:lnTo>
                  <a:pt x="1163574" y="581787"/>
                </a:lnTo>
                <a:lnTo>
                  <a:pt x="1161674" y="534788"/>
                </a:lnTo>
                <a:lnTo>
                  <a:pt x="1161645" y="534071"/>
                </a:lnTo>
                <a:lnTo>
                  <a:pt x="1155959" y="487418"/>
                </a:lnTo>
                <a:lnTo>
                  <a:pt x="1146665" y="441977"/>
                </a:lnTo>
                <a:lnTo>
                  <a:pt x="1133913" y="397898"/>
                </a:lnTo>
                <a:lnTo>
                  <a:pt x="1117853" y="355330"/>
                </a:lnTo>
                <a:lnTo>
                  <a:pt x="1098635" y="314423"/>
                </a:lnTo>
                <a:lnTo>
                  <a:pt x="1076408" y="275327"/>
                </a:lnTo>
                <a:lnTo>
                  <a:pt x="1051322" y="238192"/>
                </a:lnTo>
                <a:lnTo>
                  <a:pt x="1023526" y="203167"/>
                </a:lnTo>
                <a:lnTo>
                  <a:pt x="993171" y="170402"/>
                </a:lnTo>
                <a:lnTo>
                  <a:pt x="960406" y="140047"/>
                </a:lnTo>
                <a:lnTo>
                  <a:pt x="925381" y="112251"/>
                </a:lnTo>
                <a:lnTo>
                  <a:pt x="888246" y="87165"/>
                </a:lnTo>
                <a:lnTo>
                  <a:pt x="849150" y="64938"/>
                </a:lnTo>
                <a:lnTo>
                  <a:pt x="808243" y="45719"/>
                </a:lnTo>
                <a:lnTo>
                  <a:pt x="765675" y="29660"/>
                </a:lnTo>
                <a:lnTo>
                  <a:pt x="721596" y="16908"/>
                </a:lnTo>
                <a:lnTo>
                  <a:pt x="676155" y="7614"/>
                </a:lnTo>
                <a:lnTo>
                  <a:pt x="629502" y="1928"/>
                </a:lnTo>
                <a:lnTo>
                  <a:pt x="581787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 descr=""/>
          <p:cNvGrpSpPr/>
          <p:nvPr/>
        </p:nvGrpSpPr>
        <p:grpSpPr>
          <a:xfrm>
            <a:off x="4537075" y="4085082"/>
            <a:ext cx="1163955" cy="1169670"/>
            <a:chOff x="4537075" y="4085082"/>
            <a:chExt cx="1163955" cy="1169670"/>
          </a:xfrm>
        </p:grpSpPr>
        <p:sp>
          <p:nvSpPr>
            <p:cNvPr id="115" name="object 115" descr=""/>
            <p:cNvSpPr/>
            <p:nvPr/>
          </p:nvSpPr>
          <p:spPr>
            <a:xfrm>
              <a:off x="4537075" y="4091051"/>
              <a:ext cx="1163955" cy="1163955"/>
            </a:xfrm>
            <a:custGeom>
              <a:avLst/>
              <a:gdLst/>
              <a:ahLst/>
              <a:cxnLst/>
              <a:rect l="l" t="t" r="r" b="b"/>
              <a:pathLst>
                <a:path w="1163954" h="1163954">
                  <a:moveTo>
                    <a:pt x="581787" y="0"/>
                  </a:moveTo>
                  <a:lnTo>
                    <a:pt x="581787" y="122174"/>
                  </a:lnTo>
                  <a:lnTo>
                    <a:pt x="633472" y="125080"/>
                  </a:lnTo>
                  <a:lnTo>
                    <a:pt x="683945" y="133651"/>
                  </a:lnTo>
                  <a:lnTo>
                    <a:pt x="732789" y="147658"/>
                  </a:lnTo>
                  <a:lnTo>
                    <a:pt x="779593" y="166877"/>
                  </a:lnTo>
                  <a:lnTo>
                    <a:pt x="823941" y="191083"/>
                  </a:lnTo>
                  <a:lnTo>
                    <a:pt x="865420" y="220048"/>
                  </a:lnTo>
                  <a:lnTo>
                    <a:pt x="903615" y="253548"/>
                  </a:lnTo>
                  <a:lnTo>
                    <a:pt x="938114" y="291356"/>
                  </a:lnTo>
                  <a:lnTo>
                    <a:pt x="968501" y="333248"/>
                  </a:lnTo>
                  <a:lnTo>
                    <a:pt x="991919" y="374076"/>
                  </a:lnTo>
                  <a:lnTo>
                    <a:pt x="1010737" y="416243"/>
                  </a:lnTo>
                  <a:lnTo>
                    <a:pt x="1025024" y="459430"/>
                  </a:lnTo>
                  <a:lnTo>
                    <a:pt x="1034851" y="503316"/>
                  </a:lnTo>
                  <a:lnTo>
                    <a:pt x="1040288" y="547584"/>
                  </a:lnTo>
                  <a:lnTo>
                    <a:pt x="1041403" y="591914"/>
                  </a:lnTo>
                  <a:lnTo>
                    <a:pt x="1038269" y="635986"/>
                  </a:lnTo>
                  <a:lnTo>
                    <a:pt x="1030954" y="679481"/>
                  </a:lnTo>
                  <a:lnTo>
                    <a:pt x="1019528" y="722081"/>
                  </a:lnTo>
                  <a:lnTo>
                    <a:pt x="1004061" y="763465"/>
                  </a:lnTo>
                  <a:lnTo>
                    <a:pt x="984624" y="803315"/>
                  </a:lnTo>
                  <a:lnTo>
                    <a:pt x="961286" y="841311"/>
                  </a:lnTo>
                  <a:lnTo>
                    <a:pt x="934117" y="877134"/>
                  </a:lnTo>
                  <a:lnTo>
                    <a:pt x="903188" y="910465"/>
                  </a:lnTo>
                  <a:lnTo>
                    <a:pt x="868567" y="940985"/>
                  </a:lnTo>
                  <a:lnTo>
                    <a:pt x="830326" y="968375"/>
                  </a:lnTo>
                  <a:lnTo>
                    <a:pt x="789497" y="991794"/>
                  </a:lnTo>
                  <a:lnTo>
                    <a:pt x="747330" y="1010615"/>
                  </a:lnTo>
                  <a:lnTo>
                    <a:pt x="704143" y="1024908"/>
                  </a:lnTo>
                  <a:lnTo>
                    <a:pt x="660257" y="1034742"/>
                  </a:lnTo>
                  <a:lnTo>
                    <a:pt x="615989" y="1040186"/>
                  </a:lnTo>
                  <a:lnTo>
                    <a:pt x="571659" y="1041310"/>
                  </a:lnTo>
                  <a:lnTo>
                    <a:pt x="527587" y="1038183"/>
                  </a:lnTo>
                  <a:lnTo>
                    <a:pt x="484092" y="1030874"/>
                  </a:lnTo>
                  <a:lnTo>
                    <a:pt x="441492" y="1019454"/>
                  </a:lnTo>
                  <a:lnTo>
                    <a:pt x="400108" y="1003990"/>
                  </a:lnTo>
                  <a:lnTo>
                    <a:pt x="360258" y="984554"/>
                  </a:lnTo>
                  <a:lnTo>
                    <a:pt x="322262" y="961213"/>
                  </a:lnTo>
                  <a:lnTo>
                    <a:pt x="286439" y="934038"/>
                  </a:lnTo>
                  <a:lnTo>
                    <a:pt x="253108" y="903097"/>
                  </a:lnTo>
                  <a:lnTo>
                    <a:pt x="222588" y="868461"/>
                  </a:lnTo>
                  <a:lnTo>
                    <a:pt x="195199" y="830199"/>
                  </a:lnTo>
                  <a:lnTo>
                    <a:pt x="171779" y="789392"/>
                  </a:lnTo>
                  <a:lnTo>
                    <a:pt x="152958" y="747245"/>
                  </a:lnTo>
                  <a:lnTo>
                    <a:pt x="138665" y="704074"/>
                  </a:lnTo>
                  <a:lnTo>
                    <a:pt x="128831" y="660201"/>
                  </a:lnTo>
                  <a:lnTo>
                    <a:pt x="123387" y="615944"/>
                  </a:lnTo>
                  <a:lnTo>
                    <a:pt x="122263" y="571622"/>
                  </a:lnTo>
                  <a:lnTo>
                    <a:pt x="125390" y="527554"/>
                  </a:lnTo>
                  <a:lnTo>
                    <a:pt x="132699" y="484060"/>
                  </a:lnTo>
                  <a:lnTo>
                    <a:pt x="144119" y="441459"/>
                  </a:lnTo>
                  <a:lnTo>
                    <a:pt x="159583" y="400070"/>
                  </a:lnTo>
                  <a:lnTo>
                    <a:pt x="179019" y="360213"/>
                  </a:lnTo>
                  <a:lnTo>
                    <a:pt x="202360" y="322206"/>
                  </a:lnTo>
                  <a:lnTo>
                    <a:pt x="229535" y="286370"/>
                  </a:lnTo>
                  <a:lnTo>
                    <a:pt x="260476" y="253022"/>
                  </a:lnTo>
                  <a:lnTo>
                    <a:pt x="295112" y="222483"/>
                  </a:lnTo>
                  <a:lnTo>
                    <a:pt x="333375" y="195072"/>
                  </a:lnTo>
                  <a:lnTo>
                    <a:pt x="267208" y="92329"/>
                  </a:lnTo>
                  <a:lnTo>
                    <a:pt x="226974" y="120668"/>
                  </a:lnTo>
                  <a:lnTo>
                    <a:pt x="189603" y="152009"/>
                  </a:lnTo>
                  <a:lnTo>
                    <a:pt x="155215" y="186130"/>
                  </a:lnTo>
                  <a:lnTo>
                    <a:pt x="123933" y="222809"/>
                  </a:lnTo>
                  <a:lnTo>
                    <a:pt x="95876" y="261826"/>
                  </a:lnTo>
                  <a:lnTo>
                    <a:pt x="71167" y="302958"/>
                  </a:lnTo>
                  <a:lnTo>
                    <a:pt x="49927" y="345985"/>
                  </a:lnTo>
                  <a:lnTo>
                    <a:pt x="32276" y="390684"/>
                  </a:lnTo>
                  <a:lnTo>
                    <a:pt x="18337" y="436836"/>
                  </a:lnTo>
                  <a:lnTo>
                    <a:pt x="8230" y="484218"/>
                  </a:lnTo>
                  <a:lnTo>
                    <a:pt x="2077" y="532608"/>
                  </a:lnTo>
                  <a:lnTo>
                    <a:pt x="0" y="581787"/>
                  </a:lnTo>
                  <a:lnTo>
                    <a:pt x="1928" y="629502"/>
                  </a:lnTo>
                  <a:lnTo>
                    <a:pt x="7614" y="676155"/>
                  </a:lnTo>
                  <a:lnTo>
                    <a:pt x="16908" y="721596"/>
                  </a:lnTo>
                  <a:lnTo>
                    <a:pt x="29660" y="765675"/>
                  </a:lnTo>
                  <a:lnTo>
                    <a:pt x="45720" y="808243"/>
                  </a:lnTo>
                  <a:lnTo>
                    <a:pt x="64938" y="849150"/>
                  </a:lnTo>
                  <a:lnTo>
                    <a:pt x="87165" y="888246"/>
                  </a:lnTo>
                  <a:lnTo>
                    <a:pt x="112251" y="925381"/>
                  </a:lnTo>
                  <a:lnTo>
                    <a:pt x="140047" y="960406"/>
                  </a:lnTo>
                  <a:lnTo>
                    <a:pt x="170402" y="993171"/>
                  </a:lnTo>
                  <a:lnTo>
                    <a:pt x="203167" y="1023526"/>
                  </a:lnTo>
                  <a:lnTo>
                    <a:pt x="238192" y="1051322"/>
                  </a:lnTo>
                  <a:lnTo>
                    <a:pt x="275327" y="1076408"/>
                  </a:lnTo>
                  <a:lnTo>
                    <a:pt x="314423" y="1098635"/>
                  </a:lnTo>
                  <a:lnTo>
                    <a:pt x="355330" y="1117854"/>
                  </a:lnTo>
                  <a:lnTo>
                    <a:pt x="397898" y="1133913"/>
                  </a:lnTo>
                  <a:lnTo>
                    <a:pt x="441977" y="1146665"/>
                  </a:lnTo>
                  <a:lnTo>
                    <a:pt x="487418" y="1155959"/>
                  </a:lnTo>
                  <a:lnTo>
                    <a:pt x="534071" y="1161645"/>
                  </a:lnTo>
                  <a:lnTo>
                    <a:pt x="581787" y="1163574"/>
                  </a:lnTo>
                  <a:lnTo>
                    <a:pt x="629502" y="1161645"/>
                  </a:lnTo>
                  <a:lnTo>
                    <a:pt x="676155" y="1155959"/>
                  </a:lnTo>
                  <a:lnTo>
                    <a:pt x="721596" y="1146665"/>
                  </a:lnTo>
                  <a:lnTo>
                    <a:pt x="765675" y="1133913"/>
                  </a:lnTo>
                  <a:lnTo>
                    <a:pt x="808243" y="1117854"/>
                  </a:lnTo>
                  <a:lnTo>
                    <a:pt x="849150" y="1098635"/>
                  </a:lnTo>
                  <a:lnTo>
                    <a:pt x="888246" y="1076408"/>
                  </a:lnTo>
                  <a:lnTo>
                    <a:pt x="925381" y="1051322"/>
                  </a:lnTo>
                  <a:lnTo>
                    <a:pt x="960406" y="1023526"/>
                  </a:lnTo>
                  <a:lnTo>
                    <a:pt x="993171" y="993171"/>
                  </a:lnTo>
                  <a:lnTo>
                    <a:pt x="1023526" y="960406"/>
                  </a:lnTo>
                  <a:lnTo>
                    <a:pt x="1051322" y="925381"/>
                  </a:lnTo>
                  <a:lnTo>
                    <a:pt x="1076408" y="888246"/>
                  </a:lnTo>
                  <a:lnTo>
                    <a:pt x="1098635" y="849150"/>
                  </a:lnTo>
                  <a:lnTo>
                    <a:pt x="1117853" y="808243"/>
                  </a:lnTo>
                  <a:lnTo>
                    <a:pt x="1133913" y="765675"/>
                  </a:lnTo>
                  <a:lnTo>
                    <a:pt x="1146665" y="721596"/>
                  </a:lnTo>
                  <a:lnTo>
                    <a:pt x="1155959" y="676155"/>
                  </a:lnTo>
                  <a:lnTo>
                    <a:pt x="1161645" y="629502"/>
                  </a:lnTo>
                  <a:lnTo>
                    <a:pt x="1163574" y="581787"/>
                  </a:lnTo>
                  <a:lnTo>
                    <a:pt x="1161645" y="534071"/>
                  </a:lnTo>
                  <a:lnTo>
                    <a:pt x="1155959" y="487418"/>
                  </a:lnTo>
                  <a:lnTo>
                    <a:pt x="1146665" y="441977"/>
                  </a:lnTo>
                  <a:lnTo>
                    <a:pt x="1133913" y="397898"/>
                  </a:lnTo>
                  <a:lnTo>
                    <a:pt x="1117853" y="355330"/>
                  </a:lnTo>
                  <a:lnTo>
                    <a:pt x="1098635" y="314423"/>
                  </a:lnTo>
                  <a:lnTo>
                    <a:pt x="1076408" y="275327"/>
                  </a:lnTo>
                  <a:lnTo>
                    <a:pt x="1051322" y="238192"/>
                  </a:lnTo>
                  <a:lnTo>
                    <a:pt x="1023526" y="203167"/>
                  </a:lnTo>
                  <a:lnTo>
                    <a:pt x="993171" y="170402"/>
                  </a:lnTo>
                  <a:lnTo>
                    <a:pt x="960406" y="140047"/>
                  </a:lnTo>
                  <a:lnTo>
                    <a:pt x="925381" y="112251"/>
                  </a:lnTo>
                  <a:lnTo>
                    <a:pt x="888246" y="87165"/>
                  </a:lnTo>
                  <a:lnTo>
                    <a:pt x="849150" y="64938"/>
                  </a:lnTo>
                  <a:lnTo>
                    <a:pt x="808243" y="45719"/>
                  </a:lnTo>
                  <a:lnTo>
                    <a:pt x="765675" y="29660"/>
                  </a:lnTo>
                  <a:lnTo>
                    <a:pt x="721596" y="16908"/>
                  </a:lnTo>
                  <a:lnTo>
                    <a:pt x="676155" y="7614"/>
                  </a:lnTo>
                  <a:lnTo>
                    <a:pt x="629502" y="1928"/>
                  </a:lnTo>
                  <a:lnTo>
                    <a:pt x="581787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4804283" y="4091051"/>
              <a:ext cx="314960" cy="195580"/>
            </a:xfrm>
            <a:custGeom>
              <a:avLst/>
              <a:gdLst/>
              <a:ahLst/>
              <a:cxnLst/>
              <a:rect l="l" t="t" r="r" b="b"/>
              <a:pathLst>
                <a:path w="314960" h="195579">
                  <a:moveTo>
                    <a:pt x="314578" y="0"/>
                  </a:moveTo>
                  <a:lnTo>
                    <a:pt x="266968" y="1948"/>
                  </a:lnTo>
                  <a:lnTo>
                    <a:pt x="219867" y="7751"/>
                  </a:lnTo>
                  <a:lnTo>
                    <a:pt x="173503" y="17344"/>
                  </a:lnTo>
                  <a:lnTo>
                    <a:pt x="128105" y="30663"/>
                  </a:lnTo>
                  <a:lnTo>
                    <a:pt x="83903" y="47643"/>
                  </a:lnTo>
                  <a:lnTo>
                    <a:pt x="41125" y="68220"/>
                  </a:lnTo>
                  <a:lnTo>
                    <a:pt x="0" y="92329"/>
                  </a:lnTo>
                  <a:lnTo>
                    <a:pt x="66166" y="195072"/>
                  </a:lnTo>
                  <a:lnTo>
                    <a:pt x="111972" y="169202"/>
                  </a:lnTo>
                  <a:lnTo>
                    <a:pt x="160209" y="148837"/>
                  </a:lnTo>
                  <a:lnTo>
                    <a:pt x="210386" y="134118"/>
                  </a:lnTo>
                  <a:lnTo>
                    <a:pt x="262007" y="125183"/>
                  </a:lnTo>
                  <a:lnTo>
                    <a:pt x="314578" y="122174"/>
                  </a:lnTo>
                  <a:lnTo>
                    <a:pt x="31457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4798313" y="4085082"/>
              <a:ext cx="325120" cy="238125"/>
            </a:xfrm>
            <a:custGeom>
              <a:avLst/>
              <a:gdLst/>
              <a:ahLst/>
              <a:cxnLst/>
              <a:rect l="l" t="t" r="r" b="b"/>
              <a:pathLst>
                <a:path w="325120" h="238125">
                  <a:moveTo>
                    <a:pt x="324612" y="0"/>
                  </a:moveTo>
                  <a:lnTo>
                    <a:pt x="324612" y="152400"/>
                  </a:lnTo>
                </a:path>
                <a:path w="325120" h="238125">
                  <a:moveTo>
                    <a:pt x="0" y="105156"/>
                  </a:moveTo>
                  <a:lnTo>
                    <a:pt x="97282" y="237744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 descr=""/>
          <p:cNvSpPr txBox="1"/>
          <p:nvPr/>
        </p:nvSpPr>
        <p:spPr>
          <a:xfrm>
            <a:off x="3503803" y="4526991"/>
            <a:ext cx="62166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" b="1">
                <a:solidFill>
                  <a:srgbClr val="374662"/>
                </a:solidFill>
                <a:latin typeface="Georgia"/>
                <a:cs typeface="Georgia"/>
              </a:rPr>
              <a:t>100%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4868671" y="4529073"/>
            <a:ext cx="502284" cy="283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700" spc="-25" b="1">
                <a:solidFill>
                  <a:srgbClr val="374662"/>
                </a:solidFill>
                <a:latin typeface="Georgia"/>
                <a:cs typeface="Georgia"/>
              </a:rPr>
              <a:t>90%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64960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(Thompson,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2015),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Newsroom,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(2021,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2023a,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2023b,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2023d,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2023e)),</a:t>
            </a:r>
            <a:r>
              <a:rPr dirty="0" sz="800" spc="7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(Hindustan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Times,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(Consultancy.asia,</a:t>
            </a:r>
            <a:r>
              <a:rPr dirty="0" sz="800" spc="1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IBM‘s</a:t>
            </a:r>
            <a:r>
              <a:rPr dirty="0" spc="-75"/>
              <a:t> </a:t>
            </a:r>
            <a:r>
              <a:rPr dirty="0"/>
              <a:t>Strategic</a:t>
            </a:r>
            <a:r>
              <a:rPr dirty="0" spc="-75"/>
              <a:t> </a:t>
            </a:r>
            <a:r>
              <a:rPr dirty="0" spc="-10"/>
              <a:t>Direction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150" spc="30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150" spc="70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short</a:t>
            </a:r>
            <a:r>
              <a:rPr dirty="0" sz="1150" spc="7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term,</a:t>
            </a:r>
            <a:r>
              <a:rPr dirty="0" sz="1150" spc="114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150" spc="6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prioritizes</a:t>
            </a:r>
            <a:r>
              <a:rPr dirty="0" sz="1150" spc="23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Hybrid</a:t>
            </a:r>
            <a:r>
              <a:rPr dirty="0" sz="1150" spc="10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150" spc="10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and AI</a:t>
            </a:r>
            <a:r>
              <a:rPr dirty="0" sz="1150" spc="40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initiatives</a:t>
            </a:r>
            <a:r>
              <a:rPr dirty="0" sz="1150" spc="21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while</a:t>
            </a:r>
            <a:r>
              <a:rPr dirty="0" sz="1150" spc="10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pursuing</a:t>
            </a:r>
            <a:r>
              <a:rPr dirty="0" sz="1150" spc="70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opportunities</a:t>
            </a:r>
            <a:r>
              <a:rPr dirty="0" sz="1150" spc="21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150" spc="3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b="0">
                <a:solidFill>
                  <a:srgbClr val="0D0D0D"/>
                </a:solidFill>
                <a:latin typeface="Arial MT"/>
                <a:cs typeface="Arial MT"/>
              </a:rPr>
              <a:t>emerging</a:t>
            </a:r>
            <a:r>
              <a:rPr dirty="0" sz="1150" spc="185" b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spc="-10" b="0">
                <a:solidFill>
                  <a:srgbClr val="0D0D0D"/>
                </a:solidFill>
                <a:latin typeface="Arial MT"/>
                <a:cs typeface="Arial MT"/>
              </a:rPr>
              <a:t>markets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2503" y="1119073"/>
            <a:ext cx="53136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Prioritizing</a:t>
            </a:r>
            <a:r>
              <a:rPr dirty="0" sz="1300" spc="10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Hybrid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AI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eye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future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opportunities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17640" y="1100785"/>
            <a:ext cx="37915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Recent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moves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shaping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IBM’s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strategic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direction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2503" y="3613226"/>
            <a:ext cx="50717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IBM</a:t>
            </a:r>
            <a:r>
              <a:rPr dirty="0" sz="1300" spc="-8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targets</a:t>
            </a:r>
            <a:r>
              <a:rPr dirty="0" sz="13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new</a:t>
            </a:r>
            <a:r>
              <a:rPr dirty="0" sz="13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geographical</a:t>
            </a:r>
            <a:r>
              <a:rPr dirty="0" sz="1300" spc="-1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markets</a:t>
            </a:r>
            <a:r>
              <a:rPr dirty="0" sz="1300" spc="-9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beyond</a:t>
            </a:r>
            <a:r>
              <a:rPr dirty="0" sz="13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D0D0D"/>
                </a:solidFill>
                <a:latin typeface="Arial"/>
                <a:cs typeface="Arial"/>
              </a:rPr>
              <a:t>established</a:t>
            </a:r>
            <a:r>
              <a:rPr dirty="0" sz="1300" spc="7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0D0D0D"/>
                </a:solidFill>
                <a:latin typeface="Arial"/>
                <a:cs typeface="Arial"/>
              </a:rPr>
              <a:t>ones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2503" y="3905503"/>
            <a:ext cx="33305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Newly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established</a:t>
            </a:r>
            <a:r>
              <a:rPr dirty="0" sz="1150" spc="2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presence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past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two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years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3872" y="1460703"/>
            <a:ext cx="4913630" cy="18599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0355" marR="422275" indent="-288290">
              <a:lnSpc>
                <a:spcPct val="135000"/>
              </a:lnSpc>
              <a:spcBef>
                <a:spcPts val="95"/>
              </a:spcBef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2021,</a:t>
            </a:r>
            <a:r>
              <a:rPr dirty="0" sz="1000" spc="-1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spun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off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Kyndryl,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former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managed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infrastructure</a:t>
            </a:r>
            <a:r>
              <a:rPr dirty="0" sz="1000" spc="-10">
                <a:latin typeface="Arial MT"/>
                <a:cs typeface="Arial MT"/>
              </a:rPr>
              <a:t> services </a:t>
            </a:r>
            <a:r>
              <a:rPr dirty="0" sz="1000">
                <a:latin typeface="Arial MT"/>
                <a:cs typeface="Arial MT"/>
              </a:rPr>
              <a:t>business,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to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focus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on its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Hybrid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and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AI</a:t>
            </a:r>
            <a:r>
              <a:rPr dirty="0" sz="1000" spc="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business</a:t>
            </a:r>
            <a:endParaRPr sz="1000">
              <a:latin typeface="Arial"/>
              <a:cs typeface="Arial"/>
            </a:endParaRPr>
          </a:p>
          <a:p>
            <a:pPr marL="300355" indent="-287655">
              <a:lnSpc>
                <a:spcPct val="100000"/>
              </a:lnSpc>
              <a:spcBef>
                <a:spcPts val="390"/>
              </a:spcBef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predicts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future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strong</a:t>
            </a:r>
            <a:r>
              <a:rPr dirty="0" sz="1000" spc="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demand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for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Hybrid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and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AI</a:t>
            </a:r>
            <a:r>
              <a:rPr dirty="0" sz="1000" spc="5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  <a:p>
            <a:pPr marL="300355" indent="-287655">
              <a:lnSpc>
                <a:spcPct val="100000"/>
              </a:lnSpc>
              <a:spcBef>
                <a:spcPts val="420"/>
              </a:spcBef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company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investing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large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language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models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co-</a:t>
            </a:r>
            <a:r>
              <a:rPr dirty="0" sz="1000">
                <a:latin typeface="Arial MT"/>
                <a:cs typeface="Arial MT"/>
              </a:rPr>
              <a:t>create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10">
                <a:latin typeface="Arial MT"/>
                <a:cs typeface="Arial MT"/>
              </a:rPr>
              <a:t> applications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380"/>
              </a:spcBef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Additionally,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leverages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expertise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consult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clients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implementation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425"/>
              </a:spcBef>
            </a:pP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rollout of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these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applications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385"/>
              </a:spcBef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Despite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current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limitations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quantum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computing</a:t>
            </a:r>
            <a:r>
              <a:rPr dirty="0" sz="1000" spc="-10">
                <a:latin typeface="Arial MT"/>
                <a:cs typeface="Arial MT"/>
              </a:rPr>
              <a:t>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maintains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research</a:t>
            </a:r>
            <a:endParaRPr sz="1000">
              <a:latin typeface="Arial MT"/>
              <a:cs typeface="Arial MT"/>
            </a:endParaRPr>
          </a:p>
          <a:p>
            <a:pPr marL="300355" marR="477520">
              <a:lnSpc>
                <a:spcPts val="1620"/>
              </a:lnSpc>
              <a:spcBef>
                <a:spcPts val="65"/>
              </a:spcBef>
            </a:pPr>
            <a:r>
              <a:rPr dirty="0" sz="1000">
                <a:latin typeface="Arial MT"/>
                <a:cs typeface="Arial MT"/>
              </a:rPr>
              <a:t>commitment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this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field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uphold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market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leadership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ensure</a:t>
            </a:r>
            <a:r>
              <a:rPr dirty="0" sz="1000" spc="-10" b="1">
                <a:latin typeface="Arial"/>
                <a:cs typeface="Arial"/>
              </a:rPr>
              <a:t> future </a:t>
            </a:r>
            <a:r>
              <a:rPr dirty="0" sz="1000" b="1">
                <a:latin typeface="Arial"/>
                <a:cs typeface="Arial"/>
              </a:rPr>
              <a:t>readiness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sophisticated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quantum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technologies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8703" y="4229036"/>
            <a:ext cx="2673222" cy="169484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417314" y="4237735"/>
            <a:ext cx="1148080" cy="4502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70"/>
              </a:spcBef>
            </a:pPr>
            <a:r>
              <a:rPr dirty="0" sz="650">
                <a:latin typeface="Arial MT"/>
                <a:cs typeface="Arial MT"/>
              </a:rPr>
              <a:t>Expansion</a:t>
            </a:r>
            <a:r>
              <a:rPr dirty="0" sz="650" spc="1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of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new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Innovation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Hub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Philippines,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targeting</a:t>
            </a:r>
            <a:r>
              <a:rPr dirty="0" sz="650" spc="2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Japanese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client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services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17314" y="4955794"/>
            <a:ext cx="1151255" cy="4502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70"/>
              </a:spcBef>
            </a:pPr>
            <a:r>
              <a:rPr dirty="0" sz="650">
                <a:latin typeface="Arial MT"/>
                <a:cs typeface="Arial MT"/>
              </a:rPr>
              <a:t>IBM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acquires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Equine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Global,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bolstering</a:t>
            </a:r>
            <a:r>
              <a:rPr dirty="0" sz="650" spc="1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its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Indonesian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presence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7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enhancing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hybrid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Cloud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AI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services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503" y="4585537"/>
            <a:ext cx="1206500" cy="5556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75"/>
              </a:spcBef>
            </a:pPr>
            <a:r>
              <a:rPr dirty="0" sz="650">
                <a:latin typeface="Arial MT"/>
                <a:cs typeface="Arial MT"/>
              </a:rPr>
              <a:t>IBM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launched</a:t>
            </a:r>
            <a:r>
              <a:rPr dirty="0" sz="650" spc="19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software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labs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Gandhinagar</a:t>
            </a:r>
            <a:r>
              <a:rPr dirty="0" sz="650" spc="2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Kochi</a:t>
            </a:r>
            <a:r>
              <a:rPr dirty="0" sz="650" spc="1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to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foster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regional</a:t>
            </a:r>
            <a:r>
              <a:rPr dirty="0" sz="650" spc="15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innovation,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aligning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with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its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global</a:t>
            </a:r>
            <a:r>
              <a:rPr dirty="0" sz="650" spc="3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tech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development</a:t>
            </a:r>
            <a:r>
              <a:rPr dirty="0" sz="650" spc="25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strategy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7075" y="5360923"/>
            <a:ext cx="1758314" cy="34480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8500"/>
              </a:lnSpc>
              <a:spcBef>
                <a:spcPts val="65"/>
              </a:spcBef>
            </a:pPr>
            <a:r>
              <a:rPr dirty="0" sz="650">
                <a:latin typeface="Arial MT"/>
                <a:cs typeface="Arial MT"/>
              </a:rPr>
              <a:t>Krungthai</a:t>
            </a:r>
            <a:r>
              <a:rPr dirty="0" sz="650" spc="21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Bank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IBM</a:t>
            </a:r>
            <a:r>
              <a:rPr dirty="0" sz="650" spc="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launch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IBMDT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joint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venture</a:t>
            </a:r>
            <a:r>
              <a:rPr dirty="0" sz="650" spc="1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to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boost</a:t>
            </a:r>
            <a:r>
              <a:rPr dirty="0" sz="650" spc="1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13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bank's</a:t>
            </a:r>
            <a:r>
              <a:rPr dirty="0" sz="650" spc="13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tech</a:t>
            </a:r>
            <a:r>
              <a:rPr dirty="0" sz="650" spc="8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workforce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and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infrastructure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528816" y="1572196"/>
            <a:ext cx="5029200" cy="4217035"/>
            <a:chOff x="6528816" y="1572196"/>
            <a:chExt cx="5029200" cy="4217035"/>
          </a:xfrm>
        </p:grpSpPr>
        <p:sp>
          <p:nvSpPr>
            <p:cNvPr id="19" name="object 19" descr=""/>
            <p:cNvSpPr/>
            <p:nvPr/>
          </p:nvSpPr>
          <p:spPr>
            <a:xfrm>
              <a:off x="7644384" y="3022091"/>
              <a:ext cx="1527175" cy="1312545"/>
            </a:xfrm>
            <a:custGeom>
              <a:avLst/>
              <a:gdLst/>
              <a:ahLst/>
              <a:cxnLst/>
              <a:rect l="l" t="t" r="r" b="b"/>
              <a:pathLst>
                <a:path w="1527175" h="1312545">
                  <a:moveTo>
                    <a:pt x="0" y="656082"/>
                  </a:moveTo>
                  <a:lnTo>
                    <a:pt x="328041" y="0"/>
                  </a:lnTo>
                  <a:lnTo>
                    <a:pt x="1199007" y="0"/>
                  </a:lnTo>
                  <a:lnTo>
                    <a:pt x="1527048" y="656082"/>
                  </a:lnTo>
                  <a:lnTo>
                    <a:pt x="1199007" y="1312164"/>
                  </a:lnTo>
                  <a:lnTo>
                    <a:pt x="328041" y="1312164"/>
                  </a:lnTo>
                  <a:lnTo>
                    <a:pt x="0" y="656082"/>
                  </a:lnTo>
                  <a:close/>
                </a:path>
              </a:pathLst>
            </a:custGeom>
            <a:ln w="28575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28816" y="3099816"/>
              <a:ext cx="2551430" cy="1152525"/>
            </a:xfrm>
            <a:custGeom>
              <a:avLst/>
              <a:gdLst/>
              <a:ahLst/>
              <a:cxnLst/>
              <a:rect l="l" t="t" r="r" b="b"/>
              <a:pathLst>
                <a:path w="2551429" h="1152525">
                  <a:moveTo>
                    <a:pt x="2260727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2260727" y="1152144"/>
                  </a:lnTo>
                  <a:lnTo>
                    <a:pt x="2551176" y="576072"/>
                  </a:lnTo>
                  <a:lnTo>
                    <a:pt x="226072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644384" y="1586483"/>
              <a:ext cx="1527175" cy="1316990"/>
            </a:xfrm>
            <a:custGeom>
              <a:avLst/>
              <a:gdLst/>
              <a:ahLst/>
              <a:cxnLst/>
              <a:rect l="l" t="t" r="r" b="b"/>
              <a:pathLst>
                <a:path w="1527175" h="1316989">
                  <a:moveTo>
                    <a:pt x="0" y="658367"/>
                  </a:moveTo>
                  <a:lnTo>
                    <a:pt x="329184" y="0"/>
                  </a:lnTo>
                  <a:lnTo>
                    <a:pt x="1197864" y="0"/>
                  </a:lnTo>
                  <a:lnTo>
                    <a:pt x="1527048" y="658367"/>
                  </a:lnTo>
                  <a:lnTo>
                    <a:pt x="1197864" y="1316736"/>
                  </a:lnTo>
                  <a:lnTo>
                    <a:pt x="329184" y="1316736"/>
                  </a:lnTo>
                  <a:lnTo>
                    <a:pt x="0" y="658367"/>
                  </a:lnTo>
                  <a:close/>
                </a:path>
              </a:pathLst>
            </a:custGeom>
            <a:ln w="2857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924544" y="2281427"/>
              <a:ext cx="1522730" cy="1316990"/>
            </a:xfrm>
            <a:custGeom>
              <a:avLst/>
              <a:gdLst/>
              <a:ahLst/>
              <a:cxnLst/>
              <a:rect l="l" t="t" r="r" b="b"/>
              <a:pathLst>
                <a:path w="1522729" h="1316989">
                  <a:moveTo>
                    <a:pt x="0" y="658368"/>
                  </a:moveTo>
                  <a:lnTo>
                    <a:pt x="329183" y="0"/>
                  </a:lnTo>
                  <a:lnTo>
                    <a:pt x="1193291" y="0"/>
                  </a:lnTo>
                  <a:lnTo>
                    <a:pt x="1522476" y="658368"/>
                  </a:lnTo>
                  <a:lnTo>
                    <a:pt x="1193291" y="1316736"/>
                  </a:lnTo>
                  <a:lnTo>
                    <a:pt x="329183" y="1316736"/>
                  </a:lnTo>
                  <a:lnTo>
                    <a:pt x="0" y="658368"/>
                  </a:lnTo>
                  <a:close/>
                </a:path>
              </a:pathLst>
            </a:custGeom>
            <a:ln w="28575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924544" y="3739895"/>
              <a:ext cx="1522730" cy="1312545"/>
            </a:xfrm>
            <a:custGeom>
              <a:avLst/>
              <a:gdLst/>
              <a:ahLst/>
              <a:cxnLst/>
              <a:rect l="l" t="t" r="r" b="b"/>
              <a:pathLst>
                <a:path w="1522729" h="1312545">
                  <a:moveTo>
                    <a:pt x="0" y="656081"/>
                  </a:moveTo>
                  <a:lnTo>
                    <a:pt x="328040" y="0"/>
                  </a:lnTo>
                  <a:lnTo>
                    <a:pt x="1194434" y="0"/>
                  </a:lnTo>
                  <a:lnTo>
                    <a:pt x="1522476" y="656081"/>
                  </a:lnTo>
                  <a:lnTo>
                    <a:pt x="1194434" y="1312164"/>
                  </a:lnTo>
                  <a:lnTo>
                    <a:pt x="328040" y="1312164"/>
                  </a:lnTo>
                  <a:lnTo>
                    <a:pt x="0" y="656081"/>
                  </a:lnTo>
                  <a:close/>
                </a:path>
              </a:pathLst>
            </a:custGeom>
            <a:ln w="2857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528816" y="1668779"/>
              <a:ext cx="5029200" cy="3305810"/>
            </a:xfrm>
            <a:custGeom>
              <a:avLst/>
              <a:gdLst/>
              <a:ahLst/>
              <a:cxnLst/>
              <a:rect l="l" t="t" r="r" b="b"/>
              <a:pathLst>
                <a:path w="5029200" h="3305810">
                  <a:moveTo>
                    <a:pt x="2551176" y="576072"/>
                  </a:moveTo>
                  <a:lnTo>
                    <a:pt x="2279777" y="0"/>
                  </a:lnTo>
                  <a:lnTo>
                    <a:pt x="0" y="0"/>
                  </a:lnTo>
                  <a:lnTo>
                    <a:pt x="0" y="1152144"/>
                  </a:lnTo>
                  <a:lnTo>
                    <a:pt x="2279777" y="1152144"/>
                  </a:lnTo>
                  <a:lnTo>
                    <a:pt x="2551176" y="576072"/>
                  </a:lnTo>
                  <a:close/>
                </a:path>
                <a:path w="5029200" h="3305810">
                  <a:moveTo>
                    <a:pt x="5029200" y="2153412"/>
                  </a:moveTo>
                  <a:lnTo>
                    <a:pt x="2768473" y="2153412"/>
                  </a:lnTo>
                  <a:lnTo>
                    <a:pt x="2478024" y="2729484"/>
                  </a:lnTo>
                  <a:lnTo>
                    <a:pt x="2768473" y="3305556"/>
                  </a:lnTo>
                  <a:lnTo>
                    <a:pt x="5029200" y="3305556"/>
                  </a:lnTo>
                  <a:lnTo>
                    <a:pt x="5029200" y="2153412"/>
                  </a:lnTo>
                  <a:close/>
                </a:path>
                <a:path w="5029200" h="3305810">
                  <a:moveTo>
                    <a:pt x="5029200" y="694944"/>
                  </a:moveTo>
                  <a:lnTo>
                    <a:pt x="2762123" y="694944"/>
                  </a:lnTo>
                  <a:lnTo>
                    <a:pt x="2478024" y="1271016"/>
                  </a:lnTo>
                  <a:lnTo>
                    <a:pt x="2762123" y="1847088"/>
                  </a:lnTo>
                  <a:lnTo>
                    <a:pt x="5029200" y="1847088"/>
                  </a:lnTo>
                  <a:lnTo>
                    <a:pt x="5029200" y="69494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26096" y="4462272"/>
              <a:ext cx="1527175" cy="1312545"/>
            </a:xfrm>
            <a:custGeom>
              <a:avLst/>
              <a:gdLst/>
              <a:ahLst/>
              <a:cxnLst/>
              <a:rect l="l" t="t" r="r" b="b"/>
              <a:pathLst>
                <a:path w="1527175" h="1312545">
                  <a:moveTo>
                    <a:pt x="0" y="656082"/>
                  </a:moveTo>
                  <a:lnTo>
                    <a:pt x="328040" y="0"/>
                  </a:lnTo>
                  <a:lnTo>
                    <a:pt x="1199006" y="0"/>
                  </a:lnTo>
                  <a:lnTo>
                    <a:pt x="1527048" y="656082"/>
                  </a:lnTo>
                  <a:lnTo>
                    <a:pt x="1199006" y="1312164"/>
                  </a:lnTo>
                  <a:lnTo>
                    <a:pt x="328040" y="1312164"/>
                  </a:lnTo>
                  <a:lnTo>
                    <a:pt x="0" y="656082"/>
                  </a:lnTo>
                  <a:close/>
                </a:path>
              </a:pathLst>
            </a:custGeom>
            <a:ln w="28575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637146" y="1855977"/>
            <a:ext cx="138493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Divesting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Kyndryl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focus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hybrid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Cloud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applications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8101313" y="2006122"/>
            <a:ext cx="1848485" cy="2657475"/>
            <a:chOff x="8101313" y="2006122"/>
            <a:chExt cx="1848485" cy="2657475"/>
          </a:xfrm>
        </p:grpSpPr>
        <p:sp>
          <p:nvSpPr>
            <p:cNvPr id="28" name="object 28" descr=""/>
            <p:cNvSpPr/>
            <p:nvPr/>
          </p:nvSpPr>
          <p:spPr>
            <a:xfrm>
              <a:off x="9435209" y="4152162"/>
              <a:ext cx="506730" cy="503555"/>
            </a:xfrm>
            <a:custGeom>
              <a:avLst/>
              <a:gdLst/>
              <a:ahLst/>
              <a:cxnLst/>
              <a:rect l="l" t="t" r="r" b="b"/>
              <a:pathLst>
                <a:path w="506729" h="503554">
                  <a:moveTo>
                    <a:pt x="506032" y="488389"/>
                  </a:moveTo>
                  <a:lnTo>
                    <a:pt x="14890" y="488389"/>
                  </a:lnTo>
                  <a:lnTo>
                    <a:pt x="14889" y="0"/>
                  </a:lnTo>
                  <a:lnTo>
                    <a:pt x="0" y="0"/>
                  </a:lnTo>
                  <a:lnTo>
                    <a:pt x="0" y="503189"/>
                  </a:lnTo>
                  <a:lnTo>
                    <a:pt x="506032" y="503189"/>
                  </a:lnTo>
                  <a:lnTo>
                    <a:pt x="506032" y="488389"/>
                  </a:lnTo>
                  <a:close/>
                </a:path>
                <a:path w="506729" h="503554">
                  <a:moveTo>
                    <a:pt x="506238" y="0"/>
                  </a:moveTo>
                  <a:lnTo>
                    <a:pt x="387121" y="0"/>
                  </a:lnTo>
                  <a:lnTo>
                    <a:pt x="387122" y="443990"/>
                  </a:lnTo>
                  <a:lnTo>
                    <a:pt x="506238" y="443990"/>
                  </a:lnTo>
                  <a:lnTo>
                    <a:pt x="506238" y="0"/>
                  </a:lnTo>
                  <a:close/>
                </a:path>
                <a:path w="506729" h="503554">
                  <a:moveTo>
                    <a:pt x="491349" y="429190"/>
                  </a:moveTo>
                  <a:lnTo>
                    <a:pt x="402011" y="429190"/>
                  </a:lnTo>
                  <a:lnTo>
                    <a:pt x="402011" y="14799"/>
                  </a:lnTo>
                  <a:lnTo>
                    <a:pt x="491348" y="14799"/>
                  </a:lnTo>
                  <a:lnTo>
                    <a:pt x="491349" y="429190"/>
                  </a:lnTo>
                  <a:close/>
                </a:path>
                <a:path w="506729" h="503554">
                  <a:moveTo>
                    <a:pt x="223336" y="443990"/>
                  </a:moveTo>
                  <a:lnTo>
                    <a:pt x="342453" y="443990"/>
                  </a:lnTo>
                  <a:lnTo>
                    <a:pt x="342452" y="162796"/>
                  </a:lnTo>
                  <a:lnTo>
                    <a:pt x="223336" y="162796"/>
                  </a:lnTo>
                  <a:lnTo>
                    <a:pt x="223336" y="443990"/>
                  </a:lnTo>
                  <a:close/>
                </a:path>
                <a:path w="506729" h="503554">
                  <a:moveTo>
                    <a:pt x="238225" y="177596"/>
                  </a:moveTo>
                  <a:lnTo>
                    <a:pt x="327563" y="177596"/>
                  </a:lnTo>
                  <a:lnTo>
                    <a:pt x="327563" y="429190"/>
                  </a:lnTo>
                  <a:lnTo>
                    <a:pt x="238225" y="429190"/>
                  </a:lnTo>
                  <a:lnTo>
                    <a:pt x="238225" y="177596"/>
                  </a:lnTo>
                  <a:close/>
                </a:path>
                <a:path w="506729" h="503554">
                  <a:moveTo>
                    <a:pt x="59558" y="443990"/>
                  </a:moveTo>
                  <a:lnTo>
                    <a:pt x="178667" y="443990"/>
                  </a:lnTo>
                  <a:lnTo>
                    <a:pt x="178667" y="295993"/>
                  </a:lnTo>
                  <a:lnTo>
                    <a:pt x="59558" y="295993"/>
                  </a:lnTo>
                  <a:lnTo>
                    <a:pt x="59558" y="443990"/>
                  </a:lnTo>
                  <a:close/>
                </a:path>
                <a:path w="506729" h="503554">
                  <a:moveTo>
                    <a:pt x="74448" y="310793"/>
                  </a:moveTo>
                  <a:lnTo>
                    <a:pt x="163777" y="310793"/>
                  </a:lnTo>
                  <a:lnTo>
                    <a:pt x="163777" y="429190"/>
                  </a:lnTo>
                  <a:lnTo>
                    <a:pt x="74448" y="429190"/>
                  </a:lnTo>
                  <a:lnTo>
                    <a:pt x="74448" y="310793"/>
                  </a:lnTo>
                  <a:close/>
                </a:path>
                <a:path w="506729" h="503554">
                  <a:moveTo>
                    <a:pt x="64821" y="242015"/>
                  </a:moveTo>
                  <a:lnTo>
                    <a:pt x="282790" y="25365"/>
                  </a:lnTo>
                  <a:lnTo>
                    <a:pt x="282915" y="96198"/>
                  </a:lnTo>
                  <a:lnTo>
                    <a:pt x="297804" y="96198"/>
                  </a:lnTo>
                  <a:lnTo>
                    <a:pt x="297804" y="0"/>
                  </a:lnTo>
                  <a:lnTo>
                    <a:pt x="201228" y="0"/>
                  </a:lnTo>
                  <a:lnTo>
                    <a:pt x="201228" y="14799"/>
                  </a:lnTo>
                  <a:lnTo>
                    <a:pt x="272202" y="14799"/>
                  </a:lnTo>
                  <a:lnTo>
                    <a:pt x="54293" y="231553"/>
                  </a:lnTo>
                  <a:lnTo>
                    <a:pt x="64821" y="242015"/>
                  </a:lnTo>
                  <a:close/>
                </a:path>
              </a:pathLst>
            </a:custGeom>
            <a:ln w="15834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303937" y="3352960"/>
              <a:ext cx="45085" cy="44450"/>
            </a:xfrm>
            <a:custGeom>
              <a:avLst/>
              <a:gdLst/>
              <a:ahLst/>
              <a:cxnLst/>
              <a:rect l="l" t="t" r="r" b="b"/>
              <a:pathLst>
                <a:path w="45084" h="44450">
                  <a:moveTo>
                    <a:pt x="22334" y="44399"/>
                  </a:moveTo>
                  <a:lnTo>
                    <a:pt x="31032" y="42653"/>
                  </a:lnTo>
                  <a:lnTo>
                    <a:pt x="38131" y="37893"/>
                  </a:lnTo>
                  <a:lnTo>
                    <a:pt x="42915" y="30836"/>
                  </a:lnTo>
                  <a:lnTo>
                    <a:pt x="44668" y="22199"/>
                  </a:lnTo>
                  <a:lnTo>
                    <a:pt x="42915" y="13562"/>
                  </a:lnTo>
                  <a:lnTo>
                    <a:pt x="38131" y="6505"/>
                  </a:lnTo>
                  <a:lnTo>
                    <a:pt x="31032" y="1745"/>
                  </a:lnTo>
                  <a:lnTo>
                    <a:pt x="22334" y="0"/>
                  </a:lnTo>
                  <a:lnTo>
                    <a:pt x="13644" y="1745"/>
                  </a:lnTo>
                  <a:lnTo>
                    <a:pt x="6545" y="6505"/>
                  </a:lnTo>
                  <a:lnTo>
                    <a:pt x="1756" y="13562"/>
                  </a:lnTo>
                  <a:lnTo>
                    <a:pt x="0" y="22199"/>
                  </a:lnTo>
                  <a:lnTo>
                    <a:pt x="1756" y="30836"/>
                  </a:lnTo>
                  <a:lnTo>
                    <a:pt x="6545" y="37893"/>
                  </a:lnTo>
                  <a:lnTo>
                    <a:pt x="13644" y="42653"/>
                  </a:lnTo>
                  <a:lnTo>
                    <a:pt x="22334" y="44399"/>
                  </a:lnTo>
                  <a:close/>
                </a:path>
                <a:path w="45084" h="44450">
                  <a:moveTo>
                    <a:pt x="22334" y="14799"/>
                  </a:moveTo>
                  <a:lnTo>
                    <a:pt x="26449" y="14799"/>
                  </a:lnTo>
                  <a:lnTo>
                    <a:pt x="29779" y="18109"/>
                  </a:lnTo>
                  <a:lnTo>
                    <a:pt x="29779" y="22199"/>
                  </a:lnTo>
                  <a:lnTo>
                    <a:pt x="29779" y="26289"/>
                  </a:lnTo>
                  <a:lnTo>
                    <a:pt x="26449" y="29599"/>
                  </a:lnTo>
                  <a:lnTo>
                    <a:pt x="22334" y="29599"/>
                  </a:lnTo>
                  <a:lnTo>
                    <a:pt x="18239" y="29599"/>
                  </a:lnTo>
                  <a:lnTo>
                    <a:pt x="14889" y="26289"/>
                  </a:lnTo>
                  <a:lnTo>
                    <a:pt x="14889" y="22199"/>
                  </a:lnTo>
                  <a:lnTo>
                    <a:pt x="14889" y="18109"/>
                  </a:lnTo>
                  <a:lnTo>
                    <a:pt x="18239" y="14799"/>
                  </a:lnTo>
                  <a:lnTo>
                    <a:pt x="22334" y="14799"/>
                  </a:lnTo>
                  <a:close/>
                </a:path>
              </a:pathLst>
            </a:custGeom>
            <a:ln w="15834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027" y="3374642"/>
              <a:ext cx="75392" cy="7503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6020" y="3433841"/>
              <a:ext cx="105171" cy="104632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207163" y="3486157"/>
              <a:ext cx="403225" cy="518159"/>
            </a:xfrm>
            <a:custGeom>
              <a:avLst/>
              <a:gdLst/>
              <a:ahLst/>
              <a:cxnLst/>
              <a:rect l="l" t="t" r="r" b="b"/>
              <a:pathLst>
                <a:path w="403225" h="518160">
                  <a:moveTo>
                    <a:pt x="245670" y="44399"/>
                  </a:moveTo>
                  <a:lnTo>
                    <a:pt x="254368" y="42653"/>
                  </a:lnTo>
                  <a:lnTo>
                    <a:pt x="261467" y="37893"/>
                  </a:lnTo>
                  <a:lnTo>
                    <a:pt x="266251" y="30836"/>
                  </a:lnTo>
                  <a:lnTo>
                    <a:pt x="268004" y="22199"/>
                  </a:lnTo>
                  <a:lnTo>
                    <a:pt x="266251" y="13553"/>
                  </a:lnTo>
                  <a:lnTo>
                    <a:pt x="261467" y="6497"/>
                  </a:lnTo>
                  <a:lnTo>
                    <a:pt x="254368" y="1743"/>
                  </a:lnTo>
                  <a:lnTo>
                    <a:pt x="245670" y="0"/>
                  </a:lnTo>
                  <a:lnTo>
                    <a:pt x="236980" y="1743"/>
                  </a:lnTo>
                  <a:lnTo>
                    <a:pt x="229881" y="6497"/>
                  </a:lnTo>
                  <a:lnTo>
                    <a:pt x="225092" y="13553"/>
                  </a:lnTo>
                  <a:lnTo>
                    <a:pt x="223335" y="22199"/>
                  </a:lnTo>
                  <a:lnTo>
                    <a:pt x="225092" y="30836"/>
                  </a:lnTo>
                  <a:lnTo>
                    <a:pt x="229881" y="37893"/>
                  </a:lnTo>
                  <a:lnTo>
                    <a:pt x="236980" y="42653"/>
                  </a:lnTo>
                  <a:lnTo>
                    <a:pt x="245670" y="44399"/>
                  </a:lnTo>
                  <a:close/>
                </a:path>
                <a:path w="403225" h="518160">
                  <a:moveTo>
                    <a:pt x="245670" y="14799"/>
                  </a:moveTo>
                  <a:lnTo>
                    <a:pt x="249785" y="14799"/>
                  </a:lnTo>
                  <a:lnTo>
                    <a:pt x="253115" y="18109"/>
                  </a:lnTo>
                  <a:lnTo>
                    <a:pt x="253115" y="22199"/>
                  </a:lnTo>
                  <a:lnTo>
                    <a:pt x="253115" y="26289"/>
                  </a:lnTo>
                  <a:lnTo>
                    <a:pt x="249785" y="29599"/>
                  </a:lnTo>
                  <a:lnTo>
                    <a:pt x="238225" y="18109"/>
                  </a:lnTo>
                  <a:lnTo>
                    <a:pt x="241575" y="14799"/>
                  </a:lnTo>
                  <a:lnTo>
                    <a:pt x="245670" y="14799"/>
                  </a:lnTo>
                  <a:close/>
                </a:path>
                <a:path w="403225" h="518160">
                  <a:moveTo>
                    <a:pt x="401452" y="78561"/>
                  </a:moveTo>
                  <a:lnTo>
                    <a:pt x="400294" y="75807"/>
                  </a:lnTo>
                  <a:lnTo>
                    <a:pt x="397585" y="73998"/>
                  </a:lnTo>
                  <a:lnTo>
                    <a:pt x="394566" y="73998"/>
                  </a:lnTo>
                  <a:lnTo>
                    <a:pt x="7444" y="73998"/>
                  </a:lnTo>
                  <a:lnTo>
                    <a:pt x="3331" y="73998"/>
                  </a:lnTo>
                  <a:lnTo>
                    <a:pt x="0" y="77307"/>
                  </a:lnTo>
                  <a:lnTo>
                    <a:pt x="0" y="81398"/>
                  </a:lnTo>
                  <a:lnTo>
                    <a:pt x="2" y="83350"/>
                  </a:lnTo>
                  <a:lnTo>
                    <a:pt x="785" y="85242"/>
                  </a:lnTo>
                  <a:lnTo>
                    <a:pt x="2179" y="86619"/>
                  </a:lnTo>
                  <a:lnTo>
                    <a:pt x="18872" y="103227"/>
                  </a:lnTo>
                  <a:lnTo>
                    <a:pt x="29779" y="480989"/>
                  </a:lnTo>
                  <a:lnTo>
                    <a:pt x="32716" y="495383"/>
                  </a:lnTo>
                  <a:lnTo>
                    <a:pt x="40695" y="507138"/>
                  </a:lnTo>
                  <a:lnTo>
                    <a:pt x="52520" y="515069"/>
                  </a:lnTo>
                  <a:lnTo>
                    <a:pt x="66995" y="517988"/>
                  </a:lnTo>
                  <a:lnTo>
                    <a:pt x="335008" y="517988"/>
                  </a:lnTo>
                  <a:lnTo>
                    <a:pt x="349493" y="515069"/>
                  </a:lnTo>
                  <a:lnTo>
                    <a:pt x="361321" y="507138"/>
                  </a:lnTo>
                  <a:lnTo>
                    <a:pt x="369298" y="495383"/>
                  </a:lnTo>
                  <a:lnTo>
                    <a:pt x="372232" y="480989"/>
                  </a:lnTo>
                  <a:lnTo>
                    <a:pt x="372232" y="129394"/>
                  </a:lnTo>
                  <a:lnTo>
                    <a:pt x="372943" y="122134"/>
                  </a:lnTo>
                  <a:lnTo>
                    <a:pt x="399839" y="86619"/>
                  </a:lnTo>
                  <a:lnTo>
                    <a:pt x="401969" y="84522"/>
                  </a:lnTo>
                  <a:lnTo>
                    <a:pt x="402611" y="81336"/>
                  </a:lnTo>
                  <a:lnTo>
                    <a:pt x="401452" y="78561"/>
                  </a:lnTo>
                  <a:close/>
                </a:path>
                <a:path w="403225" h="518160">
                  <a:moveTo>
                    <a:pt x="335008" y="503189"/>
                  </a:moveTo>
                  <a:lnTo>
                    <a:pt x="66995" y="503189"/>
                  </a:lnTo>
                  <a:lnTo>
                    <a:pt x="44668" y="170134"/>
                  </a:lnTo>
                  <a:lnTo>
                    <a:pt x="79672" y="169112"/>
                  </a:lnTo>
                  <a:lnTo>
                    <a:pt x="114477" y="165687"/>
                  </a:lnTo>
                  <a:lnTo>
                    <a:pt x="148957" y="159876"/>
                  </a:lnTo>
                  <a:lnTo>
                    <a:pt x="182989" y="151696"/>
                  </a:lnTo>
                  <a:lnTo>
                    <a:pt x="200198" y="147112"/>
                  </a:lnTo>
                  <a:lnTo>
                    <a:pt x="217664" y="143726"/>
                  </a:lnTo>
                  <a:lnTo>
                    <a:pt x="235323" y="141550"/>
                  </a:lnTo>
                  <a:lnTo>
                    <a:pt x="253115" y="140596"/>
                  </a:lnTo>
                  <a:lnTo>
                    <a:pt x="276013" y="141471"/>
                  </a:lnTo>
                  <a:lnTo>
                    <a:pt x="298665" y="144510"/>
                  </a:lnTo>
                  <a:lnTo>
                    <a:pt x="320918" y="149687"/>
                  </a:lnTo>
                  <a:lnTo>
                    <a:pt x="342618" y="156979"/>
                  </a:lnTo>
                  <a:lnTo>
                    <a:pt x="347436" y="158808"/>
                  </a:lnTo>
                  <a:lnTo>
                    <a:pt x="352358" y="160412"/>
                  </a:lnTo>
                  <a:lnTo>
                    <a:pt x="357342" y="161727"/>
                  </a:lnTo>
                  <a:lnTo>
                    <a:pt x="357342" y="480989"/>
                  </a:lnTo>
                  <a:lnTo>
                    <a:pt x="355589" y="489631"/>
                  </a:lnTo>
                  <a:lnTo>
                    <a:pt x="350805" y="496687"/>
                  </a:lnTo>
                  <a:lnTo>
                    <a:pt x="343706" y="501444"/>
                  </a:lnTo>
                  <a:lnTo>
                    <a:pt x="335008" y="503189"/>
                  </a:lnTo>
                  <a:close/>
                </a:path>
                <a:path w="403225" h="518160">
                  <a:moveTo>
                    <a:pt x="372604" y="92765"/>
                  </a:moveTo>
                  <a:lnTo>
                    <a:pt x="366101" y="100659"/>
                  </a:lnTo>
                  <a:lnTo>
                    <a:pt x="361313" y="109576"/>
                  </a:lnTo>
                  <a:lnTo>
                    <a:pt x="358354" y="119245"/>
                  </a:lnTo>
                  <a:lnTo>
                    <a:pt x="357342" y="129394"/>
                  </a:lnTo>
                  <a:lnTo>
                    <a:pt x="357342" y="146414"/>
                  </a:lnTo>
                  <a:lnTo>
                    <a:pt x="354550" y="145530"/>
                  </a:lnTo>
                  <a:lnTo>
                    <a:pt x="351324" y="144379"/>
                  </a:lnTo>
                  <a:lnTo>
                    <a:pt x="347664" y="143063"/>
                  </a:lnTo>
                  <a:lnTo>
                    <a:pt x="324727" y="135414"/>
                  </a:lnTo>
                  <a:lnTo>
                    <a:pt x="301219" y="129967"/>
                  </a:lnTo>
                  <a:lnTo>
                    <a:pt x="277296" y="126752"/>
                  </a:lnTo>
                  <a:lnTo>
                    <a:pt x="253115" y="125797"/>
                  </a:lnTo>
                  <a:lnTo>
                    <a:pt x="234375" y="126755"/>
                  </a:lnTo>
                  <a:lnTo>
                    <a:pt x="215767" y="129009"/>
                  </a:lnTo>
                  <a:lnTo>
                    <a:pt x="197360" y="132549"/>
                  </a:lnTo>
                  <a:lnTo>
                    <a:pt x="179225" y="137369"/>
                  </a:lnTo>
                  <a:lnTo>
                    <a:pt x="146128" y="145379"/>
                  </a:lnTo>
                  <a:lnTo>
                    <a:pt x="112587" y="151054"/>
                  </a:lnTo>
                  <a:lnTo>
                    <a:pt x="78727" y="154377"/>
                  </a:lnTo>
                  <a:lnTo>
                    <a:pt x="44668" y="155334"/>
                  </a:lnTo>
                  <a:lnTo>
                    <a:pt x="44668" y="129394"/>
                  </a:lnTo>
                  <a:lnTo>
                    <a:pt x="43660" y="119245"/>
                  </a:lnTo>
                  <a:lnTo>
                    <a:pt x="25475" y="88859"/>
                  </a:lnTo>
                  <a:lnTo>
                    <a:pt x="376430" y="88798"/>
                  </a:lnTo>
                  <a:lnTo>
                    <a:pt x="372604" y="92765"/>
                  </a:lnTo>
                  <a:close/>
                </a:path>
                <a:path w="403225" h="518160">
                  <a:moveTo>
                    <a:pt x="215891" y="214595"/>
                  </a:moveTo>
                  <a:lnTo>
                    <a:pt x="305228" y="214595"/>
                  </a:lnTo>
                  <a:lnTo>
                    <a:pt x="305228" y="199795"/>
                  </a:lnTo>
                  <a:lnTo>
                    <a:pt x="215891" y="199795"/>
                  </a:lnTo>
                  <a:lnTo>
                    <a:pt x="215891" y="214595"/>
                  </a:lnTo>
                  <a:close/>
                </a:path>
                <a:path w="403225" h="518160">
                  <a:moveTo>
                    <a:pt x="215891" y="273794"/>
                  </a:moveTo>
                  <a:lnTo>
                    <a:pt x="305228" y="273794"/>
                  </a:lnTo>
                  <a:lnTo>
                    <a:pt x="305228" y="258994"/>
                  </a:lnTo>
                  <a:lnTo>
                    <a:pt x="215891" y="258994"/>
                  </a:lnTo>
                  <a:lnTo>
                    <a:pt x="215891" y="273794"/>
                  </a:lnTo>
                  <a:close/>
                </a:path>
                <a:path w="403225" h="518160">
                  <a:moveTo>
                    <a:pt x="215891" y="332992"/>
                  </a:moveTo>
                  <a:lnTo>
                    <a:pt x="305229" y="332992"/>
                  </a:lnTo>
                  <a:lnTo>
                    <a:pt x="305229" y="318193"/>
                  </a:lnTo>
                  <a:lnTo>
                    <a:pt x="215891" y="318193"/>
                  </a:lnTo>
                  <a:lnTo>
                    <a:pt x="215891" y="332992"/>
                  </a:lnTo>
                  <a:close/>
                </a:path>
                <a:path w="403225" h="518160">
                  <a:moveTo>
                    <a:pt x="215891" y="392191"/>
                  </a:moveTo>
                  <a:lnTo>
                    <a:pt x="305229" y="392191"/>
                  </a:lnTo>
                  <a:lnTo>
                    <a:pt x="305229" y="377391"/>
                  </a:lnTo>
                  <a:lnTo>
                    <a:pt x="215891" y="377391"/>
                  </a:lnTo>
                  <a:lnTo>
                    <a:pt x="215891" y="392191"/>
                  </a:lnTo>
                  <a:close/>
                </a:path>
                <a:path w="403225" h="518160">
                  <a:moveTo>
                    <a:pt x="215891" y="451390"/>
                  </a:moveTo>
                  <a:lnTo>
                    <a:pt x="305229" y="451390"/>
                  </a:lnTo>
                  <a:lnTo>
                    <a:pt x="305229" y="436590"/>
                  </a:lnTo>
                  <a:lnTo>
                    <a:pt x="215891" y="436590"/>
                  </a:lnTo>
                  <a:lnTo>
                    <a:pt x="215891" y="451390"/>
                  </a:lnTo>
                  <a:close/>
                </a:path>
              </a:pathLst>
            </a:custGeom>
            <a:ln w="15834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109568" y="2014377"/>
              <a:ext cx="596900" cy="462280"/>
            </a:xfrm>
            <a:custGeom>
              <a:avLst/>
              <a:gdLst/>
              <a:ahLst/>
              <a:cxnLst/>
              <a:rect l="l" t="t" r="r" b="b"/>
              <a:pathLst>
                <a:path w="596900" h="462280">
                  <a:moveTo>
                    <a:pt x="0" y="0"/>
                  </a:moveTo>
                  <a:lnTo>
                    <a:pt x="0" y="461898"/>
                  </a:lnTo>
                  <a:lnTo>
                    <a:pt x="596513" y="461898"/>
                  </a:lnTo>
                  <a:lnTo>
                    <a:pt x="596513" y="0"/>
                  </a:lnTo>
                  <a:lnTo>
                    <a:pt x="0" y="0"/>
                  </a:lnTo>
                  <a:close/>
                </a:path>
                <a:path w="596900" h="462280">
                  <a:moveTo>
                    <a:pt x="581623" y="14894"/>
                  </a:moveTo>
                  <a:lnTo>
                    <a:pt x="581623" y="104257"/>
                  </a:lnTo>
                  <a:lnTo>
                    <a:pt x="14889" y="104257"/>
                  </a:lnTo>
                  <a:lnTo>
                    <a:pt x="14889" y="14893"/>
                  </a:lnTo>
                  <a:lnTo>
                    <a:pt x="581623" y="14894"/>
                  </a:lnTo>
                  <a:close/>
                </a:path>
                <a:path w="596900" h="462280">
                  <a:moveTo>
                    <a:pt x="14890" y="447004"/>
                  </a:moveTo>
                  <a:lnTo>
                    <a:pt x="14889" y="119151"/>
                  </a:lnTo>
                  <a:lnTo>
                    <a:pt x="581623" y="119151"/>
                  </a:lnTo>
                  <a:lnTo>
                    <a:pt x="581623" y="447004"/>
                  </a:lnTo>
                  <a:lnTo>
                    <a:pt x="14890" y="447004"/>
                  </a:lnTo>
                  <a:close/>
                </a:path>
                <a:path w="596900" h="462280">
                  <a:moveTo>
                    <a:pt x="201131" y="59575"/>
                  </a:moveTo>
                  <a:lnTo>
                    <a:pt x="201131" y="67808"/>
                  </a:lnTo>
                  <a:lnTo>
                    <a:pt x="194472" y="74469"/>
                  </a:lnTo>
                  <a:lnTo>
                    <a:pt x="186242" y="74469"/>
                  </a:lnTo>
                  <a:lnTo>
                    <a:pt x="178011" y="74469"/>
                  </a:lnTo>
                  <a:lnTo>
                    <a:pt x="171352" y="67808"/>
                  </a:lnTo>
                  <a:lnTo>
                    <a:pt x="171352" y="59575"/>
                  </a:lnTo>
                  <a:lnTo>
                    <a:pt x="171352" y="51342"/>
                  </a:lnTo>
                  <a:lnTo>
                    <a:pt x="178011" y="44681"/>
                  </a:lnTo>
                  <a:lnTo>
                    <a:pt x="186242" y="44681"/>
                  </a:lnTo>
                  <a:lnTo>
                    <a:pt x="194472" y="44681"/>
                  </a:lnTo>
                  <a:lnTo>
                    <a:pt x="201131" y="51342"/>
                  </a:lnTo>
                  <a:lnTo>
                    <a:pt x="201131" y="59575"/>
                  </a:lnTo>
                  <a:close/>
                </a:path>
                <a:path w="596900" h="462280">
                  <a:moveTo>
                    <a:pt x="149018" y="59575"/>
                  </a:moveTo>
                  <a:lnTo>
                    <a:pt x="149018" y="67808"/>
                  </a:lnTo>
                  <a:lnTo>
                    <a:pt x="142348" y="74469"/>
                  </a:lnTo>
                  <a:lnTo>
                    <a:pt x="134126" y="74469"/>
                  </a:lnTo>
                  <a:lnTo>
                    <a:pt x="125902" y="74469"/>
                  </a:lnTo>
                  <a:lnTo>
                    <a:pt x="119236" y="67808"/>
                  </a:lnTo>
                  <a:lnTo>
                    <a:pt x="119236" y="59575"/>
                  </a:lnTo>
                  <a:lnTo>
                    <a:pt x="119236" y="51342"/>
                  </a:lnTo>
                  <a:lnTo>
                    <a:pt x="125902" y="44681"/>
                  </a:lnTo>
                  <a:lnTo>
                    <a:pt x="134126" y="44681"/>
                  </a:lnTo>
                  <a:lnTo>
                    <a:pt x="142348" y="44681"/>
                  </a:lnTo>
                  <a:lnTo>
                    <a:pt x="149018" y="51342"/>
                  </a:lnTo>
                  <a:lnTo>
                    <a:pt x="149018" y="59575"/>
                  </a:lnTo>
                  <a:close/>
                </a:path>
                <a:path w="596900" h="462280">
                  <a:moveTo>
                    <a:pt x="96902" y="59575"/>
                  </a:moveTo>
                  <a:lnTo>
                    <a:pt x="96902" y="67808"/>
                  </a:lnTo>
                  <a:lnTo>
                    <a:pt x="90235" y="74469"/>
                  </a:lnTo>
                  <a:lnTo>
                    <a:pt x="82012" y="74469"/>
                  </a:lnTo>
                  <a:lnTo>
                    <a:pt x="73788" y="74469"/>
                  </a:lnTo>
                  <a:lnTo>
                    <a:pt x="67123" y="67808"/>
                  </a:lnTo>
                  <a:lnTo>
                    <a:pt x="67123" y="59575"/>
                  </a:lnTo>
                  <a:lnTo>
                    <a:pt x="67123" y="51342"/>
                  </a:lnTo>
                  <a:lnTo>
                    <a:pt x="73788" y="44681"/>
                  </a:lnTo>
                  <a:lnTo>
                    <a:pt x="82012" y="44681"/>
                  </a:lnTo>
                  <a:lnTo>
                    <a:pt x="90235" y="44681"/>
                  </a:lnTo>
                  <a:lnTo>
                    <a:pt x="96902" y="51342"/>
                  </a:lnTo>
                  <a:lnTo>
                    <a:pt x="96902" y="59575"/>
                  </a:lnTo>
                  <a:close/>
                </a:path>
              </a:pathLst>
            </a:custGeom>
            <a:ln w="15884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2155" y="2162822"/>
              <a:ext cx="375668" cy="26908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69962" y="2688118"/>
              <a:ext cx="114625" cy="163896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435209" y="2591592"/>
              <a:ext cx="506730" cy="596900"/>
            </a:xfrm>
            <a:custGeom>
              <a:avLst/>
              <a:gdLst/>
              <a:ahLst/>
              <a:cxnLst/>
              <a:rect l="l" t="t" r="r" b="b"/>
              <a:pathLst>
                <a:path w="506729" h="596900">
                  <a:moveTo>
                    <a:pt x="498793" y="322879"/>
                  </a:moveTo>
                  <a:lnTo>
                    <a:pt x="447424" y="234081"/>
                  </a:lnTo>
                  <a:lnTo>
                    <a:pt x="447424" y="230381"/>
                  </a:lnTo>
                  <a:lnTo>
                    <a:pt x="444478" y="185411"/>
                  </a:lnTo>
                  <a:lnTo>
                    <a:pt x="432932" y="143215"/>
                  </a:lnTo>
                  <a:lnTo>
                    <a:pt x="413653" y="104718"/>
                  </a:lnTo>
                  <a:lnTo>
                    <a:pt x="387509" y="70848"/>
                  </a:lnTo>
                  <a:lnTo>
                    <a:pt x="355368" y="42529"/>
                  </a:lnTo>
                  <a:lnTo>
                    <a:pt x="318099" y="20688"/>
                  </a:lnTo>
                  <a:lnTo>
                    <a:pt x="276570" y="6251"/>
                  </a:lnTo>
                  <a:lnTo>
                    <a:pt x="231649" y="143"/>
                  </a:lnTo>
                  <a:lnTo>
                    <a:pt x="228753" y="41"/>
                  </a:lnTo>
                  <a:lnTo>
                    <a:pt x="226003" y="0"/>
                  </a:lnTo>
                  <a:lnTo>
                    <a:pt x="223252" y="0"/>
                  </a:lnTo>
                  <a:lnTo>
                    <a:pt x="173230" y="5554"/>
                  </a:lnTo>
                  <a:lnTo>
                    <a:pt x="127123" y="21491"/>
                  </a:lnTo>
                  <a:lnTo>
                    <a:pt x="86208" y="46587"/>
                  </a:lnTo>
                  <a:lnTo>
                    <a:pt x="51762" y="79617"/>
                  </a:lnTo>
                  <a:lnTo>
                    <a:pt x="25061" y="119358"/>
                  </a:lnTo>
                  <a:lnTo>
                    <a:pt x="7381" y="164588"/>
                  </a:lnTo>
                  <a:lnTo>
                    <a:pt x="0" y="214081"/>
                  </a:lnTo>
                  <a:lnTo>
                    <a:pt x="0" y="230361"/>
                  </a:lnTo>
                  <a:lnTo>
                    <a:pt x="5773" y="281860"/>
                  </a:lnTo>
                  <a:lnTo>
                    <a:pt x="22935" y="330094"/>
                  </a:lnTo>
                  <a:lnTo>
                    <a:pt x="50591" y="373241"/>
                  </a:lnTo>
                  <a:lnTo>
                    <a:pt x="87848" y="409478"/>
                  </a:lnTo>
                  <a:lnTo>
                    <a:pt x="87849" y="596756"/>
                  </a:lnTo>
                  <a:lnTo>
                    <a:pt x="323096" y="596756"/>
                  </a:lnTo>
                  <a:lnTo>
                    <a:pt x="323096" y="507958"/>
                  </a:lnTo>
                  <a:lnTo>
                    <a:pt x="359576" y="507958"/>
                  </a:lnTo>
                  <a:lnTo>
                    <a:pt x="393740" y="501048"/>
                  </a:lnTo>
                  <a:lnTo>
                    <a:pt x="421647" y="482330"/>
                  </a:lnTo>
                  <a:lnTo>
                    <a:pt x="440480" y="454596"/>
                  </a:lnTo>
                  <a:lnTo>
                    <a:pt x="447424" y="420639"/>
                  </a:lnTo>
                  <a:lnTo>
                    <a:pt x="447424" y="374760"/>
                  </a:lnTo>
                  <a:lnTo>
                    <a:pt x="480181" y="374760"/>
                  </a:lnTo>
                  <a:lnTo>
                    <a:pt x="493768" y="369542"/>
                  </a:lnTo>
                  <a:lnTo>
                    <a:pt x="503446" y="358231"/>
                  </a:lnTo>
                  <a:lnTo>
                    <a:pt x="506145" y="342216"/>
                  </a:lnTo>
                  <a:lnTo>
                    <a:pt x="498793" y="322879"/>
                  </a:lnTo>
                  <a:close/>
                </a:path>
                <a:path w="506729" h="596900">
                  <a:moveTo>
                    <a:pt x="490066" y="351739"/>
                  </a:moveTo>
                  <a:lnTo>
                    <a:pt x="487957" y="356035"/>
                  </a:lnTo>
                  <a:lnTo>
                    <a:pt x="483904" y="359056"/>
                  </a:lnTo>
                  <a:lnTo>
                    <a:pt x="479168" y="359878"/>
                  </a:lnTo>
                  <a:lnTo>
                    <a:pt x="432535" y="359878"/>
                  </a:lnTo>
                  <a:lnTo>
                    <a:pt x="432535" y="420557"/>
                  </a:lnTo>
                  <a:lnTo>
                    <a:pt x="426782" y="448766"/>
                  </a:lnTo>
                  <a:lnTo>
                    <a:pt x="411146" y="471805"/>
                  </a:lnTo>
                  <a:lnTo>
                    <a:pt x="387965" y="487349"/>
                  </a:lnTo>
                  <a:lnTo>
                    <a:pt x="359576" y="493076"/>
                  </a:lnTo>
                  <a:lnTo>
                    <a:pt x="308206" y="493076"/>
                  </a:lnTo>
                  <a:lnTo>
                    <a:pt x="308207" y="581874"/>
                  </a:lnTo>
                  <a:lnTo>
                    <a:pt x="102730" y="581874"/>
                  </a:lnTo>
                  <a:lnTo>
                    <a:pt x="102730" y="402222"/>
                  </a:lnTo>
                  <a:lnTo>
                    <a:pt x="96960" y="397782"/>
                  </a:lnTo>
                  <a:lnTo>
                    <a:pt x="62090" y="363936"/>
                  </a:lnTo>
                  <a:lnTo>
                    <a:pt x="36227" y="323606"/>
                  </a:lnTo>
                  <a:lnTo>
                    <a:pt x="20213" y="278509"/>
                  </a:lnTo>
                  <a:lnTo>
                    <a:pt x="14889" y="230361"/>
                  </a:lnTo>
                  <a:lnTo>
                    <a:pt x="14889" y="214348"/>
                  </a:lnTo>
                  <a:lnTo>
                    <a:pt x="21740" y="168151"/>
                  </a:lnTo>
                  <a:lnTo>
                    <a:pt x="38226" y="125939"/>
                  </a:lnTo>
                  <a:lnTo>
                    <a:pt x="63150" y="88859"/>
                  </a:lnTo>
                  <a:lnTo>
                    <a:pt x="95314" y="58059"/>
                  </a:lnTo>
                  <a:lnTo>
                    <a:pt x="133520" y="34685"/>
                  </a:lnTo>
                  <a:lnTo>
                    <a:pt x="176573" y="19882"/>
                  </a:lnTo>
                  <a:lnTo>
                    <a:pt x="223273" y="14799"/>
                  </a:lnTo>
                  <a:lnTo>
                    <a:pt x="225838" y="14799"/>
                  </a:lnTo>
                  <a:lnTo>
                    <a:pt x="278686" y="22139"/>
                  </a:lnTo>
                  <a:lnTo>
                    <a:pt x="322080" y="39310"/>
                  </a:lnTo>
                  <a:lnTo>
                    <a:pt x="359983" y="65172"/>
                  </a:lnTo>
                  <a:lnTo>
                    <a:pt x="391190" y="98440"/>
                  </a:lnTo>
                  <a:lnTo>
                    <a:pt x="414495" y="137828"/>
                  </a:lnTo>
                  <a:lnTo>
                    <a:pt x="428692" y="182052"/>
                  </a:lnTo>
                  <a:lnTo>
                    <a:pt x="432576" y="229826"/>
                  </a:lnTo>
                  <a:lnTo>
                    <a:pt x="432576" y="238007"/>
                  </a:lnTo>
                  <a:lnTo>
                    <a:pt x="434561" y="241440"/>
                  </a:lnTo>
                  <a:lnTo>
                    <a:pt x="485930" y="330238"/>
                  </a:lnTo>
                  <a:lnTo>
                    <a:pt x="486137" y="330567"/>
                  </a:lnTo>
                  <a:lnTo>
                    <a:pt x="486344" y="330916"/>
                  </a:lnTo>
                  <a:lnTo>
                    <a:pt x="491183" y="336713"/>
                  </a:lnTo>
                  <a:lnTo>
                    <a:pt x="492610" y="344606"/>
                  </a:lnTo>
                  <a:lnTo>
                    <a:pt x="490108" y="351739"/>
                  </a:lnTo>
                  <a:close/>
                </a:path>
              </a:pathLst>
            </a:custGeom>
            <a:ln w="15834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3900" y="2630038"/>
              <a:ext cx="79117" cy="11096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9485217" y="2636845"/>
              <a:ext cx="218440" cy="325755"/>
            </a:xfrm>
            <a:custGeom>
              <a:avLst/>
              <a:gdLst/>
              <a:ahLst/>
              <a:cxnLst/>
              <a:rect l="l" t="t" r="r" b="b"/>
              <a:pathLst>
                <a:path w="218440" h="325755">
                  <a:moveTo>
                    <a:pt x="199385" y="207225"/>
                  </a:moveTo>
                  <a:lnTo>
                    <a:pt x="196966" y="207225"/>
                  </a:lnTo>
                  <a:lnTo>
                    <a:pt x="194567" y="207697"/>
                  </a:lnTo>
                  <a:lnTo>
                    <a:pt x="192313" y="208622"/>
                  </a:lnTo>
                  <a:lnTo>
                    <a:pt x="139827" y="156289"/>
                  </a:lnTo>
                  <a:lnTo>
                    <a:pt x="139827" y="70369"/>
                  </a:lnTo>
                  <a:lnTo>
                    <a:pt x="184495" y="70369"/>
                  </a:lnTo>
                  <a:lnTo>
                    <a:pt x="184495" y="105148"/>
                  </a:lnTo>
                  <a:lnTo>
                    <a:pt x="178448" y="109361"/>
                  </a:lnTo>
                  <a:lnTo>
                    <a:pt x="174623" y="115346"/>
                  </a:lnTo>
                  <a:lnTo>
                    <a:pt x="192165" y="140614"/>
                  </a:lnTo>
                  <a:lnTo>
                    <a:pt x="199385" y="139064"/>
                  </a:lnTo>
                  <a:lnTo>
                    <a:pt x="205445" y="134850"/>
                  </a:lnTo>
                  <a:lnTo>
                    <a:pt x="209273" y="128866"/>
                  </a:lnTo>
                  <a:lnTo>
                    <a:pt x="210561" y="121891"/>
                  </a:lnTo>
                  <a:lnTo>
                    <a:pt x="209001" y="114706"/>
                  </a:lnTo>
                  <a:lnTo>
                    <a:pt x="207119" y="110431"/>
                  </a:lnTo>
                  <a:lnTo>
                    <a:pt x="203687" y="107018"/>
                  </a:lnTo>
                  <a:lnTo>
                    <a:pt x="199385" y="105148"/>
                  </a:lnTo>
                  <a:lnTo>
                    <a:pt x="199385" y="55569"/>
                  </a:lnTo>
                  <a:lnTo>
                    <a:pt x="139827" y="55569"/>
                  </a:lnTo>
                  <a:lnTo>
                    <a:pt x="139827" y="35446"/>
                  </a:lnTo>
                  <a:lnTo>
                    <a:pt x="145886" y="31232"/>
                  </a:lnTo>
                  <a:lnTo>
                    <a:pt x="149714" y="25248"/>
                  </a:lnTo>
                  <a:lnTo>
                    <a:pt x="132166" y="0"/>
                  </a:lnTo>
                  <a:lnTo>
                    <a:pt x="124937" y="1550"/>
                  </a:lnTo>
                  <a:lnTo>
                    <a:pt x="118889" y="5755"/>
                  </a:lnTo>
                  <a:lnTo>
                    <a:pt x="115065" y="11738"/>
                  </a:lnTo>
                  <a:lnTo>
                    <a:pt x="113773" y="18711"/>
                  </a:lnTo>
                  <a:lnTo>
                    <a:pt x="115321" y="25887"/>
                  </a:lnTo>
                  <a:lnTo>
                    <a:pt x="117203" y="30163"/>
                  </a:lnTo>
                  <a:lnTo>
                    <a:pt x="120636" y="33596"/>
                  </a:lnTo>
                  <a:lnTo>
                    <a:pt x="124937" y="35446"/>
                  </a:lnTo>
                  <a:lnTo>
                    <a:pt x="124937" y="162127"/>
                  </a:lnTo>
                  <a:lnTo>
                    <a:pt x="149505" y="187368"/>
                  </a:lnTo>
                  <a:lnTo>
                    <a:pt x="110048" y="226588"/>
                  </a:lnTo>
                  <a:lnTo>
                    <a:pt x="110048" y="262806"/>
                  </a:lnTo>
                  <a:lnTo>
                    <a:pt x="65151" y="262806"/>
                  </a:lnTo>
                  <a:lnTo>
                    <a:pt x="36447" y="229280"/>
                  </a:lnTo>
                  <a:lnTo>
                    <a:pt x="38247" y="221942"/>
                  </a:lnTo>
                  <a:lnTo>
                    <a:pt x="37115" y="214743"/>
                  </a:lnTo>
                  <a:lnTo>
                    <a:pt x="33348" y="208491"/>
                  </a:lnTo>
                  <a:lnTo>
                    <a:pt x="27243" y="203997"/>
                  </a:lnTo>
                  <a:lnTo>
                    <a:pt x="19861" y="202207"/>
                  </a:lnTo>
                  <a:lnTo>
                    <a:pt x="12613" y="203329"/>
                  </a:lnTo>
                  <a:lnTo>
                    <a:pt x="6320" y="207073"/>
                  </a:lnTo>
                  <a:lnTo>
                    <a:pt x="1798" y="213144"/>
                  </a:lnTo>
                  <a:lnTo>
                    <a:pt x="0" y="220483"/>
                  </a:lnTo>
                  <a:lnTo>
                    <a:pt x="1132" y="227682"/>
                  </a:lnTo>
                  <a:lnTo>
                    <a:pt x="4899" y="233933"/>
                  </a:lnTo>
                  <a:lnTo>
                    <a:pt x="11005" y="238427"/>
                  </a:lnTo>
                  <a:lnTo>
                    <a:pt x="15405" y="240483"/>
                  </a:lnTo>
                  <a:lnTo>
                    <a:pt x="20429" y="240791"/>
                  </a:lnTo>
                  <a:lnTo>
                    <a:pt x="25051" y="239291"/>
                  </a:lnTo>
                  <a:lnTo>
                    <a:pt x="58182" y="277605"/>
                  </a:lnTo>
                  <a:lnTo>
                    <a:pt x="110048" y="277605"/>
                  </a:lnTo>
                  <a:lnTo>
                    <a:pt x="110048" y="290185"/>
                  </a:lnTo>
                  <a:lnTo>
                    <a:pt x="104000" y="294399"/>
                  </a:lnTo>
                  <a:lnTo>
                    <a:pt x="100175" y="300383"/>
                  </a:lnTo>
                  <a:lnTo>
                    <a:pt x="117717" y="325640"/>
                  </a:lnTo>
                  <a:lnTo>
                    <a:pt x="124937" y="324101"/>
                  </a:lnTo>
                  <a:lnTo>
                    <a:pt x="130997" y="319885"/>
                  </a:lnTo>
                  <a:lnTo>
                    <a:pt x="134825" y="313895"/>
                  </a:lnTo>
                  <a:lnTo>
                    <a:pt x="136113" y="306919"/>
                  </a:lnTo>
                  <a:lnTo>
                    <a:pt x="134553" y="299743"/>
                  </a:lnTo>
                  <a:lnTo>
                    <a:pt x="132672" y="295468"/>
                  </a:lnTo>
                  <a:lnTo>
                    <a:pt x="129239" y="292056"/>
                  </a:lnTo>
                  <a:lnTo>
                    <a:pt x="124937" y="290185"/>
                  </a:lnTo>
                  <a:lnTo>
                    <a:pt x="124937" y="232425"/>
                  </a:lnTo>
                  <a:lnTo>
                    <a:pt x="159928" y="197646"/>
                  </a:lnTo>
                  <a:lnTo>
                    <a:pt x="181890" y="219619"/>
                  </a:lnTo>
                  <a:lnTo>
                    <a:pt x="180894" y="226878"/>
                  </a:lnTo>
                  <a:lnTo>
                    <a:pt x="182715" y="233718"/>
                  </a:lnTo>
                  <a:lnTo>
                    <a:pt x="186982" y="239382"/>
                  </a:lnTo>
                  <a:lnTo>
                    <a:pt x="193326" y="243114"/>
                  </a:lnTo>
                  <a:lnTo>
                    <a:pt x="200637" y="244104"/>
                  </a:lnTo>
                  <a:lnTo>
                    <a:pt x="207518" y="242294"/>
                  </a:lnTo>
                  <a:lnTo>
                    <a:pt x="213212" y="238052"/>
                  </a:lnTo>
                  <a:lnTo>
                    <a:pt x="216963" y="231747"/>
                  </a:lnTo>
                  <a:lnTo>
                    <a:pt x="217959" y="224480"/>
                  </a:lnTo>
                  <a:lnTo>
                    <a:pt x="216139" y="217641"/>
                  </a:lnTo>
                  <a:lnTo>
                    <a:pt x="211871" y="211981"/>
                  </a:lnTo>
                  <a:lnTo>
                    <a:pt x="205527" y="208252"/>
                  </a:lnTo>
                  <a:lnTo>
                    <a:pt x="203563" y="207574"/>
                  </a:lnTo>
                  <a:lnTo>
                    <a:pt x="201474" y="207225"/>
                  </a:lnTo>
                  <a:lnTo>
                    <a:pt x="199385" y="207225"/>
                  </a:lnTo>
                  <a:close/>
                </a:path>
              </a:pathLst>
            </a:custGeom>
            <a:ln w="15852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6637146" y="2433015"/>
            <a:ext cx="14408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B5C3DF"/>
                </a:solidFill>
                <a:latin typeface="Arial MT"/>
                <a:cs typeface="Arial MT"/>
              </a:rPr>
              <a:t>AI</a:t>
            </a:r>
            <a:r>
              <a:rPr dirty="0" sz="1400" spc="-15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B5C3DF"/>
                </a:solidFill>
                <a:latin typeface="Arial MT"/>
                <a:cs typeface="Arial MT"/>
              </a:rPr>
              <a:t>&amp;</a:t>
            </a:r>
            <a:r>
              <a:rPr dirty="0" sz="1400" spc="-45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B5C3DF"/>
                </a:solidFill>
                <a:latin typeface="Arial MT"/>
                <a:cs typeface="Arial MT"/>
              </a:rPr>
              <a:t>Hybrid</a:t>
            </a:r>
            <a:r>
              <a:rPr dirty="0" sz="1400" spc="-30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B5C3DF"/>
                </a:solidFill>
                <a:latin typeface="Arial MT"/>
                <a:cs typeface="Arial MT"/>
              </a:rPr>
              <a:t>Cloud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637146" y="3283077"/>
            <a:ext cx="1330960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55"/>
              </a:spcBef>
            </a:pPr>
            <a:r>
              <a:rPr dirty="0" sz="1000">
                <a:latin typeface="Arial MT"/>
                <a:cs typeface="Arial MT"/>
              </a:rPr>
              <a:t>6,775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investments </a:t>
            </a:r>
            <a:r>
              <a:rPr dirty="0" sz="1000">
                <a:latin typeface="Arial MT"/>
                <a:cs typeface="Arial MT"/>
              </a:rPr>
              <a:t>into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R&amp;D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2023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637146" y="3842130"/>
            <a:ext cx="14401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506691"/>
                </a:solidFill>
                <a:latin typeface="Arial MT"/>
                <a:cs typeface="Arial MT"/>
              </a:rPr>
              <a:t>AI</a:t>
            </a:r>
            <a:r>
              <a:rPr dirty="0" sz="1400" spc="-10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06691"/>
                </a:solidFill>
                <a:latin typeface="Arial MT"/>
                <a:cs typeface="Arial MT"/>
              </a:rPr>
              <a:t>&amp;</a:t>
            </a:r>
            <a:r>
              <a:rPr dirty="0" sz="1400" spc="-35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1400">
                <a:solidFill>
                  <a:srgbClr val="506691"/>
                </a:solidFill>
                <a:latin typeface="Arial MT"/>
                <a:cs typeface="Arial MT"/>
              </a:rPr>
              <a:t>Hybrid</a:t>
            </a:r>
            <a:r>
              <a:rPr dirty="0" sz="1400" spc="-30">
                <a:solidFill>
                  <a:srgbClr val="50669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506691"/>
                </a:solidFill>
                <a:latin typeface="Arial MT"/>
                <a:cs typeface="Arial MT"/>
              </a:rPr>
              <a:t>Cloud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6510528" y="4544567"/>
            <a:ext cx="2551430" cy="1152525"/>
            <a:chOff x="6510528" y="4544567"/>
            <a:chExt cx="2551430" cy="1152525"/>
          </a:xfrm>
        </p:grpSpPr>
        <p:sp>
          <p:nvSpPr>
            <p:cNvPr id="43" name="object 43" descr=""/>
            <p:cNvSpPr/>
            <p:nvPr/>
          </p:nvSpPr>
          <p:spPr>
            <a:xfrm>
              <a:off x="6510528" y="4544567"/>
              <a:ext cx="2551430" cy="1152525"/>
            </a:xfrm>
            <a:custGeom>
              <a:avLst/>
              <a:gdLst/>
              <a:ahLst/>
              <a:cxnLst/>
              <a:rect l="l" t="t" r="r" b="b"/>
              <a:pathLst>
                <a:path w="2551429" h="1152525">
                  <a:moveTo>
                    <a:pt x="2273427" y="0"/>
                  </a:moveTo>
                  <a:lnTo>
                    <a:pt x="0" y="0"/>
                  </a:lnTo>
                  <a:lnTo>
                    <a:pt x="0" y="1152143"/>
                  </a:lnTo>
                  <a:lnTo>
                    <a:pt x="2273427" y="1152143"/>
                  </a:lnTo>
                  <a:lnTo>
                    <a:pt x="2551176" y="576071"/>
                  </a:lnTo>
                  <a:lnTo>
                    <a:pt x="227342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167067" y="4902703"/>
              <a:ext cx="506730" cy="492125"/>
            </a:xfrm>
            <a:custGeom>
              <a:avLst/>
              <a:gdLst/>
              <a:ahLst/>
              <a:cxnLst/>
              <a:rect l="l" t="t" r="r" b="b"/>
              <a:pathLst>
                <a:path w="506729" h="492125">
                  <a:moveTo>
                    <a:pt x="133998" y="0"/>
                  </a:moveTo>
                  <a:lnTo>
                    <a:pt x="0" y="0"/>
                  </a:lnTo>
                  <a:lnTo>
                    <a:pt x="0" y="134045"/>
                  </a:lnTo>
                  <a:lnTo>
                    <a:pt x="133998" y="134045"/>
                  </a:lnTo>
                  <a:lnTo>
                    <a:pt x="133998" y="0"/>
                  </a:lnTo>
                  <a:close/>
                </a:path>
                <a:path w="506729" h="492125">
                  <a:moveTo>
                    <a:pt x="119108" y="119151"/>
                  </a:moveTo>
                  <a:lnTo>
                    <a:pt x="14889" y="119151"/>
                  </a:lnTo>
                  <a:lnTo>
                    <a:pt x="14889" y="14893"/>
                  </a:lnTo>
                  <a:lnTo>
                    <a:pt x="119108" y="14893"/>
                  </a:lnTo>
                  <a:lnTo>
                    <a:pt x="119108" y="119151"/>
                  </a:lnTo>
                  <a:close/>
                </a:path>
                <a:path w="506729" h="492125">
                  <a:moveTo>
                    <a:pt x="0" y="491500"/>
                  </a:moveTo>
                  <a:lnTo>
                    <a:pt x="133998" y="491500"/>
                  </a:lnTo>
                  <a:lnTo>
                    <a:pt x="133998" y="357454"/>
                  </a:lnTo>
                  <a:lnTo>
                    <a:pt x="0" y="357454"/>
                  </a:lnTo>
                  <a:lnTo>
                    <a:pt x="0" y="491500"/>
                  </a:lnTo>
                  <a:close/>
                </a:path>
                <a:path w="506729" h="492125">
                  <a:moveTo>
                    <a:pt x="14889" y="372348"/>
                  </a:moveTo>
                  <a:lnTo>
                    <a:pt x="119108" y="372348"/>
                  </a:lnTo>
                  <a:lnTo>
                    <a:pt x="119108" y="476606"/>
                  </a:lnTo>
                  <a:lnTo>
                    <a:pt x="14889" y="476606"/>
                  </a:lnTo>
                  <a:lnTo>
                    <a:pt x="14889" y="372348"/>
                  </a:lnTo>
                  <a:close/>
                </a:path>
                <a:path w="506729" h="492125">
                  <a:moveTo>
                    <a:pt x="372232" y="0"/>
                  </a:moveTo>
                  <a:lnTo>
                    <a:pt x="372232" y="134045"/>
                  </a:lnTo>
                  <a:lnTo>
                    <a:pt x="506238" y="134045"/>
                  </a:lnTo>
                  <a:lnTo>
                    <a:pt x="506238" y="0"/>
                  </a:lnTo>
                  <a:lnTo>
                    <a:pt x="372232" y="0"/>
                  </a:lnTo>
                  <a:close/>
                </a:path>
                <a:path w="506729" h="492125">
                  <a:moveTo>
                    <a:pt x="491348" y="119151"/>
                  </a:moveTo>
                  <a:lnTo>
                    <a:pt x="387121" y="119151"/>
                  </a:lnTo>
                  <a:lnTo>
                    <a:pt x="387121" y="14893"/>
                  </a:lnTo>
                  <a:lnTo>
                    <a:pt x="491348" y="14894"/>
                  </a:lnTo>
                  <a:lnTo>
                    <a:pt x="491348" y="119151"/>
                  </a:lnTo>
                  <a:close/>
                </a:path>
                <a:path w="506729" h="492125">
                  <a:moveTo>
                    <a:pt x="74448" y="208515"/>
                  </a:moveTo>
                  <a:lnTo>
                    <a:pt x="208446" y="208515"/>
                  </a:lnTo>
                  <a:lnTo>
                    <a:pt x="208446" y="14893"/>
                  </a:lnTo>
                  <a:lnTo>
                    <a:pt x="312673" y="14893"/>
                  </a:lnTo>
                  <a:lnTo>
                    <a:pt x="312673" y="0"/>
                  </a:lnTo>
                  <a:lnTo>
                    <a:pt x="193556" y="0"/>
                  </a:lnTo>
                  <a:lnTo>
                    <a:pt x="193556" y="193621"/>
                  </a:lnTo>
                  <a:lnTo>
                    <a:pt x="74448" y="193621"/>
                  </a:lnTo>
                  <a:lnTo>
                    <a:pt x="74448" y="208515"/>
                  </a:lnTo>
                  <a:close/>
                </a:path>
                <a:path w="506729" h="492125">
                  <a:moveTo>
                    <a:pt x="282894" y="134045"/>
                  </a:moveTo>
                  <a:lnTo>
                    <a:pt x="297783" y="134045"/>
                  </a:lnTo>
                  <a:lnTo>
                    <a:pt x="297783" y="74469"/>
                  </a:lnTo>
                  <a:lnTo>
                    <a:pt x="282894" y="74469"/>
                  </a:lnTo>
                  <a:lnTo>
                    <a:pt x="282894" y="134045"/>
                  </a:lnTo>
                  <a:close/>
                </a:path>
                <a:path w="506729" h="492125">
                  <a:moveTo>
                    <a:pt x="387121" y="193621"/>
                  </a:moveTo>
                  <a:lnTo>
                    <a:pt x="282894" y="193621"/>
                  </a:lnTo>
                  <a:lnTo>
                    <a:pt x="282894" y="282985"/>
                  </a:lnTo>
                  <a:lnTo>
                    <a:pt x="193556" y="282985"/>
                  </a:lnTo>
                  <a:lnTo>
                    <a:pt x="193556" y="387242"/>
                  </a:lnTo>
                  <a:lnTo>
                    <a:pt x="260559" y="387242"/>
                  </a:lnTo>
                  <a:lnTo>
                    <a:pt x="260559" y="372348"/>
                  </a:lnTo>
                  <a:lnTo>
                    <a:pt x="208446" y="372348"/>
                  </a:lnTo>
                  <a:lnTo>
                    <a:pt x="208446" y="297878"/>
                  </a:lnTo>
                  <a:lnTo>
                    <a:pt x="297783" y="297878"/>
                  </a:lnTo>
                  <a:lnTo>
                    <a:pt x="297783" y="208515"/>
                  </a:lnTo>
                  <a:lnTo>
                    <a:pt x="372232" y="208515"/>
                  </a:lnTo>
                  <a:lnTo>
                    <a:pt x="372232" y="297879"/>
                  </a:lnTo>
                  <a:lnTo>
                    <a:pt x="506238" y="297879"/>
                  </a:lnTo>
                  <a:lnTo>
                    <a:pt x="506238" y="282985"/>
                  </a:lnTo>
                  <a:lnTo>
                    <a:pt x="387121" y="282985"/>
                  </a:lnTo>
                  <a:lnTo>
                    <a:pt x="387121" y="193621"/>
                  </a:lnTo>
                  <a:close/>
                </a:path>
                <a:path w="506729" h="492125">
                  <a:moveTo>
                    <a:pt x="14889" y="178727"/>
                  </a:moveTo>
                  <a:lnTo>
                    <a:pt x="0" y="178727"/>
                  </a:lnTo>
                  <a:lnTo>
                    <a:pt x="0" y="297878"/>
                  </a:lnTo>
                  <a:lnTo>
                    <a:pt x="133998" y="297878"/>
                  </a:lnTo>
                  <a:lnTo>
                    <a:pt x="133998" y="282985"/>
                  </a:lnTo>
                  <a:lnTo>
                    <a:pt x="14889" y="282985"/>
                  </a:lnTo>
                  <a:lnTo>
                    <a:pt x="14889" y="178727"/>
                  </a:lnTo>
                  <a:close/>
                </a:path>
                <a:path w="506729" h="492125">
                  <a:moveTo>
                    <a:pt x="327563" y="476606"/>
                  </a:moveTo>
                  <a:lnTo>
                    <a:pt x="178667" y="476606"/>
                  </a:lnTo>
                  <a:lnTo>
                    <a:pt x="178667" y="491500"/>
                  </a:lnTo>
                  <a:lnTo>
                    <a:pt x="342452" y="491500"/>
                  </a:lnTo>
                  <a:lnTo>
                    <a:pt x="342452" y="357454"/>
                  </a:lnTo>
                  <a:lnTo>
                    <a:pt x="327563" y="357454"/>
                  </a:lnTo>
                  <a:lnTo>
                    <a:pt x="327563" y="476606"/>
                  </a:lnTo>
                  <a:close/>
                </a:path>
                <a:path w="506729" h="492125">
                  <a:moveTo>
                    <a:pt x="446680" y="208515"/>
                  </a:moveTo>
                  <a:lnTo>
                    <a:pt x="506238" y="208515"/>
                  </a:lnTo>
                  <a:lnTo>
                    <a:pt x="506238" y="193621"/>
                  </a:lnTo>
                  <a:lnTo>
                    <a:pt x="446680" y="193621"/>
                  </a:lnTo>
                  <a:lnTo>
                    <a:pt x="446680" y="208515"/>
                  </a:lnTo>
                  <a:close/>
                </a:path>
                <a:path w="506729" h="492125">
                  <a:moveTo>
                    <a:pt x="416900" y="491500"/>
                  </a:moveTo>
                  <a:lnTo>
                    <a:pt x="506238" y="491500"/>
                  </a:lnTo>
                  <a:lnTo>
                    <a:pt x="506238" y="476606"/>
                  </a:lnTo>
                  <a:lnTo>
                    <a:pt x="431790" y="476606"/>
                  </a:lnTo>
                  <a:lnTo>
                    <a:pt x="431790" y="387242"/>
                  </a:lnTo>
                  <a:lnTo>
                    <a:pt x="506238" y="387242"/>
                  </a:lnTo>
                  <a:lnTo>
                    <a:pt x="506238" y="372348"/>
                  </a:lnTo>
                  <a:lnTo>
                    <a:pt x="416900" y="372348"/>
                  </a:lnTo>
                  <a:lnTo>
                    <a:pt x="416900" y="491500"/>
                  </a:lnTo>
                  <a:close/>
                </a:path>
              </a:pathLst>
            </a:custGeom>
            <a:ln w="15884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637146" y="4724780"/>
            <a:ext cx="1303020" cy="807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Acquisition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 </a:t>
            </a:r>
            <a:r>
              <a:rPr dirty="0" sz="1000" spc="-10">
                <a:latin typeface="Arial MT"/>
                <a:cs typeface="Arial MT"/>
              </a:rPr>
              <a:t>Software </a:t>
            </a:r>
            <a:r>
              <a:rPr dirty="0" sz="1000">
                <a:latin typeface="Arial MT"/>
                <a:cs typeface="Arial MT"/>
              </a:rPr>
              <a:t>AG’s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iPaas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divisions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2.13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bn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400">
                <a:solidFill>
                  <a:srgbClr val="1C2231"/>
                </a:solidFill>
                <a:latin typeface="Arial MT"/>
                <a:cs typeface="Arial MT"/>
              </a:rPr>
              <a:t>Hybrid</a:t>
            </a:r>
            <a:r>
              <a:rPr dirty="0" sz="1400" spc="-4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1C2231"/>
                </a:solidFill>
                <a:latin typeface="Arial MT"/>
                <a:cs typeface="Arial MT"/>
              </a:rPr>
              <a:t>Cloud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252964" y="2529331"/>
            <a:ext cx="1212850" cy="8267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just" marL="12700" marR="5080" indent="388620">
              <a:lnSpc>
                <a:spcPct val="99100"/>
              </a:lnSpc>
              <a:spcBef>
                <a:spcPts val="114"/>
              </a:spcBef>
            </a:pPr>
            <a:r>
              <a:rPr dirty="0" sz="1000" spc="-10">
                <a:latin typeface="Arial MT"/>
                <a:cs typeface="Arial MT"/>
              </a:rPr>
              <a:t>Introduction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Watsonx,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IBM‘s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61616"/>
                </a:solidFill>
                <a:latin typeface="Verdana"/>
                <a:cs typeface="Verdana"/>
              </a:rPr>
              <a:t>new </a:t>
            </a:r>
            <a:r>
              <a:rPr dirty="0" sz="1000" spc="-45">
                <a:solidFill>
                  <a:srgbClr val="161616"/>
                </a:solidFill>
                <a:latin typeface="Verdana"/>
                <a:cs typeface="Verdana"/>
              </a:rPr>
              <a:t>AI</a:t>
            </a:r>
            <a:r>
              <a:rPr dirty="0" sz="1000" spc="-13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161616"/>
                </a:solidFill>
                <a:latin typeface="Verdana"/>
                <a:cs typeface="Verdana"/>
              </a:rPr>
              <a:t>and</a:t>
            </a:r>
            <a:r>
              <a:rPr dirty="0" sz="1000" spc="-95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161616"/>
                </a:solidFill>
                <a:latin typeface="Verdana"/>
                <a:cs typeface="Verdana"/>
              </a:rPr>
              <a:t>data</a:t>
            </a:r>
            <a:r>
              <a:rPr dirty="0" sz="1000" spc="-114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161616"/>
                </a:solidFill>
                <a:latin typeface="Verdana"/>
                <a:cs typeface="Verdana"/>
              </a:rPr>
              <a:t>platform</a:t>
            </a:r>
            <a:endParaRPr sz="1000">
              <a:latin typeface="Verdana"/>
              <a:cs typeface="Verdana"/>
            </a:endParaRPr>
          </a:p>
          <a:p>
            <a:pPr algn="r" marR="8255">
              <a:lnSpc>
                <a:spcPct val="100000"/>
              </a:lnSpc>
              <a:spcBef>
                <a:spcPts val="1040"/>
              </a:spcBef>
            </a:pPr>
            <a:r>
              <a:rPr dirty="0" sz="1400" spc="-25">
                <a:solidFill>
                  <a:srgbClr val="6B86C1"/>
                </a:solidFill>
                <a:latin typeface="Arial MT"/>
                <a:cs typeface="Arial MT"/>
              </a:rPr>
              <a:t>AI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275823" y="3995673"/>
            <a:ext cx="1188085" cy="8185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r" marL="12700" marR="5715" indent="13335">
              <a:lnSpc>
                <a:spcPct val="102000"/>
              </a:lnSpc>
              <a:spcBef>
                <a:spcPts val="85"/>
              </a:spcBef>
            </a:pPr>
            <a:r>
              <a:rPr dirty="0" sz="1000" spc="-40">
                <a:solidFill>
                  <a:srgbClr val="161616"/>
                </a:solidFill>
                <a:latin typeface="Verdana"/>
                <a:cs typeface="Verdana"/>
              </a:rPr>
              <a:t>IBM</a:t>
            </a:r>
            <a:r>
              <a:rPr dirty="0" sz="1000" spc="-9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65">
                <a:solidFill>
                  <a:srgbClr val="161616"/>
                </a:solidFill>
                <a:latin typeface="Verdana"/>
                <a:cs typeface="Verdana"/>
              </a:rPr>
              <a:t>Launches</a:t>
            </a:r>
            <a:r>
              <a:rPr dirty="0" sz="1000" spc="-12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161616"/>
                </a:solidFill>
                <a:latin typeface="Verdana"/>
                <a:cs typeface="Verdana"/>
              </a:rPr>
              <a:t>$500 </a:t>
            </a:r>
            <a:r>
              <a:rPr dirty="0" sz="1000" spc="-30">
                <a:solidFill>
                  <a:srgbClr val="161616"/>
                </a:solidFill>
                <a:latin typeface="Verdana"/>
                <a:cs typeface="Verdana"/>
              </a:rPr>
              <a:t>Million</a:t>
            </a:r>
            <a:r>
              <a:rPr dirty="0" sz="1000" spc="-12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60">
                <a:solidFill>
                  <a:srgbClr val="161616"/>
                </a:solidFill>
                <a:latin typeface="Verdana"/>
                <a:cs typeface="Verdana"/>
              </a:rPr>
              <a:t>Enterprise</a:t>
            </a:r>
            <a:r>
              <a:rPr dirty="0" sz="1000" spc="-95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25">
                <a:solidFill>
                  <a:srgbClr val="161616"/>
                </a:solidFill>
                <a:latin typeface="Verdana"/>
                <a:cs typeface="Verdana"/>
              </a:rPr>
              <a:t>AI</a:t>
            </a:r>
            <a:endParaRPr sz="1000">
              <a:latin typeface="Verdana"/>
              <a:cs typeface="Verdana"/>
            </a:endParaRPr>
          </a:p>
          <a:p>
            <a:pPr algn="r" marR="5080">
              <a:lnSpc>
                <a:spcPts val="1190"/>
              </a:lnSpc>
            </a:pPr>
            <a:r>
              <a:rPr dirty="0" sz="1000" spc="-70">
                <a:solidFill>
                  <a:srgbClr val="161616"/>
                </a:solidFill>
                <a:latin typeface="Verdana"/>
                <a:cs typeface="Verdana"/>
              </a:rPr>
              <a:t>Venture</a:t>
            </a:r>
            <a:r>
              <a:rPr dirty="0" sz="1000" spc="-11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dirty="0" sz="1000" spc="-20">
                <a:solidFill>
                  <a:srgbClr val="161616"/>
                </a:solidFill>
                <a:latin typeface="Verdana"/>
                <a:cs typeface="Verdana"/>
              </a:rPr>
              <a:t>Fund</a:t>
            </a:r>
            <a:endParaRPr sz="1000">
              <a:latin typeface="Verdana"/>
              <a:cs typeface="Verdana"/>
            </a:endParaRPr>
          </a:p>
          <a:p>
            <a:pPr algn="r" marR="6985">
              <a:lnSpc>
                <a:spcPct val="100000"/>
              </a:lnSpc>
              <a:spcBef>
                <a:spcPts val="935"/>
              </a:spcBef>
            </a:pPr>
            <a:r>
              <a:rPr dirty="0" sz="1400" spc="-25">
                <a:solidFill>
                  <a:srgbClr val="374662"/>
                </a:solidFill>
                <a:latin typeface="Arial MT"/>
                <a:cs typeface="Arial MT"/>
              </a:rPr>
              <a:t>AI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252349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(Krewell,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K.,</a:t>
            </a:r>
            <a:r>
              <a:rPr dirty="0" sz="800" spc="-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(SES,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2018),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(2017))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636895" cy="0"/>
          </a:xfrm>
          <a:custGeom>
            <a:avLst/>
            <a:gdLst/>
            <a:ahLst/>
            <a:cxnLst/>
            <a:rect l="l" t="t" r="r" b="b"/>
            <a:pathLst>
              <a:path w="5636895" h="0">
                <a:moveTo>
                  <a:pt x="0" y="0"/>
                </a:moveTo>
                <a:lnTo>
                  <a:pt x="563664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9915"/>
            <a:ext cx="5636895" cy="0"/>
          </a:xfrm>
          <a:custGeom>
            <a:avLst/>
            <a:gdLst/>
            <a:ahLst/>
            <a:cxnLst/>
            <a:rect l="l" t="t" r="r" b="b"/>
            <a:pathLst>
              <a:path w="5636895" h="0">
                <a:moveTo>
                  <a:pt x="0" y="0"/>
                </a:moveTo>
                <a:lnTo>
                  <a:pt x="563664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28816" y="3899915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IBM’s</a:t>
            </a:r>
            <a:r>
              <a:rPr dirty="0" spc="-45"/>
              <a:t> </a:t>
            </a:r>
            <a:r>
              <a:rPr dirty="0" spc="-10"/>
              <a:t>Infrastructure</a:t>
            </a:r>
            <a:r>
              <a:rPr dirty="0" spc="-90"/>
              <a:t> </a:t>
            </a:r>
            <a:r>
              <a:rPr dirty="0" spc="-10"/>
              <a:t>Segment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lags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behind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competitors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by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number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centers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2503" y="1100785"/>
            <a:ext cx="46374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IBM's</a:t>
            </a:r>
            <a:r>
              <a:rPr dirty="0" sz="1300" spc="-10" b="1">
                <a:latin typeface="Arial"/>
                <a:cs typeface="Arial"/>
              </a:rPr>
              <a:t> infrastructure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offering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built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three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main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pillars…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119073"/>
            <a:ext cx="43046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…while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markets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include</a:t>
            </a:r>
            <a:r>
              <a:rPr dirty="0" sz="1300" spc="1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US,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Europe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APAC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5000" y="3613226"/>
            <a:ext cx="55187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operates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only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46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centers,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underperforming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competitors…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5000" y="3905503"/>
            <a:ext cx="466153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Worldwide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share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Cloud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infrastructure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providers</a:t>
            </a:r>
            <a:r>
              <a:rPr dirty="0" sz="1150" spc="2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Q4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2023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17640" y="1392758"/>
            <a:ext cx="400304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Worldwide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locations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centers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network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PoPs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17640" y="3905503"/>
            <a:ext cx="467423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Infrastructure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segment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overview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m)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gross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margin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(%)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136201" y="4233671"/>
            <a:ext cx="2766695" cy="1628139"/>
            <a:chOff x="3136201" y="4233671"/>
            <a:chExt cx="2766695" cy="1628139"/>
          </a:xfrm>
        </p:grpSpPr>
        <p:sp>
          <p:nvSpPr>
            <p:cNvPr id="17" name="object 17" descr=""/>
            <p:cNvSpPr/>
            <p:nvPr/>
          </p:nvSpPr>
          <p:spPr>
            <a:xfrm>
              <a:off x="3140964" y="5294375"/>
              <a:ext cx="178435" cy="114300"/>
            </a:xfrm>
            <a:custGeom>
              <a:avLst/>
              <a:gdLst/>
              <a:ahLst/>
              <a:cxnLst/>
              <a:rect l="l" t="t" r="r" b="b"/>
              <a:pathLst>
                <a:path w="178435" h="114300">
                  <a:moveTo>
                    <a:pt x="178308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78308" y="11430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140964" y="4279391"/>
              <a:ext cx="2761615" cy="1536700"/>
            </a:xfrm>
            <a:custGeom>
              <a:avLst/>
              <a:gdLst/>
              <a:ahLst/>
              <a:cxnLst/>
              <a:rect l="l" t="t" r="r" b="b"/>
              <a:pathLst>
                <a:path w="2761615" h="1536700">
                  <a:moveTo>
                    <a:pt x="178308" y="1421892"/>
                  </a:moveTo>
                  <a:lnTo>
                    <a:pt x="0" y="1421892"/>
                  </a:lnTo>
                  <a:lnTo>
                    <a:pt x="0" y="1536192"/>
                  </a:lnTo>
                  <a:lnTo>
                    <a:pt x="178308" y="1536192"/>
                  </a:lnTo>
                  <a:lnTo>
                    <a:pt x="178308" y="1421892"/>
                  </a:lnTo>
                  <a:close/>
                </a:path>
                <a:path w="2761615" h="1536700">
                  <a:moveTo>
                    <a:pt x="178308" y="1220724"/>
                  </a:moveTo>
                  <a:lnTo>
                    <a:pt x="0" y="1220724"/>
                  </a:lnTo>
                  <a:lnTo>
                    <a:pt x="0" y="1335024"/>
                  </a:lnTo>
                  <a:lnTo>
                    <a:pt x="178308" y="1335024"/>
                  </a:lnTo>
                  <a:lnTo>
                    <a:pt x="178308" y="1220724"/>
                  </a:lnTo>
                  <a:close/>
                </a:path>
                <a:path w="2761615" h="1536700">
                  <a:moveTo>
                    <a:pt x="265176" y="813816"/>
                  </a:moveTo>
                  <a:lnTo>
                    <a:pt x="0" y="813816"/>
                  </a:lnTo>
                  <a:lnTo>
                    <a:pt x="0" y="928116"/>
                  </a:lnTo>
                  <a:lnTo>
                    <a:pt x="265176" y="928116"/>
                  </a:lnTo>
                  <a:lnTo>
                    <a:pt x="265176" y="813816"/>
                  </a:lnTo>
                  <a:close/>
                </a:path>
                <a:path w="2761615" h="1536700">
                  <a:moveTo>
                    <a:pt x="356616" y="612648"/>
                  </a:moveTo>
                  <a:lnTo>
                    <a:pt x="0" y="612648"/>
                  </a:lnTo>
                  <a:lnTo>
                    <a:pt x="0" y="722376"/>
                  </a:lnTo>
                  <a:lnTo>
                    <a:pt x="356616" y="722376"/>
                  </a:lnTo>
                  <a:lnTo>
                    <a:pt x="356616" y="612648"/>
                  </a:lnTo>
                  <a:close/>
                </a:path>
                <a:path w="2761615" h="1536700">
                  <a:moveTo>
                    <a:pt x="978408" y="406908"/>
                  </a:moveTo>
                  <a:lnTo>
                    <a:pt x="0" y="406908"/>
                  </a:lnTo>
                  <a:lnTo>
                    <a:pt x="0" y="521208"/>
                  </a:lnTo>
                  <a:lnTo>
                    <a:pt x="978408" y="521208"/>
                  </a:lnTo>
                  <a:lnTo>
                    <a:pt x="978408" y="406908"/>
                  </a:lnTo>
                  <a:close/>
                </a:path>
                <a:path w="2761615" h="1536700">
                  <a:moveTo>
                    <a:pt x="2139696" y="205740"/>
                  </a:moveTo>
                  <a:lnTo>
                    <a:pt x="0" y="205740"/>
                  </a:lnTo>
                  <a:lnTo>
                    <a:pt x="0" y="315468"/>
                  </a:lnTo>
                  <a:lnTo>
                    <a:pt x="2139696" y="315468"/>
                  </a:lnTo>
                  <a:lnTo>
                    <a:pt x="2139696" y="205740"/>
                  </a:lnTo>
                  <a:close/>
                </a:path>
                <a:path w="2761615" h="1536700">
                  <a:moveTo>
                    <a:pt x="2761488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761488" y="114300"/>
                  </a:lnTo>
                  <a:lnTo>
                    <a:pt x="276148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140964" y="4233671"/>
              <a:ext cx="0" cy="1628139"/>
            </a:xfrm>
            <a:custGeom>
              <a:avLst/>
              <a:gdLst/>
              <a:ahLst/>
              <a:cxnLst/>
              <a:rect l="l" t="t" r="r" b="b"/>
              <a:pathLst>
                <a:path w="0" h="1628139">
                  <a:moveTo>
                    <a:pt x="0" y="0"/>
                  </a:moveTo>
                  <a:lnTo>
                    <a:pt x="0" y="162763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405633" y="4259326"/>
            <a:ext cx="684530" cy="15697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3688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AWS</a:t>
            </a:r>
            <a:endParaRPr sz="800">
              <a:latin typeface="Arial MT"/>
              <a:cs typeface="Arial MT"/>
            </a:endParaRPr>
          </a:p>
          <a:p>
            <a:pPr algn="r" marL="41275" marR="5080" indent="369570">
              <a:lnSpc>
                <a:spcPct val="166800"/>
              </a:lnSpc>
            </a:pPr>
            <a:r>
              <a:rPr dirty="0" sz="800" spc="-25">
                <a:latin typeface="Arial MT"/>
                <a:cs typeface="Arial MT"/>
              </a:rPr>
              <a:t>Azure</a:t>
            </a:r>
            <a:r>
              <a:rPr dirty="0" sz="800">
                <a:latin typeface="Arial MT"/>
                <a:cs typeface="Arial MT"/>
              </a:rPr>
              <a:t> Google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Cloud Alibaba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Cloud </a:t>
            </a:r>
            <a:r>
              <a:rPr dirty="0" sz="800" spc="-10">
                <a:latin typeface="Arial MT"/>
                <a:cs typeface="Arial MT"/>
              </a:rPr>
              <a:t>Salesforce </a:t>
            </a:r>
            <a:r>
              <a:rPr dirty="0" sz="800">
                <a:latin typeface="Arial MT"/>
                <a:cs typeface="Arial MT"/>
              </a:rPr>
              <a:t>IBM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Cloud</a:t>
            </a:r>
            <a:endParaRPr sz="800">
              <a:latin typeface="Arial MT"/>
              <a:cs typeface="Arial MT"/>
            </a:endParaRPr>
          </a:p>
          <a:p>
            <a:pPr marL="12700" marR="8890" indent="327660">
              <a:lnSpc>
                <a:spcPct val="166800"/>
              </a:lnSpc>
            </a:pPr>
            <a:r>
              <a:rPr dirty="0" sz="800" spc="-10">
                <a:latin typeface="Arial MT"/>
                <a:cs typeface="Arial MT"/>
              </a:rPr>
              <a:t>Oracle Tencent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Cloud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307584" y="4462348"/>
            <a:ext cx="22542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latin typeface="Arial MT"/>
                <a:cs typeface="Arial MT"/>
              </a:rPr>
              <a:t>24%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148073" y="4666233"/>
            <a:ext cx="22479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11%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525773" y="4869560"/>
            <a:ext cx="1701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435222" y="5072888"/>
            <a:ext cx="1701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46196" y="5276215"/>
            <a:ext cx="1701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346196" y="5479491"/>
            <a:ext cx="1701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346196" y="5682792"/>
            <a:ext cx="1701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931534" y="4259326"/>
            <a:ext cx="22479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31%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35508" y="1490472"/>
            <a:ext cx="5637530" cy="654050"/>
            <a:chOff x="635508" y="1490472"/>
            <a:chExt cx="5637530" cy="654050"/>
          </a:xfrm>
        </p:grpSpPr>
        <p:sp>
          <p:nvSpPr>
            <p:cNvPr id="30" name="object 30" descr=""/>
            <p:cNvSpPr/>
            <p:nvPr/>
          </p:nvSpPr>
          <p:spPr>
            <a:xfrm>
              <a:off x="635508" y="1490472"/>
              <a:ext cx="5637530" cy="654050"/>
            </a:xfrm>
            <a:custGeom>
              <a:avLst/>
              <a:gdLst/>
              <a:ahLst/>
              <a:cxnLst/>
              <a:rect l="l" t="t" r="r" b="b"/>
              <a:pathLst>
                <a:path w="5637530" h="654050">
                  <a:moveTo>
                    <a:pt x="5637276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5637276" y="653796"/>
                  </a:lnTo>
                  <a:lnTo>
                    <a:pt x="56372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35508" y="1490472"/>
              <a:ext cx="1518285" cy="654050"/>
            </a:xfrm>
            <a:custGeom>
              <a:avLst/>
              <a:gdLst/>
              <a:ahLst/>
              <a:cxnLst/>
              <a:rect l="l" t="t" r="r" b="b"/>
              <a:pathLst>
                <a:path w="1518285" h="654050">
                  <a:moveTo>
                    <a:pt x="1332738" y="0"/>
                  </a:moveTo>
                  <a:lnTo>
                    <a:pt x="0" y="0"/>
                  </a:lnTo>
                  <a:lnTo>
                    <a:pt x="0" y="653795"/>
                  </a:lnTo>
                  <a:lnTo>
                    <a:pt x="1332738" y="653795"/>
                  </a:lnTo>
                  <a:lnTo>
                    <a:pt x="1517904" y="326898"/>
                  </a:lnTo>
                  <a:lnTo>
                    <a:pt x="133273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288286" y="1547622"/>
              <a:ext cx="0" cy="540385"/>
            </a:xfrm>
            <a:custGeom>
              <a:avLst/>
              <a:gdLst/>
              <a:ahLst/>
              <a:cxnLst/>
              <a:rect l="l" t="t" r="r" b="b"/>
              <a:pathLst>
                <a:path w="0" h="540385">
                  <a:moveTo>
                    <a:pt x="0" y="0"/>
                  </a:moveTo>
                  <a:lnTo>
                    <a:pt x="0" y="540003"/>
                  </a:lnTo>
                </a:path>
              </a:pathLst>
            </a:custGeom>
            <a:ln w="1587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454019" y="1559128"/>
            <a:ext cx="2709545" cy="513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00099"/>
              </a:lnSpc>
              <a:spcBef>
                <a:spcPts val="90"/>
              </a:spcBef>
            </a:pP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Computing,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highlighted</a:t>
            </a:r>
            <a:r>
              <a:rPr dirty="0" sz="8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8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Virtual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Servers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 Bare</a:t>
            </a:r>
            <a:r>
              <a:rPr dirty="0" sz="8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Metal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Servers,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caters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varied</a:t>
            </a:r>
            <a:r>
              <a:rPr dirty="0" sz="8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computing</a:t>
            </a:r>
            <a:r>
              <a:rPr dirty="0" sz="800" spc="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needs,</a:t>
            </a:r>
            <a:r>
              <a:rPr dirty="0" sz="8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from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scalable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virtual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instances</a:t>
            </a:r>
            <a:r>
              <a:rPr dirty="0" sz="800" spc="1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dynamic</a:t>
            </a:r>
            <a:r>
              <a:rPr dirty="0" sz="8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applications</a:t>
            </a:r>
            <a:r>
              <a:rPr dirty="0" sz="8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dedicated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physical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servers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intensive</a:t>
            </a:r>
            <a:r>
              <a:rPr dirty="0" sz="800" spc="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workloads.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84555" y="1680463"/>
            <a:ext cx="95694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9735" y="1545336"/>
            <a:ext cx="809243" cy="544068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635508" y="2189988"/>
            <a:ext cx="5637530" cy="654050"/>
            <a:chOff x="635508" y="2189988"/>
            <a:chExt cx="5637530" cy="654050"/>
          </a:xfrm>
        </p:grpSpPr>
        <p:sp>
          <p:nvSpPr>
            <p:cNvPr id="37" name="object 37" descr=""/>
            <p:cNvSpPr/>
            <p:nvPr/>
          </p:nvSpPr>
          <p:spPr>
            <a:xfrm>
              <a:off x="635508" y="2189988"/>
              <a:ext cx="5637530" cy="654050"/>
            </a:xfrm>
            <a:custGeom>
              <a:avLst/>
              <a:gdLst/>
              <a:ahLst/>
              <a:cxnLst/>
              <a:rect l="l" t="t" r="r" b="b"/>
              <a:pathLst>
                <a:path w="5637530" h="654050">
                  <a:moveTo>
                    <a:pt x="5637276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5637276" y="653796"/>
                  </a:lnTo>
                  <a:lnTo>
                    <a:pt x="56372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5508" y="2189988"/>
              <a:ext cx="1518285" cy="654050"/>
            </a:xfrm>
            <a:custGeom>
              <a:avLst/>
              <a:gdLst/>
              <a:ahLst/>
              <a:cxnLst/>
              <a:rect l="l" t="t" r="r" b="b"/>
              <a:pathLst>
                <a:path w="1518285" h="654050">
                  <a:moveTo>
                    <a:pt x="1332738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332738" y="653796"/>
                  </a:lnTo>
                  <a:lnTo>
                    <a:pt x="1517904" y="326898"/>
                  </a:lnTo>
                  <a:lnTo>
                    <a:pt x="1332738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288286" y="2251710"/>
              <a:ext cx="0" cy="540385"/>
            </a:xfrm>
            <a:custGeom>
              <a:avLst/>
              <a:gdLst/>
              <a:ahLst/>
              <a:cxnLst/>
              <a:rect l="l" t="t" r="r" b="b"/>
              <a:pathLst>
                <a:path w="0" h="540385">
                  <a:moveTo>
                    <a:pt x="0" y="0"/>
                  </a:moveTo>
                  <a:lnTo>
                    <a:pt x="0" y="540003"/>
                  </a:lnTo>
                </a:path>
              </a:pathLst>
            </a:custGeom>
            <a:ln w="15875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784555" y="2380945"/>
            <a:ext cx="9899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Networking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9735" y="2249423"/>
            <a:ext cx="809243" cy="539496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3454019" y="2260473"/>
            <a:ext cx="274955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00099"/>
              </a:lnSpc>
              <a:spcBef>
                <a:spcPts val="90"/>
              </a:spcBef>
            </a:pP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Central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8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Networking</a:t>
            </a:r>
            <a:r>
              <a:rPr dirty="0" sz="800" spc="1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offerings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dirty="0" sz="8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8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Virtual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Private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Cloud,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designed</a:t>
            </a:r>
            <a:r>
              <a:rPr dirty="0" sz="800" spc="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deliver</a:t>
            </a:r>
            <a:r>
              <a:rPr dirty="0" sz="8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secure</a:t>
            </a:r>
            <a:r>
              <a:rPr dirty="0" sz="8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isolated network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environments</a:t>
            </a:r>
            <a:r>
              <a:rPr dirty="0" sz="800" spc="1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facilitate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dirty="0" sz="8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connectivity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protection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resources.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635508" y="2889504"/>
            <a:ext cx="5637530" cy="658495"/>
            <a:chOff x="635508" y="2889504"/>
            <a:chExt cx="5637530" cy="658495"/>
          </a:xfrm>
        </p:grpSpPr>
        <p:sp>
          <p:nvSpPr>
            <p:cNvPr id="44" name="object 44" descr=""/>
            <p:cNvSpPr/>
            <p:nvPr/>
          </p:nvSpPr>
          <p:spPr>
            <a:xfrm>
              <a:off x="635508" y="2889504"/>
              <a:ext cx="5637530" cy="658495"/>
            </a:xfrm>
            <a:custGeom>
              <a:avLst/>
              <a:gdLst/>
              <a:ahLst/>
              <a:cxnLst/>
              <a:rect l="l" t="t" r="r" b="b"/>
              <a:pathLst>
                <a:path w="5637530" h="658495">
                  <a:moveTo>
                    <a:pt x="5637276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5637276" y="658368"/>
                  </a:lnTo>
                  <a:lnTo>
                    <a:pt x="563727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35508" y="2889504"/>
              <a:ext cx="1518285" cy="658495"/>
            </a:xfrm>
            <a:custGeom>
              <a:avLst/>
              <a:gdLst/>
              <a:ahLst/>
              <a:cxnLst/>
              <a:rect l="l" t="t" r="r" b="b"/>
              <a:pathLst>
                <a:path w="1518285" h="658495">
                  <a:moveTo>
                    <a:pt x="1331341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1331341" y="658368"/>
                  </a:lnTo>
                  <a:lnTo>
                    <a:pt x="1517904" y="329184"/>
                  </a:lnTo>
                  <a:lnTo>
                    <a:pt x="133134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288286" y="2951226"/>
              <a:ext cx="0" cy="540385"/>
            </a:xfrm>
            <a:custGeom>
              <a:avLst/>
              <a:gdLst/>
              <a:ahLst/>
              <a:cxnLst/>
              <a:rect l="l" t="t" r="r" b="b"/>
              <a:pathLst>
                <a:path w="0" h="540385">
                  <a:moveTo>
                    <a:pt x="0" y="0"/>
                  </a:moveTo>
                  <a:lnTo>
                    <a:pt x="0" y="540003"/>
                  </a:lnTo>
                </a:path>
              </a:pathLst>
            </a:custGeom>
            <a:ln w="15875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784555" y="2974339"/>
            <a:ext cx="1108710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7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9735" y="2948939"/>
            <a:ext cx="822960" cy="539496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3454019" y="2899663"/>
            <a:ext cx="2641600" cy="631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99400"/>
              </a:lnSpc>
              <a:spcBef>
                <a:spcPts val="95"/>
              </a:spcBef>
            </a:pP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This</a:t>
            </a:r>
            <a:r>
              <a:rPr dirty="0" sz="8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section</a:t>
            </a:r>
            <a:r>
              <a:rPr dirty="0" sz="8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highlights</a:t>
            </a:r>
            <a:r>
              <a:rPr dirty="0" sz="8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Kubernetes</a:t>
            </a:r>
            <a:r>
              <a:rPr dirty="0" sz="8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Service,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which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provides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managed</a:t>
            </a:r>
            <a:r>
              <a:rPr dirty="0" sz="800" spc="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environments</a:t>
            </a:r>
            <a:r>
              <a:rPr dirty="0" sz="800" spc="1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deploying</a:t>
            </a:r>
            <a:r>
              <a:rPr dirty="0" sz="800" spc="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scaling applications</a:t>
            </a:r>
            <a:r>
              <a:rPr dirty="0" sz="800" spc="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containers.</a:t>
            </a:r>
            <a:r>
              <a:rPr dirty="0" sz="800" spc="10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It's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designed</a:t>
            </a:r>
            <a:r>
              <a:rPr dirty="0" sz="8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facilitate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Cloud- native development</a:t>
            </a:r>
            <a:r>
              <a:rPr dirty="0" sz="800" spc="9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with tools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for</a:t>
            </a:r>
            <a:r>
              <a:rPr dirty="0" sz="8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better</a:t>
            </a:r>
            <a:r>
              <a:rPr dirty="0" sz="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resource management</a:t>
            </a:r>
            <a:r>
              <a:rPr dirty="0" sz="800" spc="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8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application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scaling.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6552" y="1687131"/>
            <a:ext cx="4671186" cy="1801304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1211072" y="4112463"/>
            <a:ext cx="373380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-25">
                <a:latin typeface="Georgia"/>
                <a:cs typeface="Georgia"/>
              </a:rPr>
              <a:t>46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676655" y="511606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80" h="0">
                <a:moveTo>
                  <a:pt x="0" y="0"/>
                </a:moveTo>
                <a:lnTo>
                  <a:pt x="144005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748080" y="5232019"/>
            <a:ext cx="129349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4445">
              <a:lnSpc>
                <a:spcPct val="100099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operates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46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data </a:t>
            </a:r>
            <a:r>
              <a:rPr dirty="0" sz="1000">
                <a:latin typeface="Arial MT"/>
                <a:cs typeface="Arial MT"/>
              </a:rPr>
              <a:t>centers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Network </a:t>
            </a:r>
            <a:r>
              <a:rPr dirty="0" sz="1000">
                <a:latin typeface="Arial MT"/>
                <a:cs typeface="Arial MT"/>
              </a:rPr>
              <a:t>PoPs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worldwide,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fewer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competitors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1194485" y="4581397"/>
            <a:ext cx="400685" cy="412115"/>
          </a:xfrm>
          <a:custGeom>
            <a:avLst/>
            <a:gdLst/>
            <a:ahLst/>
            <a:cxnLst/>
            <a:rect l="l" t="t" r="r" b="b"/>
            <a:pathLst>
              <a:path w="400684" h="412114">
                <a:moveTo>
                  <a:pt x="161251" y="378193"/>
                </a:moveTo>
                <a:lnTo>
                  <a:pt x="0" y="378193"/>
                </a:lnTo>
                <a:lnTo>
                  <a:pt x="0" y="411556"/>
                </a:lnTo>
                <a:lnTo>
                  <a:pt x="161251" y="411556"/>
                </a:lnTo>
                <a:lnTo>
                  <a:pt x="161251" y="378193"/>
                </a:lnTo>
                <a:close/>
              </a:path>
              <a:path w="400684" h="412114">
                <a:moveTo>
                  <a:pt x="216839" y="378193"/>
                </a:moveTo>
                <a:lnTo>
                  <a:pt x="183476" y="378193"/>
                </a:lnTo>
                <a:lnTo>
                  <a:pt x="183476" y="411556"/>
                </a:lnTo>
                <a:lnTo>
                  <a:pt x="216839" y="411556"/>
                </a:lnTo>
                <a:lnTo>
                  <a:pt x="216839" y="378193"/>
                </a:lnTo>
                <a:close/>
              </a:path>
              <a:path w="400684" h="412114">
                <a:moveTo>
                  <a:pt x="378079" y="242379"/>
                </a:moveTo>
                <a:lnTo>
                  <a:pt x="376516" y="234619"/>
                </a:lnTo>
                <a:lnTo>
                  <a:pt x="372249" y="228295"/>
                </a:lnTo>
                <a:lnTo>
                  <a:pt x="365925" y="224028"/>
                </a:lnTo>
                <a:lnTo>
                  <a:pt x="358190" y="222465"/>
                </a:lnTo>
                <a:lnTo>
                  <a:pt x="200164" y="222465"/>
                </a:lnTo>
                <a:lnTo>
                  <a:pt x="200164" y="260807"/>
                </a:lnTo>
                <a:lnTo>
                  <a:pt x="200164" y="273100"/>
                </a:lnTo>
                <a:lnTo>
                  <a:pt x="195186" y="278079"/>
                </a:lnTo>
                <a:lnTo>
                  <a:pt x="182905" y="278079"/>
                </a:lnTo>
                <a:lnTo>
                  <a:pt x="177914" y="273100"/>
                </a:lnTo>
                <a:lnTo>
                  <a:pt x="177914" y="260807"/>
                </a:lnTo>
                <a:lnTo>
                  <a:pt x="182905" y="255828"/>
                </a:lnTo>
                <a:lnTo>
                  <a:pt x="195186" y="255828"/>
                </a:lnTo>
                <a:lnTo>
                  <a:pt x="200164" y="260807"/>
                </a:lnTo>
                <a:lnTo>
                  <a:pt x="200164" y="222465"/>
                </a:lnTo>
                <a:lnTo>
                  <a:pt x="144564" y="222465"/>
                </a:lnTo>
                <a:lnTo>
                  <a:pt x="144564" y="260807"/>
                </a:lnTo>
                <a:lnTo>
                  <a:pt x="144564" y="273100"/>
                </a:lnTo>
                <a:lnTo>
                  <a:pt x="139585" y="278079"/>
                </a:lnTo>
                <a:lnTo>
                  <a:pt x="127304" y="278079"/>
                </a:lnTo>
                <a:lnTo>
                  <a:pt x="122313" y="273100"/>
                </a:lnTo>
                <a:lnTo>
                  <a:pt x="122313" y="260807"/>
                </a:lnTo>
                <a:lnTo>
                  <a:pt x="127304" y="255828"/>
                </a:lnTo>
                <a:lnTo>
                  <a:pt x="139585" y="255828"/>
                </a:lnTo>
                <a:lnTo>
                  <a:pt x="144564" y="260807"/>
                </a:lnTo>
                <a:lnTo>
                  <a:pt x="144564" y="222465"/>
                </a:lnTo>
                <a:lnTo>
                  <a:pt x="88963" y="222465"/>
                </a:lnTo>
                <a:lnTo>
                  <a:pt x="88963" y="260807"/>
                </a:lnTo>
                <a:lnTo>
                  <a:pt x="88963" y="273100"/>
                </a:lnTo>
                <a:lnTo>
                  <a:pt x="83985" y="278079"/>
                </a:lnTo>
                <a:lnTo>
                  <a:pt x="71704" y="278079"/>
                </a:lnTo>
                <a:lnTo>
                  <a:pt x="66725" y="273100"/>
                </a:lnTo>
                <a:lnTo>
                  <a:pt x="66725" y="260807"/>
                </a:lnTo>
                <a:lnTo>
                  <a:pt x="71704" y="255828"/>
                </a:lnTo>
                <a:lnTo>
                  <a:pt x="83985" y="255828"/>
                </a:lnTo>
                <a:lnTo>
                  <a:pt x="88963" y="260807"/>
                </a:lnTo>
                <a:lnTo>
                  <a:pt x="88963" y="222465"/>
                </a:lnTo>
                <a:lnTo>
                  <a:pt x="42151" y="222465"/>
                </a:lnTo>
                <a:lnTo>
                  <a:pt x="34404" y="224028"/>
                </a:lnTo>
                <a:lnTo>
                  <a:pt x="28079" y="228295"/>
                </a:lnTo>
                <a:lnTo>
                  <a:pt x="23812" y="234619"/>
                </a:lnTo>
                <a:lnTo>
                  <a:pt x="22250" y="242379"/>
                </a:lnTo>
                <a:lnTo>
                  <a:pt x="22250" y="291541"/>
                </a:lnTo>
                <a:lnTo>
                  <a:pt x="23812" y="299288"/>
                </a:lnTo>
                <a:lnTo>
                  <a:pt x="28079" y="305612"/>
                </a:lnTo>
                <a:lnTo>
                  <a:pt x="34404" y="309880"/>
                </a:lnTo>
                <a:lnTo>
                  <a:pt x="42151" y="311454"/>
                </a:lnTo>
                <a:lnTo>
                  <a:pt x="183476" y="311454"/>
                </a:lnTo>
                <a:lnTo>
                  <a:pt x="183476" y="355942"/>
                </a:lnTo>
                <a:lnTo>
                  <a:pt x="216839" y="355942"/>
                </a:lnTo>
                <a:lnTo>
                  <a:pt x="216839" y="311454"/>
                </a:lnTo>
                <a:lnTo>
                  <a:pt x="358190" y="311454"/>
                </a:lnTo>
                <a:lnTo>
                  <a:pt x="365925" y="309880"/>
                </a:lnTo>
                <a:lnTo>
                  <a:pt x="372249" y="305612"/>
                </a:lnTo>
                <a:lnTo>
                  <a:pt x="376516" y="299288"/>
                </a:lnTo>
                <a:lnTo>
                  <a:pt x="378079" y="291541"/>
                </a:lnTo>
                <a:lnTo>
                  <a:pt x="378079" y="278079"/>
                </a:lnTo>
                <a:lnTo>
                  <a:pt x="378079" y="255828"/>
                </a:lnTo>
                <a:lnTo>
                  <a:pt x="378079" y="242379"/>
                </a:lnTo>
                <a:close/>
              </a:path>
              <a:path w="400684" h="412114">
                <a:moveTo>
                  <a:pt x="378079" y="131140"/>
                </a:moveTo>
                <a:lnTo>
                  <a:pt x="376516" y="123393"/>
                </a:lnTo>
                <a:lnTo>
                  <a:pt x="372249" y="117055"/>
                </a:lnTo>
                <a:lnTo>
                  <a:pt x="365925" y="112788"/>
                </a:lnTo>
                <a:lnTo>
                  <a:pt x="358190" y="111226"/>
                </a:lnTo>
                <a:lnTo>
                  <a:pt x="200164" y="111226"/>
                </a:lnTo>
                <a:lnTo>
                  <a:pt x="200164" y="149567"/>
                </a:lnTo>
                <a:lnTo>
                  <a:pt x="200164" y="161874"/>
                </a:lnTo>
                <a:lnTo>
                  <a:pt x="195186" y="166839"/>
                </a:lnTo>
                <a:lnTo>
                  <a:pt x="182905" y="166839"/>
                </a:lnTo>
                <a:lnTo>
                  <a:pt x="177914" y="161874"/>
                </a:lnTo>
                <a:lnTo>
                  <a:pt x="177914" y="149567"/>
                </a:lnTo>
                <a:lnTo>
                  <a:pt x="182905" y="144602"/>
                </a:lnTo>
                <a:lnTo>
                  <a:pt x="195186" y="144602"/>
                </a:lnTo>
                <a:lnTo>
                  <a:pt x="200164" y="149567"/>
                </a:lnTo>
                <a:lnTo>
                  <a:pt x="200164" y="111226"/>
                </a:lnTo>
                <a:lnTo>
                  <a:pt x="144564" y="111226"/>
                </a:lnTo>
                <a:lnTo>
                  <a:pt x="144564" y="149567"/>
                </a:lnTo>
                <a:lnTo>
                  <a:pt x="144564" y="161874"/>
                </a:lnTo>
                <a:lnTo>
                  <a:pt x="139585" y="166839"/>
                </a:lnTo>
                <a:lnTo>
                  <a:pt x="127304" y="166839"/>
                </a:lnTo>
                <a:lnTo>
                  <a:pt x="122313" y="161874"/>
                </a:lnTo>
                <a:lnTo>
                  <a:pt x="122313" y="149567"/>
                </a:lnTo>
                <a:lnTo>
                  <a:pt x="127304" y="144602"/>
                </a:lnTo>
                <a:lnTo>
                  <a:pt x="139585" y="144602"/>
                </a:lnTo>
                <a:lnTo>
                  <a:pt x="144564" y="149567"/>
                </a:lnTo>
                <a:lnTo>
                  <a:pt x="144564" y="111226"/>
                </a:lnTo>
                <a:lnTo>
                  <a:pt x="88963" y="111226"/>
                </a:lnTo>
                <a:lnTo>
                  <a:pt x="88963" y="149567"/>
                </a:lnTo>
                <a:lnTo>
                  <a:pt x="88963" y="161874"/>
                </a:lnTo>
                <a:lnTo>
                  <a:pt x="83985" y="166839"/>
                </a:lnTo>
                <a:lnTo>
                  <a:pt x="71704" y="166839"/>
                </a:lnTo>
                <a:lnTo>
                  <a:pt x="66725" y="161874"/>
                </a:lnTo>
                <a:lnTo>
                  <a:pt x="66725" y="149567"/>
                </a:lnTo>
                <a:lnTo>
                  <a:pt x="71704" y="144602"/>
                </a:lnTo>
                <a:lnTo>
                  <a:pt x="83985" y="144602"/>
                </a:lnTo>
                <a:lnTo>
                  <a:pt x="88963" y="149567"/>
                </a:lnTo>
                <a:lnTo>
                  <a:pt x="88963" y="111226"/>
                </a:lnTo>
                <a:lnTo>
                  <a:pt x="42151" y="111226"/>
                </a:lnTo>
                <a:lnTo>
                  <a:pt x="34404" y="112788"/>
                </a:lnTo>
                <a:lnTo>
                  <a:pt x="28079" y="117055"/>
                </a:lnTo>
                <a:lnTo>
                  <a:pt x="23812" y="123393"/>
                </a:lnTo>
                <a:lnTo>
                  <a:pt x="22250" y="131140"/>
                </a:lnTo>
                <a:lnTo>
                  <a:pt x="22250" y="180301"/>
                </a:lnTo>
                <a:lnTo>
                  <a:pt x="23812" y="188048"/>
                </a:lnTo>
                <a:lnTo>
                  <a:pt x="28079" y="194386"/>
                </a:lnTo>
                <a:lnTo>
                  <a:pt x="34404" y="198653"/>
                </a:lnTo>
                <a:lnTo>
                  <a:pt x="42151" y="200215"/>
                </a:lnTo>
                <a:lnTo>
                  <a:pt x="358190" y="200215"/>
                </a:lnTo>
                <a:lnTo>
                  <a:pt x="365925" y="198653"/>
                </a:lnTo>
                <a:lnTo>
                  <a:pt x="372249" y="194386"/>
                </a:lnTo>
                <a:lnTo>
                  <a:pt x="376516" y="188048"/>
                </a:lnTo>
                <a:lnTo>
                  <a:pt x="378079" y="180301"/>
                </a:lnTo>
                <a:lnTo>
                  <a:pt x="378079" y="166839"/>
                </a:lnTo>
                <a:lnTo>
                  <a:pt x="378079" y="144602"/>
                </a:lnTo>
                <a:lnTo>
                  <a:pt x="378079" y="131140"/>
                </a:lnTo>
                <a:close/>
              </a:path>
              <a:path w="400684" h="412114">
                <a:moveTo>
                  <a:pt x="378079" y="19913"/>
                </a:moveTo>
                <a:lnTo>
                  <a:pt x="376516" y="12153"/>
                </a:lnTo>
                <a:lnTo>
                  <a:pt x="372249" y="5829"/>
                </a:lnTo>
                <a:lnTo>
                  <a:pt x="365925" y="1562"/>
                </a:lnTo>
                <a:lnTo>
                  <a:pt x="358190" y="0"/>
                </a:lnTo>
                <a:lnTo>
                  <a:pt x="200164" y="0"/>
                </a:lnTo>
                <a:lnTo>
                  <a:pt x="200164" y="38341"/>
                </a:lnTo>
                <a:lnTo>
                  <a:pt x="200164" y="50634"/>
                </a:lnTo>
                <a:lnTo>
                  <a:pt x="195186" y="55613"/>
                </a:lnTo>
                <a:lnTo>
                  <a:pt x="182905" y="55613"/>
                </a:lnTo>
                <a:lnTo>
                  <a:pt x="177914" y="50634"/>
                </a:lnTo>
                <a:lnTo>
                  <a:pt x="177914" y="38341"/>
                </a:lnTo>
                <a:lnTo>
                  <a:pt x="182905" y="33362"/>
                </a:lnTo>
                <a:lnTo>
                  <a:pt x="195186" y="33362"/>
                </a:lnTo>
                <a:lnTo>
                  <a:pt x="200164" y="38341"/>
                </a:lnTo>
                <a:lnTo>
                  <a:pt x="200164" y="0"/>
                </a:lnTo>
                <a:lnTo>
                  <a:pt x="144564" y="0"/>
                </a:lnTo>
                <a:lnTo>
                  <a:pt x="144564" y="38341"/>
                </a:lnTo>
                <a:lnTo>
                  <a:pt x="144564" y="50634"/>
                </a:lnTo>
                <a:lnTo>
                  <a:pt x="139585" y="55613"/>
                </a:lnTo>
                <a:lnTo>
                  <a:pt x="127304" y="55613"/>
                </a:lnTo>
                <a:lnTo>
                  <a:pt x="122313" y="50634"/>
                </a:lnTo>
                <a:lnTo>
                  <a:pt x="122313" y="38341"/>
                </a:lnTo>
                <a:lnTo>
                  <a:pt x="127304" y="33362"/>
                </a:lnTo>
                <a:lnTo>
                  <a:pt x="139585" y="33362"/>
                </a:lnTo>
                <a:lnTo>
                  <a:pt x="144564" y="38341"/>
                </a:lnTo>
                <a:lnTo>
                  <a:pt x="144564" y="0"/>
                </a:lnTo>
                <a:lnTo>
                  <a:pt x="88963" y="0"/>
                </a:lnTo>
                <a:lnTo>
                  <a:pt x="88963" y="38341"/>
                </a:lnTo>
                <a:lnTo>
                  <a:pt x="88963" y="50634"/>
                </a:lnTo>
                <a:lnTo>
                  <a:pt x="83985" y="55613"/>
                </a:lnTo>
                <a:lnTo>
                  <a:pt x="71704" y="55613"/>
                </a:lnTo>
                <a:lnTo>
                  <a:pt x="66725" y="50634"/>
                </a:lnTo>
                <a:lnTo>
                  <a:pt x="66725" y="38341"/>
                </a:lnTo>
                <a:lnTo>
                  <a:pt x="71704" y="33362"/>
                </a:lnTo>
                <a:lnTo>
                  <a:pt x="83985" y="33362"/>
                </a:lnTo>
                <a:lnTo>
                  <a:pt x="88963" y="38341"/>
                </a:lnTo>
                <a:lnTo>
                  <a:pt x="88963" y="0"/>
                </a:lnTo>
                <a:lnTo>
                  <a:pt x="42151" y="0"/>
                </a:lnTo>
                <a:lnTo>
                  <a:pt x="34404" y="1562"/>
                </a:lnTo>
                <a:lnTo>
                  <a:pt x="28079" y="5829"/>
                </a:lnTo>
                <a:lnTo>
                  <a:pt x="23812" y="12153"/>
                </a:lnTo>
                <a:lnTo>
                  <a:pt x="22250" y="19913"/>
                </a:lnTo>
                <a:lnTo>
                  <a:pt x="22250" y="69075"/>
                </a:lnTo>
                <a:lnTo>
                  <a:pt x="23812" y="76822"/>
                </a:lnTo>
                <a:lnTo>
                  <a:pt x="28079" y="83146"/>
                </a:lnTo>
                <a:lnTo>
                  <a:pt x="34404" y="87414"/>
                </a:lnTo>
                <a:lnTo>
                  <a:pt x="42151" y="88988"/>
                </a:lnTo>
                <a:lnTo>
                  <a:pt x="358190" y="88988"/>
                </a:lnTo>
                <a:lnTo>
                  <a:pt x="365925" y="87414"/>
                </a:lnTo>
                <a:lnTo>
                  <a:pt x="372249" y="83146"/>
                </a:lnTo>
                <a:lnTo>
                  <a:pt x="376516" y="76822"/>
                </a:lnTo>
                <a:lnTo>
                  <a:pt x="378079" y="69075"/>
                </a:lnTo>
                <a:lnTo>
                  <a:pt x="378079" y="55613"/>
                </a:lnTo>
                <a:lnTo>
                  <a:pt x="378079" y="33362"/>
                </a:lnTo>
                <a:lnTo>
                  <a:pt x="378079" y="19913"/>
                </a:lnTo>
                <a:close/>
              </a:path>
              <a:path w="400684" h="412114">
                <a:moveTo>
                  <a:pt x="400316" y="378193"/>
                </a:moveTo>
                <a:lnTo>
                  <a:pt x="239077" y="378193"/>
                </a:lnTo>
                <a:lnTo>
                  <a:pt x="239077" y="411556"/>
                </a:lnTo>
                <a:lnTo>
                  <a:pt x="400316" y="411556"/>
                </a:lnTo>
                <a:lnTo>
                  <a:pt x="400316" y="378193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6373367" y="1508760"/>
            <a:ext cx="215265" cy="1856739"/>
          </a:xfrm>
          <a:custGeom>
            <a:avLst/>
            <a:gdLst/>
            <a:ahLst/>
            <a:cxnLst/>
            <a:rect l="l" t="t" r="r" b="b"/>
            <a:pathLst>
              <a:path w="215265" h="1856739">
                <a:moveTo>
                  <a:pt x="0" y="0"/>
                </a:moveTo>
                <a:lnTo>
                  <a:pt x="0" y="1856231"/>
                </a:lnTo>
                <a:lnTo>
                  <a:pt x="214884" y="928115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6531102" y="3299536"/>
            <a:ext cx="4545965" cy="537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2800">
              <a:lnSpc>
                <a:spcPct val="100000"/>
              </a:lnSpc>
              <a:spcBef>
                <a:spcPts val="95"/>
              </a:spcBef>
              <a:tabLst>
                <a:tab pos="2003425" algn="l"/>
                <a:tab pos="3255645" algn="l"/>
              </a:tabLst>
            </a:pP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Center</a:t>
            </a:r>
            <a:r>
              <a:rPr dirty="0" sz="800">
                <a:latin typeface="Arial MT"/>
                <a:cs typeface="Arial MT"/>
              </a:rPr>
              <a:t>	Network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PoP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Federal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Center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300" spc="-10" b="1">
                <a:latin typeface="Arial"/>
                <a:cs typeface="Arial"/>
              </a:rPr>
              <a:t>...evident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falling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infrastructure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solutions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6268211" y="4041647"/>
            <a:ext cx="219710" cy="1856739"/>
          </a:xfrm>
          <a:custGeom>
            <a:avLst/>
            <a:gdLst/>
            <a:ahLst/>
            <a:cxnLst/>
            <a:rect l="l" t="t" r="r" b="b"/>
            <a:pathLst>
              <a:path w="219710" h="1856739">
                <a:moveTo>
                  <a:pt x="0" y="0"/>
                </a:moveTo>
                <a:lnTo>
                  <a:pt x="0" y="1856232"/>
                </a:lnTo>
                <a:lnTo>
                  <a:pt x="219455" y="928115"/>
                </a:lnTo>
                <a:lnTo>
                  <a:pt x="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6940105" y="4242308"/>
            <a:ext cx="4632325" cy="1464310"/>
            <a:chOff x="6940105" y="4242308"/>
            <a:chExt cx="4632325" cy="1464310"/>
          </a:xfrm>
        </p:grpSpPr>
        <p:sp>
          <p:nvSpPr>
            <p:cNvPr id="59" name="object 59" descr=""/>
            <p:cNvSpPr/>
            <p:nvPr/>
          </p:nvSpPr>
          <p:spPr>
            <a:xfrm>
              <a:off x="7146036" y="5225796"/>
              <a:ext cx="4251960" cy="475615"/>
            </a:xfrm>
            <a:custGeom>
              <a:avLst/>
              <a:gdLst/>
              <a:ahLst/>
              <a:cxnLst/>
              <a:rect l="l" t="t" r="r" b="b"/>
              <a:pathLst>
                <a:path w="4251959" h="475614">
                  <a:moveTo>
                    <a:pt x="425196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25196" y="475488"/>
                  </a:lnTo>
                  <a:lnTo>
                    <a:pt x="425196" y="0"/>
                  </a:lnTo>
                  <a:close/>
                </a:path>
                <a:path w="4251959" h="475614">
                  <a:moveTo>
                    <a:pt x="1188720" y="36576"/>
                  </a:moveTo>
                  <a:lnTo>
                    <a:pt x="763524" y="36576"/>
                  </a:lnTo>
                  <a:lnTo>
                    <a:pt x="763524" y="475488"/>
                  </a:lnTo>
                  <a:lnTo>
                    <a:pt x="1188720" y="475488"/>
                  </a:lnTo>
                  <a:lnTo>
                    <a:pt x="1188720" y="36576"/>
                  </a:lnTo>
                  <a:close/>
                </a:path>
                <a:path w="4251959" h="475614">
                  <a:moveTo>
                    <a:pt x="1956816" y="41148"/>
                  </a:moveTo>
                  <a:lnTo>
                    <a:pt x="1531620" y="41148"/>
                  </a:lnTo>
                  <a:lnTo>
                    <a:pt x="1531620" y="475488"/>
                  </a:lnTo>
                  <a:lnTo>
                    <a:pt x="1956816" y="475488"/>
                  </a:lnTo>
                  <a:lnTo>
                    <a:pt x="1956816" y="41148"/>
                  </a:lnTo>
                  <a:close/>
                </a:path>
                <a:path w="4251959" h="475614">
                  <a:moveTo>
                    <a:pt x="2720340" y="54864"/>
                  </a:moveTo>
                  <a:lnTo>
                    <a:pt x="2295144" y="54864"/>
                  </a:lnTo>
                  <a:lnTo>
                    <a:pt x="2295144" y="475488"/>
                  </a:lnTo>
                  <a:lnTo>
                    <a:pt x="2720340" y="475488"/>
                  </a:lnTo>
                  <a:lnTo>
                    <a:pt x="2720340" y="54864"/>
                  </a:lnTo>
                  <a:close/>
                </a:path>
                <a:path w="4251959" h="475614">
                  <a:moveTo>
                    <a:pt x="3488436" y="86868"/>
                  </a:moveTo>
                  <a:lnTo>
                    <a:pt x="3058668" y="86868"/>
                  </a:lnTo>
                  <a:lnTo>
                    <a:pt x="3058668" y="475488"/>
                  </a:lnTo>
                  <a:lnTo>
                    <a:pt x="3488436" y="475488"/>
                  </a:lnTo>
                  <a:lnTo>
                    <a:pt x="3488436" y="86868"/>
                  </a:lnTo>
                  <a:close/>
                </a:path>
                <a:path w="4251959" h="475614">
                  <a:moveTo>
                    <a:pt x="4251960" y="100584"/>
                  </a:moveTo>
                  <a:lnTo>
                    <a:pt x="3826764" y="100584"/>
                  </a:lnTo>
                  <a:lnTo>
                    <a:pt x="3826764" y="475488"/>
                  </a:lnTo>
                  <a:lnTo>
                    <a:pt x="4251960" y="475488"/>
                  </a:lnTo>
                  <a:lnTo>
                    <a:pt x="4251960" y="100584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146036" y="4567427"/>
              <a:ext cx="4251960" cy="759460"/>
            </a:xfrm>
            <a:custGeom>
              <a:avLst/>
              <a:gdLst/>
              <a:ahLst/>
              <a:cxnLst/>
              <a:rect l="l" t="t" r="r" b="b"/>
              <a:pathLst>
                <a:path w="4251959" h="759460">
                  <a:moveTo>
                    <a:pt x="425196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425196" y="658368"/>
                  </a:lnTo>
                  <a:lnTo>
                    <a:pt x="425196" y="0"/>
                  </a:lnTo>
                  <a:close/>
                </a:path>
                <a:path w="4251959" h="759460">
                  <a:moveTo>
                    <a:pt x="1188720" y="91440"/>
                  </a:moveTo>
                  <a:lnTo>
                    <a:pt x="763524" y="91440"/>
                  </a:lnTo>
                  <a:lnTo>
                    <a:pt x="763524" y="694944"/>
                  </a:lnTo>
                  <a:lnTo>
                    <a:pt x="1188720" y="694944"/>
                  </a:lnTo>
                  <a:lnTo>
                    <a:pt x="1188720" y="91440"/>
                  </a:lnTo>
                  <a:close/>
                </a:path>
                <a:path w="4251959" h="759460">
                  <a:moveTo>
                    <a:pt x="1956816" y="114300"/>
                  </a:moveTo>
                  <a:lnTo>
                    <a:pt x="1531620" y="114300"/>
                  </a:lnTo>
                  <a:lnTo>
                    <a:pt x="1531620" y="699516"/>
                  </a:lnTo>
                  <a:lnTo>
                    <a:pt x="1956816" y="699516"/>
                  </a:lnTo>
                  <a:lnTo>
                    <a:pt x="1956816" y="114300"/>
                  </a:lnTo>
                  <a:close/>
                </a:path>
                <a:path w="4251959" h="759460">
                  <a:moveTo>
                    <a:pt x="2720340" y="36576"/>
                  </a:moveTo>
                  <a:lnTo>
                    <a:pt x="2295144" y="36576"/>
                  </a:lnTo>
                  <a:lnTo>
                    <a:pt x="2295144" y="713232"/>
                  </a:lnTo>
                  <a:lnTo>
                    <a:pt x="2720340" y="713232"/>
                  </a:lnTo>
                  <a:lnTo>
                    <a:pt x="2720340" y="36576"/>
                  </a:lnTo>
                  <a:close/>
                </a:path>
                <a:path w="4251959" h="759460">
                  <a:moveTo>
                    <a:pt x="3488436" y="86868"/>
                  </a:moveTo>
                  <a:lnTo>
                    <a:pt x="3058668" y="86868"/>
                  </a:lnTo>
                  <a:lnTo>
                    <a:pt x="3058668" y="745236"/>
                  </a:lnTo>
                  <a:lnTo>
                    <a:pt x="3488436" y="745236"/>
                  </a:lnTo>
                  <a:lnTo>
                    <a:pt x="3488436" y="86868"/>
                  </a:lnTo>
                  <a:close/>
                </a:path>
                <a:path w="4251959" h="759460">
                  <a:moveTo>
                    <a:pt x="4251960" y="132588"/>
                  </a:moveTo>
                  <a:lnTo>
                    <a:pt x="3826764" y="132588"/>
                  </a:lnTo>
                  <a:lnTo>
                    <a:pt x="3826764" y="758952"/>
                  </a:lnTo>
                  <a:lnTo>
                    <a:pt x="4251960" y="758952"/>
                  </a:lnTo>
                  <a:lnTo>
                    <a:pt x="4251960" y="132588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944868" y="4265676"/>
              <a:ext cx="4622800" cy="1435735"/>
            </a:xfrm>
            <a:custGeom>
              <a:avLst/>
              <a:gdLst/>
              <a:ahLst/>
              <a:cxnLst/>
              <a:rect l="l" t="t" r="r" b="b"/>
              <a:pathLst>
                <a:path w="4622800" h="1435735">
                  <a:moveTo>
                    <a:pt x="27431" y="1435608"/>
                  </a:moveTo>
                  <a:lnTo>
                    <a:pt x="27431" y="0"/>
                  </a:lnTo>
                </a:path>
                <a:path w="4622800" h="1435735">
                  <a:moveTo>
                    <a:pt x="0" y="1435608"/>
                  </a:moveTo>
                  <a:lnTo>
                    <a:pt x="27431" y="1435608"/>
                  </a:lnTo>
                </a:path>
                <a:path w="4622800" h="1435735">
                  <a:moveTo>
                    <a:pt x="0" y="1074420"/>
                  </a:moveTo>
                  <a:lnTo>
                    <a:pt x="27431" y="1074420"/>
                  </a:lnTo>
                </a:path>
                <a:path w="4622800" h="1435735">
                  <a:moveTo>
                    <a:pt x="0" y="717804"/>
                  </a:moveTo>
                  <a:lnTo>
                    <a:pt x="27431" y="717804"/>
                  </a:lnTo>
                </a:path>
                <a:path w="4622800" h="1435735">
                  <a:moveTo>
                    <a:pt x="0" y="361188"/>
                  </a:moveTo>
                  <a:lnTo>
                    <a:pt x="27431" y="361188"/>
                  </a:lnTo>
                </a:path>
                <a:path w="4622800" h="1435735">
                  <a:moveTo>
                    <a:pt x="0" y="0"/>
                  </a:moveTo>
                  <a:lnTo>
                    <a:pt x="27431" y="0"/>
                  </a:lnTo>
                </a:path>
                <a:path w="4622800" h="1435735">
                  <a:moveTo>
                    <a:pt x="27431" y="1435608"/>
                  </a:moveTo>
                  <a:lnTo>
                    <a:pt x="4622291" y="14356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356348" y="5070348"/>
              <a:ext cx="3827145" cy="68580"/>
            </a:xfrm>
            <a:custGeom>
              <a:avLst/>
              <a:gdLst/>
              <a:ahLst/>
              <a:cxnLst/>
              <a:rect l="l" t="t" r="r" b="b"/>
              <a:pathLst>
                <a:path w="3827145" h="68579">
                  <a:moveTo>
                    <a:pt x="0" y="0"/>
                  </a:moveTo>
                  <a:lnTo>
                    <a:pt x="768096" y="32003"/>
                  </a:lnTo>
                  <a:lnTo>
                    <a:pt x="1531620" y="68579"/>
                  </a:lnTo>
                  <a:lnTo>
                    <a:pt x="2299716" y="50291"/>
                  </a:lnTo>
                  <a:lnTo>
                    <a:pt x="3063240" y="45719"/>
                  </a:lnTo>
                  <a:lnTo>
                    <a:pt x="3826763" y="68579"/>
                  </a:lnTo>
                </a:path>
              </a:pathLst>
            </a:custGeom>
            <a:ln w="2857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328916" y="50429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5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5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328916" y="504291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5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092440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5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5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092440" y="507034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5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5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860536" y="51069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860536" y="51069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624060" y="50932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624060" y="509320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387584" y="508406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387584" y="508406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1155680" y="51069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1155680" y="51069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356094" y="4242308"/>
              <a:ext cx="3829685" cy="123825"/>
            </a:xfrm>
            <a:custGeom>
              <a:avLst/>
              <a:gdLst/>
              <a:ahLst/>
              <a:cxnLst/>
              <a:rect l="l" t="t" r="r" b="b"/>
              <a:pathLst>
                <a:path w="3829684" h="123825">
                  <a:moveTo>
                    <a:pt x="3744340" y="38100"/>
                  </a:moveTo>
                  <a:lnTo>
                    <a:pt x="3743833" y="66673"/>
                  </a:lnTo>
                  <a:lnTo>
                    <a:pt x="3758183" y="66929"/>
                  </a:lnTo>
                  <a:lnTo>
                    <a:pt x="3757680" y="95247"/>
                  </a:lnTo>
                  <a:lnTo>
                    <a:pt x="3757676" y="95504"/>
                  </a:lnTo>
                  <a:lnTo>
                    <a:pt x="3743320" y="95504"/>
                  </a:lnTo>
                  <a:lnTo>
                    <a:pt x="3742816" y="123825"/>
                  </a:lnTo>
                  <a:lnTo>
                    <a:pt x="3801978" y="95504"/>
                  </a:lnTo>
                  <a:lnTo>
                    <a:pt x="3757676" y="95504"/>
                  </a:lnTo>
                  <a:lnTo>
                    <a:pt x="3743325" y="95247"/>
                  </a:lnTo>
                  <a:lnTo>
                    <a:pt x="3802513" y="95247"/>
                  </a:lnTo>
                  <a:lnTo>
                    <a:pt x="3829304" y="82423"/>
                  </a:lnTo>
                  <a:lnTo>
                    <a:pt x="3744340" y="38100"/>
                  </a:lnTo>
                  <a:close/>
                </a:path>
                <a:path w="3829684" h="123825">
                  <a:moveTo>
                    <a:pt x="3743833" y="66673"/>
                  </a:moveTo>
                  <a:lnTo>
                    <a:pt x="3743325" y="95247"/>
                  </a:lnTo>
                  <a:lnTo>
                    <a:pt x="3757676" y="95504"/>
                  </a:lnTo>
                  <a:lnTo>
                    <a:pt x="3758183" y="66929"/>
                  </a:lnTo>
                  <a:lnTo>
                    <a:pt x="3743833" y="66673"/>
                  </a:lnTo>
                  <a:close/>
                </a:path>
                <a:path w="3829684" h="123825">
                  <a:moveTo>
                    <a:pt x="507" y="0"/>
                  </a:moveTo>
                  <a:lnTo>
                    <a:pt x="0" y="28448"/>
                  </a:lnTo>
                  <a:lnTo>
                    <a:pt x="3743325" y="95247"/>
                  </a:lnTo>
                  <a:lnTo>
                    <a:pt x="3743828" y="66929"/>
                  </a:lnTo>
                  <a:lnTo>
                    <a:pt x="3743833" y="66673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358634" y="4994910"/>
              <a:ext cx="3831590" cy="92710"/>
            </a:xfrm>
            <a:custGeom>
              <a:avLst/>
              <a:gdLst/>
              <a:ahLst/>
              <a:cxnLst/>
              <a:rect l="l" t="t" r="r" b="b"/>
              <a:pathLst>
                <a:path w="3831590" h="92710">
                  <a:moveTo>
                    <a:pt x="763524" y="27431"/>
                  </a:moveTo>
                  <a:lnTo>
                    <a:pt x="763524" y="51307"/>
                  </a:lnTo>
                </a:path>
                <a:path w="3831590" h="92710">
                  <a:moveTo>
                    <a:pt x="0" y="0"/>
                  </a:moveTo>
                  <a:lnTo>
                    <a:pt x="0" y="23875"/>
                  </a:lnTo>
                </a:path>
                <a:path w="3831590" h="92710">
                  <a:moveTo>
                    <a:pt x="1531620" y="64007"/>
                  </a:moveTo>
                  <a:lnTo>
                    <a:pt x="1531620" y="87883"/>
                  </a:lnTo>
                </a:path>
                <a:path w="3831590" h="92710">
                  <a:moveTo>
                    <a:pt x="3831336" y="68579"/>
                  </a:moveTo>
                  <a:lnTo>
                    <a:pt x="3831336" y="92456"/>
                  </a:lnTo>
                </a:path>
                <a:path w="3831590" h="92710">
                  <a:moveTo>
                    <a:pt x="3063240" y="41147"/>
                  </a:moveTo>
                  <a:lnTo>
                    <a:pt x="3063240" y="65023"/>
                  </a:lnTo>
                </a:path>
                <a:path w="3831590" h="92710">
                  <a:moveTo>
                    <a:pt x="2295144" y="50291"/>
                  </a:moveTo>
                  <a:lnTo>
                    <a:pt x="2295144" y="7416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615810" y="5268214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5.000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563106" y="4192346"/>
            <a:ext cx="32893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20.000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563106" y="4551679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15.000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563106" y="4909184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10.000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811136" y="5625185"/>
            <a:ext cx="8191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latin typeface="Arial MT"/>
                <a:cs typeface="Arial MT"/>
              </a:rPr>
              <a:t>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500743" y="4909184"/>
            <a:ext cx="30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52.8%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500743" y="5412740"/>
            <a:ext cx="30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38.2%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0266426" y="4901310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56.0%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266426" y="5428615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36.8%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7202805" y="4858258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55.6%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1033252" y="4926583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56.1%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735314" y="5406390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42.4%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1033252" y="5434965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37.2%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032363" y="5709920"/>
            <a:ext cx="3111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2024E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735314" y="4925059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55.3%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194550" y="4411421"/>
            <a:ext cx="32893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15.775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960232" y="4500752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14.533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8727185" y="4524197"/>
            <a:ext cx="32893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14.188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9492742" y="4446777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15.288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10258170" y="4496180"/>
            <a:ext cx="3282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14.592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1025378" y="4540072"/>
            <a:ext cx="32893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13.969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968233" y="5403341"/>
            <a:ext cx="30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42.1%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7968233" y="4888483"/>
            <a:ext cx="30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57.5%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235190" y="5709920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7202805" y="5385257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41.8%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8846629" y="4210621"/>
            <a:ext cx="850900" cy="165100"/>
            <a:chOff x="8846629" y="4210621"/>
            <a:chExt cx="850900" cy="165100"/>
          </a:xfrm>
        </p:grpSpPr>
        <p:sp>
          <p:nvSpPr>
            <p:cNvPr id="103" name="object 103" descr=""/>
            <p:cNvSpPr/>
            <p:nvPr/>
          </p:nvSpPr>
          <p:spPr>
            <a:xfrm>
              <a:off x="8851392" y="4215384"/>
              <a:ext cx="841375" cy="155575"/>
            </a:xfrm>
            <a:custGeom>
              <a:avLst/>
              <a:gdLst/>
              <a:ahLst/>
              <a:cxnLst/>
              <a:rect l="l" t="t" r="r" b="b"/>
              <a:pathLst>
                <a:path w="841375" h="155575">
                  <a:moveTo>
                    <a:pt x="420624" y="0"/>
                  </a:moveTo>
                  <a:lnTo>
                    <a:pt x="345021" y="1252"/>
                  </a:lnTo>
                  <a:lnTo>
                    <a:pt x="273863" y="4862"/>
                  </a:lnTo>
                  <a:lnTo>
                    <a:pt x="208336" y="10611"/>
                  </a:lnTo>
                  <a:lnTo>
                    <a:pt x="149630" y="18279"/>
                  </a:lnTo>
                  <a:lnTo>
                    <a:pt x="98932" y="27647"/>
                  </a:lnTo>
                  <a:lnTo>
                    <a:pt x="57432" y="38495"/>
                  </a:lnTo>
                  <a:lnTo>
                    <a:pt x="6777" y="63752"/>
                  </a:lnTo>
                  <a:lnTo>
                    <a:pt x="0" y="77724"/>
                  </a:lnTo>
                  <a:lnTo>
                    <a:pt x="6777" y="91695"/>
                  </a:lnTo>
                  <a:lnTo>
                    <a:pt x="57432" y="116952"/>
                  </a:lnTo>
                  <a:lnTo>
                    <a:pt x="98932" y="127800"/>
                  </a:lnTo>
                  <a:lnTo>
                    <a:pt x="149630" y="137168"/>
                  </a:lnTo>
                  <a:lnTo>
                    <a:pt x="208336" y="144836"/>
                  </a:lnTo>
                  <a:lnTo>
                    <a:pt x="273863" y="150585"/>
                  </a:lnTo>
                  <a:lnTo>
                    <a:pt x="345021" y="154195"/>
                  </a:lnTo>
                  <a:lnTo>
                    <a:pt x="420624" y="155448"/>
                  </a:lnTo>
                  <a:lnTo>
                    <a:pt x="496226" y="154195"/>
                  </a:lnTo>
                  <a:lnTo>
                    <a:pt x="567384" y="150585"/>
                  </a:lnTo>
                  <a:lnTo>
                    <a:pt x="632911" y="144836"/>
                  </a:lnTo>
                  <a:lnTo>
                    <a:pt x="691617" y="137168"/>
                  </a:lnTo>
                  <a:lnTo>
                    <a:pt x="742315" y="127800"/>
                  </a:lnTo>
                  <a:lnTo>
                    <a:pt x="783815" y="116952"/>
                  </a:lnTo>
                  <a:lnTo>
                    <a:pt x="834470" y="91695"/>
                  </a:lnTo>
                  <a:lnTo>
                    <a:pt x="841248" y="77724"/>
                  </a:lnTo>
                  <a:lnTo>
                    <a:pt x="834470" y="63752"/>
                  </a:lnTo>
                  <a:lnTo>
                    <a:pt x="783815" y="38495"/>
                  </a:lnTo>
                  <a:lnTo>
                    <a:pt x="742315" y="27647"/>
                  </a:lnTo>
                  <a:lnTo>
                    <a:pt x="691617" y="18279"/>
                  </a:lnTo>
                  <a:lnTo>
                    <a:pt x="632911" y="10611"/>
                  </a:lnTo>
                  <a:lnTo>
                    <a:pt x="567384" y="4862"/>
                  </a:lnTo>
                  <a:lnTo>
                    <a:pt x="496226" y="1252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851392" y="4215384"/>
              <a:ext cx="841375" cy="155575"/>
            </a:xfrm>
            <a:custGeom>
              <a:avLst/>
              <a:gdLst/>
              <a:ahLst/>
              <a:cxnLst/>
              <a:rect l="l" t="t" r="r" b="b"/>
              <a:pathLst>
                <a:path w="841375" h="155575">
                  <a:moveTo>
                    <a:pt x="0" y="77724"/>
                  </a:moveTo>
                  <a:lnTo>
                    <a:pt x="57432" y="38495"/>
                  </a:lnTo>
                  <a:lnTo>
                    <a:pt x="98932" y="27647"/>
                  </a:lnTo>
                  <a:lnTo>
                    <a:pt x="149630" y="18279"/>
                  </a:lnTo>
                  <a:lnTo>
                    <a:pt x="208336" y="10611"/>
                  </a:lnTo>
                  <a:lnTo>
                    <a:pt x="273863" y="4862"/>
                  </a:lnTo>
                  <a:lnTo>
                    <a:pt x="345021" y="1252"/>
                  </a:lnTo>
                  <a:lnTo>
                    <a:pt x="420624" y="0"/>
                  </a:lnTo>
                  <a:lnTo>
                    <a:pt x="496226" y="1252"/>
                  </a:lnTo>
                  <a:lnTo>
                    <a:pt x="567384" y="4862"/>
                  </a:lnTo>
                  <a:lnTo>
                    <a:pt x="632911" y="10611"/>
                  </a:lnTo>
                  <a:lnTo>
                    <a:pt x="691617" y="18279"/>
                  </a:lnTo>
                  <a:lnTo>
                    <a:pt x="742315" y="27647"/>
                  </a:lnTo>
                  <a:lnTo>
                    <a:pt x="783815" y="38495"/>
                  </a:lnTo>
                  <a:lnTo>
                    <a:pt x="834470" y="63752"/>
                  </a:lnTo>
                  <a:lnTo>
                    <a:pt x="841248" y="77724"/>
                  </a:lnTo>
                  <a:lnTo>
                    <a:pt x="834470" y="91695"/>
                  </a:lnTo>
                  <a:lnTo>
                    <a:pt x="783815" y="116952"/>
                  </a:lnTo>
                  <a:lnTo>
                    <a:pt x="742315" y="127800"/>
                  </a:lnTo>
                  <a:lnTo>
                    <a:pt x="691617" y="137168"/>
                  </a:lnTo>
                  <a:lnTo>
                    <a:pt x="632911" y="144836"/>
                  </a:lnTo>
                  <a:lnTo>
                    <a:pt x="567384" y="150585"/>
                  </a:lnTo>
                  <a:lnTo>
                    <a:pt x="496226" y="154195"/>
                  </a:lnTo>
                  <a:lnTo>
                    <a:pt x="420624" y="155448"/>
                  </a:lnTo>
                  <a:lnTo>
                    <a:pt x="345021" y="154195"/>
                  </a:lnTo>
                  <a:lnTo>
                    <a:pt x="273863" y="150585"/>
                  </a:lnTo>
                  <a:lnTo>
                    <a:pt x="208336" y="144836"/>
                  </a:lnTo>
                  <a:lnTo>
                    <a:pt x="149630" y="137168"/>
                  </a:lnTo>
                  <a:lnTo>
                    <a:pt x="98932" y="127800"/>
                  </a:lnTo>
                  <a:lnTo>
                    <a:pt x="57432" y="116952"/>
                  </a:lnTo>
                  <a:lnTo>
                    <a:pt x="6777" y="91695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8970391" y="4212716"/>
            <a:ext cx="6134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b="1">
                <a:latin typeface="Arial"/>
                <a:cs typeface="Arial"/>
              </a:rPr>
              <a:t>CAGR </a:t>
            </a:r>
            <a:r>
              <a:rPr dirty="0" sz="800" spc="-15" b="1">
                <a:latin typeface="Arial"/>
                <a:cs typeface="Arial"/>
              </a:rPr>
              <a:t>-</a:t>
            </a:r>
            <a:r>
              <a:rPr dirty="0" sz="800" spc="-20" b="1">
                <a:latin typeface="Arial"/>
                <a:cs typeface="Arial"/>
              </a:rPr>
              <a:t>2,2%</a:t>
            </a:r>
            <a:endParaRPr sz="800">
              <a:latin typeface="Arial"/>
              <a:cs typeface="Arial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9564623" y="5870447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7" name="object 107" descr=""/>
          <p:cNvGrpSpPr/>
          <p:nvPr/>
        </p:nvGrpSpPr>
        <p:grpSpPr>
          <a:xfrm>
            <a:off x="7786116" y="5893117"/>
            <a:ext cx="174625" cy="60325"/>
            <a:chOff x="7786116" y="5893117"/>
            <a:chExt cx="174625" cy="60325"/>
          </a:xfrm>
        </p:grpSpPr>
        <p:sp>
          <p:nvSpPr>
            <p:cNvPr id="108" name="object 108" descr=""/>
            <p:cNvSpPr/>
            <p:nvPr/>
          </p:nvSpPr>
          <p:spPr>
            <a:xfrm>
              <a:off x="7786116" y="5920739"/>
              <a:ext cx="174625" cy="0"/>
            </a:xfrm>
            <a:custGeom>
              <a:avLst/>
              <a:gdLst/>
              <a:ahLst/>
              <a:cxnLst/>
              <a:rect l="l" t="t" r="r" b="b"/>
              <a:pathLst>
                <a:path w="174625" h="0">
                  <a:moveTo>
                    <a:pt x="0" y="0"/>
                  </a:moveTo>
                  <a:lnTo>
                    <a:pt x="174625" y="0"/>
                  </a:lnTo>
                </a:path>
              </a:pathLst>
            </a:custGeom>
            <a:ln w="285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850124" y="58978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75"/>
                  </a:lnTo>
                  <a:lnTo>
                    <a:pt x="7381" y="7362"/>
                  </a:lnTo>
                  <a:lnTo>
                    <a:pt x="1982" y="15355"/>
                  </a:lnTo>
                  <a:lnTo>
                    <a:pt x="0" y="25146"/>
                  </a:lnTo>
                  <a:lnTo>
                    <a:pt x="1982" y="34936"/>
                  </a:lnTo>
                  <a:lnTo>
                    <a:pt x="7381" y="42929"/>
                  </a:lnTo>
                  <a:lnTo>
                    <a:pt x="15376" y="48316"/>
                  </a:lnTo>
                  <a:lnTo>
                    <a:pt x="25146" y="50292"/>
                  </a:lnTo>
                  <a:lnTo>
                    <a:pt x="34915" y="48316"/>
                  </a:lnTo>
                  <a:lnTo>
                    <a:pt x="42910" y="42929"/>
                  </a:lnTo>
                  <a:lnTo>
                    <a:pt x="48309" y="34936"/>
                  </a:lnTo>
                  <a:lnTo>
                    <a:pt x="50292" y="25146"/>
                  </a:lnTo>
                  <a:lnTo>
                    <a:pt x="48309" y="15355"/>
                  </a:lnTo>
                  <a:lnTo>
                    <a:pt x="42910" y="7362"/>
                  </a:lnTo>
                  <a:lnTo>
                    <a:pt x="34915" y="1975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7850124" y="58978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25146"/>
                  </a:moveTo>
                  <a:lnTo>
                    <a:pt x="1982" y="15355"/>
                  </a:lnTo>
                  <a:lnTo>
                    <a:pt x="7381" y="7362"/>
                  </a:lnTo>
                  <a:lnTo>
                    <a:pt x="15376" y="1975"/>
                  </a:lnTo>
                  <a:lnTo>
                    <a:pt x="25146" y="0"/>
                  </a:lnTo>
                  <a:lnTo>
                    <a:pt x="34915" y="1975"/>
                  </a:lnTo>
                  <a:lnTo>
                    <a:pt x="42910" y="7362"/>
                  </a:lnTo>
                  <a:lnTo>
                    <a:pt x="48309" y="15355"/>
                  </a:lnTo>
                  <a:lnTo>
                    <a:pt x="50292" y="25146"/>
                  </a:lnTo>
                  <a:lnTo>
                    <a:pt x="48309" y="34936"/>
                  </a:lnTo>
                  <a:lnTo>
                    <a:pt x="42910" y="42929"/>
                  </a:lnTo>
                  <a:lnTo>
                    <a:pt x="34915" y="48316"/>
                  </a:lnTo>
                  <a:lnTo>
                    <a:pt x="25146" y="50292"/>
                  </a:lnTo>
                  <a:lnTo>
                    <a:pt x="15376" y="48316"/>
                  </a:lnTo>
                  <a:lnTo>
                    <a:pt x="7381" y="42929"/>
                  </a:lnTo>
                  <a:lnTo>
                    <a:pt x="1982" y="34936"/>
                  </a:lnTo>
                  <a:lnTo>
                    <a:pt x="0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/>
          <p:nvPr/>
        </p:nvSpPr>
        <p:spPr>
          <a:xfrm>
            <a:off x="8801100" y="5870447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8000492" y="5689863"/>
            <a:ext cx="648970" cy="30734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800" spc="-20">
                <a:latin typeface="Arial MT"/>
                <a:cs typeface="Arial MT"/>
              </a:rPr>
              <a:t>2020</a:t>
            </a:r>
            <a:endParaRPr sz="800">
              <a:latin typeface="Arial MT"/>
              <a:cs typeface="Arial MT"/>
            </a:endParaRPr>
          </a:p>
          <a:p>
            <a:pPr marL="28575">
              <a:lnSpc>
                <a:spcPct val="100000"/>
              </a:lnSpc>
              <a:spcBef>
                <a:spcPts val="150"/>
              </a:spcBef>
            </a:pPr>
            <a:r>
              <a:rPr dirty="0" sz="800">
                <a:latin typeface="Arial MT"/>
                <a:cs typeface="Arial MT"/>
              </a:rPr>
              <a:t>Gross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margin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9533001" y="5689863"/>
            <a:ext cx="1202055" cy="30734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777875" algn="l"/>
              </a:tabLst>
            </a:pPr>
            <a:r>
              <a:rPr dirty="0" sz="800" spc="-20">
                <a:latin typeface="Arial MT"/>
                <a:cs typeface="Arial MT"/>
              </a:rPr>
              <a:t>2022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  <a:spcBef>
                <a:spcPts val="150"/>
              </a:spcBef>
            </a:pPr>
            <a:r>
              <a:rPr dirty="0" sz="800" spc="-10">
                <a:latin typeface="Arial MT"/>
                <a:cs typeface="Arial MT"/>
              </a:rPr>
              <a:t>Infrastructure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support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8767698" y="5689863"/>
            <a:ext cx="631825" cy="30734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800" spc="-20">
                <a:latin typeface="Arial MT"/>
                <a:cs typeface="Arial MT"/>
              </a:rPr>
              <a:t>2021</a:t>
            </a:r>
            <a:endParaRPr sz="8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  <a:spcBef>
                <a:spcPts val="150"/>
              </a:spcBef>
            </a:pPr>
            <a:r>
              <a:rPr dirty="0" sz="800" spc="-20">
                <a:latin typeface="Arial MT"/>
                <a:cs typeface="Arial MT"/>
              </a:rPr>
              <a:t>Revenue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47649" y="1106937"/>
          <a:ext cx="10661015" cy="4561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985"/>
                <a:gridCol w="6275070"/>
                <a:gridCol w="3921760"/>
              </a:tblGrid>
              <a:tr h="294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745"/>
                        </a:lnSpc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Executive</a:t>
                      </a:r>
                      <a:r>
                        <a:rPr dirty="0" sz="1550" spc="1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10" b="1">
                          <a:latin typeface="Arial"/>
                          <a:cs typeface="Arial"/>
                        </a:rPr>
                        <a:t>Summary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ts val="1745"/>
                        </a:lnSpc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50" b="1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3670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550" spc="-25" b="1">
                          <a:latin typeface="Arial"/>
                          <a:cs typeface="Arial"/>
                        </a:rPr>
                        <a:t>I.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5244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55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10" b="1">
                          <a:latin typeface="Arial"/>
                          <a:cs typeface="Arial"/>
                        </a:rPr>
                        <a:t>Analysis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5244"/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50" b="1">
                          <a:latin typeface="Arial"/>
                          <a:cs typeface="Arial"/>
                        </a:rPr>
                        <a:t>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5244"/>
                </a:tc>
              </a:tr>
              <a:tr h="10852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550" spc="-25" b="1">
                          <a:latin typeface="Arial"/>
                          <a:cs typeface="Arial"/>
                        </a:rPr>
                        <a:t>II.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8419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5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Fit</a:t>
                      </a:r>
                      <a:endParaRPr sz="1550">
                        <a:latin typeface="Arial"/>
                        <a:cs typeface="Arial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85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 spc="-25">
                          <a:latin typeface="Arial MT"/>
                          <a:cs typeface="Arial MT"/>
                        </a:rPr>
                        <a:t>IBM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 spc="-10">
                          <a:latin typeface="Arial MT"/>
                          <a:cs typeface="Arial MT"/>
                        </a:rPr>
                        <a:t>Equinix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5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25">
                          <a:latin typeface="Arial MT"/>
                          <a:cs typeface="Arial MT"/>
                        </a:rPr>
                        <a:t>Fit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58419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15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8419"/>
                </a:tc>
              </a:tr>
              <a:tr h="10674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spc="-20" b="1">
                          <a:latin typeface="Arial"/>
                          <a:cs typeface="Arial"/>
                        </a:rPr>
                        <a:t>III.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155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10" b="1">
                          <a:latin typeface="Arial"/>
                          <a:cs typeface="Arial"/>
                        </a:rPr>
                        <a:t>Analysis</a:t>
                      </a:r>
                      <a:endParaRPr sz="1550">
                        <a:latin typeface="Arial"/>
                        <a:cs typeface="Arial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85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 spc="-10">
                          <a:latin typeface="Arial MT"/>
                          <a:cs typeface="Arial MT"/>
                        </a:rPr>
                        <a:t>Comparables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>
                          <a:latin typeface="Arial MT"/>
                          <a:cs typeface="Arial MT"/>
                        </a:rPr>
                        <a:t>Discounted</a:t>
                      </a:r>
                      <a:r>
                        <a:rPr dirty="0" sz="15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5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20">
                          <a:latin typeface="Arial MT"/>
                          <a:cs typeface="Arial MT"/>
                        </a:rPr>
                        <a:t>Flow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835025" indent="-342900">
                        <a:lnSpc>
                          <a:spcPct val="100000"/>
                        </a:lnSpc>
                        <a:spcBef>
                          <a:spcPts val="50"/>
                        </a:spcBef>
                        <a:buAutoNum type="arabicPeriod"/>
                        <a:tabLst>
                          <a:tab pos="835025" algn="l"/>
                        </a:tabLst>
                      </a:pPr>
                      <a:r>
                        <a:rPr dirty="0" sz="1550" spc="-10">
                          <a:latin typeface="Arial MT"/>
                          <a:cs typeface="Arial MT"/>
                        </a:rPr>
                        <a:t>Synergies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31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0640"/>
                </a:tc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spc="-25" b="1">
                          <a:latin typeface="Arial"/>
                          <a:cs typeface="Arial"/>
                        </a:rPr>
                        <a:t>IV.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spc="-10" b="1">
                          <a:latin typeface="Arial"/>
                          <a:cs typeface="Arial"/>
                        </a:rPr>
                        <a:t>Feasibility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49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0640"/>
                </a:tc>
              </a:tr>
              <a:tr h="3702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spc="-25" b="1">
                          <a:latin typeface="Arial"/>
                          <a:cs typeface="Arial"/>
                        </a:rPr>
                        <a:t>V.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Alternative</a:t>
                      </a:r>
                      <a:r>
                        <a:rPr dirty="0" sz="1550" spc="1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10" b="1">
                          <a:latin typeface="Arial"/>
                          <a:cs typeface="Arial"/>
                        </a:rPr>
                        <a:t>Solution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55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</a:tr>
              <a:tr h="3702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spc="-25" b="1">
                          <a:latin typeface="Arial"/>
                          <a:cs typeface="Arial"/>
                        </a:rPr>
                        <a:t>VI.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spc="-10" b="1">
                          <a:latin typeface="Arial"/>
                          <a:cs typeface="Arial"/>
                        </a:rPr>
                        <a:t>Conclusion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55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5" b="1">
                          <a:latin typeface="Arial"/>
                          <a:cs typeface="Arial"/>
                        </a:rPr>
                        <a:t>66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7785"/>
                </a:tc>
              </a:tr>
              <a:tr h="363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550" spc="-10">
                          <a:latin typeface="Arial MT"/>
                          <a:cs typeface="Arial MT"/>
                        </a:rPr>
                        <a:t>Appendix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5841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90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1785"/>
                        </a:lnSpc>
                        <a:spcBef>
                          <a:spcPts val="405"/>
                        </a:spcBef>
                      </a:pPr>
                      <a:r>
                        <a:rPr dirty="0" sz="1550" spc="-10">
                          <a:latin typeface="Arial MT"/>
                          <a:cs typeface="Arial MT"/>
                        </a:rPr>
                        <a:t>Bibliography</a:t>
                      </a:r>
                      <a:endParaRPr sz="1550">
                        <a:latin typeface="Arial MT"/>
                        <a:cs typeface="Arial MT"/>
                      </a:endParaRPr>
                    </a:p>
                  </a:txBody>
                  <a:tcPr marL="0" marR="0" marB="0" marT="514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11939396" y="6553606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43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0"/>
              <a:t>Table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 spc="-10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9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78435"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1813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14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2020),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(Red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Hat,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(Garnter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2023)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(Statista,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7388352" y="1376172"/>
            <a:ext cx="4180840" cy="0"/>
          </a:xfrm>
          <a:custGeom>
            <a:avLst/>
            <a:gdLst/>
            <a:ahLst/>
            <a:cxnLst/>
            <a:rect l="l" t="t" r="r" b="b"/>
            <a:pathLst>
              <a:path w="4180840" h="0">
                <a:moveTo>
                  <a:pt x="0" y="0"/>
                </a:moveTo>
                <a:lnTo>
                  <a:pt x="418071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21791" y="3890771"/>
            <a:ext cx="2576830" cy="0"/>
          </a:xfrm>
          <a:custGeom>
            <a:avLst/>
            <a:gdLst/>
            <a:ahLst/>
            <a:cxnLst/>
            <a:rect l="l" t="t" r="r" b="b"/>
            <a:pathLst>
              <a:path w="2576830" h="0">
                <a:moveTo>
                  <a:pt x="0" y="0"/>
                </a:moveTo>
                <a:lnTo>
                  <a:pt x="257644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15867" y="3899915"/>
            <a:ext cx="3546475" cy="0"/>
          </a:xfrm>
          <a:custGeom>
            <a:avLst/>
            <a:gdLst/>
            <a:ahLst/>
            <a:cxnLst/>
            <a:rect l="l" t="t" r="r" b="b"/>
            <a:pathLst>
              <a:path w="3546475" h="0">
                <a:moveTo>
                  <a:pt x="0" y="0"/>
                </a:moveTo>
                <a:lnTo>
                  <a:pt x="35464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5508" y="1376172"/>
            <a:ext cx="6423660" cy="0"/>
          </a:xfrm>
          <a:custGeom>
            <a:avLst/>
            <a:gdLst/>
            <a:ahLst/>
            <a:cxnLst/>
            <a:rect l="l" t="t" r="r" b="b"/>
            <a:pathLst>
              <a:path w="6423659" h="0">
                <a:moveTo>
                  <a:pt x="0" y="0"/>
                </a:moveTo>
                <a:lnTo>
                  <a:pt x="642315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IBM’s</a:t>
            </a:r>
            <a:r>
              <a:rPr dirty="0" spc="-80"/>
              <a:t> </a:t>
            </a:r>
            <a:r>
              <a:rPr dirty="0"/>
              <a:t>Software</a:t>
            </a:r>
            <a:r>
              <a:rPr dirty="0" spc="-125"/>
              <a:t> </a:t>
            </a:r>
            <a:r>
              <a:rPr dirty="0" spc="-10"/>
              <a:t>Segment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leads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self-contained</a:t>
            </a:r>
            <a:r>
              <a:rPr dirty="0" sz="1150" spc="2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software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unit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but</a:t>
            </a:r>
            <a:r>
              <a:rPr dirty="0" sz="1150" spc="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underperforms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 AI</a:t>
            </a:r>
            <a:r>
              <a:rPr dirty="0" sz="1150" spc="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middle-of-the-pack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software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applications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377430" y="1100785"/>
            <a:ext cx="41224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solidFill>
                  <a:srgbClr val="0D0D0D"/>
                </a:solidFill>
                <a:latin typeface="Arial"/>
                <a:cs typeface="Arial"/>
              </a:rPr>
              <a:t>IBM’s</a:t>
            </a:r>
            <a:r>
              <a:rPr dirty="0" sz="1300" spc="1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Red</a:t>
            </a:r>
            <a:r>
              <a:rPr dirty="0" sz="1300" spc="-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Hat</a:t>
            </a:r>
            <a:r>
              <a:rPr dirty="0" sz="1300" spc="-8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leads</a:t>
            </a:r>
            <a:r>
              <a:rPr dirty="0" sz="1300" spc="-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in</a:t>
            </a:r>
            <a:r>
              <a:rPr dirty="0" sz="1300" spc="-20" b="1">
                <a:solidFill>
                  <a:srgbClr val="0D0D0D"/>
                </a:solidFill>
                <a:latin typeface="Arial"/>
                <a:cs typeface="Arial"/>
              </a:rPr>
              <a:t> self-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contained</a:t>
            </a:r>
            <a:r>
              <a:rPr dirty="0" sz="1300" spc="13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0D0D0D"/>
                </a:solidFill>
                <a:latin typeface="Arial"/>
                <a:cs typeface="Arial"/>
              </a:rPr>
              <a:t>software</a:t>
            </a:r>
            <a:r>
              <a:rPr dirty="0" sz="1300" spc="-8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0D0D0D"/>
                </a:solidFill>
                <a:latin typeface="Arial"/>
                <a:cs typeface="Arial"/>
              </a:rPr>
              <a:t>units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77430" y="1374470"/>
            <a:ext cx="38919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Market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Leaders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Technology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Infrastructure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11530" y="3613784"/>
            <a:ext cx="21964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IBM’s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competition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includes: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1530" y="3905758"/>
            <a:ext cx="2464435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0D0D0D"/>
                </a:solidFill>
                <a:latin typeface="Arial MT"/>
                <a:cs typeface="Arial MT"/>
              </a:rPr>
              <a:t>Enterprise</a:t>
            </a:r>
            <a:r>
              <a:rPr dirty="0" sz="1150" spc="1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0D0D0D"/>
                </a:solidFill>
                <a:latin typeface="Arial MT"/>
                <a:cs typeface="Arial MT"/>
              </a:rPr>
              <a:t>software</a:t>
            </a:r>
            <a:r>
              <a:rPr dirty="0" sz="1150" spc="1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dirty="0" sz="1150" spc="1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0D0D0D"/>
                </a:solidFill>
                <a:latin typeface="Arial MT"/>
                <a:cs typeface="Arial MT"/>
              </a:rPr>
              <a:t>share</a:t>
            </a:r>
            <a:r>
              <a:rPr dirty="0" sz="1150" spc="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 spc="-10">
                <a:solidFill>
                  <a:srgbClr val="0D0D0D"/>
                </a:solidFill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03803" y="3613784"/>
            <a:ext cx="20961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stable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growing</a:t>
            </a:r>
            <a:r>
              <a:rPr dirty="0" sz="1300" spc="-10" b="1">
                <a:latin typeface="Arial"/>
                <a:cs typeface="Arial"/>
              </a:rPr>
              <a:t> Segment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480308" y="3905758"/>
            <a:ext cx="3440429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Software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segment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-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m)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gross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margin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2503" y="1100785"/>
            <a:ext cx="57442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delivers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451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specialized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software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solutions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across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ten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distinct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fields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156447" y="4750308"/>
            <a:ext cx="658495" cy="142240"/>
          </a:xfrm>
          <a:custGeom>
            <a:avLst/>
            <a:gdLst/>
            <a:ahLst/>
            <a:cxnLst/>
            <a:rect l="l" t="t" r="r" b="b"/>
            <a:pathLst>
              <a:path w="658495" h="142239">
                <a:moveTo>
                  <a:pt x="634746" y="0"/>
                </a:moveTo>
                <a:lnTo>
                  <a:pt x="23622" y="0"/>
                </a:ln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0" y="118110"/>
                </a:lnTo>
                <a:lnTo>
                  <a:pt x="1851" y="127319"/>
                </a:lnTo>
                <a:lnTo>
                  <a:pt x="6905" y="134826"/>
                </a:lnTo>
                <a:lnTo>
                  <a:pt x="14412" y="139880"/>
                </a:lnTo>
                <a:lnTo>
                  <a:pt x="23622" y="141732"/>
                </a:lnTo>
                <a:lnTo>
                  <a:pt x="634746" y="141732"/>
                </a:lnTo>
                <a:lnTo>
                  <a:pt x="643955" y="139880"/>
                </a:lnTo>
                <a:lnTo>
                  <a:pt x="651462" y="134826"/>
                </a:lnTo>
                <a:lnTo>
                  <a:pt x="656516" y="127319"/>
                </a:lnTo>
                <a:lnTo>
                  <a:pt x="658368" y="118110"/>
                </a:lnTo>
                <a:lnTo>
                  <a:pt x="658368" y="23622"/>
                </a:lnTo>
                <a:lnTo>
                  <a:pt x="656516" y="14412"/>
                </a:lnTo>
                <a:lnTo>
                  <a:pt x="651462" y="6905"/>
                </a:lnTo>
                <a:lnTo>
                  <a:pt x="643955" y="1851"/>
                </a:lnTo>
                <a:lnTo>
                  <a:pt x="634746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0222992" y="4750308"/>
            <a:ext cx="626745" cy="142240"/>
          </a:xfrm>
          <a:custGeom>
            <a:avLst/>
            <a:gdLst/>
            <a:ahLst/>
            <a:cxnLst/>
            <a:rect l="l" t="t" r="r" b="b"/>
            <a:pathLst>
              <a:path w="626745" h="142239">
                <a:moveTo>
                  <a:pt x="602741" y="0"/>
                </a:moveTo>
                <a:lnTo>
                  <a:pt x="23622" y="0"/>
                </a:ln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0" y="118110"/>
                </a:lnTo>
                <a:lnTo>
                  <a:pt x="1851" y="127319"/>
                </a:lnTo>
                <a:lnTo>
                  <a:pt x="6905" y="134826"/>
                </a:lnTo>
                <a:lnTo>
                  <a:pt x="14412" y="139880"/>
                </a:lnTo>
                <a:lnTo>
                  <a:pt x="23622" y="141732"/>
                </a:lnTo>
                <a:lnTo>
                  <a:pt x="602741" y="141732"/>
                </a:lnTo>
                <a:lnTo>
                  <a:pt x="611951" y="139880"/>
                </a:lnTo>
                <a:lnTo>
                  <a:pt x="619458" y="134826"/>
                </a:lnTo>
                <a:lnTo>
                  <a:pt x="624512" y="127319"/>
                </a:lnTo>
                <a:lnTo>
                  <a:pt x="626363" y="118110"/>
                </a:lnTo>
                <a:lnTo>
                  <a:pt x="626363" y="23622"/>
                </a:lnTo>
                <a:lnTo>
                  <a:pt x="624512" y="14412"/>
                </a:lnTo>
                <a:lnTo>
                  <a:pt x="619458" y="6905"/>
                </a:lnTo>
                <a:lnTo>
                  <a:pt x="611951" y="1851"/>
                </a:lnTo>
                <a:lnTo>
                  <a:pt x="60274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188452" y="1764792"/>
            <a:ext cx="626745" cy="142240"/>
          </a:xfrm>
          <a:custGeom>
            <a:avLst/>
            <a:gdLst/>
            <a:ahLst/>
            <a:cxnLst/>
            <a:rect l="l" t="t" r="r" b="b"/>
            <a:pathLst>
              <a:path w="626745" h="142239">
                <a:moveTo>
                  <a:pt x="602742" y="0"/>
                </a:moveTo>
                <a:lnTo>
                  <a:pt x="23622" y="0"/>
                </a:ln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0" y="118110"/>
                </a:lnTo>
                <a:lnTo>
                  <a:pt x="1851" y="127319"/>
                </a:lnTo>
                <a:lnTo>
                  <a:pt x="6905" y="134826"/>
                </a:lnTo>
                <a:lnTo>
                  <a:pt x="14412" y="139880"/>
                </a:lnTo>
                <a:lnTo>
                  <a:pt x="23622" y="141732"/>
                </a:lnTo>
                <a:lnTo>
                  <a:pt x="602742" y="141732"/>
                </a:lnTo>
                <a:lnTo>
                  <a:pt x="611951" y="139880"/>
                </a:lnTo>
                <a:lnTo>
                  <a:pt x="619458" y="134826"/>
                </a:lnTo>
                <a:lnTo>
                  <a:pt x="624512" y="127319"/>
                </a:lnTo>
                <a:lnTo>
                  <a:pt x="626364" y="118110"/>
                </a:lnTo>
                <a:lnTo>
                  <a:pt x="626364" y="23622"/>
                </a:lnTo>
                <a:lnTo>
                  <a:pt x="624512" y="14412"/>
                </a:lnTo>
                <a:lnTo>
                  <a:pt x="619458" y="6905"/>
                </a:lnTo>
                <a:lnTo>
                  <a:pt x="611951" y="1851"/>
                </a:lnTo>
                <a:lnTo>
                  <a:pt x="60274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0222992" y="1764792"/>
            <a:ext cx="626745" cy="142240"/>
          </a:xfrm>
          <a:custGeom>
            <a:avLst/>
            <a:gdLst/>
            <a:ahLst/>
            <a:cxnLst/>
            <a:rect l="l" t="t" r="r" b="b"/>
            <a:pathLst>
              <a:path w="626745" h="142239">
                <a:moveTo>
                  <a:pt x="602741" y="0"/>
                </a:moveTo>
                <a:lnTo>
                  <a:pt x="23622" y="0"/>
                </a:lnTo>
                <a:lnTo>
                  <a:pt x="14412" y="1851"/>
                </a:lnTo>
                <a:lnTo>
                  <a:pt x="6905" y="6905"/>
                </a:lnTo>
                <a:lnTo>
                  <a:pt x="1851" y="14412"/>
                </a:lnTo>
                <a:lnTo>
                  <a:pt x="0" y="23622"/>
                </a:lnTo>
                <a:lnTo>
                  <a:pt x="0" y="118110"/>
                </a:lnTo>
                <a:lnTo>
                  <a:pt x="1851" y="127319"/>
                </a:lnTo>
                <a:lnTo>
                  <a:pt x="6905" y="134826"/>
                </a:lnTo>
                <a:lnTo>
                  <a:pt x="14412" y="139880"/>
                </a:lnTo>
                <a:lnTo>
                  <a:pt x="23622" y="141732"/>
                </a:lnTo>
                <a:lnTo>
                  <a:pt x="602741" y="141732"/>
                </a:lnTo>
                <a:lnTo>
                  <a:pt x="611951" y="139880"/>
                </a:lnTo>
                <a:lnTo>
                  <a:pt x="619458" y="134826"/>
                </a:lnTo>
                <a:lnTo>
                  <a:pt x="624512" y="127319"/>
                </a:lnTo>
                <a:lnTo>
                  <a:pt x="626363" y="118110"/>
                </a:lnTo>
                <a:lnTo>
                  <a:pt x="626363" y="23622"/>
                </a:lnTo>
                <a:lnTo>
                  <a:pt x="624512" y="14412"/>
                </a:lnTo>
                <a:lnTo>
                  <a:pt x="619458" y="6905"/>
                </a:lnTo>
                <a:lnTo>
                  <a:pt x="611951" y="1851"/>
                </a:lnTo>
                <a:lnTo>
                  <a:pt x="60274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7947" y="3127248"/>
            <a:ext cx="105155" cy="10515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395" y="3204972"/>
            <a:ext cx="105155" cy="105155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0666476" y="2331719"/>
            <a:ext cx="228600" cy="233679"/>
          </a:xfrm>
          <a:custGeom>
            <a:avLst/>
            <a:gdLst/>
            <a:ahLst/>
            <a:cxnLst/>
            <a:rect l="l" t="t" r="r" b="b"/>
            <a:pathLst>
              <a:path w="228600" h="233680">
                <a:moveTo>
                  <a:pt x="105156" y="52578"/>
                </a:moveTo>
                <a:lnTo>
                  <a:pt x="101028" y="32105"/>
                </a:lnTo>
                <a:lnTo>
                  <a:pt x="89763" y="15392"/>
                </a:lnTo>
                <a:lnTo>
                  <a:pt x="73050" y="4127"/>
                </a:lnTo>
                <a:lnTo>
                  <a:pt x="52578" y="0"/>
                </a:lnTo>
                <a:lnTo>
                  <a:pt x="32092" y="4127"/>
                </a:lnTo>
                <a:lnTo>
                  <a:pt x="15379" y="15392"/>
                </a:lnTo>
                <a:lnTo>
                  <a:pt x="4114" y="32105"/>
                </a:lnTo>
                <a:lnTo>
                  <a:pt x="0" y="52578"/>
                </a:lnTo>
                <a:lnTo>
                  <a:pt x="4114" y="73063"/>
                </a:lnTo>
                <a:lnTo>
                  <a:pt x="15379" y="89776"/>
                </a:lnTo>
                <a:lnTo>
                  <a:pt x="32092" y="101041"/>
                </a:lnTo>
                <a:lnTo>
                  <a:pt x="52578" y="105156"/>
                </a:lnTo>
                <a:lnTo>
                  <a:pt x="73050" y="101041"/>
                </a:lnTo>
                <a:lnTo>
                  <a:pt x="89763" y="89776"/>
                </a:lnTo>
                <a:lnTo>
                  <a:pt x="101028" y="73063"/>
                </a:lnTo>
                <a:lnTo>
                  <a:pt x="105156" y="52578"/>
                </a:lnTo>
                <a:close/>
              </a:path>
              <a:path w="228600" h="233680">
                <a:moveTo>
                  <a:pt x="228600" y="178308"/>
                </a:moveTo>
                <a:lnTo>
                  <a:pt x="224472" y="156933"/>
                </a:lnTo>
                <a:lnTo>
                  <a:pt x="213207" y="139496"/>
                </a:lnTo>
                <a:lnTo>
                  <a:pt x="196494" y="127749"/>
                </a:lnTo>
                <a:lnTo>
                  <a:pt x="176022" y="123444"/>
                </a:lnTo>
                <a:lnTo>
                  <a:pt x="155536" y="127749"/>
                </a:lnTo>
                <a:lnTo>
                  <a:pt x="138823" y="139496"/>
                </a:lnTo>
                <a:lnTo>
                  <a:pt x="127558" y="156933"/>
                </a:lnTo>
                <a:lnTo>
                  <a:pt x="123444" y="178308"/>
                </a:lnTo>
                <a:lnTo>
                  <a:pt x="127558" y="199694"/>
                </a:lnTo>
                <a:lnTo>
                  <a:pt x="138823" y="217131"/>
                </a:lnTo>
                <a:lnTo>
                  <a:pt x="155536" y="228879"/>
                </a:lnTo>
                <a:lnTo>
                  <a:pt x="176022" y="233172"/>
                </a:lnTo>
                <a:lnTo>
                  <a:pt x="196494" y="228879"/>
                </a:lnTo>
                <a:lnTo>
                  <a:pt x="213207" y="217131"/>
                </a:lnTo>
                <a:lnTo>
                  <a:pt x="224472" y="199694"/>
                </a:lnTo>
                <a:lnTo>
                  <a:pt x="228600" y="178308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3595" y="2395727"/>
            <a:ext cx="105155" cy="109727"/>
          </a:xfrm>
          <a:prstGeom prst="rect">
            <a:avLst/>
          </a:prstGeom>
        </p:spPr>
      </p:pic>
      <p:graphicFrame>
        <p:nvGraphicFramePr>
          <p:cNvPr id="24" name="object 24" descr=""/>
          <p:cNvGraphicFramePr>
            <a:graphicFrameLocks noGrp="1"/>
          </p:cNvGraphicFramePr>
          <p:nvPr/>
        </p:nvGraphicFramePr>
        <p:xfrm>
          <a:off x="7494016" y="1751583"/>
          <a:ext cx="4135120" cy="3140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0"/>
                <a:gridCol w="2021204"/>
              </a:tblGrid>
              <a:tr h="1572260"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Challengers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203835">
                        <a:lnSpc>
                          <a:spcPct val="100000"/>
                        </a:lnSpc>
                      </a:pPr>
                      <a:r>
                        <a:rPr dirty="0" sz="800" spc="-2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SUSE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544195">
                        <a:lnSpc>
                          <a:spcPts val="780"/>
                        </a:lnSpc>
                        <a:spcBef>
                          <a:spcPts val="685"/>
                        </a:spcBef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Tencent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544195">
                        <a:lnSpc>
                          <a:spcPts val="775"/>
                        </a:lnSpc>
                        <a:tabLst>
                          <a:tab pos="1537335" algn="l"/>
                        </a:tabLst>
                      </a:pPr>
                      <a:r>
                        <a:rPr dirty="0" baseline="-24305" sz="1200" spc="-15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Cloud</a:t>
                      </a:r>
                      <a:r>
                        <a:rPr dirty="0" baseline="-24305" sz="120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Huawei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Leaders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  <a:tabLst>
                          <a:tab pos="1290955" algn="l"/>
                        </a:tabLst>
                      </a:pPr>
                      <a:r>
                        <a:rPr dirty="0" sz="80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Amazon</a:t>
                      </a:r>
                      <a:r>
                        <a:rPr dirty="0" sz="800" spc="-3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Web</a:t>
                      </a:r>
                      <a:r>
                        <a:rPr dirty="0" sz="800" spc="-3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Services</a:t>
                      </a:r>
                      <a:r>
                        <a:rPr dirty="0" sz="80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27777" sz="1200" spc="-15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Google</a:t>
                      </a:r>
                      <a:endParaRPr baseline="-27777" sz="1200">
                        <a:latin typeface="Arial MT"/>
                        <a:cs typeface="Arial MT"/>
                      </a:endParaRPr>
                    </a:p>
                    <a:p>
                      <a:pPr algn="r" marR="16891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Microsoft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12490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Red</a:t>
                      </a:r>
                      <a:r>
                        <a:rPr dirty="0" sz="800" spc="-25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 Hat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VMware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247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Alibaba</a:t>
                      </a:r>
                      <a:r>
                        <a:rPr dirty="0" sz="800" spc="4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Cloud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1567815">
                <a:tc>
                  <a:txBody>
                    <a:bodyPr/>
                    <a:lstStyle/>
                    <a:p>
                      <a:pPr marL="624205">
                        <a:lnSpc>
                          <a:spcPts val="955"/>
                        </a:lnSpc>
                        <a:spcBef>
                          <a:spcPts val="525"/>
                        </a:spcBef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Canonical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1477010">
                        <a:lnSpc>
                          <a:spcPts val="955"/>
                        </a:lnSpc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Oracle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R="118745">
                        <a:lnSpc>
                          <a:spcPct val="100000"/>
                        </a:lnSpc>
                      </a:pPr>
                      <a:r>
                        <a:rPr dirty="0" sz="800" spc="-10">
                          <a:solidFill>
                            <a:srgbClr val="506691"/>
                          </a:solidFill>
                          <a:latin typeface="Arial MT"/>
                          <a:cs typeface="Arial MT"/>
                        </a:rPr>
                        <a:t>Mirantis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Serie</a:t>
                      </a:r>
                      <a:r>
                        <a:rPr dirty="0" sz="14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675640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dirty="0" sz="8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Niche</a:t>
                      </a:r>
                      <a:r>
                        <a:rPr dirty="0" sz="800" spc="-3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Players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31115">
                        <a:lnSpc>
                          <a:spcPct val="100000"/>
                        </a:lnSpc>
                      </a:pPr>
                      <a:r>
                        <a:rPr dirty="0" sz="8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Visionaries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635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5" name="object 2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8511" y="3794759"/>
            <a:ext cx="105156" cy="105156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3647" y="3401567"/>
            <a:ext cx="105155" cy="109728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17735" y="3525011"/>
            <a:ext cx="105156" cy="105156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49740" y="2916935"/>
            <a:ext cx="105155" cy="10972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2798064"/>
            <a:ext cx="105155" cy="10972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5519" y="2715767"/>
            <a:ext cx="105155" cy="109728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16183" y="2587751"/>
            <a:ext cx="105156" cy="105156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7338773" y="4216531"/>
            <a:ext cx="123189" cy="690880"/>
          </a:xfrm>
          <a:prstGeom prst="rect">
            <a:avLst/>
          </a:prstGeom>
        </p:spPr>
        <p:txBody>
          <a:bodyPr wrap="square" lIns="0" tIns="88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50">
                <a:solidFill>
                  <a:srgbClr val="A6A6A6"/>
                </a:solidFill>
                <a:latin typeface="Arial MT"/>
                <a:cs typeface="Arial MT"/>
              </a:rPr>
              <a:t>Ability</a:t>
            </a:r>
            <a:r>
              <a:rPr dirty="0" sz="650" spc="75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A6A6A6"/>
                </a:solidFill>
                <a:latin typeface="Arial MT"/>
                <a:cs typeface="Arial MT"/>
              </a:rPr>
              <a:t>to</a:t>
            </a:r>
            <a:r>
              <a:rPr dirty="0" sz="650" spc="75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dirty="0" sz="650" spc="-10">
                <a:solidFill>
                  <a:srgbClr val="A6A6A6"/>
                </a:solidFill>
                <a:latin typeface="Arial MT"/>
                <a:cs typeface="Arial MT"/>
              </a:rPr>
              <a:t>execute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357109" y="3632453"/>
            <a:ext cx="76200" cy="398145"/>
          </a:xfrm>
          <a:custGeom>
            <a:avLst/>
            <a:gdLst/>
            <a:ahLst/>
            <a:cxnLst/>
            <a:rect l="l" t="t" r="r" b="b"/>
            <a:pathLst>
              <a:path w="76200" h="398145">
                <a:moveTo>
                  <a:pt x="44450" y="63500"/>
                </a:moveTo>
                <a:lnTo>
                  <a:pt x="31750" y="63500"/>
                </a:lnTo>
                <a:lnTo>
                  <a:pt x="31750" y="397637"/>
                </a:lnTo>
                <a:lnTo>
                  <a:pt x="44450" y="397637"/>
                </a:lnTo>
                <a:lnTo>
                  <a:pt x="44450" y="63500"/>
                </a:lnTo>
                <a:close/>
              </a:path>
              <a:path w="76200" h="3981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981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489317" y="4927472"/>
            <a:ext cx="95504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>
                <a:solidFill>
                  <a:srgbClr val="A6A6A6"/>
                </a:solidFill>
                <a:latin typeface="Arial MT"/>
                <a:cs typeface="Arial MT"/>
              </a:rPr>
              <a:t>Completeness</a:t>
            </a:r>
            <a:r>
              <a:rPr dirty="0" sz="650" spc="19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A6A6A6"/>
                </a:solidFill>
                <a:latin typeface="Arial MT"/>
                <a:cs typeface="Arial MT"/>
              </a:rPr>
              <a:t>of</a:t>
            </a:r>
            <a:r>
              <a:rPr dirty="0" sz="650" spc="90">
                <a:solidFill>
                  <a:srgbClr val="A6A6A6"/>
                </a:solidFill>
                <a:latin typeface="Arial MT"/>
                <a:cs typeface="Arial MT"/>
              </a:rPr>
              <a:t> </a:t>
            </a:r>
            <a:r>
              <a:rPr dirty="0" sz="650" spc="-10">
                <a:solidFill>
                  <a:srgbClr val="A6A6A6"/>
                </a:solidFill>
                <a:latin typeface="Arial MT"/>
                <a:cs typeface="Arial MT"/>
              </a:rPr>
              <a:t>Vision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8620506" y="4956809"/>
            <a:ext cx="386080" cy="76200"/>
          </a:xfrm>
          <a:custGeom>
            <a:avLst/>
            <a:gdLst/>
            <a:ahLst/>
            <a:cxnLst/>
            <a:rect l="l" t="t" r="r" b="b"/>
            <a:pathLst>
              <a:path w="386079" h="76200">
                <a:moveTo>
                  <a:pt x="309752" y="0"/>
                </a:moveTo>
                <a:lnTo>
                  <a:pt x="309752" y="76200"/>
                </a:lnTo>
                <a:lnTo>
                  <a:pt x="373252" y="44450"/>
                </a:lnTo>
                <a:lnTo>
                  <a:pt x="322452" y="44450"/>
                </a:lnTo>
                <a:lnTo>
                  <a:pt x="322452" y="31750"/>
                </a:lnTo>
                <a:lnTo>
                  <a:pt x="373252" y="31750"/>
                </a:lnTo>
                <a:lnTo>
                  <a:pt x="309752" y="0"/>
                </a:lnTo>
                <a:close/>
              </a:path>
              <a:path w="386079" h="76200">
                <a:moveTo>
                  <a:pt x="30975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9752" y="44450"/>
                </a:lnTo>
                <a:lnTo>
                  <a:pt x="309752" y="31750"/>
                </a:lnTo>
                <a:close/>
              </a:path>
              <a:path w="386079" h="76200">
                <a:moveTo>
                  <a:pt x="373252" y="31750"/>
                </a:moveTo>
                <a:lnTo>
                  <a:pt x="322452" y="31750"/>
                </a:lnTo>
                <a:lnTo>
                  <a:pt x="322452" y="44450"/>
                </a:lnTo>
                <a:lnTo>
                  <a:pt x="373252" y="44450"/>
                </a:lnTo>
                <a:lnTo>
                  <a:pt x="385952" y="38100"/>
                </a:lnTo>
                <a:lnTo>
                  <a:pt x="373252" y="3175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7447788" y="5148071"/>
            <a:ext cx="4110354" cy="745490"/>
          </a:xfrm>
          <a:custGeom>
            <a:avLst/>
            <a:gdLst/>
            <a:ahLst/>
            <a:cxnLst/>
            <a:rect l="l" t="t" r="r" b="b"/>
            <a:pathLst>
              <a:path w="4110354" h="745489">
                <a:moveTo>
                  <a:pt x="3986021" y="0"/>
                </a:moveTo>
                <a:lnTo>
                  <a:pt x="124205" y="0"/>
                </a:lnTo>
                <a:lnTo>
                  <a:pt x="75866" y="9763"/>
                </a:lnTo>
                <a:lnTo>
                  <a:pt x="36385" y="36385"/>
                </a:lnTo>
                <a:lnTo>
                  <a:pt x="9763" y="75866"/>
                </a:lnTo>
                <a:lnTo>
                  <a:pt x="0" y="124205"/>
                </a:lnTo>
                <a:lnTo>
                  <a:pt x="0" y="621029"/>
                </a:lnTo>
                <a:lnTo>
                  <a:pt x="9763" y="669374"/>
                </a:lnTo>
                <a:lnTo>
                  <a:pt x="36385" y="708855"/>
                </a:lnTo>
                <a:lnTo>
                  <a:pt x="75866" y="735474"/>
                </a:lnTo>
                <a:lnTo>
                  <a:pt x="124205" y="745235"/>
                </a:lnTo>
                <a:lnTo>
                  <a:pt x="3986021" y="745235"/>
                </a:lnTo>
                <a:lnTo>
                  <a:pt x="4034361" y="735474"/>
                </a:lnTo>
                <a:lnTo>
                  <a:pt x="4073842" y="708855"/>
                </a:lnTo>
                <a:lnTo>
                  <a:pt x="4100464" y="669374"/>
                </a:lnTo>
                <a:lnTo>
                  <a:pt x="4110228" y="621029"/>
                </a:lnTo>
                <a:lnTo>
                  <a:pt x="4110228" y="124205"/>
                </a:lnTo>
                <a:lnTo>
                  <a:pt x="4100464" y="75866"/>
                </a:lnTo>
                <a:lnTo>
                  <a:pt x="4073842" y="36385"/>
                </a:lnTo>
                <a:lnTo>
                  <a:pt x="4034361" y="9763"/>
                </a:lnTo>
                <a:lnTo>
                  <a:pt x="398602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7511033" y="5210936"/>
            <a:ext cx="3704590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86690" marR="5080" indent="-173990">
              <a:lnSpc>
                <a:spcPts val="940"/>
              </a:lnSpc>
              <a:spcBef>
                <a:spcPts val="140"/>
              </a:spcBef>
              <a:buChar char="•"/>
              <a:tabLst>
                <a:tab pos="186690" algn="l"/>
              </a:tabLst>
            </a:pPr>
            <a:r>
              <a:rPr dirty="0" sz="800">
                <a:latin typeface="Arial MT"/>
                <a:cs typeface="Arial MT"/>
              </a:rPr>
              <a:t>Red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Hat's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leadership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status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strengthens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IBM’s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software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Cloud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application capabilities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511033" y="5577027"/>
            <a:ext cx="3461385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86690" marR="5080" indent="-173990">
              <a:lnSpc>
                <a:spcPts val="940"/>
              </a:lnSpc>
              <a:spcBef>
                <a:spcPts val="140"/>
              </a:spcBef>
              <a:buChar char="•"/>
              <a:tabLst>
                <a:tab pos="186690" algn="l"/>
              </a:tabLst>
            </a:pPr>
            <a:r>
              <a:rPr dirty="0" sz="800" spc="-10">
                <a:latin typeface="Arial MT"/>
                <a:cs typeface="Arial MT"/>
              </a:rPr>
              <a:t>Accolades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Red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Hat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OpenShift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container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DevOps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management underscore</a:t>
            </a:r>
            <a:r>
              <a:rPr dirty="0" sz="800" spc="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effectiveness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IBM's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integrated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development</a:t>
            </a:r>
            <a:r>
              <a:rPr dirty="0" sz="800" spc="114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solutions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2063" y="4238244"/>
            <a:ext cx="2699766" cy="1652777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2248026" y="4464176"/>
            <a:ext cx="257175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58419" marR="5080" indent="-45720">
              <a:lnSpc>
                <a:spcPts val="940"/>
              </a:lnSpc>
              <a:spcBef>
                <a:spcPts val="140"/>
              </a:spcBef>
            </a:pP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AWS</a:t>
            </a:r>
            <a:r>
              <a:rPr dirty="0" sz="8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9%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755519" y="4464176"/>
            <a:ext cx="314960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81280" marR="5080" indent="-68580">
              <a:lnSpc>
                <a:spcPts val="940"/>
              </a:lnSpc>
              <a:spcBef>
                <a:spcPts val="140"/>
              </a:spcBef>
            </a:pP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Oracle</a:t>
            </a:r>
            <a:r>
              <a:rPr dirty="0" sz="8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7%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513964" y="4998211"/>
            <a:ext cx="632460" cy="2044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ts val="695"/>
              </a:lnSpc>
              <a:spcBef>
                <a:spcPts val="110"/>
              </a:spcBef>
            </a:pPr>
            <a:r>
              <a:rPr dirty="0" baseline="4629" sz="9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baseline="4629" sz="900" spc="412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500" spc="-10">
                <a:solidFill>
                  <a:srgbClr val="FFFFFF"/>
                </a:solidFill>
                <a:latin typeface="Arial MT"/>
                <a:cs typeface="Arial MT"/>
              </a:rPr>
              <a:t>Salesforce</a:t>
            </a:r>
            <a:endParaRPr sz="500">
              <a:latin typeface="Arial MT"/>
              <a:cs typeface="Arial MT"/>
            </a:endParaRPr>
          </a:p>
          <a:p>
            <a:pPr marL="51435">
              <a:lnSpc>
                <a:spcPts val="695"/>
              </a:lnSpc>
              <a:tabLst>
                <a:tab pos="394335" algn="l"/>
              </a:tabLst>
            </a:pP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baseline="11111" sz="750" spc="-37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endParaRPr baseline="11111" sz="7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077973" y="5041772"/>
            <a:ext cx="33464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Microsoft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5%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114169" y="5478881"/>
            <a:ext cx="278130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Cisco</a:t>
            </a:r>
            <a:endParaRPr sz="800">
              <a:latin typeface="Arial MT"/>
              <a:cs typeface="Arial MT"/>
            </a:endParaRPr>
          </a:p>
          <a:p>
            <a:pPr marL="67310">
              <a:lnSpc>
                <a:spcPts val="950"/>
              </a:lnSpc>
            </a:pP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518664" y="5536793"/>
            <a:ext cx="1689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4%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447544" y="5399608"/>
            <a:ext cx="70612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0416" sz="1200">
                <a:solidFill>
                  <a:srgbClr val="FFFFFF"/>
                </a:solidFill>
                <a:latin typeface="Arial MT"/>
                <a:cs typeface="Arial MT"/>
              </a:rPr>
              <a:t>SAP</a:t>
            </a:r>
            <a:r>
              <a:rPr dirty="0" baseline="-10416" sz="1200" spc="427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00">
                <a:solidFill>
                  <a:srgbClr val="FFFFFF"/>
                </a:solidFill>
                <a:latin typeface="Arial MT"/>
                <a:cs typeface="Arial MT"/>
              </a:rPr>
              <a:t>Google</a:t>
            </a:r>
            <a:r>
              <a:rPr dirty="0" sz="400" spc="2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00" spc="-10">
                <a:solidFill>
                  <a:srgbClr val="FFFFFF"/>
                </a:solidFill>
                <a:latin typeface="Arial MT"/>
                <a:cs typeface="Arial MT"/>
              </a:rPr>
              <a:t>Adobe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799714" y="5509640"/>
            <a:ext cx="290195" cy="8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r>
              <a:rPr dirty="0" sz="400" spc="3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4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824352" y="5724245"/>
            <a:ext cx="217804" cy="86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" spc="-20">
                <a:solidFill>
                  <a:srgbClr val="FFFFFF"/>
                </a:solidFill>
                <a:latin typeface="Arial MT"/>
                <a:cs typeface="Arial MT"/>
              </a:rPr>
              <a:t>Vmw </a:t>
            </a:r>
            <a:r>
              <a:rPr dirty="0" sz="400" spc="-2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24203" y="4862829"/>
            <a:ext cx="395605" cy="389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8895" marR="5080" indent="-36830">
              <a:lnSpc>
                <a:spcPct val="104299"/>
              </a:lnSpc>
              <a:spcBef>
                <a:spcPts val="75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Other 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58%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644651" y="1810511"/>
            <a:ext cx="1262380" cy="699770"/>
          </a:xfrm>
          <a:custGeom>
            <a:avLst/>
            <a:gdLst/>
            <a:ahLst/>
            <a:cxnLst/>
            <a:rect l="l" t="t" r="r" b="b"/>
            <a:pathLst>
              <a:path w="1262380" h="699769">
                <a:moveTo>
                  <a:pt x="0" y="699515"/>
                </a:moveTo>
                <a:lnTo>
                  <a:pt x="1261872" y="699515"/>
                </a:lnTo>
                <a:lnTo>
                  <a:pt x="1261872" y="0"/>
                </a:lnTo>
                <a:lnTo>
                  <a:pt x="0" y="0"/>
                </a:lnTo>
                <a:lnTo>
                  <a:pt x="0" y="69951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44651" y="1485900"/>
            <a:ext cx="1262380" cy="325120"/>
          </a:xfrm>
          <a:prstGeom prst="rect">
            <a:avLst/>
          </a:prstGeom>
          <a:solidFill>
            <a:srgbClr val="D2DBEB"/>
          </a:solidFill>
        </p:spPr>
        <p:txBody>
          <a:bodyPr wrap="square" lIns="0" tIns="83185" rIns="0" bIns="0" rtlCol="0" vert="horz">
            <a:spAutoFit/>
          </a:bodyPr>
          <a:lstStyle/>
          <a:p>
            <a:pPr marL="344805">
              <a:lnSpc>
                <a:spcPct val="100000"/>
              </a:lnSpc>
              <a:spcBef>
                <a:spcPts val="65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050193" y="1810511"/>
            <a:ext cx="4719955" cy="699770"/>
            <a:chOff x="1050193" y="1810511"/>
            <a:chExt cx="4719955" cy="699770"/>
          </a:xfrm>
        </p:grpSpPr>
        <p:sp>
          <p:nvSpPr>
            <p:cNvPr id="53" name="object 53" descr=""/>
            <p:cNvSpPr/>
            <p:nvPr/>
          </p:nvSpPr>
          <p:spPr>
            <a:xfrm>
              <a:off x="1050188" y="1932622"/>
              <a:ext cx="451484" cy="451484"/>
            </a:xfrm>
            <a:custGeom>
              <a:avLst/>
              <a:gdLst/>
              <a:ahLst/>
              <a:cxnLst/>
              <a:rect l="l" t="t" r="r" b="b"/>
              <a:pathLst>
                <a:path w="451484" h="451485">
                  <a:moveTo>
                    <a:pt x="41554" y="332574"/>
                  </a:moveTo>
                  <a:lnTo>
                    <a:pt x="0" y="332574"/>
                  </a:lnTo>
                  <a:lnTo>
                    <a:pt x="0" y="356323"/>
                  </a:lnTo>
                  <a:lnTo>
                    <a:pt x="41554" y="356323"/>
                  </a:lnTo>
                  <a:lnTo>
                    <a:pt x="41554" y="332574"/>
                  </a:lnTo>
                  <a:close/>
                </a:path>
                <a:path w="451484" h="451485">
                  <a:moveTo>
                    <a:pt x="41554" y="285064"/>
                  </a:moveTo>
                  <a:lnTo>
                    <a:pt x="0" y="285064"/>
                  </a:lnTo>
                  <a:lnTo>
                    <a:pt x="0" y="308813"/>
                  </a:lnTo>
                  <a:lnTo>
                    <a:pt x="41554" y="308813"/>
                  </a:lnTo>
                  <a:lnTo>
                    <a:pt x="41554" y="285064"/>
                  </a:lnTo>
                  <a:close/>
                </a:path>
                <a:path w="451484" h="451485">
                  <a:moveTo>
                    <a:pt x="41554" y="237553"/>
                  </a:moveTo>
                  <a:lnTo>
                    <a:pt x="0" y="237553"/>
                  </a:lnTo>
                  <a:lnTo>
                    <a:pt x="0" y="261302"/>
                  </a:lnTo>
                  <a:lnTo>
                    <a:pt x="41554" y="261302"/>
                  </a:lnTo>
                  <a:lnTo>
                    <a:pt x="41554" y="237553"/>
                  </a:lnTo>
                  <a:close/>
                </a:path>
                <a:path w="451484" h="451485">
                  <a:moveTo>
                    <a:pt x="41554" y="190042"/>
                  </a:moveTo>
                  <a:lnTo>
                    <a:pt x="0" y="190042"/>
                  </a:lnTo>
                  <a:lnTo>
                    <a:pt x="0" y="213791"/>
                  </a:lnTo>
                  <a:lnTo>
                    <a:pt x="41554" y="213791"/>
                  </a:lnTo>
                  <a:lnTo>
                    <a:pt x="41554" y="190042"/>
                  </a:lnTo>
                  <a:close/>
                </a:path>
                <a:path w="451484" h="451485">
                  <a:moveTo>
                    <a:pt x="41554" y="142532"/>
                  </a:moveTo>
                  <a:lnTo>
                    <a:pt x="0" y="142532"/>
                  </a:lnTo>
                  <a:lnTo>
                    <a:pt x="0" y="166281"/>
                  </a:lnTo>
                  <a:lnTo>
                    <a:pt x="41554" y="166281"/>
                  </a:lnTo>
                  <a:lnTo>
                    <a:pt x="41554" y="142532"/>
                  </a:lnTo>
                  <a:close/>
                </a:path>
                <a:path w="451484" h="451485">
                  <a:moveTo>
                    <a:pt x="41554" y="95021"/>
                  </a:moveTo>
                  <a:lnTo>
                    <a:pt x="0" y="95021"/>
                  </a:lnTo>
                  <a:lnTo>
                    <a:pt x="0" y="118770"/>
                  </a:lnTo>
                  <a:lnTo>
                    <a:pt x="41554" y="118770"/>
                  </a:lnTo>
                  <a:lnTo>
                    <a:pt x="41554" y="95021"/>
                  </a:lnTo>
                  <a:close/>
                </a:path>
                <a:path w="451484" h="451485">
                  <a:moveTo>
                    <a:pt x="118745" y="409778"/>
                  </a:moveTo>
                  <a:lnTo>
                    <a:pt x="94996" y="409778"/>
                  </a:lnTo>
                  <a:lnTo>
                    <a:pt x="94996" y="451345"/>
                  </a:lnTo>
                  <a:lnTo>
                    <a:pt x="118745" y="451345"/>
                  </a:lnTo>
                  <a:lnTo>
                    <a:pt x="118745" y="409778"/>
                  </a:lnTo>
                  <a:close/>
                </a:path>
                <a:path w="451484" h="451485">
                  <a:moveTo>
                    <a:pt x="118745" y="0"/>
                  </a:moveTo>
                  <a:lnTo>
                    <a:pt x="94996" y="0"/>
                  </a:lnTo>
                  <a:lnTo>
                    <a:pt x="94996" y="41567"/>
                  </a:lnTo>
                  <a:lnTo>
                    <a:pt x="118745" y="41567"/>
                  </a:lnTo>
                  <a:lnTo>
                    <a:pt x="118745" y="0"/>
                  </a:lnTo>
                  <a:close/>
                </a:path>
                <a:path w="451484" h="451485">
                  <a:moveTo>
                    <a:pt x="166230" y="409778"/>
                  </a:moveTo>
                  <a:lnTo>
                    <a:pt x="142481" y="409778"/>
                  </a:lnTo>
                  <a:lnTo>
                    <a:pt x="142481" y="451345"/>
                  </a:lnTo>
                  <a:lnTo>
                    <a:pt x="166230" y="451345"/>
                  </a:lnTo>
                  <a:lnTo>
                    <a:pt x="166230" y="409778"/>
                  </a:lnTo>
                  <a:close/>
                </a:path>
                <a:path w="451484" h="451485">
                  <a:moveTo>
                    <a:pt x="166230" y="0"/>
                  </a:moveTo>
                  <a:lnTo>
                    <a:pt x="142481" y="0"/>
                  </a:lnTo>
                  <a:lnTo>
                    <a:pt x="142481" y="41567"/>
                  </a:lnTo>
                  <a:lnTo>
                    <a:pt x="166230" y="41567"/>
                  </a:lnTo>
                  <a:lnTo>
                    <a:pt x="166230" y="0"/>
                  </a:lnTo>
                  <a:close/>
                </a:path>
                <a:path w="451484" h="451485">
                  <a:moveTo>
                    <a:pt x="213728" y="409778"/>
                  </a:moveTo>
                  <a:lnTo>
                    <a:pt x="189979" y="409778"/>
                  </a:lnTo>
                  <a:lnTo>
                    <a:pt x="189979" y="451345"/>
                  </a:lnTo>
                  <a:lnTo>
                    <a:pt x="213728" y="451345"/>
                  </a:lnTo>
                  <a:lnTo>
                    <a:pt x="213728" y="409778"/>
                  </a:lnTo>
                  <a:close/>
                </a:path>
                <a:path w="451484" h="451485">
                  <a:moveTo>
                    <a:pt x="213728" y="0"/>
                  </a:moveTo>
                  <a:lnTo>
                    <a:pt x="189979" y="0"/>
                  </a:lnTo>
                  <a:lnTo>
                    <a:pt x="189979" y="41567"/>
                  </a:lnTo>
                  <a:lnTo>
                    <a:pt x="213728" y="41567"/>
                  </a:lnTo>
                  <a:lnTo>
                    <a:pt x="213728" y="0"/>
                  </a:lnTo>
                  <a:close/>
                </a:path>
                <a:path w="451484" h="451485">
                  <a:moveTo>
                    <a:pt x="261226" y="409778"/>
                  </a:moveTo>
                  <a:lnTo>
                    <a:pt x="237477" y="409778"/>
                  </a:lnTo>
                  <a:lnTo>
                    <a:pt x="237477" y="451345"/>
                  </a:lnTo>
                  <a:lnTo>
                    <a:pt x="261226" y="451345"/>
                  </a:lnTo>
                  <a:lnTo>
                    <a:pt x="261226" y="409778"/>
                  </a:lnTo>
                  <a:close/>
                </a:path>
                <a:path w="451484" h="451485">
                  <a:moveTo>
                    <a:pt x="261226" y="0"/>
                  </a:moveTo>
                  <a:lnTo>
                    <a:pt x="237477" y="0"/>
                  </a:lnTo>
                  <a:lnTo>
                    <a:pt x="237477" y="41567"/>
                  </a:lnTo>
                  <a:lnTo>
                    <a:pt x="261226" y="41567"/>
                  </a:lnTo>
                  <a:lnTo>
                    <a:pt x="261226" y="0"/>
                  </a:lnTo>
                  <a:close/>
                </a:path>
                <a:path w="451484" h="451485">
                  <a:moveTo>
                    <a:pt x="302780" y="148475"/>
                  </a:moveTo>
                  <a:lnTo>
                    <a:pt x="148412" y="148463"/>
                  </a:lnTo>
                  <a:lnTo>
                    <a:pt x="148412" y="302882"/>
                  </a:lnTo>
                  <a:lnTo>
                    <a:pt x="302780" y="302882"/>
                  </a:lnTo>
                  <a:lnTo>
                    <a:pt x="302780" y="148475"/>
                  </a:lnTo>
                  <a:close/>
                </a:path>
                <a:path w="451484" h="451485">
                  <a:moveTo>
                    <a:pt x="308711" y="409778"/>
                  </a:moveTo>
                  <a:lnTo>
                    <a:pt x="284962" y="409778"/>
                  </a:lnTo>
                  <a:lnTo>
                    <a:pt x="284962" y="451345"/>
                  </a:lnTo>
                  <a:lnTo>
                    <a:pt x="308711" y="451345"/>
                  </a:lnTo>
                  <a:lnTo>
                    <a:pt x="308711" y="409778"/>
                  </a:lnTo>
                  <a:close/>
                </a:path>
                <a:path w="451484" h="451485">
                  <a:moveTo>
                    <a:pt x="308711" y="0"/>
                  </a:moveTo>
                  <a:lnTo>
                    <a:pt x="284962" y="0"/>
                  </a:lnTo>
                  <a:lnTo>
                    <a:pt x="284962" y="41567"/>
                  </a:lnTo>
                  <a:lnTo>
                    <a:pt x="308711" y="41567"/>
                  </a:lnTo>
                  <a:lnTo>
                    <a:pt x="308711" y="0"/>
                  </a:lnTo>
                  <a:close/>
                </a:path>
                <a:path w="451484" h="451485">
                  <a:moveTo>
                    <a:pt x="356209" y="409778"/>
                  </a:moveTo>
                  <a:lnTo>
                    <a:pt x="332460" y="409778"/>
                  </a:lnTo>
                  <a:lnTo>
                    <a:pt x="332460" y="451345"/>
                  </a:lnTo>
                  <a:lnTo>
                    <a:pt x="356209" y="451345"/>
                  </a:lnTo>
                  <a:lnTo>
                    <a:pt x="356209" y="409778"/>
                  </a:lnTo>
                  <a:close/>
                </a:path>
                <a:path w="451484" h="451485">
                  <a:moveTo>
                    <a:pt x="356209" y="0"/>
                  </a:moveTo>
                  <a:lnTo>
                    <a:pt x="332460" y="0"/>
                  </a:lnTo>
                  <a:lnTo>
                    <a:pt x="332460" y="41567"/>
                  </a:lnTo>
                  <a:lnTo>
                    <a:pt x="356209" y="41567"/>
                  </a:lnTo>
                  <a:lnTo>
                    <a:pt x="356209" y="0"/>
                  </a:lnTo>
                  <a:close/>
                </a:path>
                <a:path w="451484" h="451485">
                  <a:moveTo>
                    <a:pt x="385902" y="89077"/>
                  </a:moveTo>
                  <a:lnTo>
                    <a:pt x="384035" y="79832"/>
                  </a:lnTo>
                  <a:lnTo>
                    <a:pt x="378942" y="72288"/>
                  </a:lnTo>
                  <a:lnTo>
                    <a:pt x="371398" y="67195"/>
                  </a:lnTo>
                  <a:lnTo>
                    <a:pt x="362153" y="65328"/>
                  </a:lnTo>
                  <a:lnTo>
                    <a:pt x="326529" y="65328"/>
                  </a:lnTo>
                  <a:lnTo>
                    <a:pt x="326529" y="124714"/>
                  </a:lnTo>
                  <a:lnTo>
                    <a:pt x="326529" y="326631"/>
                  </a:lnTo>
                  <a:lnTo>
                    <a:pt x="124663" y="326631"/>
                  </a:lnTo>
                  <a:lnTo>
                    <a:pt x="124663" y="124714"/>
                  </a:lnTo>
                  <a:lnTo>
                    <a:pt x="326529" y="124714"/>
                  </a:lnTo>
                  <a:lnTo>
                    <a:pt x="326529" y="65328"/>
                  </a:lnTo>
                  <a:lnTo>
                    <a:pt x="89052" y="65328"/>
                  </a:lnTo>
                  <a:lnTo>
                    <a:pt x="79806" y="67195"/>
                  </a:lnTo>
                  <a:lnTo>
                    <a:pt x="72263" y="72288"/>
                  </a:lnTo>
                  <a:lnTo>
                    <a:pt x="67170" y="79832"/>
                  </a:lnTo>
                  <a:lnTo>
                    <a:pt x="65303" y="89077"/>
                  </a:lnTo>
                  <a:lnTo>
                    <a:pt x="65303" y="362267"/>
                  </a:lnTo>
                  <a:lnTo>
                    <a:pt x="67170" y="371513"/>
                  </a:lnTo>
                  <a:lnTo>
                    <a:pt x="72263" y="379056"/>
                  </a:lnTo>
                  <a:lnTo>
                    <a:pt x="79806" y="384149"/>
                  </a:lnTo>
                  <a:lnTo>
                    <a:pt x="89052" y="386016"/>
                  </a:lnTo>
                  <a:lnTo>
                    <a:pt x="362153" y="386016"/>
                  </a:lnTo>
                  <a:lnTo>
                    <a:pt x="371398" y="384149"/>
                  </a:lnTo>
                  <a:lnTo>
                    <a:pt x="378942" y="379056"/>
                  </a:lnTo>
                  <a:lnTo>
                    <a:pt x="384035" y="371513"/>
                  </a:lnTo>
                  <a:lnTo>
                    <a:pt x="385902" y="362267"/>
                  </a:lnTo>
                  <a:lnTo>
                    <a:pt x="385902" y="326631"/>
                  </a:lnTo>
                  <a:lnTo>
                    <a:pt x="385902" y="124714"/>
                  </a:lnTo>
                  <a:lnTo>
                    <a:pt x="385902" y="89077"/>
                  </a:lnTo>
                  <a:close/>
                </a:path>
                <a:path w="451484" h="451485">
                  <a:moveTo>
                    <a:pt x="451205" y="332574"/>
                  </a:moveTo>
                  <a:lnTo>
                    <a:pt x="409651" y="332574"/>
                  </a:lnTo>
                  <a:lnTo>
                    <a:pt x="409651" y="356323"/>
                  </a:lnTo>
                  <a:lnTo>
                    <a:pt x="451205" y="356323"/>
                  </a:lnTo>
                  <a:lnTo>
                    <a:pt x="451205" y="332574"/>
                  </a:lnTo>
                  <a:close/>
                </a:path>
                <a:path w="451484" h="451485">
                  <a:moveTo>
                    <a:pt x="451205" y="285064"/>
                  </a:moveTo>
                  <a:lnTo>
                    <a:pt x="409651" y="285064"/>
                  </a:lnTo>
                  <a:lnTo>
                    <a:pt x="409651" y="308813"/>
                  </a:lnTo>
                  <a:lnTo>
                    <a:pt x="451205" y="308813"/>
                  </a:lnTo>
                  <a:lnTo>
                    <a:pt x="451205" y="285064"/>
                  </a:lnTo>
                  <a:close/>
                </a:path>
                <a:path w="451484" h="451485">
                  <a:moveTo>
                    <a:pt x="451205" y="237553"/>
                  </a:moveTo>
                  <a:lnTo>
                    <a:pt x="409651" y="237553"/>
                  </a:lnTo>
                  <a:lnTo>
                    <a:pt x="409651" y="261302"/>
                  </a:lnTo>
                  <a:lnTo>
                    <a:pt x="451205" y="261302"/>
                  </a:lnTo>
                  <a:lnTo>
                    <a:pt x="451205" y="237553"/>
                  </a:lnTo>
                  <a:close/>
                </a:path>
                <a:path w="451484" h="451485">
                  <a:moveTo>
                    <a:pt x="451205" y="190042"/>
                  </a:moveTo>
                  <a:lnTo>
                    <a:pt x="409651" y="190042"/>
                  </a:lnTo>
                  <a:lnTo>
                    <a:pt x="409651" y="213791"/>
                  </a:lnTo>
                  <a:lnTo>
                    <a:pt x="451205" y="213791"/>
                  </a:lnTo>
                  <a:lnTo>
                    <a:pt x="451205" y="190042"/>
                  </a:lnTo>
                  <a:close/>
                </a:path>
                <a:path w="451484" h="451485">
                  <a:moveTo>
                    <a:pt x="451205" y="142532"/>
                  </a:moveTo>
                  <a:lnTo>
                    <a:pt x="409651" y="142532"/>
                  </a:lnTo>
                  <a:lnTo>
                    <a:pt x="409651" y="166281"/>
                  </a:lnTo>
                  <a:lnTo>
                    <a:pt x="451205" y="166281"/>
                  </a:lnTo>
                  <a:lnTo>
                    <a:pt x="451205" y="142532"/>
                  </a:lnTo>
                  <a:close/>
                </a:path>
                <a:path w="451484" h="451485">
                  <a:moveTo>
                    <a:pt x="451205" y="95021"/>
                  </a:moveTo>
                  <a:lnTo>
                    <a:pt x="409651" y="95021"/>
                  </a:lnTo>
                  <a:lnTo>
                    <a:pt x="409651" y="118770"/>
                  </a:lnTo>
                  <a:lnTo>
                    <a:pt x="451205" y="118770"/>
                  </a:lnTo>
                  <a:lnTo>
                    <a:pt x="451205" y="95021"/>
                  </a:lnTo>
                  <a:close/>
                </a:path>
              </a:pathLst>
            </a:custGeom>
            <a:solidFill>
              <a:srgbClr val="D2D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507992" y="1810511"/>
              <a:ext cx="1262380" cy="699770"/>
            </a:xfrm>
            <a:custGeom>
              <a:avLst/>
              <a:gdLst/>
              <a:ahLst/>
              <a:cxnLst/>
              <a:rect l="l" t="t" r="r" b="b"/>
              <a:pathLst>
                <a:path w="1262379" h="699769">
                  <a:moveTo>
                    <a:pt x="0" y="699515"/>
                  </a:moveTo>
                  <a:lnTo>
                    <a:pt x="1261872" y="699515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4507991" y="1485900"/>
            <a:ext cx="1262380" cy="32512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83185" rIns="0" bIns="0" rtlCol="0" vert="horz">
            <a:spAutoFit/>
          </a:bodyPr>
          <a:lstStyle/>
          <a:p>
            <a:pPr marL="287655">
              <a:lnSpc>
                <a:spcPct val="100000"/>
              </a:lnSpc>
              <a:spcBef>
                <a:spcPts val="65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4895722" y="1810511"/>
            <a:ext cx="2163445" cy="699770"/>
            <a:chOff x="4895722" y="1810511"/>
            <a:chExt cx="2163445" cy="699770"/>
          </a:xfrm>
        </p:grpSpPr>
        <p:pic>
          <p:nvPicPr>
            <p:cNvPr id="57" name="object 5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5722" y="1914801"/>
              <a:ext cx="486827" cy="481036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5797295" y="1810511"/>
              <a:ext cx="1262380" cy="699770"/>
            </a:xfrm>
            <a:custGeom>
              <a:avLst/>
              <a:gdLst/>
              <a:ahLst/>
              <a:cxnLst/>
              <a:rect l="l" t="t" r="r" b="b"/>
              <a:pathLst>
                <a:path w="1262379" h="699769">
                  <a:moveTo>
                    <a:pt x="0" y="699515"/>
                  </a:moveTo>
                  <a:lnTo>
                    <a:pt x="1261872" y="699515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5797296" y="1485900"/>
            <a:ext cx="1262380" cy="32512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12700" rIns="0" bIns="0" rtlCol="0" vert="horz">
            <a:spAutoFit/>
          </a:bodyPr>
          <a:lstStyle/>
          <a:p>
            <a:pPr marL="400685" marR="290195" indent="-100965">
              <a:lnSpc>
                <a:spcPts val="119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Consulting Service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3223260" y="1810511"/>
            <a:ext cx="3465829" cy="699770"/>
            <a:chOff x="3223260" y="1810511"/>
            <a:chExt cx="3465829" cy="699770"/>
          </a:xfrm>
        </p:grpSpPr>
        <p:sp>
          <p:nvSpPr>
            <p:cNvPr id="61" name="object 61" descr=""/>
            <p:cNvSpPr/>
            <p:nvPr/>
          </p:nvSpPr>
          <p:spPr>
            <a:xfrm>
              <a:off x="6261020" y="1990637"/>
              <a:ext cx="427990" cy="297180"/>
            </a:xfrm>
            <a:custGeom>
              <a:avLst/>
              <a:gdLst/>
              <a:ahLst/>
              <a:cxnLst/>
              <a:rect l="l" t="t" r="r" b="b"/>
              <a:pathLst>
                <a:path w="427990" h="297180">
                  <a:moveTo>
                    <a:pt x="403709" y="0"/>
                  </a:moveTo>
                  <a:lnTo>
                    <a:pt x="23747" y="0"/>
                  </a:lnTo>
                  <a:lnTo>
                    <a:pt x="14527" y="1874"/>
                  </a:lnTo>
                  <a:lnTo>
                    <a:pt x="6975" y="6978"/>
                  </a:lnTo>
                  <a:lnTo>
                    <a:pt x="1873" y="14531"/>
                  </a:lnTo>
                  <a:lnTo>
                    <a:pt x="0" y="23754"/>
                  </a:lnTo>
                  <a:lnTo>
                    <a:pt x="0" y="109866"/>
                  </a:lnTo>
                  <a:lnTo>
                    <a:pt x="6530" y="108084"/>
                  </a:lnTo>
                  <a:lnTo>
                    <a:pt x="14248" y="106897"/>
                  </a:lnTo>
                  <a:lnTo>
                    <a:pt x="26122" y="106897"/>
                  </a:lnTo>
                  <a:lnTo>
                    <a:pt x="35621" y="108084"/>
                  </a:lnTo>
                  <a:lnTo>
                    <a:pt x="35621" y="35632"/>
                  </a:lnTo>
                  <a:lnTo>
                    <a:pt x="391835" y="35632"/>
                  </a:lnTo>
                  <a:lnTo>
                    <a:pt x="391835" y="261303"/>
                  </a:lnTo>
                  <a:lnTo>
                    <a:pt x="190571" y="261303"/>
                  </a:lnTo>
                  <a:lnTo>
                    <a:pt x="156730" y="296936"/>
                  </a:lnTo>
                  <a:lnTo>
                    <a:pt x="403709" y="296936"/>
                  </a:lnTo>
                  <a:lnTo>
                    <a:pt x="412930" y="295061"/>
                  </a:lnTo>
                  <a:lnTo>
                    <a:pt x="420481" y="289958"/>
                  </a:lnTo>
                  <a:lnTo>
                    <a:pt x="425583" y="282404"/>
                  </a:lnTo>
                  <a:lnTo>
                    <a:pt x="427457" y="273181"/>
                  </a:lnTo>
                  <a:lnTo>
                    <a:pt x="427457" y="23754"/>
                  </a:lnTo>
                  <a:lnTo>
                    <a:pt x="425583" y="14531"/>
                  </a:lnTo>
                  <a:lnTo>
                    <a:pt x="420481" y="6978"/>
                  </a:lnTo>
                  <a:lnTo>
                    <a:pt x="412930" y="1874"/>
                  </a:lnTo>
                  <a:lnTo>
                    <a:pt x="403709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2522" y="2121289"/>
              <a:ext cx="100922" cy="100958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6168403" y="2152263"/>
              <a:ext cx="312420" cy="182880"/>
            </a:xfrm>
            <a:custGeom>
              <a:avLst/>
              <a:gdLst/>
              <a:ahLst/>
              <a:cxnLst/>
              <a:rect l="l" t="t" r="r" b="b"/>
              <a:pathLst>
                <a:path w="312420" h="182880">
                  <a:moveTo>
                    <a:pt x="283086" y="0"/>
                  </a:moveTo>
                  <a:lnTo>
                    <a:pt x="273689" y="3470"/>
                  </a:lnTo>
                  <a:lnTo>
                    <a:pt x="271314" y="4658"/>
                  </a:lnTo>
                  <a:lnTo>
                    <a:pt x="270126" y="7033"/>
                  </a:lnTo>
                  <a:lnTo>
                    <a:pt x="182259" y="98490"/>
                  </a:lnTo>
                  <a:lnTo>
                    <a:pt x="135360" y="84237"/>
                  </a:lnTo>
                  <a:lnTo>
                    <a:pt x="114584" y="82455"/>
                  </a:lnTo>
                  <a:lnTo>
                    <a:pt x="104249" y="82891"/>
                  </a:lnTo>
                  <a:lnTo>
                    <a:pt x="58340" y="93850"/>
                  </a:lnTo>
                  <a:lnTo>
                    <a:pt x="20185" y="116900"/>
                  </a:lnTo>
                  <a:lnTo>
                    <a:pt x="0" y="182819"/>
                  </a:lnTo>
                  <a:lnTo>
                    <a:pt x="177509" y="182819"/>
                  </a:lnTo>
                  <a:lnTo>
                    <a:pt x="177509" y="182226"/>
                  </a:lnTo>
                  <a:lnTo>
                    <a:pt x="227974" y="123432"/>
                  </a:lnTo>
                  <a:lnTo>
                    <a:pt x="305748" y="41478"/>
                  </a:lnTo>
                  <a:lnTo>
                    <a:pt x="310136" y="35075"/>
                  </a:lnTo>
                  <a:lnTo>
                    <a:pt x="312353" y="27225"/>
                  </a:lnTo>
                  <a:lnTo>
                    <a:pt x="312010" y="18929"/>
                  </a:lnTo>
                  <a:lnTo>
                    <a:pt x="308717" y="11190"/>
                  </a:lnTo>
                  <a:lnTo>
                    <a:pt x="301657" y="3971"/>
                  </a:lnTo>
                  <a:lnTo>
                    <a:pt x="292761" y="204"/>
                  </a:lnTo>
                  <a:lnTo>
                    <a:pt x="283086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223260" y="1810511"/>
              <a:ext cx="1257300" cy="699770"/>
            </a:xfrm>
            <a:custGeom>
              <a:avLst/>
              <a:gdLst/>
              <a:ahLst/>
              <a:cxnLst/>
              <a:rect l="l" t="t" r="r" b="b"/>
              <a:pathLst>
                <a:path w="1257300" h="699769">
                  <a:moveTo>
                    <a:pt x="0" y="699515"/>
                  </a:moveTo>
                  <a:lnTo>
                    <a:pt x="1257300" y="699515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3223260" y="1485900"/>
            <a:ext cx="1257300" cy="325120"/>
          </a:xfrm>
          <a:prstGeom prst="rect">
            <a:avLst/>
          </a:prstGeom>
          <a:solidFill>
            <a:srgbClr val="91A1C2"/>
          </a:solidFill>
        </p:spPr>
        <p:txBody>
          <a:bodyPr wrap="square" lIns="0" tIns="8318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65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1933955" y="1810511"/>
            <a:ext cx="2170430" cy="699770"/>
            <a:chOff x="1933955" y="1810511"/>
            <a:chExt cx="2170430" cy="699770"/>
          </a:xfrm>
        </p:grpSpPr>
        <p:sp>
          <p:nvSpPr>
            <p:cNvPr id="67" name="object 67" descr=""/>
            <p:cNvSpPr/>
            <p:nvPr/>
          </p:nvSpPr>
          <p:spPr>
            <a:xfrm>
              <a:off x="3604460" y="2020990"/>
              <a:ext cx="500380" cy="284480"/>
            </a:xfrm>
            <a:custGeom>
              <a:avLst/>
              <a:gdLst/>
              <a:ahLst/>
              <a:cxnLst/>
              <a:rect l="l" t="t" r="r" b="b"/>
              <a:pathLst>
                <a:path w="500379" h="284480">
                  <a:moveTo>
                    <a:pt x="78414" y="106284"/>
                  </a:moveTo>
                  <a:lnTo>
                    <a:pt x="34499" y="124119"/>
                  </a:lnTo>
                  <a:lnTo>
                    <a:pt x="5633" y="162507"/>
                  </a:lnTo>
                  <a:lnTo>
                    <a:pt x="0" y="185891"/>
                  </a:lnTo>
                  <a:lnTo>
                    <a:pt x="686" y="209674"/>
                  </a:lnTo>
                  <a:lnTo>
                    <a:pt x="21104" y="252989"/>
                  </a:lnTo>
                  <a:lnTo>
                    <a:pt x="60566" y="279250"/>
                  </a:lnTo>
                  <a:lnTo>
                    <a:pt x="84305" y="283806"/>
                  </a:lnTo>
                  <a:lnTo>
                    <a:pt x="84305" y="284400"/>
                  </a:lnTo>
                  <a:lnTo>
                    <a:pt x="428644" y="284400"/>
                  </a:lnTo>
                  <a:lnTo>
                    <a:pt x="456307" y="278776"/>
                  </a:lnTo>
                  <a:lnTo>
                    <a:pt x="478960" y="263466"/>
                  </a:lnTo>
                  <a:lnTo>
                    <a:pt x="494267" y="240806"/>
                  </a:lnTo>
                  <a:lnTo>
                    <a:pt x="499888" y="213135"/>
                  </a:lnTo>
                  <a:lnTo>
                    <a:pt x="494463" y="185891"/>
                  </a:lnTo>
                  <a:lnTo>
                    <a:pt x="494359" y="185371"/>
                  </a:lnTo>
                  <a:lnTo>
                    <a:pt x="479361" y="162665"/>
                  </a:lnTo>
                  <a:lnTo>
                    <a:pt x="479257" y="162507"/>
                  </a:lnTo>
                  <a:lnTo>
                    <a:pt x="456808" y="146992"/>
                  </a:lnTo>
                  <a:lnTo>
                    <a:pt x="429238" y="141276"/>
                  </a:lnTo>
                  <a:lnTo>
                    <a:pt x="423301" y="141276"/>
                  </a:lnTo>
                  <a:lnTo>
                    <a:pt x="420713" y="120017"/>
                  </a:lnTo>
                  <a:lnTo>
                    <a:pt x="415725" y="106832"/>
                  </a:lnTo>
                  <a:lnTo>
                    <a:pt x="102710" y="106832"/>
                  </a:lnTo>
                  <a:lnTo>
                    <a:pt x="78414" y="106284"/>
                  </a:lnTo>
                  <a:close/>
                </a:path>
                <a:path w="500379" h="284480">
                  <a:moveTo>
                    <a:pt x="220237" y="0"/>
                  </a:moveTo>
                  <a:lnTo>
                    <a:pt x="151795" y="16285"/>
                  </a:lnTo>
                  <a:lnTo>
                    <a:pt x="108831" y="70290"/>
                  </a:lnTo>
                  <a:lnTo>
                    <a:pt x="102710" y="105644"/>
                  </a:lnTo>
                  <a:lnTo>
                    <a:pt x="102710" y="106832"/>
                  </a:lnTo>
                  <a:lnTo>
                    <a:pt x="415725" y="106832"/>
                  </a:lnTo>
                  <a:lnTo>
                    <a:pt x="413282" y="100373"/>
                  </a:lnTo>
                  <a:lnTo>
                    <a:pt x="385898" y="68824"/>
                  </a:lnTo>
                  <a:lnTo>
                    <a:pt x="304561" y="57540"/>
                  </a:lnTo>
                  <a:lnTo>
                    <a:pt x="282984" y="28784"/>
                  </a:lnTo>
                  <a:lnTo>
                    <a:pt x="253948" y="9214"/>
                  </a:lnTo>
                  <a:lnTo>
                    <a:pt x="220237" y="0"/>
                  </a:lnTo>
                  <a:close/>
                </a:path>
                <a:path w="500379" h="284480">
                  <a:moveTo>
                    <a:pt x="325452" y="52956"/>
                  </a:moveTo>
                  <a:lnTo>
                    <a:pt x="304561" y="57540"/>
                  </a:lnTo>
                  <a:lnTo>
                    <a:pt x="362523" y="57540"/>
                  </a:lnTo>
                  <a:lnTo>
                    <a:pt x="346565" y="53383"/>
                  </a:lnTo>
                  <a:lnTo>
                    <a:pt x="325452" y="52956"/>
                  </a:lnTo>
                  <a:close/>
                </a:path>
              </a:pathLst>
            </a:custGeom>
            <a:solidFill>
              <a:srgbClr val="91A1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933955" y="1810511"/>
              <a:ext cx="1262380" cy="699770"/>
            </a:xfrm>
            <a:custGeom>
              <a:avLst/>
              <a:gdLst/>
              <a:ahLst/>
              <a:cxnLst/>
              <a:rect l="l" t="t" r="r" b="b"/>
              <a:pathLst>
                <a:path w="1262380" h="699769">
                  <a:moveTo>
                    <a:pt x="0" y="699515"/>
                  </a:moveTo>
                  <a:lnTo>
                    <a:pt x="1261871" y="699515"/>
                  </a:lnTo>
                  <a:lnTo>
                    <a:pt x="1261871" y="0"/>
                  </a:lnTo>
                  <a:lnTo>
                    <a:pt x="0" y="0"/>
                  </a:lnTo>
                  <a:lnTo>
                    <a:pt x="0" y="6995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1933955" y="1485900"/>
            <a:ext cx="1262380" cy="32512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12700" rIns="0" bIns="0" rtlCol="0" vert="horz">
            <a:spAutoFit/>
          </a:bodyPr>
          <a:lstStyle/>
          <a:p>
            <a:pPr marL="225425" marR="218440" indent="54610">
              <a:lnSpc>
                <a:spcPts val="119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Application Development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2323171" y="1901556"/>
            <a:ext cx="473709" cy="513080"/>
            <a:chOff x="2323171" y="1901556"/>
            <a:chExt cx="473709" cy="513080"/>
          </a:xfrm>
        </p:grpSpPr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1725" y="2070101"/>
              <a:ext cx="135957" cy="135155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2323160" y="1901558"/>
              <a:ext cx="473709" cy="513080"/>
            </a:xfrm>
            <a:custGeom>
              <a:avLst/>
              <a:gdLst/>
              <a:ahLst/>
              <a:cxnLst/>
              <a:rect l="l" t="t" r="r" b="b"/>
              <a:pathLst>
                <a:path w="473710" h="513080">
                  <a:moveTo>
                    <a:pt x="65316" y="228015"/>
                  </a:moveTo>
                  <a:lnTo>
                    <a:pt x="59994" y="222707"/>
                  </a:lnTo>
                  <a:lnTo>
                    <a:pt x="53441" y="222707"/>
                  </a:lnTo>
                  <a:lnTo>
                    <a:pt x="5321" y="222707"/>
                  </a:lnTo>
                  <a:lnTo>
                    <a:pt x="0" y="228015"/>
                  </a:lnTo>
                  <a:lnTo>
                    <a:pt x="0" y="241147"/>
                  </a:lnTo>
                  <a:lnTo>
                    <a:pt x="5321" y="246456"/>
                  </a:lnTo>
                  <a:lnTo>
                    <a:pt x="59994" y="246456"/>
                  </a:lnTo>
                  <a:lnTo>
                    <a:pt x="65316" y="241147"/>
                  </a:lnTo>
                  <a:lnTo>
                    <a:pt x="65316" y="228015"/>
                  </a:lnTo>
                  <a:close/>
                </a:path>
                <a:path w="473710" h="513080">
                  <a:moveTo>
                    <a:pt x="117957" y="362991"/>
                  </a:moveTo>
                  <a:lnTo>
                    <a:pt x="117386" y="355485"/>
                  </a:lnTo>
                  <a:lnTo>
                    <a:pt x="107962" y="347421"/>
                  </a:lnTo>
                  <a:lnTo>
                    <a:pt x="101396" y="347421"/>
                  </a:lnTo>
                  <a:lnTo>
                    <a:pt x="96951" y="351218"/>
                  </a:lnTo>
                  <a:lnTo>
                    <a:pt x="67564" y="380911"/>
                  </a:lnTo>
                  <a:lnTo>
                    <a:pt x="62585" y="385178"/>
                  </a:lnTo>
                  <a:lnTo>
                    <a:pt x="62001" y="392684"/>
                  </a:lnTo>
                  <a:lnTo>
                    <a:pt x="70535" y="402640"/>
                  </a:lnTo>
                  <a:lnTo>
                    <a:pt x="78028" y="403225"/>
                  </a:lnTo>
                  <a:lnTo>
                    <a:pt x="83908" y="398119"/>
                  </a:lnTo>
                  <a:lnTo>
                    <a:pt x="113703" y="367969"/>
                  </a:lnTo>
                  <a:lnTo>
                    <a:pt x="117957" y="362991"/>
                  </a:lnTo>
                  <a:close/>
                </a:path>
                <a:path w="473710" h="513080">
                  <a:moveTo>
                    <a:pt x="118300" y="105422"/>
                  </a:moveTo>
                  <a:lnTo>
                    <a:pt x="84315" y="71272"/>
                  </a:lnTo>
                  <a:lnTo>
                    <a:pt x="79438" y="66878"/>
                  </a:lnTo>
                  <a:lnTo>
                    <a:pt x="71932" y="67259"/>
                  </a:lnTo>
                  <a:lnTo>
                    <a:pt x="63449" y="76669"/>
                  </a:lnTo>
                  <a:lnTo>
                    <a:pt x="63461" y="83553"/>
                  </a:lnTo>
                  <a:lnTo>
                    <a:pt x="67564" y="88074"/>
                  </a:lnTo>
                  <a:lnTo>
                    <a:pt x="96951" y="117525"/>
                  </a:lnTo>
                  <a:lnTo>
                    <a:pt x="101587" y="122148"/>
                  </a:lnTo>
                  <a:lnTo>
                    <a:pt x="109067" y="122148"/>
                  </a:lnTo>
                  <a:lnTo>
                    <a:pt x="118300" y="112903"/>
                  </a:lnTo>
                  <a:lnTo>
                    <a:pt x="118300" y="105422"/>
                  </a:lnTo>
                  <a:close/>
                </a:path>
                <a:path w="473710" h="513080">
                  <a:moveTo>
                    <a:pt x="249720" y="5321"/>
                  </a:moveTo>
                  <a:lnTo>
                    <a:pt x="244398" y="0"/>
                  </a:lnTo>
                  <a:lnTo>
                    <a:pt x="231279" y="0"/>
                  </a:lnTo>
                  <a:lnTo>
                    <a:pt x="225971" y="5321"/>
                  </a:lnTo>
                  <a:lnTo>
                    <a:pt x="225971" y="60020"/>
                  </a:lnTo>
                  <a:lnTo>
                    <a:pt x="231279" y="65328"/>
                  </a:lnTo>
                  <a:lnTo>
                    <a:pt x="237845" y="65328"/>
                  </a:lnTo>
                  <a:lnTo>
                    <a:pt x="244398" y="65328"/>
                  </a:lnTo>
                  <a:lnTo>
                    <a:pt x="249720" y="60020"/>
                  </a:lnTo>
                  <a:lnTo>
                    <a:pt x="249720" y="5321"/>
                  </a:lnTo>
                  <a:close/>
                </a:path>
                <a:path w="473710" h="513080">
                  <a:moveTo>
                    <a:pt x="273761" y="478434"/>
                  </a:moveTo>
                  <a:lnTo>
                    <a:pt x="199618" y="478434"/>
                  </a:lnTo>
                  <a:lnTo>
                    <a:pt x="203339" y="491934"/>
                  </a:lnTo>
                  <a:lnTo>
                    <a:pt x="211480" y="502805"/>
                  </a:lnTo>
                  <a:lnTo>
                    <a:pt x="222948" y="510044"/>
                  </a:lnTo>
                  <a:lnTo>
                    <a:pt x="236715" y="512699"/>
                  </a:lnTo>
                  <a:lnTo>
                    <a:pt x="250469" y="510044"/>
                  </a:lnTo>
                  <a:lnTo>
                    <a:pt x="261924" y="502793"/>
                  </a:lnTo>
                  <a:lnTo>
                    <a:pt x="270040" y="491934"/>
                  </a:lnTo>
                  <a:lnTo>
                    <a:pt x="273761" y="478434"/>
                  </a:lnTo>
                  <a:close/>
                </a:path>
                <a:path w="473710" h="513080">
                  <a:moveTo>
                    <a:pt x="304444" y="445998"/>
                  </a:moveTo>
                  <a:lnTo>
                    <a:pt x="303377" y="427850"/>
                  </a:lnTo>
                  <a:lnTo>
                    <a:pt x="296456" y="420916"/>
                  </a:lnTo>
                  <a:lnTo>
                    <a:pt x="287782" y="420408"/>
                  </a:lnTo>
                  <a:lnTo>
                    <a:pt x="185597" y="420408"/>
                  </a:lnTo>
                  <a:lnTo>
                    <a:pt x="176123" y="420966"/>
                  </a:lnTo>
                  <a:lnTo>
                    <a:pt x="168922" y="429082"/>
                  </a:lnTo>
                  <a:lnTo>
                    <a:pt x="169989" y="447230"/>
                  </a:lnTo>
                  <a:lnTo>
                    <a:pt x="176923" y="454164"/>
                  </a:lnTo>
                  <a:lnTo>
                    <a:pt x="185597" y="454672"/>
                  </a:lnTo>
                  <a:lnTo>
                    <a:pt x="287782" y="454672"/>
                  </a:lnTo>
                  <a:lnTo>
                    <a:pt x="297230" y="454113"/>
                  </a:lnTo>
                  <a:lnTo>
                    <a:pt x="304444" y="445998"/>
                  </a:lnTo>
                  <a:close/>
                </a:path>
                <a:path w="473710" h="513080">
                  <a:moveTo>
                    <a:pt x="384962" y="235356"/>
                  </a:moveTo>
                  <a:lnTo>
                    <a:pt x="376720" y="188912"/>
                  </a:lnTo>
                  <a:lnTo>
                    <a:pt x="355396" y="148755"/>
                  </a:lnTo>
                  <a:lnTo>
                    <a:pt x="350748" y="144170"/>
                  </a:lnTo>
                  <a:lnTo>
                    <a:pt x="350748" y="239636"/>
                  </a:lnTo>
                  <a:lnTo>
                    <a:pt x="350723" y="240347"/>
                  </a:lnTo>
                  <a:lnTo>
                    <a:pt x="350037" y="249834"/>
                  </a:lnTo>
                  <a:lnTo>
                    <a:pt x="350024" y="250012"/>
                  </a:lnTo>
                  <a:lnTo>
                    <a:pt x="348488" y="259930"/>
                  </a:lnTo>
                  <a:lnTo>
                    <a:pt x="348462" y="260083"/>
                  </a:lnTo>
                  <a:lnTo>
                    <a:pt x="346113" y="269849"/>
                  </a:lnTo>
                  <a:lnTo>
                    <a:pt x="346062" y="270014"/>
                  </a:lnTo>
                  <a:lnTo>
                    <a:pt x="343014" y="279234"/>
                  </a:lnTo>
                  <a:lnTo>
                    <a:pt x="342925" y="279539"/>
                  </a:lnTo>
                  <a:lnTo>
                    <a:pt x="342861" y="279717"/>
                  </a:lnTo>
                  <a:lnTo>
                    <a:pt x="339191" y="287997"/>
                  </a:lnTo>
                  <a:lnTo>
                    <a:pt x="339115" y="288175"/>
                  </a:lnTo>
                  <a:lnTo>
                    <a:pt x="323634" y="311073"/>
                  </a:lnTo>
                  <a:lnTo>
                    <a:pt x="314109" y="323126"/>
                  </a:lnTo>
                  <a:lnTo>
                    <a:pt x="305308" y="335686"/>
                  </a:lnTo>
                  <a:lnTo>
                    <a:pt x="297256" y="348754"/>
                  </a:lnTo>
                  <a:lnTo>
                    <a:pt x="289966" y="362267"/>
                  </a:lnTo>
                  <a:lnTo>
                    <a:pt x="183108" y="362267"/>
                  </a:lnTo>
                  <a:lnTo>
                    <a:pt x="159283" y="323126"/>
                  </a:lnTo>
                  <a:lnTo>
                    <a:pt x="143903" y="303720"/>
                  </a:lnTo>
                  <a:lnTo>
                    <a:pt x="138849" y="296252"/>
                  </a:lnTo>
                  <a:lnTo>
                    <a:pt x="138722" y="296075"/>
                  </a:lnTo>
                  <a:lnTo>
                    <a:pt x="134353" y="288175"/>
                  </a:lnTo>
                  <a:lnTo>
                    <a:pt x="134251" y="287997"/>
                  </a:lnTo>
                  <a:lnTo>
                    <a:pt x="130581" y="279717"/>
                  </a:lnTo>
                  <a:lnTo>
                    <a:pt x="130492" y="279539"/>
                  </a:lnTo>
                  <a:lnTo>
                    <a:pt x="127279" y="270014"/>
                  </a:lnTo>
                  <a:lnTo>
                    <a:pt x="127228" y="269849"/>
                  </a:lnTo>
                  <a:lnTo>
                    <a:pt x="124802" y="260083"/>
                  </a:lnTo>
                  <a:lnTo>
                    <a:pt x="124764" y="259930"/>
                  </a:lnTo>
                  <a:lnTo>
                    <a:pt x="123139" y="250012"/>
                  </a:lnTo>
                  <a:lnTo>
                    <a:pt x="123113" y="249834"/>
                  </a:lnTo>
                  <a:lnTo>
                    <a:pt x="122351" y="240347"/>
                  </a:lnTo>
                  <a:lnTo>
                    <a:pt x="122301" y="235356"/>
                  </a:lnTo>
                  <a:lnTo>
                    <a:pt x="131800" y="191477"/>
                  </a:lnTo>
                  <a:lnTo>
                    <a:pt x="156349" y="155702"/>
                  </a:lnTo>
                  <a:lnTo>
                    <a:pt x="192379" y="131546"/>
                  </a:lnTo>
                  <a:lnTo>
                    <a:pt x="236359" y="122529"/>
                  </a:lnTo>
                  <a:lnTo>
                    <a:pt x="280327" y="131546"/>
                  </a:lnTo>
                  <a:lnTo>
                    <a:pt x="316357" y="155702"/>
                  </a:lnTo>
                  <a:lnTo>
                    <a:pt x="340906" y="191477"/>
                  </a:lnTo>
                  <a:lnTo>
                    <a:pt x="350418" y="235356"/>
                  </a:lnTo>
                  <a:lnTo>
                    <a:pt x="350748" y="239636"/>
                  </a:lnTo>
                  <a:lnTo>
                    <a:pt x="350748" y="144170"/>
                  </a:lnTo>
                  <a:lnTo>
                    <a:pt x="328853" y="122529"/>
                  </a:lnTo>
                  <a:lnTo>
                    <a:pt x="323354" y="117094"/>
                  </a:lnTo>
                  <a:lnTo>
                    <a:pt x="282943" y="96266"/>
                  </a:lnTo>
                  <a:lnTo>
                    <a:pt x="236537" y="88607"/>
                  </a:lnTo>
                  <a:lnTo>
                    <a:pt x="190119" y="96266"/>
                  </a:lnTo>
                  <a:lnTo>
                    <a:pt x="149707" y="117094"/>
                  </a:lnTo>
                  <a:lnTo>
                    <a:pt x="117665" y="148755"/>
                  </a:lnTo>
                  <a:lnTo>
                    <a:pt x="96342" y="188912"/>
                  </a:lnTo>
                  <a:lnTo>
                    <a:pt x="88112" y="235356"/>
                  </a:lnTo>
                  <a:lnTo>
                    <a:pt x="88112" y="240347"/>
                  </a:lnTo>
                  <a:lnTo>
                    <a:pt x="94246" y="279234"/>
                  </a:lnTo>
                  <a:lnTo>
                    <a:pt x="116370" y="324281"/>
                  </a:lnTo>
                  <a:lnTo>
                    <a:pt x="124218" y="333946"/>
                  </a:lnTo>
                  <a:lnTo>
                    <a:pt x="134505" y="347218"/>
                  </a:lnTo>
                  <a:lnTo>
                    <a:pt x="144322" y="362902"/>
                  </a:lnTo>
                  <a:lnTo>
                    <a:pt x="152781" y="378218"/>
                  </a:lnTo>
                  <a:lnTo>
                    <a:pt x="158940" y="390359"/>
                  </a:lnTo>
                  <a:lnTo>
                    <a:pt x="160858" y="394233"/>
                  </a:lnTo>
                  <a:lnTo>
                    <a:pt x="164820" y="396671"/>
                  </a:lnTo>
                  <a:lnTo>
                    <a:pt x="308241" y="396671"/>
                  </a:lnTo>
                  <a:lnTo>
                    <a:pt x="312204" y="394233"/>
                  </a:lnTo>
                  <a:lnTo>
                    <a:pt x="314134" y="390359"/>
                  </a:lnTo>
                  <a:lnTo>
                    <a:pt x="320306" y="378218"/>
                  </a:lnTo>
                  <a:lnTo>
                    <a:pt x="348856" y="333946"/>
                  </a:lnTo>
                  <a:lnTo>
                    <a:pt x="356692" y="324281"/>
                  </a:lnTo>
                  <a:lnTo>
                    <a:pt x="363626" y="313982"/>
                  </a:lnTo>
                  <a:lnTo>
                    <a:pt x="369620" y="303098"/>
                  </a:lnTo>
                  <a:lnTo>
                    <a:pt x="374624" y="291706"/>
                  </a:lnTo>
                  <a:lnTo>
                    <a:pt x="378650" y="279717"/>
                  </a:lnTo>
                  <a:lnTo>
                    <a:pt x="378714" y="279539"/>
                  </a:lnTo>
                  <a:lnTo>
                    <a:pt x="378815" y="279234"/>
                  </a:lnTo>
                  <a:lnTo>
                    <a:pt x="381952" y="266471"/>
                  </a:lnTo>
                  <a:lnTo>
                    <a:pt x="383997" y="253479"/>
                  </a:lnTo>
                  <a:lnTo>
                    <a:pt x="384962" y="240347"/>
                  </a:lnTo>
                  <a:lnTo>
                    <a:pt x="384962" y="235356"/>
                  </a:lnTo>
                  <a:close/>
                </a:path>
                <a:path w="473710" h="513080">
                  <a:moveTo>
                    <a:pt x="412127" y="84759"/>
                  </a:moveTo>
                  <a:lnTo>
                    <a:pt x="410908" y="77343"/>
                  </a:lnTo>
                  <a:lnTo>
                    <a:pt x="401370" y="70497"/>
                  </a:lnTo>
                  <a:lnTo>
                    <a:pt x="395693" y="70548"/>
                  </a:lnTo>
                  <a:lnTo>
                    <a:pt x="391541" y="73647"/>
                  </a:lnTo>
                  <a:lnTo>
                    <a:pt x="357251" y="107975"/>
                  </a:lnTo>
                  <a:lnTo>
                    <a:pt x="357251" y="115443"/>
                  </a:lnTo>
                  <a:lnTo>
                    <a:pt x="361861" y="120078"/>
                  </a:lnTo>
                  <a:lnTo>
                    <a:pt x="364197" y="122275"/>
                  </a:lnTo>
                  <a:lnTo>
                    <a:pt x="367334" y="123431"/>
                  </a:lnTo>
                  <a:lnTo>
                    <a:pt x="370535" y="123304"/>
                  </a:lnTo>
                  <a:lnTo>
                    <a:pt x="373697" y="123304"/>
                  </a:lnTo>
                  <a:lnTo>
                    <a:pt x="376732" y="122034"/>
                  </a:lnTo>
                  <a:lnTo>
                    <a:pt x="408292" y="90093"/>
                  </a:lnTo>
                  <a:lnTo>
                    <a:pt x="412127" y="84759"/>
                  </a:lnTo>
                  <a:close/>
                </a:path>
                <a:path w="473710" h="513080">
                  <a:moveTo>
                    <a:pt x="414286" y="385241"/>
                  </a:moveTo>
                  <a:lnTo>
                    <a:pt x="409524" y="379526"/>
                  </a:lnTo>
                  <a:lnTo>
                    <a:pt x="408876" y="378891"/>
                  </a:lnTo>
                  <a:lnTo>
                    <a:pt x="408165" y="378371"/>
                  </a:lnTo>
                  <a:lnTo>
                    <a:pt x="378955" y="348970"/>
                  </a:lnTo>
                  <a:lnTo>
                    <a:pt x="374573" y="344093"/>
                  </a:lnTo>
                  <a:lnTo>
                    <a:pt x="367055" y="343712"/>
                  </a:lnTo>
                  <a:lnTo>
                    <a:pt x="357327" y="352501"/>
                  </a:lnTo>
                  <a:lnTo>
                    <a:pt x="356946" y="360006"/>
                  </a:lnTo>
                  <a:lnTo>
                    <a:pt x="362153" y="365709"/>
                  </a:lnTo>
                  <a:lnTo>
                    <a:pt x="391845" y="395401"/>
                  </a:lnTo>
                  <a:lnTo>
                    <a:pt x="396049" y="400443"/>
                  </a:lnTo>
                  <a:lnTo>
                    <a:pt x="403529" y="401129"/>
                  </a:lnTo>
                  <a:lnTo>
                    <a:pt x="413613" y="392734"/>
                  </a:lnTo>
                  <a:lnTo>
                    <a:pt x="414286" y="385241"/>
                  </a:lnTo>
                  <a:close/>
                </a:path>
                <a:path w="473710" h="513080">
                  <a:moveTo>
                    <a:pt x="473468" y="227609"/>
                  </a:moveTo>
                  <a:lnTo>
                    <a:pt x="468160" y="222300"/>
                  </a:lnTo>
                  <a:lnTo>
                    <a:pt x="461594" y="222300"/>
                  </a:lnTo>
                  <a:lnTo>
                    <a:pt x="413499" y="222300"/>
                  </a:lnTo>
                  <a:lnTo>
                    <a:pt x="408165" y="227609"/>
                  </a:lnTo>
                  <a:lnTo>
                    <a:pt x="408165" y="240715"/>
                  </a:lnTo>
                  <a:lnTo>
                    <a:pt x="413499" y="246049"/>
                  </a:lnTo>
                  <a:lnTo>
                    <a:pt x="468160" y="246049"/>
                  </a:lnTo>
                  <a:lnTo>
                    <a:pt x="473468" y="240715"/>
                  </a:lnTo>
                  <a:lnTo>
                    <a:pt x="473468" y="227609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/>
          <p:nvPr/>
        </p:nvSpPr>
        <p:spPr>
          <a:xfrm>
            <a:off x="644651" y="2862072"/>
            <a:ext cx="1262380" cy="704215"/>
          </a:xfrm>
          <a:custGeom>
            <a:avLst/>
            <a:gdLst/>
            <a:ahLst/>
            <a:cxnLst/>
            <a:rect l="l" t="t" r="r" b="b"/>
            <a:pathLst>
              <a:path w="1262380" h="704214">
                <a:moveTo>
                  <a:pt x="0" y="704088"/>
                </a:moveTo>
                <a:lnTo>
                  <a:pt x="1261872" y="704088"/>
                </a:lnTo>
                <a:lnTo>
                  <a:pt x="1261872" y="0"/>
                </a:lnTo>
                <a:lnTo>
                  <a:pt x="0" y="0"/>
                </a:lnTo>
                <a:lnTo>
                  <a:pt x="0" y="7040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644651" y="2537460"/>
            <a:ext cx="1262380" cy="325120"/>
          </a:xfrm>
          <a:prstGeom prst="rect">
            <a:avLst/>
          </a:prstGeom>
          <a:solidFill>
            <a:srgbClr val="425F9F"/>
          </a:solidFill>
        </p:spPr>
        <p:txBody>
          <a:bodyPr wrap="square" lIns="0" tIns="15875" rIns="0" bIns="0" rtlCol="0" vert="horz">
            <a:spAutoFit/>
          </a:bodyPr>
          <a:lstStyle/>
          <a:p>
            <a:pPr marL="294640" marR="285115" indent="54610">
              <a:lnSpc>
                <a:spcPts val="1190"/>
              </a:lnSpc>
              <a:spcBef>
                <a:spcPts val="12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Business Operations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1050620" y="2862072"/>
            <a:ext cx="3430270" cy="704215"/>
            <a:chOff x="1050620" y="2862072"/>
            <a:chExt cx="3430270" cy="704215"/>
          </a:xfrm>
        </p:grpSpPr>
        <p:pic>
          <p:nvPicPr>
            <p:cNvPr id="76" name="object 7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620" y="2988749"/>
              <a:ext cx="450428" cy="451343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3223259" y="2862072"/>
              <a:ext cx="1257300" cy="704215"/>
            </a:xfrm>
            <a:custGeom>
              <a:avLst/>
              <a:gdLst/>
              <a:ahLst/>
              <a:cxnLst/>
              <a:rect l="l" t="t" r="r" b="b"/>
              <a:pathLst>
                <a:path w="1257300" h="704214">
                  <a:moveTo>
                    <a:pt x="0" y="704088"/>
                  </a:moveTo>
                  <a:lnTo>
                    <a:pt x="1257300" y="704088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3223260" y="2537460"/>
            <a:ext cx="1257300" cy="325120"/>
          </a:xfrm>
          <a:prstGeom prst="rect">
            <a:avLst/>
          </a:prstGeom>
          <a:solidFill>
            <a:srgbClr val="293549"/>
          </a:solidFill>
        </p:spPr>
        <p:txBody>
          <a:bodyPr wrap="square" lIns="0" tIns="86360" rIns="0" bIns="0" rtlCol="0" vert="horz">
            <a:spAutoFit/>
          </a:bodyPr>
          <a:lstStyle/>
          <a:p>
            <a:pPr marL="201295">
              <a:lnSpc>
                <a:spcPct val="100000"/>
              </a:lnSpc>
              <a:spcBef>
                <a:spcPts val="68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3646612" y="2862072"/>
            <a:ext cx="3413125" cy="704215"/>
            <a:chOff x="3646612" y="2862072"/>
            <a:chExt cx="3413125" cy="704215"/>
          </a:xfrm>
        </p:grpSpPr>
        <p:sp>
          <p:nvSpPr>
            <p:cNvPr id="80" name="object 80" descr=""/>
            <p:cNvSpPr/>
            <p:nvPr/>
          </p:nvSpPr>
          <p:spPr>
            <a:xfrm>
              <a:off x="3646602" y="3006788"/>
              <a:ext cx="415925" cy="415925"/>
            </a:xfrm>
            <a:custGeom>
              <a:avLst/>
              <a:gdLst/>
              <a:ahLst/>
              <a:cxnLst/>
              <a:rect l="l" t="t" r="r" b="b"/>
              <a:pathLst>
                <a:path w="415925" h="415925">
                  <a:moveTo>
                    <a:pt x="118732" y="297218"/>
                  </a:moveTo>
                  <a:lnTo>
                    <a:pt x="83121" y="297218"/>
                  </a:lnTo>
                  <a:lnTo>
                    <a:pt x="83121" y="332790"/>
                  </a:lnTo>
                  <a:lnTo>
                    <a:pt x="83121" y="379780"/>
                  </a:lnTo>
                  <a:lnTo>
                    <a:pt x="35623" y="379780"/>
                  </a:lnTo>
                  <a:lnTo>
                    <a:pt x="35623" y="332790"/>
                  </a:lnTo>
                  <a:lnTo>
                    <a:pt x="83121" y="332790"/>
                  </a:lnTo>
                  <a:lnTo>
                    <a:pt x="83121" y="297218"/>
                  </a:lnTo>
                  <a:lnTo>
                    <a:pt x="0" y="297218"/>
                  </a:lnTo>
                  <a:lnTo>
                    <a:pt x="0" y="332790"/>
                  </a:lnTo>
                  <a:lnTo>
                    <a:pt x="0" y="379780"/>
                  </a:lnTo>
                  <a:lnTo>
                    <a:pt x="0" y="415353"/>
                  </a:lnTo>
                  <a:lnTo>
                    <a:pt x="118732" y="415353"/>
                  </a:lnTo>
                  <a:lnTo>
                    <a:pt x="118732" y="379857"/>
                  </a:lnTo>
                  <a:lnTo>
                    <a:pt x="118732" y="332790"/>
                  </a:lnTo>
                  <a:lnTo>
                    <a:pt x="118732" y="332346"/>
                  </a:lnTo>
                  <a:lnTo>
                    <a:pt x="118732" y="297218"/>
                  </a:lnTo>
                  <a:close/>
                </a:path>
                <a:path w="415925" h="415925">
                  <a:moveTo>
                    <a:pt x="118732" y="224815"/>
                  </a:moveTo>
                  <a:lnTo>
                    <a:pt x="35623" y="224815"/>
                  </a:lnTo>
                  <a:lnTo>
                    <a:pt x="35623" y="153695"/>
                  </a:lnTo>
                  <a:lnTo>
                    <a:pt x="0" y="153695"/>
                  </a:lnTo>
                  <a:lnTo>
                    <a:pt x="0" y="224815"/>
                  </a:lnTo>
                  <a:lnTo>
                    <a:pt x="0" y="261658"/>
                  </a:lnTo>
                  <a:lnTo>
                    <a:pt x="118732" y="261658"/>
                  </a:lnTo>
                  <a:lnTo>
                    <a:pt x="118732" y="224815"/>
                  </a:lnTo>
                  <a:close/>
                </a:path>
                <a:path w="415925" h="415925">
                  <a:moveTo>
                    <a:pt x="118732" y="0"/>
                  </a:moveTo>
                  <a:lnTo>
                    <a:pt x="83121" y="0"/>
                  </a:lnTo>
                  <a:lnTo>
                    <a:pt x="83121" y="35560"/>
                  </a:lnTo>
                  <a:lnTo>
                    <a:pt x="83121" y="82562"/>
                  </a:lnTo>
                  <a:lnTo>
                    <a:pt x="35623" y="82562"/>
                  </a:lnTo>
                  <a:lnTo>
                    <a:pt x="35623" y="35560"/>
                  </a:lnTo>
                  <a:lnTo>
                    <a:pt x="83121" y="35560"/>
                  </a:lnTo>
                  <a:lnTo>
                    <a:pt x="83121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62"/>
                  </a:lnTo>
                  <a:lnTo>
                    <a:pt x="0" y="118122"/>
                  </a:lnTo>
                  <a:lnTo>
                    <a:pt x="118732" y="118122"/>
                  </a:lnTo>
                  <a:lnTo>
                    <a:pt x="118732" y="82931"/>
                  </a:lnTo>
                  <a:lnTo>
                    <a:pt x="118732" y="82562"/>
                  </a:lnTo>
                  <a:lnTo>
                    <a:pt x="118732" y="35560"/>
                  </a:lnTo>
                  <a:lnTo>
                    <a:pt x="118732" y="35420"/>
                  </a:lnTo>
                  <a:lnTo>
                    <a:pt x="118732" y="0"/>
                  </a:lnTo>
                  <a:close/>
                </a:path>
                <a:path w="415925" h="415925">
                  <a:moveTo>
                    <a:pt x="261226" y="71043"/>
                  </a:moveTo>
                  <a:lnTo>
                    <a:pt x="225602" y="71043"/>
                  </a:lnTo>
                  <a:lnTo>
                    <a:pt x="225602" y="118554"/>
                  </a:lnTo>
                  <a:lnTo>
                    <a:pt x="261226" y="118554"/>
                  </a:lnTo>
                  <a:lnTo>
                    <a:pt x="261226" y="71043"/>
                  </a:lnTo>
                  <a:close/>
                </a:path>
                <a:path w="415925" h="415925">
                  <a:moveTo>
                    <a:pt x="261226" y="0"/>
                  </a:moveTo>
                  <a:lnTo>
                    <a:pt x="154355" y="0"/>
                  </a:lnTo>
                  <a:lnTo>
                    <a:pt x="154355" y="35560"/>
                  </a:lnTo>
                  <a:lnTo>
                    <a:pt x="154355" y="153695"/>
                  </a:lnTo>
                  <a:lnTo>
                    <a:pt x="71247" y="153695"/>
                  </a:lnTo>
                  <a:lnTo>
                    <a:pt x="71247" y="189255"/>
                  </a:lnTo>
                  <a:lnTo>
                    <a:pt x="189979" y="189255"/>
                  </a:lnTo>
                  <a:lnTo>
                    <a:pt x="189979" y="153695"/>
                  </a:lnTo>
                  <a:lnTo>
                    <a:pt x="189979" y="35560"/>
                  </a:lnTo>
                  <a:lnTo>
                    <a:pt x="261226" y="35560"/>
                  </a:lnTo>
                  <a:lnTo>
                    <a:pt x="261226" y="0"/>
                  </a:lnTo>
                  <a:close/>
                </a:path>
                <a:path w="415925" h="415925">
                  <a:moveTo>
                    <a:pt x="296849" y="297218"/>
                  </a:moveTo>
                  <a:lnTo>
                    <a:pt x="261226" y="297218"/>
                  </a:lnTo>
                  <a:lnTo>
                    <a:pt x="261226" y="379780"/>
                  </a:lnTo>
                  <a:lnTo>
                    <a:pt x="154355" y="379780"/>
                  </a:lnTo>
                  <a:lnTo>
                    <a:pt x="154355" y="415353"/>
                  </a:lnTo>
                  <a:lnTo>
                    <a:pt x="296849" y="415353"/>
                  </a:lnTo>
                  <a:lnTo>
                    <a:pt x="296849" y="379780"/>
                  </a:lnTo>
                  <a:lnTo>
                    <a:pt x="296849" y="297218"/>
                  </a:lnTo>
                  <a:close/>
                </a:path>
                <a:path w="415925" h="415925">
                  <a:moveTo>
                    <a:pt x="415582" y="225450"/>
                  </a:moveTo>
                  <a:lnTo>
                    <a:pt x="332473" y="225450"/>
                  </a:lnTo>
                  <a:lnTo>
                    <a:pt x="332473" y="154190"/>
                  </a:lnTo>
                  <a:lnTo>
                    <a:pt x="225602" y="154190"/>
                  </a:lnTo>
                  <a:lnTo>
                    <a:pt x="225602" y="225450"/>
                  </a:lnTo>
                  <a:lnTo>
                    <a:pt x="154355" y="225450"/>
                  </a:lnTo>
                  <a:lnTo>
                    <a:pt x="154355" y="332346"/>
                  </a:lnTo>
                  <a:lnTo>
                    <a:pt x="219671" y="332346"/>
                  </a:lnTo>
                  <a:lnTo>
                    <a:pt x="219671" y="296722"/>
                  </a:lnTo>
                  <a:lnTo>
                    <a:pt x="189979" y="296722"/>
                  </a:lnTo>
                  <a:lnTo>
                    <a:pt x="189979" y="261086"/>
                  </a:lnTo>
                  <a:lnTo>
                    <a:pt x="261226" y="261086"/>
                  </a:lnTo>
                  <a:lnTo>
                    <a:pt x="261226" y="189826"/>
                  </a:lnTo>
                  <a:lnTo>
                    <a:pt x="296849" y="189826"/>
                  </a:lnTo>
                  <a:lnTo>
                    <a:pt x="296849" y="261086"/>
                  </a:lnTo>
                  <a:lnTo>
                    <a:pt x="415582" y="261086"/>
                  </a:lnTo>
                  <a:lnTo>
                    <a:pt x="415582" y="225450"/>
                  </a:lnTo>
                  <a:close/>
                </a:path>
                <a:path w="415925" h="415925">
                  <a:moveTo>
                    <a:pt x="415582" y="154190"/>
                  </a:moveTo>
                  <a:lnTo>
                    <a:pt x="368096" y="154190"/>
                  </a:lnTo>
                  <a:lnTo>
                    <a:pt x="368096" y="189826"/>
                  </a:lnTo>
                  <a:lnTo>
                    <a:pt x="415582" y="189826"/>
                  </a:lnTo>
                  <a:lnTo>
                    <a:pt x="415582" y="154190"/>
                  </a:lnTo>
                  <a:close/>
                </a:path>
                <a:path w="415925" h="415925">
                  <a:moveTo>
                    <a:pt x="415582" y="0"/>
                  </a:moveTo>
                  <a:lnTo>
                    <a:pt x="379971" y="0"/>
                  </a:lnTo>
                  <a:lnTo>
                    <a:pt x="379971" y="35560"/>
                  </a:lnTo>
                  <a:lnTo>
                    <a:pt x="379971" y="82562"/>
                  </a:lnTo>
                  <a:lnTo>
                    <a:pt x="332473" y="82562"/>
                  </a:lnTo>
                  <a:lnTo>
                    <a:pt x="332473" y="35560"/>
                  </a:lnTo>
                  <a:lnTo>
                    <a:pt x="379971" y="35560"/>
                  </a:lnTo>
                  <a:lnTo>
                    <a:pt x="379971" y="0"/>
                  </a:lnTo>
                  <a:lnTo>
                    <a:pt x="296849" y="0"/>
                  </a:lnTo>
                  <a:lnTo>
                    <a:pt x="296849" y="35560"/>
                  </a:lnTo>
                  <a:lnTo>
                    <a:pt x="296849" y="82562"/>
                  </a:lnTo>
                  <a:lnTo>
                    <a:pt x="296849" y="118122"/>
                  </a:lnTo>
                  <a:lnTo>
                    <a:pt x="415582" y="118122"/>
                  </a:lnTo>
                  <a:lnTo>
                    <a:pt x="415582" y="82931"/>
                  </a:lnTo>
                  <a:lnTo>
                    <a:pt x="415582" y="82562"/>
                  </a:lnTo>
                  <a:lnTo>
                    <a:pt x="415582" y="35560"/>
                  </a:lnTo>
                  <a:lnTo>
                    <a:pt x="415582" y="35420"/>
                  </a:lnTo>
                  <a:lnTo>
                    <a:pt x="415582" y="0"/>
                  </a:lnTo>
                  <a:close/>
                </a:path>
              </a:pathLst>
            </a:custGeom>
            <a:solidFill>
              <a:srgbClr val="2935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9078" y="3303501"/>
              <a:ext cx="83118" cy="118774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797296" y="2862072"/>
              <a:ext cx="1262380" cy="704215"/>
            </a:xfrm>
            <a:custGeom>
              <a:avLst/>
              <a:gdLst/>
              <a:ahLst/>
              <a:cxnLst/>
              <a:rect l="l" t="t" r="r" b="b"/>
              <a:pathLst>
                <a:path w="1262379" h="704214">
                  <a:moveTo>
                    <a:pt x="0" y="704088"/>
                  </a:moveTo>
                  <a:lnTo>
                    <a:pt x="1261872" y="704088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797296" y="2537460"/>
            <a:ext cx="1262380" cy="3251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8636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68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Cat.topic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4507991" y="2862072"/>
            <a:ext cx="2164080" cy="704215"/>
            <a:chOff x="4507991" y="2862072"/>
            <a:chExt cx="2164080" cy="704215"/>
          </a:xfrm>
        </p:grpSpPr>
        <p:sp>
          <p:nvSpPr>
            <p:cNvPr id="85" name="object 85" descr=""/>
            <p:cNvSpPr/>
            <p:nvPr/>
          </p:nvSpPr>
          <p:spPr>
            <a:xfrm>
              <a:off x="6185061" y="3019238"/>
              <a:ext cx="487045" cy="391160"/>
            </a:xfrm>
            <a:custGeom>
              <a:avLst/>
              <a:gdLst/>
              <a:ahLst/>
              <a:cxnLst/>
              <a:rect l="l" t="t" r="r" b="b"/>
              <a:pathLst>
                <a:path w="487045" h="391160">
                  <a:moveTo>
                    <a:pt x="463094" y="0"/>
                  </a:moveTo>
                  <a:lnTo>
                    <a:pt x="23747" y="0"/>
                  </a:lnTo>
                  <a:lnTo>
                    <a:pt x="0" y="24129"/>
                  </a:lnTo>
                  <a:lnTo>
                    <a:pt x="0" y="368299"/>
                  </a:lnTo>
                  <a:lnTo>
                    <a:pt x="463094" y="391160"/>
                  </a:lnTo>
                  <a:lnTo>
                    <a:pt x="472335" y="389890"/>
                  </a:lnTo>
                  <a:lnTo>
                    <a:pt x="479884" y="384810"/>
                  </a:lnTo>
                  <a:lnTo>
                    <a:pt x="484975" y="377190"/>
                  </a:lnTo>
                  <a:lnTo>
                    <a:pt x="486842" y="368300"/>
                  </a:lnTo>
                  <a:lnTo>
                    <a:pt x="486842" y="355600"/>
                  </a:lnTo>
                  <a:lnTo>
                    <a:pt x="35621" y="355600"/>
                  </a:lnTo>
                  <a:lnTo>
                    <a:pt x="35621" y="166370"/>
                  </a:lnTo>
                  <a:lnTo>
                    <a:pt x="486842" y="166370"/>
                  </a:lnTo>
                  <a:lnTo>
                    <a:pt x="486842" y="142240"/>
                  </a:lnTo>
                  <a:lnTo>
                    <a:pt x="35621" y="142240"/>
                  </a:lnTo>
                  <a:lnTo>
                    <a:pt x="35621" y="35560"/>
                  </a:lnTo>
                  <a:lnTo>
                    <a:pt x="486842" y="35560"/>
                  </a:lnTo>
                  <a:lnTo>
                    <a:pt x="486842" y="24130"/>
                  </a:lnTo>
                  <a:lnTo>
                    <a:pt x="484975" y="13970"/>
                  </a:lnTo>
                  <a:lnTo>
                    <a:pt x="479884" y="6350"/>
                  </a:lnTo>
                  <a:lnTo>
                    <a:pt x="472335" y="1270"/>
                  </a:lnTo>
                  <a:lnTo>
                    <a:pt x="463094" y="0"/>
                  </a:lnTo>
                  <a:close/>
                </a:path>
                <a:path w="487045" h="391160">
                  <a:moveTo>
                    <a:pt x="112802" y="166370"/>
                  </a:moveTo>
                  <a:lnTo>
                    <a:pt x="89054" y="166370"/>
                  </a:lnTo>
                  <a:lnTo>
                    <a:pt x="89054" y="237490"/>
                  </a:lnTo>
                  <a:lnTo>
                    <a:pt x="79811" y="238760"/>
                  </a:lnTo>
                  <a:lnTo>
                    <a:pt x="72262" y="243840"/>
                  </a:lnTo>
                  <a:lnTo>
                    <a:pt x="67173" y="251460"/>
                  </a:lnTo>
                  <a:lnTo>
                    <a:pt x="65306" y="261620"/>
                  </a:lnTo>
                  <a:lnTo>
                    <a:pt x="67173" y="270510"/>
                  </a:lnTo>
                  <a:lnTo>
                    <a:pt x="72262" y="278130"/>
                  </a:lnTo>
                  <a:lnTo>
                    <a:pt x="79811" y="283210"/>
                  </a:lnTo>
                  <a:lnTo>
                    <a:pt x="89054" y="284480"/>
                  </a:lnTo>
                  <a:lnTo>
                    <a:pt x="89054" y="297180"/>
                  </a:lnTo>
                  <a:lnTo>
                    <a:pt x="79811" y="298450"/>
                  </a:lnTo>
                  <a:lnTo>
                    <a:pt x="72262" y="303530"/>
                  </a:lnTo>
                  <a:lnTo>
                    <a:pt x="67173" y="311150"/>
                  </a:lnTo>
                  <a:lnTo>
                    <a:pt x="65306" y="320040"/>
                  </a:lnTo>
                  <a:lnTo>
                    <a:pt x="67173" y="330200"/>
                  </a:lnTo>
                  <a:lnTo>
                    <a:pt x="72262" y="337820"/>
                  </a:lnTo>
                  <a:lnTo>
                    <a:pt x="79811" y="342900"/>
                  </a:lnTo>
                  <a:lnTo>
                    <a:pt x="89054" y="344170"/>
                  </a:lnTo>
                  <a:lnTo>
                    <a:pt x="89054" y="355600"/>
                  </a:lnTo>
                  <a:lnTo>
                    <a:pt x="112802" y="355600"/>
                  </a:lnTo>
                  <a:lnTo>
                    <a:pt x="112802" y="344170"/>
                  </a:lnTo>
                  <a:lnTo>
                    <a:pt x="122049" y="342900"/>
                  </a:lnTo>
                  <a:lnTo>
                    <a:pt x="129600" y="337820"/>
                  </a:lnTo>
                  <a:lnTo>
                    <a:pt x="134692" y="330200"/>
                  </a:lnTo>
                  <a:lnTo>
                    <a:pt x="136559" y="320040"/>
                  </a:lnTo>
                  <a:lnTo>
                    <a:pt x="134692" y="311150"/>
                  </a:lnTo>
                  <a:lnTo>
                    <a:pt x="129600" y="303530"/>
                  </a:lnTo>
                  <a:lnTo>
                    <a:pt x="122049" y="298450"/>
                  </a:lnTo>
                  <a:lnTo>
                    <a:pt x="112802" y="297180"/>
                  </a:lnTo>
                  <a:lnTo>
                    <a:pt x="112802" y="284480"/>
                  </a:lnTo>
                  <a:lnTo>
                    <a:pt x="122049" y="283210"/>
                  </a:lnTo>
                  <a:lnTo>
                    <a:pt x="129600" y="278130"/>
                  </a:lnTo>
                  <a:lnTo>
                    <a:pt x="134692" y="270510"/>
                  </a:lnTo>
                  <a:lnTo>
                    <a:pt x="136559" y="261620"/>
                  </a:lnTo>
                  <a:lnTo>
                    <a:pt x="134692" y="251460"/>
                  </a:lnTo>
                  <a:lnTo>
                    <a:pt x="129600" y="243840"/>
                  </a:lnTo>
                  <a:lnTo>
                    <a:pt x="122049" y="238760"/>
                  </a:lnTo>
                  <a:lnTo>
                    <a:pt x="112802" y="237490"/>
                  </a:lnTo>
                  <a:lnTo>
                    <a:pt x="112802" y="166370"/>
                  </a:lnTo>
                  <a:close/>
                </a:path>
                <a:path w="487045" h="391160">
                  <a:moveTo>
                    <a:pt x="207803" y="166370"/>
                  </a:moveTo>
                  <a:lnTo>
                    <a:pt x="184055" y="166370"/>
                  </a:lnTo>
                  <a:lnTo>
                    <a:pt x="184055" y="177800"/>
                  </a:lnTo>
                  <a:lnTo>
                    <a:pt x="174806" y="180340"/>
                  </a:lnTo>
                  <a:lnTo>
                    <a:pt x="167258" y="185420"/>
                  </a:lnTo>
                  <a:lnTo>
                    <a:pt x="162171" y="193040"/>
                  </a:lnTo>
                  <a:lnTo>
                    <a:pt x="160307" y="201930"/>
                  </a:lnTo>
                  <a:lnTo>
                    <a:pt x="162171" y="210820"/>
                  </a:lnTo>
                  <a:lnTo>
                    <a:pt x="167258" y="218440"/>
                  </a:lnTo>
                  <a:lnTo>
                    <a:pt x="174806" y="223520"/>
                  </a:lnTo>
                  <a:lnTo>
                    <a:pt x="184055" y="226060"/>
                  </a:lnTo>
                  <a:lnTo>
                    <a:pt x="184055" y="237490"/>
                  </a:lnTo>
                  <a:lnTo>
                    <a:pt x="174806" y="238760"/>
                  </a:lnTo>
                  <a:lnTo>
                    <a:pt x="167258" y="243840"/>
                  </a:lnTo>
                  <a:lnTo>
                    <a:pt x="162171" y="251460"/>
                  </a:lnTo>
                  <a:lnTo>
                    <a:pt x="160307" y="261620"/>
                  </a:lnTo>
                  <a:lnTo>
                    <a:pt x="162171" y="270510"/>
                  </a:lnTo>
                  <a:lnTo>
                    <a:pt x="167258" y="278130"/>
                  </a:lnTo>
                  <a:lnTo>
                    <a:pt x="174806" y="283210"/>
                  </a:lnTo>
                  <a:lnTo>
                    <a:pt x="184055" y="284480"/>
                  </a:lnTo>
                  <a:lnTo>
                    <a:pt x="184055" y="355600"/>
                  </a:lnTo>
                  <a:lnTo>
                    <a:pt x="207803" y="355600"/>
                  </a:lnTo>
                  <a:lnTo>
                    <a:pt x="207803" y="284480"/>
                  </a:lnTo>
                  <a:lnTo>
                    <a:pt x="217044" y="283210"/>
                  </a:lnTo>
                  <a:lnTo>
                    <a:pt x="224593" y="278130"/>
                  </a:lnTo>
                  <a:lnTo>
                    <a:pt x="229684" y="270510"/>
                  </a:lnTo>
                  <a:lnTo>
                    <a:pt x="231551" y="261620"/>
                  </a:lnTo>
                  <a:lnTo>
                    <a:pt x="229684" y="251460"/>
                  </a:lnTo>
                  <a:lnTo>
                    <a:pt x="224593" y="243840"/>
                  </a:lnTo>
                  <a:lnTo>
                    <a:pt x="217044" y="238760"/>
                  </a:lnTo>
                  <a:lnTo>
                    <a:pt x="207803" y="237490"/>
                  </a:lnTo>
                  <a:lnTo>
                    <a:pt x="207803" y="226060"/>
                  </a:lnTo>
                  <a:lnTo>
                    <a:pt x="217044" y="223520"/>
                  </a:lnTo>
                  <a:lnTo>
                    <a:pt x="224593" y="218440"/>
                  </a:lnTo>
                  <a:lnTo>
                    <a:pt x="229684" y="210820"/>
                  </a:lnTo>
                  <a:lnTo>
                    <a:pt x="231551" y="201930"/>
                  </a:lnTo>
                  <a:lnTo>
                    <a:pt x="229684" y="193040"/>
                  </a:lnTo>
                  <a:lnTo>
                    <a:pt x="224593" y="185420"/>
                  </a:lnTo>
                  <a:lnTo>
                    <a:pt x="217044" y="180340"/>
                  </a:lnTo>
                  <a:lnTo>
                    <a:pt x="207803" y="177800"/>
                  </a:lnTo>
                  <a:lnTo>
                    <a:pt x="207803" y="166370"/>
                  </a:lnTo>
                  <a:close/>
                </a:path>
                <a:path w="487045" h="391160">
                  <a:moveTo>
                    <a:pt x="302795" y="166370"/>
                  </a:moveTo>
                  <a:lnTo>
                    <a:pt x="279047" y="166370"/>
                  </a:lnTo>
                  <a:lnTo>
                    <a:pt x="279047" y="237490"/>
                  </a:lnTo>
                  <a:lnTo>
                    <a:pt x="269798" y="238760"/>
                  </a:lnTo>
                  <a:lnTo>
                    <a:pt x="262250" y="243840"/>
                  </a:lnTo>
                  <a:lnTo>
                    <a:pt x="257163" y="251460"/>
                  </a:lnTo>
                  <a:lnTo>
                    <a:pt x="255299" y="261620"/>
                  </a:lnTo>
                  <a:lnTo>
                    <a:pt x="257163" y="270510"/>
                  </a:lnTo>
                  <a:lnTo>
                    <a:pt x="262250" y="278130"/>
                  </a:lnTo>
                  <a:lnTo>
                    <a:pt x="269798" y="283210"/>
                  </a:lnTo>
                  <a:lnTo>
                    <a:pt x="279047" y="284480"/>
                  </a:lnTo>
                  <a:lnTo>
                    <a:pt x="279047" y="297180"/>
                  </a:lnTo>
                  <a:lnTo>
                    <a:pt x="269798" y="298450"/>
                  </a:lnTo>
                  <a:lnTo>
                    <a:pt x="262250" y="303530"/>
                  </a:lnTo>
                  <a:lnTo>
                    <a:pt x="257163" y="311150"/>
                  </a:lnTo>
                  <a:lnTo>
                    <a:pt x="255299" y="320040"/>
                  </a:lnTo>
                  <a:lnTo>
                    <a:pt x="257163" y="330200"/>
                  </a:lnTo>
                  <a:lnTo>
                    <a:pt x="262250" y="337820"/>
                  </a:lnTo>
                  <a:lnTo>
                    <a:pt x="269798" y="342900"/>
                  </a:lnTo>
                  <a:lnTo>
                    <a:pt x="279047" y="344170"/>
                  </a:lnTo>
                  <a:lnTo>
                    <a:pt x="279047" y="355600"/>
                  </a:lnTo>
                  <a:lnTo>
                    <a:pt x="302795" y="355600"/>
                  </a:lnTo>
                  <a:lnTo>
                    <a:pt x="302795" y="344170"/>
                  </a:lnTo>
                  <a:lnTo>
                    <a:pt x="312036" y="342900"/>
                  </a:lnTo>
                  <a:lnTo>
                    <a:pt x="319585" y="337820"/>
                  </a:lnTo>
                  <a:lnTo>
                    <a:pt x="324676" y="330200"/>
                  </a:lnTo>
                  <a:lnTo>
                    <a:pt x="326543" y="320040"/>
                  </a:lnTo>
                  <a:lnTo>
                    <a:pt x="324676" y="311150"/>
                  </a:lnTo>
                  <a:lnTo>
                    <a:pt x="319585" y="303530"/>
                  </a:lnTo>
                  <a:lnTo>
                    <a:pt x="312036" y="298450"/>
                  </a:lnTo>
                  <a:lnTo>
                    <a:pt x="302795" y="297180"/>
                  </a:lnTo>
                  <a:lnTo>
                    <a:pt x="302795" y="284480"/>
                  </a:lnTo>
                  <a:lnTo>
                    <a:pt x="312036" y="283210"/>
                  </a:lnTo>
                  <a:lnTo>
                    <a:pt x="319585" y="278130"/>
                  </a:lnTo>
                  <a:lnTo>
                    <a:pt x="324676" y="270510"/>
                  </a:lnTo>
                  <a:lnTo>
                    <a:pt x="326543" y="261620"/>
                  </a:lnTo>
                  <a:lnTo>
                    <a:pt x="324676" y="251460"/>
                  </a:lnTo>
                  <a:lnTo>
                    <a:pt x="319585" y="243840"/>
                  </a:lnTo>
                  <a:lnTo>
                    <a:pt x="312036" y="238760"/>
                  </a:lnTo>
                  <a:lnTo>
                    <a:pt x="302795" y="237490"/>
                  </a:lnTo>
                  <a:lnTo>
                    <a:pt x="302795" y="166370"/>
                  </a:lnTo>
                  <a:close/>
                </a:path>
                <a:path w="487045" h="391160">
                  <a:moveTo>
                    <a:pt x="397787" y="166370"/>
                  </a:moveTo>
                  <a:lnTo>
                    <a:pt x="374039" y="166370"/>
                  </a:lnTo>
                  <a:lnTo>
                    <a:pt x="374039" y="177800"/>
                  </a:lnTo>
                  <a:lnTo>
                    <a:pt x="364790" y="180340"/>
                  </a:lnTo>
                  <a:lnTo>
                    <a:pt x="357242" y="185420"/>
                  </a:lnTo>
                  <a:lnTo>
                    <a:pt x="352155" y="193040"/>
                  </a:lnTo>
                  <a:lnTo>
                    <a:pt x="350291" y="201930"/>
                  </a:lnTo>
                  <a:lnTo>
                    <a:pt x="352155" y="210820"/>
                  </a:lnTo>
                  <a:lnTo>
                    <a:pt x="357242" y="218440"/>
                  </a:lnTo>
                  <a:lnTo>
                    <a:pt x="364790" y="223520"/>
                  </a:lnTo>
                  <a:lnTo>
                    <a:pt x="374039" y="226060"/>
                  </a:lnTo>
                  <a:lnTo>
                    <a:pt x="374039" y="297180"/>
                  </a:lnTo>
                  <a:lnTo>
                    <a:pt x="364790" y="298450"/>
                  </a:lnTo>
                  <a:lnTo>
                    <a:pt x="357242" y="303530"/>
                  </a:lnTo>
                  <a:lnTo>
                    <a:pt x="352155" y="311150"/>
                  </a:lnTo>
                  <a:lnTo>
                    <a:pt x="350291" y="320040"/>
                  </a:lnTo>
                  <a:lnTo>
                    <a:pt x="352155" y="330200"/>
                  </a:lnTo>
                  <a:lnTo>
                    <a:pt x="357242" y="337820"/>
                  </a:lnTo>
                  <a:lnTo>
                    <a:pt x="364790" y="342900"/>
                  </a:lnTo>
                  <a:lnTo>
                    <a:pt x="374039" y="344170"/>
                  </a:lnTo>
                  <a:lnTo>
                    <a:pt x="374039" y="355600"/>
                  </a:lnTo>
                  <a:lnTo>
                    <a:pt x="397787" y="355600"/>
                  </a:lnTo>
                  <a:lnTo>
                    <a:pt x="397787" y="344170"/>
                  </a:lnTo>
                  <a:lnTo>
                    <a:pt x="407028" y="342900"/>
                  </a:lnTo>
                  <a:lnTo>
                    <a:pt x="414577" y="337820"/>
                  </a:lnTo>
                  <a:lnTo>
                    <a:pt x="419668" y="330200"/>
                  </a:lnTo>
                  <a:lnTo>
                    <a:pt x="421535" y="320040"/>
                  </a:lnTo>
                  <a:lnTo>
                    <a:pt x="419668" y="311150"/>
                  </a:lnTo>
                  <a:lnTo>
                    <a:pt x="414577" y="303530"/>
                  </a:lnTo>
                  <a:lnTo>
                    <a:pt x="407028" y="298450"/>
                  </a:lnTo>
                  <a:lnTo>
                    <a:pt x="397787" y="297180"/>
                  </a:lnTo>
                  <a:lnTo>
                    <a:pt x="397787" y="226060"/>
                  </a:lnTo>
                  <a:lnTo>
                    <a:pt x="407028" y="223520"/>
                  </a:lnTo>
                  <a:lnTo>
                    <a:pt x="414577" y="218440"/>
                  </a:lnTo>
                  <a:lnTo>
                    <a:pt x="419668" y="210820"/>
                  </a:lnTo>
                  <a:lnTo>
                    <a:pt x="421535" y="201930"/>
                  </a:lnTo>
                  <a:lnTo>
                    <a:pt x="419668" y="193040"/>
                  </a:lnTo>
                  <a:lnTo>
                    <a:pt x="414577" y="185420"/>
                  </a:lnTo>
                  <a:lnTo>
                    <a:pt x="407028" y="180340"/>
                  </a:lnTo>
                  <a:lnTo>
                    <a:pt x="397787" y="177800"/>
                  </a:lnTo>
                  <a:lnTo>
                    <a:pt x="397787" y="166370"/>
                  </a:lnTo>
                  <a:close/>
                </a:path>
                <a:path w="487045" h="391160">
                  <a:moveTo>
                    <a:pt x="486842" y="166370"/>
                  </a:moveTo>
                  <a:lnTo>
                    <a:pt x="451220" y="166370"/>
                  </a:lnTo>
                  <a:lnTo>
                    <a:pt x="451220" y="355600"/>
                  </a:lnTo>
                  <a:lnTo>
                    <a:pt x="486842" y="355600"/>
                  </a:lnTo>
                  <a:lnTo>
                    <a:pt x="486842" y="166370"/>
                  </a:lnTo>
                  <a:close/>
                </a:path>
                <a:path w="487045" h="391160">
                  <a:moveTo>
                    <a:pt x="112802" y="35560"/>
                  </a:moveTo>
                  <a:lnTo>
                    <a:pt x="89054" y="35560"/>
                  </a:lnTo>
                  <a:lnTo>
                    <a:pt x="89054" y="46990"/>
                  </a:lnTo>
                  <a:lnTo>
                    <a:pt x="79811" y="49530"/>
                  </a:lnTo>
                  <a:lnTo>
                    <a:pt x="72262" y="54610"/>
                  </a:lnTo>
                  <a:lnTo>
                    <a:pt x="67173" y="62230"/>
                  </a:lnTo>
                  <a:lnTo>
                    <a:pt x="65306" y="71120"/>
                  </a:lnTo>
                  <a:lnTo>
                    <a:pt x="67173" y="80010"/>
                  </a:lnTo>
                  <a:lnTo>
                    <a:pt x="72262" y="87630"/>
                  </a:lnTo>
                  <a:lnTo>
                    <a:pt x="79811" y="92710"/>
                  </a:lnTo>
                  <a:lnTo>
                    <a:pt x="89054" y="95250"/>
                  </a:lnTo>
                  <a:lnTo>
                    <a:pt x="89054" y="142240"/>
                  </a:lnTo>
                  <a:lnTo>
                    <a:pt x="112802" y="142240"/>
                  </a:lnTo>
                  <a:lnTo>
                    <a:pt x="112802" y="95250"/>
                  </a:lnTo>
                  <a:lnTo>
                    <a:pt x="122049" y="92710"/>
                  </a:lnTo>
                  <a:lnTo>
                    <a:pt x="129600" y="87630"/>
                  </a:lnTo>
                  <a:lnTo>
                    <a:pt x="134692" y="80010"/>
                  </a:lnTo>
                  <a:lnTo>
                    <a:pt x="136559" y="71120"/>
                  </a:lnTo>
                  <a:lnTo>
                    <a:pt x="134692" y="62230"/>
                  </a:lnTo>
                  <a:lnTo>
                    <a:pt x="129600" y="54610"/>
                  </a:lnTo>
                  <a:lnTo>
                    <a:pt x="122049" y="49530"/>
                  </a:lnTo>
                  <a:lnTo>
                    <a:pt x="112802" y="46990"/>
                  </a:lnTo>
                  <a:lnTo>
                    <a:pt x="112802" y="35560"/>
                  </a:lnTo>
                  <a:close/>
                </a:path>
                <a:path w="487045" h="391160">
                  <a:moveTo>
                    <a:pt x="207803" y="35560"/>
                  </a:moveTo>
                  <a:lnTo>
                    <a:pt x="184055" y="35560"/>
                  </a:lnTo>
                  <a:lnTo>
                    <a:pt x="184055" y="82550"/>
                  </a:lnTo>
                  <a:lnTo>
                    <a:pt x="174806" y="85090"/>
                  </a:lnTo>
                  <a:lnTo>
                    <a:pt x="167258" y="90170"/>
                  </a:lnTo>
                  <a:lnTo>
                    <a:pt x="162171" y="97790"/>
                  </a:lnTo>
                  <a:lnTo>
                    <a:pt x="160307" y="106680"/>
                  </a:lnTo>
                  <a:lnTo>
                    <a:pt x="162171" y="115570"/>
                  </a:lnTo>
                  <a:lnTo>
                    <a:pt x="167258" y="123190"/>
                  </a:lnTo>
                  <a:lnTo>
                    <a:pt x="174806" y="128270"/>
                  </a:lnTo>
                  <a:lnTo>
                    <a:pt x="184055" y="130810"/>
                  </a:lnTo>
                  <a:lnTo>
                    <a:pt x="184055" y="142240"/>
                  </a:lnTo>
                  <a:lnTo>
                    <a:pt x="207803" y="142240"/>
                  </a:lnTo>
                  <a:lnTo>
                    <a:pt x="207803" y="130810"/>
                  </a:lnTo>
                  <a:lnTo>
                    <a:pt x="217044" y="128270"/>
                  </a:lnTo>
                  <a:lnTo>
                    <a:pt x="224593" y="123190"/>
                  </a:lnTo>
                  <a:lnTo>
                    <a:pt x="229684" y="115570"/>
                  </a:lnTo>
                  <a:lnTo>
                    <a:pt x="231551" y="106680"/>
                  </a:lnTo>
                  <a:lnTo>
                    <a:pt x="229684" y="97790"/>
                  </a:lnTo>
                  <a:lnTo>
                    <a:pt x="224593" y="90170"/>
                  </a:lnTo>
                  <a:lnTo>
                    <a:pt x="217044" y="85090"/>
                  </a:lnTo>
                  <a:lnTo>
                    <a:pt x="207803" y="82550"/>
                  </a:lnTo>
                  <a:lnTo>
                    <a:pt x="207803" y="35560"/>
                  </a:lnTo>
                  <a:close/>
                </a:path>
                <a:path w="487045" h="391160">
                  <a:moveTo>
                    <a:pt x="302795" y="35560"/>
                  </a:moveTo>
                  <a:lnTo>
                    <a:pt x="279047" y="35560"/>
                  </a:lnTo>
                  <a:lnTo>
                    <a:pt x="279047" y="46990"/>
                  </a:lnTo>
                  <a:lnTo>
                    <a:pt x="269798" y="49530"/>
                  </a:lnTo>
                  <a:lnTo>
                    <a:pt x="262250" y="54610"/>
                  </a:lnTo>
                  <a:lnTo>
                    <a:pt x="257163" y="62230"/>
                  </a:lnTo>
                  <a:lnTo>
                    <a:pt x="255299" y="71120"/>
                  </a:lnTo>
                  <a:lnTo>
                    <a:pt x="257163" y="80010"/>
                  </a:lnTo>
                  <a:lnTo>
                    <a:pt x="262250" y="87630"/>
                  </a:lnTo>
                  <a:lnTo>
                    <a:pt x="269798" y="92710"/>
                  </a:lnTo>
                  <a:lnTo>
                    <a:pt x="279047" y="95250"/>
                  </a:lnTo>
                  <a:lnTo>
                    <a:pt x="279047" y="142240"/>
                  </a:lnTo>
                  <a:lnTo>
                    <a:pt x="302795" y="142240"/>
                  </a:lnTo>
                  <a:lnTo>
                    <a:pt x="302795" y="95250"/>
                  </a:lnTo>
                  <a:lnTo>
                    <a:pt x="312036" y="92710"/>
                  </a:lnTo>
                  <a:lnTo>
                    <a:pt x="319585" y="87630"/>
                  </a:lnTo>
                  <a:lnTo>
                    <a:pt x="324676" y="80010"/>
                  </a:lnTo>
                  <a:lnTo>
                    <a:pt x="326543" y="71120"/>
                  </a:lnTo>
                  <a:lnTo>
                    <a:pt x="324676" y="62230"/>
                  </a:lnTo>
                  <a:lnTo>
                    <a:pt x="319585" y="54610"/>
                  </a:lnTo>
                  <a:lnTo>
                    <a:pt x="312036" y="49530"/>
                  </a:lnTo>
                  <a:lnTo>
                    <a:pt x="302795" y="46990"/>
                  </a:lnTo>
                  <a:lnTo>
                    <a:pt x="302795" y="35560"/>
                  </a:lnTo>
                  <a:close/>
                </a:path>
                <a:path w="487045" h="391160">
                  <a:moveTo>
                    <a:pt x="397787" y="35560"/>
                  </a:moveTo>
                  <a:lnTo>
                    <a:pt x="374039" y="35560"/>
                  </a:lnTo>
                  <a:lnTo>
                    <a:pt x="374039" y="82550"/>
                  </a:lnTo>
                  <a:lnTo>
                    <a:pt x="364790" y="85090"/>
                  </a:lnTo>
                  <a:lnTo>
                    <a:pt x="357242" y="90170"/>
                  </a:lnTo>
                  <a:lnTo>
                    <a:pt x="352155" y="97790"/>
                  </a:lnTo>
                  <a:lnTo>
                    <a:pt x="350291" y="106680"/>
                  </a:lnTo>
                  <a:lnTo>
                    <a:pt x="352155" y="115570"/>
                  </a:lnTo>
                  <a:lnTo>
                    <a:pt x="357242" y="123190"/>
                  </a:lnTo>
                  <a:lnTo>
                    <a:pt x="364790" y="128270"/>
                  </a:lnTo>
                  <a:lnTo>
                    <a:pt x="374039" y="130810"/>
                  </a:lnTo>
                  <a:lnTo>
                    <a:pt x="374039" y="142240"/>
                  </a:lnTo>
                  <a:lnTo>
                    <a:pt x="397787" y="142240"/>
                  </a:lnTo>
                  <a:lnTo>
                    <a:pt x="397787" y="130810"/>
                  </a:lnTo>
                  <a:lnTo>
                    <a:pt x="407028" y="128270"/>
                  </a:lnTo>
                  <a:lnTo>
                    <a:pt x="414577" y="123190"/>
                  </a:lnTo>
                  <a:lnTo>
                    <a:pt x="419668" y="115570"/>
                  </a:lnTo>
                  <a:lnTo>
                    <a:pt x="421535" y="106680"/>
                  </a:lnTo>
                  <a:lnTo>
                    <a:pt x="419668" y="97790"/>
                  </a:lnTo>
                  <a:lnTo>
                    <a:pt x="414577" y="90170"/>
                  </a:lnTo>
                  <a:lnTo>
                    <a:pt x="407028" y="85090"/>
                  </a:lnTo>
                  <a:lnTo>
                    <a:pt x="397787" y="82550"/>
                  </a:lnTo>
                  <a:lnTo>
                    <a:pt x="397787" y="35560"/>
                  </a:lnTo>
                  <a:close/>
                </a:path>
                <a:path w="487045" h="391160">
                  <a:moveTo>
                    <a:pt x="486842" y="35560"/>
                  </a:moveTo>
                  <a:lnTo>
                    <a:pt x="451220" y="35560"/>
                  </a:lnTo>
                  <a:lnTo>
                    <a:pt x="451220" y="142240"/>
                  </a:lnTo>
                  <a:lnTo>
                    <a:pt x="486842" y="142240"/>
                  </a:lnTo>
                  <a:lnTo>
                    <a:pt x="486842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4507991" y="2862072"/>
              <a:ext cx="1262380" cy="704215"/>
            </a:xfrm>
            <a:custGeom>
              <a:avLst/>
              <a:gdLst/>
              <a:ahLst/>
              <a:cxnLst/>
              <a:rect l="l" t="t" r="r" b="b"/>
              <a:pathLst>
                <a:path w="1262379" h="704214">
                  <a:moveTo>
                    <a:pt x="0" y="704088"/>
                  </a:moveTo>
                  <a:lnTo>
                    <a:pt x="1261872" y="704088"/>
                  </a:lnTo>
                  <a:lnTo>
                    <a:pt x="1261872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4507991" y="2537460"/>
            <a:ext cx="1262380" cy="32512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86360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68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1933955" y="2862072"/>
            <a:ext cx="3371850" cy="704215"/>
            <a:chOff x="1933955" y="2862072"/>
            <a:chExt cx="3371850" cy="704215"/>
          </a:xfrm>
        </p:grpSpPr>
        <p:sp>
          <p:nvSpPr>
            <p:cNvPr id="89" name="object 89" descr=""/>
            <p:cNvSpPr/>
            <p:nvPr/>
          </p:nvSpPr>
          <p:spPr>
            <a:xfrm>
              <a:off x="4972901" y="2988754"/>
              <a:ext cx="332740" cy="451484"/>
            </a:xfrm>
            <a:custGeom>
              <a:avLst/>
              <a:gdLst/>
              <a:ahLst/>
              <a:cxnLst/>
              <a:rect l="l" t="t" r="r" b="b"/>
              <a:pathLst>
                <a:path w="332739" h="451485">
                  <a:moveTo>
                    <a:pt x="332460" y="308813"/>
                  </a:moveTo>
                  <a:lnTo>
                    <a:pt x="319341" y="327266"/>
                  </a:lnTo>
                  <a:lnTo>
                    <a:pt x="296837" y="336791"/>
                  </a:lnTo>
                  <a:lnTo>
                    <a:pt x="296837" y="384835"/>
                  </a:lnTo>
                  <a:lnTo>
                    <a:pt x="296837" y="399084"/>
                  </a:lnTo>
                  <a:lnTo>
                    <a:pt x="292087" y="403834"/>
                  </a:lnTo>
                  <a:lnTo>
                    <a:pt x="277837" y="403834"/>
                  </a:lnTo>
                  <a:lnTo>
                    <a:pt x="273088" y="399084"/>
                  </a:lnTo>
                  <a:lnTo>
                    <a:pt x="273088" y="384835"/>
                  </a:lnTo>
                  <a:lnTo>
                    <a:pt x="277837" y="380085"/>
                  </a:lnTo>
                  <a:lnTo>
                    <a:pt x="292087" y="380085"/>
                  </a:lnTo>
                  <a:lnTo>
                    <a:pt x="296837" y="384835"/>
                  </a:lnTo>
                  <a:lnTo>
                    <a:pt x="296837" y="336791"/>
                  </a:lnTo>
                  <a:lnTo>
                    <a:pt x="283629" y="342366"/>
                  </a:lnTo>
                  <a:lnTo>
                    <a:pt x="230771" y="352577"/>
                  </a:lnTo>
                  <a:lnTo>
                    <a:pt x="166230" y="356323"/>
                  </a:lnTo>
                  <a:lnTo>
                    <a:pt x="101676" y="352577"/>
                  </a:lnTo>
                  <a:lnTo>
                    <a:pt x="48831" y="342366"/>
                  </a:lnTo>
                  <a:lnTo>
                    <a:pt x="13106" y="327266"/>
                  </a:lnTo>
                  <a:lnTo>
                    <a:pt x="0" y="308813"/>
                  </a:lnTo>
                  <a:lnTo>
                    <a:pt x="0" y="403834"/>
                  </a:lnTo>
                  <a:lnTo>
                    <a:pt x="13106" y="422287"/>
                  </a:lnTo>
                  <a:lnTo>
                    <a:pt x="48831" y="437388"/>
                  </a:lnTo>
                  <a:lnTo>
                    <a:pt x="101676" y="447598"/>
                  </a:lnTo>
                  <a:lnTo>
                    <a:pt x="166230" y="451345"/>
                  </a:lnTo>
                  <a:lnTo>
                    <a:pt x="230771" y="447598"/>
                  </a:lnTo>
                  <a:lnTo>
                    <a:pt x="283629" y="437388"/>
                  </a:lnTo>
                  <a:lnTo>
                    <a:pt x="319341" y="422287"/>
                  </a:lnTo>
                  <a:lnTo>
                    <a:pt x="332460" y="403834"/>
                  </a:lnTo>
                  <a:lnTo>
                    <a:pt x="332460" y="380085"/>
                  </a:lnTo>
                  <a:lnTo>
                    <a:pt x="332460" y="356323"/>
                  </a:lnTo>
                  <a:lnTo>
                    <a:pt x="332460" y="308813"/>
                  </a:lnTo>
                  <a:close/>
                </a:path>
                <a:path w="332739" h="451485">
                  <a:moveTo>
                    <a:pt x="332460" y="190042"/>
                  </a:moveTo>
                  <a:lnTo>
                    <a:pt x="319341" y="208483"/>
                  </a:lnTo>
                  <a:lnTo>
                    <a:pt x="296837" y="218008"/>
                  </a:lnTo>
                  <a:lnTo>
                    <a:pt x="296837" y="266052"/>
                  </a:lnTo>
                  <a:lnTo>
                    <a:pt x="296837" y="280314"/>
                  </a:lnTo>
                  <a:lnTo>
                    <a:pt x="292087" y="285064"/>
                  </a:lnTo>
                  <a:lnTo>
                    <a:pt x="277837" y="285064"/>
                  </a:lnTo>
                  <a:lnTo>
                    <a:pt x="273088" y="280314"/>
                  </a:lnTo>
                  <a:lnTo>
                    <a:pt x="273088" y="266052"/>
                  </a:lnTo>
                  <a:lnTo>
                    <a:pt x="277837" y="261302"/>
                  </a:lnTo>
                  <a:lnTo>
                    <a:pt x="292087" y="261302"/>
                  </a:lnTo>
                  <a:lnTo>
                    <a:pt x="296837" y="266052"/>
                  </a:lnTo>
                  <a:lnTo>
                    <a:pt x="296837" y="218008"/>
                  </a:lnTo>
                  <a:lnTo>
                    <a:pt x="283629" y="223596"/>
                  </a:lnTo>
                  <a:lnTo>
                    <a:pt x="230771" y="233807"/>
                  </a:lnTo>
                  <a:lnTo>
                    <a:pt x="166230" y="237553"/>
                  </a:lnTo>
                  <a:lnTo>
                    <a:pt x="101676" y="233807"/>
                  </a:lnTo>
                  <a:lnTo>
                    <a:pt x="48831" y="223596"/>
                  </a:lnTo>
                  <a:lnTo>
                    <a:pt x="13106" y="208483"/>
                  </a:lnTo>
                  <a:lnTo>
                    <a:pt x="0" y="190042"/>
                  </a:lnTo>
                  <a:lnTo>
                    <a:pt x="0" y="285064"/>
                  </a:lnTo>
                  <a:lnTo>
                    <a:pt x="13106" y="303504"/>
                  </a:lnTo>
                  <a:lnTo>
                    <a:pt x="48831" y="318617"/>
                  </a:lnTo>
                  <a:lnTo>
                    <a:pt x="101676" y="328815"/>
                  </a:lnTo>
                  <a:lnTo>
                    <a:pt x="166230" y="332574"/>
                  </a:lnTo>
                  <a:lnTo>
                    <a:pt x="230771" y="328815"/>
                  </a:lnTo>
                  <a:lnTo>
                    <a:pt x="283629" y="318617"/>
                  </a:lnTo>
                  <a:lnTo>
                    <a:pt x="319341" y="303504"/>
                  </a:lnTo>
                  <a:lnTo>
                    <a:pt x="332460" y="285064"/>
                  </a:lnTo>
                  <a:lnTo>
                    <a:pt x="332460" y="261302"/>
                  </a:lnTo>
                  <a:lnTo>
                    <a:pt x="332460" y="237553"/>
                  </a:lnTo>
                  <a:lnTo>
                    <a:pt x="332460" y="190042"/>
                  </a:lnTo>
                  <a:close/>
                </a:path>
                <a:path w="332739" h="451485">
                  <a:moveTo>
                    <a:pt x="332460" y="71259"/>
                  </a:moveTo>
                  <a:lnTo>
                    <a:pt x="319341" y="89712"/>
                  </a:lnTo>
                  <a:lnTo>
                    <a:pt x="296837" y="99237"/>
                  </a:lnTo>
                  <a:lnTo>
                    <a:pt x="296837" y="147281"/>
                  </a:lnTo>
                  <a:lnTo>
                    <a:pt x="296837" y="161531"/>
                  </a:lnTo>
                  <a:lnTo>
                    <a:pt x="292087" y="166281"/>
                  </a:lnTo>
                  <a:lnTo>
                    <a:pt x="277837" y="166281"/>
                  </a:lnTo>
                  <a:lnTo>
                    <a:pt x="273088" y="161531"/>
                  </a:lnTo>
                  <a:lnTo>
                    <a:pt x="273088" y="147281"/>
                  </a:lnTo>
                  <a:lnTo>
                    <a:pt x="277837" y="142532"/>
                  </a:lnTo>
                  <a:lnTo>
                    <a:pt x="292087" y="142532"/>
                  </a:lnTo>
                  <a:lnTo>
                    <a:pt x="296837" y="147281"/>
                  </a:lnTo>
                  <a:lnTo>
                    <a:pt x="296837" y="99237"/>
                  </a:lnTo>
                  <a:lnTo>
                    <a:pt x="283629" y="104825"/>
                  </a:lnTo>
                  <a:lnTo>
                    <a:pt x="230771" y="115023"/>
                  </a:lnTo>
                  <a:lnTo>
                    <a:pt x="166230" y="118770"/>
                  </a:lnTo>
                  <a:lnTo>
                    <a:pt x="101676" y="115023"/>
                  </a:lnTo>
                  <a:lnTo>
                    <a:pt x="48831" y="104825"/>
                  </a:lnTo>
                  <a:lnTo>
                    <a:pt x="13106" y="89712"/>
                  </a:lnTo>
                  <a:lnTo>
                    <a:pt x="0" y="71259"/>
                  </a:lnTo>
                  <a:lnTo>
                    <a:pt x="0" y="166281"/>
                  </a:lnTo>
                  <a:lnTo>
                    <a:pt x="13106" y="184734"/>
                  </a:lnTo>
                  <a:lnTo>
                    <a:pt x="48831" y="199834"/>
                  </a:lnTo>
                  <a:lnTo>
                    <a:pt x="101676" y="210045"/>
                  </a:lnTo>
                  <a:lnTo>
                    <a:pt x="166230" y="213791"/>
                  </a:lnTo>
                  <a:lnTo>
                    <a:pt x="230771" y="210045"/>
                  </a:lnTo>
                  <a:lnTo>
                    <a:pt x="283629" y="199834"/>
                  </a:lnTo>
                  <a:lnTo>
                    <a:pt x="319341" y="184734"/>
                  </a:lnTo>
                  <a:lnTo>
                    <a:pt x="332460" y="166281"/>
                  </a:lnTo>
                  <a:lnTo>
                    <a:pt x="332460" y="142532"/>
                  </a:lnTo>
                  <a:lnTo>
                    <a:pt x="332460" y="118770"/>
                  </a:lnTo>
                  <a:lnTo>
                    <a:pt x="332460" y="71259"/>
                  </a:lnTo>
                  <a:close/>
                </a:path>
                <a:path w="332739" h="451485">
                  <a:moveTo>
                    <a:pt x="332460" y="47510"/>
                  </a:moveTo>
                  <a:lnTo>
                    <a:pt x="319392" y="29019"/>
                  </a:lnTo>
                  <a:lnTo>
                    <a:pt x="283768" y="13919"/>
                  </a:lnTo>
                  <a:lnTo>
                    <a:pt x="230936" y="3733"/>
                  </a:lnTo>
                  <a:lnTo>
                    <a:pt x="166230" y="0"/>
                  </a:lnTo>
                  <a:lnTo>
                    <a:pt x="101523" y="3733"/>
                  </a:lnTo>
                  <a:lnTo>
                    <a:pt x="48679" y="13919"/>
                  </a:lnTo>
                  <a:lnTo>
                    <a:pt x="13055" y="29019"/>
                  </a:lnTo>
                  <a:lnTo>
                    <a:pt x="0" y="47510"/>
                  </a:lnTo>
                  <a:lnTo>
                    <a:pt x="13055" y="66001"/>
                  </a:lnTo>
                  <a:lnTo>
                    <a:pt x="48679" y="81102"/>
                  </a:lnTo>
                  <a:lnTo>
                    <a:pt x="101523" y="91287"/>
                  </a:lnTo>
                  <a:lnTo>
                    <a:pt x="166230" y="95021"/>
                  </a:lnTo>
                  <a:lnTo>
                    <a:pt x="230936" y="91287"/>
                  </a:lnTo>
                  <a:lnTo>
                    <a:pt x="283768" y="81102"/>
                  </a:lnTo>
                  <a:lnTo>
                    <a:pt x="319392" y="66001"/>
                  </a:lnTo>
                  <a:lnTo>
                    <a:pt x="332460" y="4751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933955" y="2862072"/>
              <a:ext cx="1262380" cy="704215"/>
            </a:xfrm>
            <a:custGeom>
              <a:avLst/>
              <a:gdLst/>
              <a:ahLst/>
              <a:cxnLst/>
              <a:rect l="l" t="t" r="r" b="b"/>
              <a:pathLst>
                <a:path w="1262380" h="704214">
                  <a:moveTo>
                    <a:pt x="0" y="704088"/>
                  </a:moveTo>
                  <a:lnTo>
                    <a:pt x="1261871" y="704088"/>
                  </a:lnTo>
                  <a:lnTo>
                    <a:pt x="1261871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1933955" y="2537460"/>
            <a:ext cx="1262380" cy="32512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86360" rIns="0" bIns="0" rtlCol="0" vert="horz">
            <a:spAutoFit/>
          </a:bodyPr>
          <a:lstStyle/>
          <a:p>
            <a:pPr marL="234315">
              <a:lnSpc>
                <a:spcPct val="100000"/>
              </a:lnSpc>
              <a:spcBef>
                <a:spcPts val="68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2351366" y="3008413"/>
            <a:ext cx="427990" cy="440055"/>
          </a:xfrm>
          <a:custGeom>
            <a:avLst/>
            <a:gdLst/>
            <a:ahLst/>
            <a:cxnLst/>
            <a:rect l="l" t="t" r="r" b="b"/>
            <a:pathLst>
              <a:path w="427989" h="440054">
                <a:moveTo>
                  <a:pt x="172173" y="403834"/>
                </a:moveTo>
                <a:lnTo>
                  <a:pt x="0" y="403834"/>
                </a:lnTo>
                <a:lnTo>
                  <a:pt x="0" y="439458"/>
                </a:lnTo>
                <a:lnTo>
                  <a:pt x="172173" y="439458"/>
                </a:lnTo>
                <a:lnTo>
                  <a:pt x="172173" y="403834"/>
                </a:lnTo>
                <a:close/>
              </a:path>
              <a:path w="427989" h="440054">
                <a:moveTo>
                  <a:pt x="231533" y="403834"/>
                </a:moveTo>
                <a:lnTo>
                  <a:pt x="195910" y="403834"/>
                </a:lnTo>
                <a:lnTo>
                  <a:pt x="195910" y="439458"/>
                </a:lnTo>
                <a:lnTo>
                  <a:pt x="231533" y="439458"/>
                </a:lnTo>
                <a:lnTo>
                  <a:pt x="231533" y="403834"/>
                </a:lnTo>
                <a:close/>
              </a:path>
              <a:path w="427989" h="440054">
                <a:moveTo>
                  <a:pt x="403707" y="258813"/>
                </a:moveTo>
                <a:lnTo>
                  <a:pt x="402043" y="250532"/>
                </a:lnTo>
                <a:lnTo>
                  <a:pt x="397484" y="243776"/>
                </a:lnTo>
                <a:lnTo>
                  <a:pt x="390728" y="239217"/>
                </a:lnTo>
                <a:lnTo>
                  <a:pt x="382460" y="237540"/>
                </a:lnTo>
                <a:lnTo>
                  <a:pt x="213728" y="237540"/>
                </a:lnTo>
                <a:lnTo>
                  <a:pt x="213728" y="278485"/>
                </a:lnTo>
                <a:lnTo>
                  <a:pt x="213728" y="291617"/>
                </a:lnTo>
                <a:lnTo>
                  <a:pt x="208419" y="296938"/>
                </a:lnTo>
                <a:lnTo>
                  <a:pt x="195300" y="296938"/>
                </a:lnTo>
                <a:lnTo>
                  <a:pt x="189979" y="291617"/>
                </a:lnTo>
                <a:lnTo>
                  <a:pt x="189979" y="278485"/>
                </a:lnTo>
                <a:lnTo>
                  <a:pt x="195300" y="273177"/>
                </a:lnTo>
                <a:lnTo>
                  <a:pt x="208419" y="273177"/>
                </a:lnTo>
                <a:lnTo>
                  <a:pt x="213728" y="278485"/>
                </a:lnTo>
                <a:lnTo>
                  <a:pt x="213728" y="237540"/>
                </a:lnTo>
                <a:lnTo>
                  <a:pt x="154355" y="237540"/>
                </a:lnTo>
                <a:lnTo>
                  <a:pt x="154355" y="278485"/>
                </a:lnTo>
                <a:lnTo>
                  <a:pt x="154355" y="291617"/>
                </a:lnTo>
                <a:lnTo>
                  <a:pt x="149047" y="296938"/>
                </a:lnTo>
                <a:lnTo>
                  <a:pt x="135928" y="296938"/>
                </a:lnTo>
                <a:lnTo>
                  <a:pt x="130606" y="291617"/>
                </a:lnTo>
                <a:lnTo>
                  <a:pt x="130606" y="278485"/>
                </a:lnTo>
                <a:lnTo>
                  <a:pt x="135928" y="273177"/>
                </a:lnTo>
                <a:lnTo>
                  <a:pt x="149047" y="273177"/>
                </a:lnTo>
                <a:lnTo>
                  <a:pt x="154355" y="278485"/>
                </a:lnTo>
                <a:lnTo>
                  <a:pt x="154355" y="237540"/>
                </a:lnTo>
                <a:lnTo>
                  <a:pt x="94983" y="237540"/>
                </a:lnTo>
                <a:lnTo>
                  <a:pt x="94983" y="278485"/>
                </a:lnTo>
                <a:lnTo>
                  <a:pt x="94983" y="291617"/>
                </a:lnTo>
                <a:lnTo>
                  <a:pt x="89674" y="296938"/>
                </a:lnTo>
                <a:lnTo>
                  <a:pt x="76555" y="296938"/>
                </a:lnTo>
                <a:lnTo>
                  <a:pt x="71247" y="291617"/>
                </a:lnTo>
                <a:lnTo>
                  <a:pt x="71247" y="278485"/>
                </a:lnTo>
                <a:lnTo>
                  <a:pt x="76555" y="273177"/>
                </a:lnTo>
                <a:lnTo>
                  <a:pt x="89674" y="273177"/>
                </a:lnTo>
                <a:lnTo>
                  <a:pt x="94983" y="278485"/>
                </a:lnTo>
                <a:lnTo>
                  <a:pt x="94983" y="237540"/>
                </a:lnTo>
                <a:lnTo>
                  <a:pt x="44996" y="237540"/>
                </a:lnTo>
                <a:lnTo>
                  <a:pt x="36728" y="239217"/>
                </a:lnTo>
                <a:lnTo>
                  <a:pt x="29972" y="243776"/>
                </a:lnTo>
                <a:lnTo>
                  <a:pt x="25412" y="250532"/>
                </a:lnTo>
                <a:lnTo>
                  <a:pt x="23749" y="258813"/>
                </a:lnTo>
                <a:lnTo>
                  <a:pt x="23749" y="311302"/>
                </a:lnTo>
                <a:lnTo>
                  <a:pt x="25412" y="319582"/>
                </a:lnTo>
                <a:lnTo>
                  <a:pt x="29972" y="326339"/>
                </a:lnTo>
                <a:lnTo>
                  <a:pt x="36728" y="330898"/>
                </a:lnTo>
                <a:lnTo>
                  <a:pt x="44996" y="332562"/>
                </a:lnTo>
                <a:lnTo>
                  <a:pt x="195910" y="332562"/>
                </a:lnTo>
                <a:lnTo>
                  <a:pt x="195910" y="380072"/>
                </a:lnTo>
                <a:lnTo>
                  <a:pt x="231533" y="380072"/>
                </a:lnTo>
                <a:lnTo>
                  <a:pt x="231533" y="332562"/>
                </a:lnTo>
                <a:lnTo>
                  <a:pt x="382460" y="332562"/>
                </a:lnTo>
                <a:lnTo>
                  <a:pt x="390728" y="330898"/>
                </a:lnTo>
                <a:lnTo>
                  <a:pt x="397484" y="326339"/>
                </a:lnTo>
                <a:lnTo>
                  <a:pt x="402043" y="319582"/>
                </a:lnTo>
                <a:lnTo>
                  <a:pt x="403707" y="311302"/>
                </a:lnTo>
                <a:lnTo>
                  <a:pt x="403707" y="296938"/>
                </a:lnTo>
                <a:lnTo>
                  <a:pt x="403707" y="273177"/>
                </a:lnTo>
                <a:lnTo>
                  <a:pt x="403707" y="258813"/>
                </a:lnTo>
                <a:close/>
              </a:path>
              <a:path w="427989" h="440054">
                <a:moveTo>
                  <a:pt x="403707" y="140030"/>
                </a:moveTo>
                <a:lnTo>
                  <a:pt x="402043" y="131762"/>
                </a:lnTo>
                <a:lnTo>
                  <a:pt x="397484" y="124993"/>
                </a:lnTo>
                <a:lnTo>
                  <a:pt x="390728" y="120446"/>
                </a:lnTo>
                <a:lnTo>
                  <a:pt x="382460" y="118770"/>
                </a:lnTo>
                <a:lnTo>
                  <a:pt x="213728" y="118770"/>
                </a:lnTo>
                <a:lnTo>
                  <a:pt x="213728" y="159715"/>
                </a:lnTo>
                <a:lnTo>
                  <a:pt x="213728" y="172847"/>
                </a:lnTo>
                <a:lnTo>
                  <a:pt x="208419" y="178155"/>
                </a:lnTo>
                <a:lnTo>
                  <a:pt x="195300" y="178155"/>
                </a:lnTo>
                <a:lnTo>
                  <a:pt x="189979" y="172847"/>
                </a:lnTo>
                <a:lnTo>
                  <a:pt x="189979" y="159715"/>
                </a:lnTo>
                <a:lnTo>
                  <a:pt x="195300" y="154406"/>
                </a:lnTo>
                <a:lnTo>
                  <a:pt x="208419" y="154406"/>
                </a:lnTo>
                <a:lnTo>
                  <a:pt x="213728" y="159715"/>
                </a:lnTo>
                <a:lnTo>
                  <a:pt x="213728" y="118770"/>
                </a:lnTo>
                <a:lnTo>
                  <a:pt x="154355" y="118770"/>
                </a:lnTo>
                <a:lnTo>
                  <a:pt x="154355" y="159715"/>
                </a:lnTo>
                <a:lnTo>
                  <a:pt x="154355" y="172847"/>
                </a:lnTo>
                <a:lnTo>
                  <a:pt x="149047" y="178155"/>
                </a:lnTo>
                <a:lnTo>
                  <a:pt x="135928" y="178155"/>
                </a:lnTo>
                <a:lnTo>
                  <a:pt x="130606" y="172847"/>
                </a:lnTo>
                <a:lnTo>
                  <a:pt x="130606" y="159715"/>
                </a:lnTo>
                <a:lnTo>
                  <a:pt x="135928" y="154406"/>
                </a:lnTo>
                <a:lnTo>
                  <a:pt x="149047" y="154406"/>
                </a:lnTo>
                <a:lnTo>
                  <a:pt x="154355" y="159715"/>
                </a:lnTo>
                <a:lnTo>
                  <a:pt x="154355" y="118770"/>
                </a:lnTo>
                <a:lnTo>
                  <a:pt x="94983" y="118770"/>
                </a:lnTo>
                <a:lnTo>
                  <a:pt x="94983" y="159715"/>
                </a:lnTo>
                <a:lnTo>
                  <a:pt x="94983" y="172847"/>
                </a:lnTo>
                <a:lnTo>
                  <a:pt x="89674" y="178155"/>
                </a:lnTo>
                <a:lnTo>
                  <a:pt x="76555" y="178155"/>
                </a:lnTo>
                <a:lnTo>
                  <a:pt x="71247" y="172847"/>
                </a:lnTo>
                <a:lnTo>
                  <a:pt x="71247" y="159715"/>
                </a:lnTo>
                <a:lnTo>
                  <a:pt x="76555" y="154406"/>
                </a:lnTo>
                <a:lnTo>
                  <a:pt x="89674" y="154406"/>
                </a:lnTo>
                <a:lnTo>
                  <a:pt x="94983" y="159715"/>
                </a:lnTo>
                <a:lnTo>
                  <a:pt x="94983" y="118770"/>
                </a:lnTo>
                <a:lnTo>
                  <a:pt x="44996" y="118770"/>
                </a:lnTo>
                <a:lnTo>
                  <a:pt x="36728" y="120446"/>
                </a:lnTo>
                <a:lnTo>
                  <a:pt x="29972" y="124993"/>
                </a:lnTo>
                <a:lnTo>
                  <a:pt x="25412" y="131762"/>
                </a:lnTo>
                <a:lnTo>
                  <a:pt x="23749" y="140030"/>
                </a:lnTo>
                <a:lnTo>
                  <a:pt x="23749" y="192532"/>
                </a:lnTo>
                <a:lnTo>
                  <a:pt x="25412" y="200799"/>
                </a:lnTo>
                <a:lnTo>
                  <a:pt x="29972" y="207568"/>
                </a:lnTo>
                <a:lnTo>
                  <a:pt x="36728" y="212115"/>
                </a:lnTo>
                <a:lnTo>
                  <a:pt x="44996" y="213791"/>
                </a:lnTo>
                <a:lnTo>
                  <a:pt x="382460" y="213791"/>
                </a:lnTo>
                <a:lnTo>
                  <a:pt x="390728" y="212115"/>
                </a:lnTo>
                <a:lnTo>
                  <a:pt x="397484" y="207568"/>
                </a:lnTo>
                <a:lnTo>
                  <a:pt x="402043" y="200799"/>
                </a:lnTo>
                <a:lnTo>
                  <a:pt x="403707" y="192532"/>
                </a:lnTo>
                <a:lnTo>
                  <a:pt x="403707" y="178155"/>
                </a:lnTo>
                <a:lnTo>
                  <a:pt x="403707" y="154406"/>
                </a:lnTo>
                <a:lnTo>
                  <a:pt x="403707" y="140030"/>
                </a:lnTo>
                <a:close/>
              </a:path>
              <a:path w="427989" h="440054">
                <a:moveTo>
                  <a:pt x="403707" y="21259"/>
                </a:moveTo>
                <a:lnTo>
                  <a:pt x="402043" y="12979"/>
                </a:lnTo>
                <a:lnTo>
                  <a:pt x="397484" y="6223"/>
                </a:lnTo>
                <a:lnTo>
                  <a:pt x="390728" y="1663"/>
                </a:lnTo>
                <a:lnTo>
                  <a:pt x="382460" y="0"/>
                </a:lnTo>
                <a:lnTo>
                  <a:pt x="213728" y="0"/>
                </a:lnTo>
                <a:lnTo>
                  <a:pt x="213728" y="40944"/>
                </a:lnTo>
                <a:lnTo>
                  <a:pt x="213728" y="54076"/>
                </a:lnTo>
                <a:lnTo>
                  <a:pt x="208419" y="59385"/>
                </a:lnTo>
                <a:lnTo>
                  <a:pt x="195300" y="59385"/>
                </a:lnTo>
                <a:lnTo>
                  <a:pt x="189979" y="54076"/>
                </a:lnTo>
                <a:lnTo>
                  <a:pt x="189979" y="40944"/>
                </a:lnTo>
                <a:lnTo>
                  <a:pt x="195300" y="35623"/>
                </a:lnTo>
                <a:lnTo>
                  <a:pt x="208419" y="35623"/>
                </a:lnTo>
                <a:lnTo>
                  <a:pt x="213728" y="40944"/>
                </a:lnTo>
                <a:lnTo>
                  <a:pt x="213728" y="0"/>
                </a:lnTo>
                <a:lnTo>
                  <a:pt x="154355" y="0"/>
                </a:lnTo>
                <a:lnTo>
                  <a:pt x="154355" y="40944"/>
                </a:lnTo>
                <a:lnTo>
                  <a:pt x="154355" y="54076"/>
                </a:lnTo>
                <a:lnTo>
                  <a:pt x="149047" y="59385"/>
                </a:lnTo>
                <a:lnTo>
                  <a:pt x="135928" y="59385"/>
                </a:lnTo>
                <a:lnTo>
                  <a:pt x="130606" y="54076"/>
                </a:lnTo>
                <a:lnTo>
                  <a:pt x="130606" y="40944"/>
                </a:lnTo>
                <a:lnTo>
                  <a:pt x="135928" y="35623"/>
                </a:lnTo>
                <a:lnTo>
                  <a:pt x="149047" y="35623"/>
                </a:lnTo>
                <a:lnTo>
                  <a:pt x="154355" y="40944"/>
                </a:lnTo>
                <a:lnTo>
                  <a:pt x="154355" y="0"/>
                </a:lnTo>
                <a:lnTo>
                  <a:pt x="94983" y="0"/>
                </a:lnTo>
                <a:lnTo>
                  <a:pt x="94983" y="40944"/>
                </a:lnTo>
                <a:lnTo>
                  <a:pt x="94983" y="54076"/>
                </a:lnTo>
                <a:lnTo>
                  <a:pt x="89674" y="59385"/>
                </a:lnTo>
                <a:lnTo>
                  <a:pt x="76555" y="59385"/>
                </a:lnTo>
                <a:lnTo>
                  <a:pt x="71247" y="54076"/>
                </a:lnTo>
                <a:lnTo>
                  <a:pt x="71247" y="40944"/>
                </a:lnTo>
                <a:lnTo>
                  <a:pt x="76555" y="35623"/>
                </a:lnTo>
                <a:lnTo>
                  <a:pt x="89674" y="35623"/>
                </a:lnTo>
                <a:lnTo>
                  <a:pt x="94983" y="40944"/>
                </a:lnTo>
                <a:lnTo>
                  <a:pt x="94983" y="0"/>
                </a:lnTo>
                <a:lnTo>
                  <a:pt x="44996" y="0"/>
                </a:lnTo>
                <a:lnTo>
                  <a:pt x="36728" y="1663"/>
                </a:lnTo>
                <a:lnTo>
                  <a:pt x="29972" y="6223"/>
                </a:lnTo>
                <a:lnTo>
                  <a:pt x="25412" y="12979"/>
                </a:lnTo>
                <a:lnTo>
                  <a:pt x="23749" y="21259"/>
                </a:lnTo>
                <a:lnTo>
                  <a:pt x="23749" y="73748"/>
                </a:lnTo>
                <a:lnTo>
                  <a:pt x="25412" y="82029"/>
                </a:lnTo>
                <a:lnTo>
                  <a:pt x="29972" y="88785"/>
                </a:lnTo>
                <a:lnTo>
                  <a:pt x="36728" y="93345"/>
                </a:lnTo>
                <a:lnTo>
                  <a:pt x="44996" y="95021"/>
                </a:lnTo>
                <a:lnTo>
                  <a:pt x="382460" y="95021"/>
                </a:lnTo>
                <a:lnTo>
                  <a:pt x="390728" y="93345"/>
                </a:lnTo>
                <a:lnTo>
                  <a:pt x="397484" y="88785"/>
                </a:lnTo>
                <a:lnTo>
                  <a:pt x="402043" y="82029"/>
                </a:lnTo>
                <a:lnTo>
                  <a:pt x="403707" y="73748"/>
                </a:lnTo>
                <a:lnTo>
                  <a:pt x="403707" y="59385"/>
                </a:lnTo>
                <a:lnTo>
                  <a:pt x="403707" y="35623"/>
                </a:lnTo>
                <a:lnTo>
                  <a:pt x="403707" y="21259"/>
                </a:lnTo>
                <a:close/>
              </a:path>
              <a:path w="427989" h="440054">
                <a:moveTo>
                  <a:pt x="427456" y="403834"/>
                </a:moveTo>
                <a:lnTo>
                  <a:pt x="255282" y="403834"/>
                </a:lnTo>
                <a:lnTo>
                  <a:pt x="255282" y="439458"/>
                </a:lnTo>
                <a:lnTo>
                  <a:pt x="427456" y="439458"/>
                </a:lnTo>
                <a:lnTo>
                  <a:pt x="427456" y="403834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 descr=""/>
          <p:cNvGrpSpPr/>
          <p:nvPr/>
        </p:nvGrpSpPr>
        <p:grpSpPr>
          <a:xfrm>
            <a:off x="3899725" y="4248022"/>
            <a:ext cx="3164205" cy="1522095"/>
            <a:chOff x="3899725" y="4248022"/>
            <a:chExt cx="3164205" cy="1522095"/>
          </a:xfrm>
        </p:grpSpPr>
        <p:sp>
          <p:nvSpPr>
            <p:cNvPr id="94" name="object 94" descr=""/>
            <p:cNvSpPr/>
            <p:nvPr/>
          </p:nvSpPr>
          <p:spPr>
            <a:xfrm>
              <a:off x="4046220" y="4571999"/>
              <a:ext cx="2898775" cy="1193800"/>
            </a:xfrm>
            <a:custGeom>
              <a:avLst/>
              <a:gdLst/>
              <a:ahLst/>
              <a:cxnLst/>
              <a:rect l="l" t="t" r="r" b="b"/>
              <a:pathLst>
                <a:path w="2898775" h="1193800">
                  <a:moveTo>
                    <a:pt x="292608" y="228600"/>
                  </a:moveTo>
                  <a:lnTo>
                    <a:pt x="0" y="228600"/>
                  </a:lnTo>
                  <a:lnTo>
                    <a:pt x="0" y="1193292"/>
                  </a:lnTo>
                  <a:lnTo>
                    <a:pt x="292608" y="1193292"/>
                  </a:lnTo>
                  <a:lnTo>
                    <a:pt x="292608" y="228600"/>
                  </a:lnTo>
                  <a:close/>
                </a:path>
                <a:path w="2898775" h="1193800">
                  <a:moveTo>
                    <a:pt x="813816" y="205740"/>
                  </a:moveTo>
                  <a:lnTo>
                    <a:pt x="521208" y="205740"/>
                  </a:lnTo>
                  <a:lnTo>
                    <a:pt x="521208" y="1193292"/>
                  </a:lnTo>
                  <a:lnTo>
                    <a:pt x="813816" y="1193292"/>
                  </a:lnTo>
                  <a:lnTo>
                    <a:pt x="813816" y="205740"/>
                  </a:lnTo>
                  <a:close/>
                </a:path>
                <a:path w="2898775" h="1193800">
                  <a:moveTo>
                    <a:pt x="1335024" y="182880"/>
                  </a:moveTo>
                  <a:lnTo>
                    <a:pt x="1046988" y="182880"/>
                  </a:lnTo>
                  <a:lnTo>
                    <a:pt x="1046988" y="1193292"/>
                  </a:lnTo>
                  <a:lnTo>
                    <a:pt x="1335024" y="1193292"/>
                  </a:lnTo>
                  <a:lnTo>
                    <a:pt x="1335024" y="182880"/>
                  </a:lnTo>
                  <a:close/>
                </a:path>
                <a:path w="2898775" h="1193800">
                  <a:moveTo>
                    <a:pt x="1856232" y="114300"/>
                  </a:moveTo>
                  <a:lnTo>
                    <a:pt x="1568196" y="114300"/>
                  </a:lnTo>
                  <a:lnTo>
                    <a:pt x="1568196" y="1193292"/>
                  </a:lnTo>
                  <a:lnTo>
                    <a:pt x="1856232" y="1193292"/>
                  </a:lnTo>
                  <a:lnTo>
                    <a:pt x="1856232" y="114300"/>
                  </a:lnTo>
                  <a:close/>
                </a:path>
                <a:path w="2898775" h="1193800">
                  <a:moveTo>
                    <a:pt x="2377440" y="59436"/>
                  </a:moveTo>
                  <a:lnTo>
                    <a:pt x="2089404" y="59436"/>
                  </a:lnTo>
                  <a:lnTo>
                    <a:pt x="2089404" y="1193292"/>
                  </a:lnTo>
                  <a:lnTo>
                    <a:pt x="2377440" y="1193292"/>
                  </a:lnTo>
                  <a:lnTo>
                    <a:pt x="2377440" y="59436"/>
                  </a:lnTo>
                  <a:close/>
                </a:path>
                <a:path w="2898775" h="1193800">
                  <a:moveTo>
                    <a:pt x="2898648" y="0"/>
                  </a:moveTo>
                  <a:lnTo>
                    <a:pt x="2610599" y="0"/>
                  </a:lnTo>
                  <a:lnTo>
                    <a:pt x="2610599" y="1193292"/>
                  </a:lnTo>
                  <a:lnTo>
                    <a:pt x="2898648" y="1193292"/>
                  </a:lnTo>
                  <a:lnTo>
                    <a:pt x="289864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904488" y="4471415"/>
              <a:ext cx="3154680" cy="1294130"/>
            </a:xfrm>
            <a:custGeom>
              <a:avLst/>
              <a:gdLst/>
              <a:ahLst/>
              <a:cxnLst/>
              <a:rect l="l" t="t" r="r" b="b"/>
              <a:pathLst>
                <a:path w="3154679" h="1294129">
                  <a:moveTo>
                    <a:pt x="27432" y="1293875"/>
                  </a:moveTo>
                  <a:lnTo>
                    <a:pt x="27432" y="0"/>
                  </a:lnTo>
                </a:path>
                <a:path w="3154679" h="1294129">
                  <a:moveTo>
                    <a:pt x="0" y="1293875"/>
                  </a:moveTo>
                  <a:lnTo>
                    <a:pt x="27432" y="1293875"/>
                  </a:lnTo>
                </a:path>
                <a:path w="3154679" h="1294129">
                  <a:moveTo>
                    <a:pt x="0" y="1078991"/>
                  </a:moveTo>
                  <a:lnTo>
                    <a:pt x="27432" y="1078991"/>
                  </a:lnTo>
                </a:path>
                <a:path w="3154679" h="1294129">
                  <a:moveTo>
                    <a:pt x="0" y="864107"/>
                  </a:moveTo>
                  <a:lnTo>
                    <a:pt x="27432" y="864107"/>
                  </a:lnTo>
                </a:path>
                <a:path w="3154679" h="1294129">
                  <a:moveTo>
                    <a:pt x="0" y="649223"/>
                  </a:moveTo>
                  <a:lnTo>
                    <a:pt x="27432" y="649223"/>
                  </a:lnTo>
                </a:path>
                <a:path w="3154679" h="1294129">
                  <a:moveTo>
                    <a:pt x="0" y="434339"/>
                  </a:moveTo>
                  <a:lnTo>
                    <a:pt x="27432" y="434339"/>
                  </a:lnTo>
                </a:path>
                <a:path w="3154679" h="1294129">
                  <a:moveTo>
                    <a:pt x="0" y="219455"/>
                  </a:moveTo>
                  <a:lnTo>
                    <a:pt x="27432" y="219455"/>
                  </a:lnTo>
                </a:path>
                <a:path w="3154679" h="1294129">
                  <a:moveTo>
                    <a:pt x="0" y="0"/>
                  </a:moveTo>
                  <a:lnTo>
                    <a:pt x="27432" y="0"/>
                  </a:lnTo>
                </a:path>
                <a:path w="3154679" h="1294129">
                  <a:moveTo>
                    <a:pt x="27432" y="1293875"/>
                  </a:moveTo>
                  <a:lnTo>
                    <a:pt x="3154680" y="12938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192524" y="4805171"/>
              <a:ext cx="2606040" cy="205740"/>
            </a:xfrm>
            <a:custGeom>
              <a:avLst/>
              <a:gdLst/>
              <a:ahLst/>
              <a:cxnLst/>
              <a:rect l="l" t="t" r="r" b="b"/>
              <a:pathLst>
                <a:path w="2606040" h="205739">
                  <a:moveTo>
                    <a:pt x="0" y="205739"/>
                  </a:moveTo>
                  <a:lnTo>
                    <a:pt x="521208" y="187451"/>
                  </a:lnTo>
                  <a:lnTo>
                    <a:pt x="1042415" y="155447"/>
                  </a:lnTo>
                  <a:lnTo>
                    <a:pt x="1563624" y="100583"/>
                  </a:lnTo>
                  <a:lnTo>
                    <a:pt x="2084831" y="54863"/>
                  </a:lnTo>
                  <a:lnTo>
                    <a:pt x="2606040" y="0"/>
                  </a:lnTo>
                </a:path>
              </a:pathLst>
            </a:custGeom>
            <a:ln w="2857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4165092" y="49834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165092" y="498347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686300" y="496061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1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4686300" y="496061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1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5207508" y="493318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5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5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5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5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5207508" y="493318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5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5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5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5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5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728716" y="4873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728716" y="487375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249923" y="482803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1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249923" y="482803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1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1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771132" y="47777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25146" y="0"/>
                  </a:moveTo>
                  <a:lnTo>
                    <a:pt x="15376" y="1982"/>
                  </a:lnTo>
                  <a:lnTo>
                    <a:pt x="7381" y="7381"/>
                  </a:lnTo>
                  <a:lnTo>
                    <a:pt x="1982" y="15376"/>
                  </a:lnTo>
                  <a:lnTo>
                    <a:pt x="0" y="25146"/>
                  </a:lnTo>
                  <a:lnTo>
                    <a:pt x="1982" y="34915"/>
                  </a:lnTo>
                  <a:lnTo>
                    <a:pt x="7381" y="42910"/>
                  </a:lnTo>
                  <a:lnTo>
                    <a:pt x="15376" y="48309"/>
                  </a:lnTo>
                  <a:lnTo>
                    <a:pt x="25146" y="50292"/>
                  </a:lnTo>
                  <a:lnTo>
                    <a:pt x="34915" y="48309"/>
                  </a:lnTo>
                  <a:lnTo>
                    <a:pt x="42910" y="42910"/>
                  </a:lnTo>
                  <a:lnTo>
                    <a:pt x="48309" y="34915"/>
                  </a:lnTo>
                  <a:lnTo>
                    <a:pt x="50292" y="25146"/>
                  </a:lnTo>
                  <a:lnTo>
                    <a:pt x="48309" y="15376"/>
                  </a:lnTo>
                  <a:lnTo>
                    <a:pt x="42910" y="7381"/>
                  </a:lnTo>
                  <a:lnTo>
                    <a:pt x="34915" y="1982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6771132" y="47777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292" y="25146"/>
                  </a:moveTo>
                  <a:lnTo>
                    <a:pt x="48309" y="34915"/>
                  </a:lnTo>
                  <a:lnTo>
                    <a:pt x="42910" y="42910"/>
                  </a:lnTo>
                  <a:lnTo>
                    <a:pt x="34915" y="48309"/>
                  </a:lnTo>
                  <a:lnTo>
                    <a:pt x="25146" y="50292"/>
                  </a:lnTo>
                  <a:lnTo>
                    <a:pt x="15376" y="48309"/>
                  </a:lnTo>
                  <a:lnTo>
                    <a:pt x="7381" y="42910"/>
                  </a:lnTo>
                  <a:lnTo>
                    <a:pt x="1982" y="34915"/>
                  </a:lnTo>
                  <a:lnTo>
                    <a:pt x="0" y="25146"/>
                  </a:lnTo>
                  <a:lnTo>
                    <a:pt x="1982" y="15376"/>
                  </a:lnTo>
                  <a:lnTo>
                    <a:pt x="7381" y="7381"/>
                  </a:lnTo>
                  <a:lnTo>
                    <a:pt x="15376" y="1982"/>
                  </a:lnTo>
                  <a:lnTo>
                    <a:pt x="25146" y="0"/>
                  </a:lnTo>
                  <a:lnTo>
                    <a:pt x="34915" y="1982"/>
                  </a:lnTo>
                  <a:lnTo>
                    <a:pt x="42910" y="7381"/>
                  </a:lnTo>
                  <a:lnTo>
                    <a:pt x="48309" y="15376"/>
                  </a:lnTo>
                  <a:lnTo>
                    <a:pt x="50292" y="25146"/>
                  </a:lnTo>
                  <a:close/>
                </a:path>
              </a:pathLst>
            </a:custGeom>
            <a:ln w="952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191381" y="4248022"/>
              <a:ext cx="2609850" cy="256540"/>
            </a:xfrm>
            <a:custGeom>
              <a:avLst/>
              <a:gdLst/>
              <a:ahLst/>
              <a:cxnLst/>
              <a:rect l="l" t="t" r="r" b="b"/>
              <a:pathLst>
                <a:path w="2609850" h="256539">
                  <a:moveTo>
                    <a:pt x="2522808" y="28434"/>
                  </a:moveTo>
                  <a:lnTo>
                    <a:pt x="0" y="228091"/>
                  </a:lnTo>
                  <a:lnTo>
                    <a:pt x="2286" y="256539"/>
                  </a:lnTo>
                  <a:lnTo>
                    <a:pt x="2525058" y="57011"/>
                  </a:lnTo>
                  <a:lnTo>
                    <a:pt x="2522808" y="28434"/>
                  </a:lnTo>
                  <a:close/>
                </a:path>
                <a:path w="2609850" h="256539">
                  <a:moveTo>
                    <a:pt x="2588011" y="27304"/>
                  </a:moveTo>
                  <a:lnTo>
                    <a:pt x="2537079" y="27304"/>
                  </a:lnTo>
                  <a:lnTo>
                    <a:pt x="2539365" y="55879"/>
                  </a:lnTo>
                  <a:lnTo>
                    <a:pt x="2525058" y="57011"/>
                  </a:lnTo>
                  <a:lnTo>
                    <a:pt x="2527300" y="85470"/>
                  </a:lnTo>
                  <a:lnTo>
                    <a:pt x="2609342" y="35940"/>
                  </a:lnTo>
                  <a:lnTo>
                    <a:pt x="2588011" y="27304"/>
                  </a:lnTo>
                  <a:close/>
                </a:path>
                <a:path w="2609850" h="256539">
                  <a:moveTo>
                    <a:pt x="2537079" y="27304"/>
                  </a:moveTo>
                  <a:lnTo>
                    <a:pt x="2522808" y="28434"/>
                  </a:lnTo>
                  <a:lnTo>
                    <a:pt x="2524969" y="55879"/>
                  </a:lnTo>
                  <a:lnTo>
                    <a:pt x="2525058" y="57011"/>
                  </a:lnTo>
                  <a:lnTo>
                    <a:pt x="2539365" y="55879"/>
                  </a:lnTo>
                  <a:lnTo>
                    <a:pt x="2537169" y="28434"/>
                  </a:lnTo>
                  <a:lnTo>
                    <a:pt x="2537079" y="27304"/>
                  </a:lnTo>
                  <a:close/>
                </a:path>
                <a:path w="2609850" h="256539">
                  <a:moveTo>
                    <a:pt x="2520569" y="0"/>
                  </a:moveTo>
                  <a:lnTo>
                    <a:pt x="2522719" y="27304"/>
                  </a:lnTo>
                  <a:lnTo>
                    <a:pt x="2522808" y="28434"/>
                  </a:lnTo>
                  <a:lnTo>
                    <a:pt x="2537079" y="27304"/>
                  </a:lnTo>
                  <a:lnTo>
                    <a:pt x="2588011" y="27304"/>
                  </a:lnTo>
                  <a:lnTo>
                    <a:pt x="25205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194810" y="5049773"/>
              <a:ext cx="521334" cy="46990"/>
            </a:xfrm>
            <a:custGeom>
              <a:avLst/>
              <a:gdLst/>
              <a:ahLst/>
              <a:cxnLst/>
              <a:rect l="l" t="t" r="r" b="b"/>
              <a:pathLst>
                <a:path w="521335" h="46989">
                  <a:moveTo>
                    <a:pt x="0" y="46608"/>
                  </a:moveTo>
                  <a:lnTo>
                    <a:pt x="0" y="22859"/>
                  </a:lnTo>
                </a:path>
                <a:path w="521335" h="46989">
                  <a:moveTo>
                    <a:pt x="521207" y="23875"/>
                  </a:moveTo>
                  <a:lnTo>
                    <a:pt x="521207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3554348" y="4409947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30,000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3554348" y="4626102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25,000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3554348" y="4840351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20,000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3554348" y="5056377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15,000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3554348" y="5272532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10,000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3608323" y="5486476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5,000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3781425" y="5702909"/>
            <a:ext cx="742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50">
                <a:latin typeface="Arial MT"/>
                <a:cs typeface="Arial MT"/>
              </a:rPr>
              <a:t>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6168009" y="5777585"/>
            <a:ext cx="2266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0">
                <a:latin typeface="Arial MT"/>
                <a:cs typeface="Arial MT"/>
              </a:rPr>
              <a:t>2023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6665468" y="4867783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80.3%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6660260" y="5777585"/>
            <a:ext cx="28702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2024E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4056126" y="5074411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78.0%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5621782" y="4966208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79.8%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4046601" y="4660519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22,408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4567554" y="4638294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22,927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5089905" y="4615941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23,426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610859" y="4547742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25,037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6133338" y="4492244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26,308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6654165" y="4431919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27,713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5124703" y="5777585"/>
            <a:ext cx="2266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0">
                <a:latin typeface="Arial MT"/>
                <a:cs typeface="Arial MT"/>
              </a:rPr>
              <a:t>2021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5099430" y="5023484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79.6%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4602226" y="5777585"/>
            <a:ext cx="2266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0">
                <a:latin typeface="Arial MT"/>
                <a:cs typeface="Arial MT"/>
              </a:rPr>
              <a:t>2020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6142735" y="4918709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80.1%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4578477" y="5053710"/>
            <a:ext cx="27622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78.3%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4081398" y="5777585"/>
            <a:ext cx="2266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0">
                <a:latin typeface="Arial MT"/>
                <a:cs typeface="Arial MT"/>
              </a:rPr>
              <a:t>2019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5645658" y="5777585"/>
            <a:ext cx="2266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0">
                <a:latin typeface="Arial MT"/>
                <a:cs typeface="Arial MT"/>
              </a:rPr>
              <a:t>2022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5093017" y="4306633"/>
            <a:ext cx="805180" cy="165100"/>
            <a:chOff x="5093017" y="4306633"/>
            <a:chExt cx="805180" cy="165100"/>
          </a:xfrm>
        </p:grpSpPr>
        <p:sp>
          <p:nvSpPr>
            <p:cNvPr id="137" name="object 137" descr=""/>
            <p:cNvSpPr/>
            <p:nvPr/>
          </p:nvSpPr>
          <p:spPr>
            <a:xfrm>
              <a:off x="5097779" y="4311396"/>
              <a:ext cx="795655" cy="155575"/>
            </a:xfrm>
            <a:custGeom>
              <a:avLst/>
              <a:gdLst/>
              <a:ahLst/>
              <a:cxnLst/>
              <a:rect l="l" t="t" r="r" b="b"/>
              <a:pathLst>
                <a:path w="795654" h="155575">
                  <a:moveTo>
                    <a:pt x="397764" y="0"/>
                  </a:moveTo>
                  <a:lnTo>
                    <a:pt x="326257" y="1252"/>
                  </a:lnTo>
                  <a:lnTo>
                    <a:pt x="258958" y="4862"/>
                  </a:lnTo>
                  <a:lnTo>
                    <a:pt x="196991" y="10611"/>
                  </a:lnTo>
                  <a:lnTo>
                    <a:pt x="141476" y="18279"/>
                  </a:lnTo>
                  <a:lnTo>
                    <a:pt x="93538" y="27647"/>
                  </a:lnTo>
                  <a:lnTo>
                    <a:pt x="54299" y="38495"/>
                  </a:lnTo>
                  <a:lnTo>
                    <a:pt x="6407" y="63752"/>
                  </a:lnTo>
                  <a:lnTo>
                    <a:pt x="0" y="77723"/>
                  </a:lnTo>
                  <a:lnTo>
                    <a:pt x="6407" y="91695"/>
                  </a:lnTo>
                  <a:lnTo>
                    <a:pt x="54299" y="116952"/>
                  </a:lnTo>
                  <a:lnTo>
                    <a:pt x="93538" y="127800"/>
                  </a:lnTo>
                  <a:lnTo>
                    <a:pt x="141476" y="137168"/>
                  </a:lnTo>
                  <a:lnTo>
                    <a:pt x="196991" y="144836"/>
                  </a:lnTo>
                  <a:lnTo>
                    <a:pt x="258958" y="150585"/>
                  </a:lnTo>
                  <a:lnTo>
                    <a:pt x="326257" y="154195"/>
                  </a:lnTo>
                  <a:lnTo>
                    <a:pt x="397764" y="155447"/>
                  </a:lnTo>
                  <a:lnTo>
                    <a:pt x="469270" y="154195"/>
                  </a:lnTo>
                  <a:lnTo>
                    <a:pt x="536569" y="150585"/>
                  </a:lnTo>
                  <a:lnTo>
                    <a:pt x="598536" y="144836"/>
                  </a:lnTo>
                  <a:lnTo>
                    <a:pt x="654051" y="137168"/>
                  </a:lnTo>
                  <a:lnTo>
                    <a:pt x="701989" y="127800"/>
                  </a:lnTo>
                  <a:lnTo>
                    <a:pt x="741228" y="116952"/>
                  </a:lnTo>
                  <a:lnTo>
                    <a:pt x="789120" y="91695"/>
                  </a:lnTo>
                  <a:lnTo>
                    <a:pt x="795528" y="77723"/>
                  </a:lnTo>
                  <a:lnTo>
                    <a:pt x="789120" y="63752"/>
                  </a:lnTo>
                  <a:lnTo>
                    <a:pt x="741228" y="38495"/>
                  </a:lnTo>
                  <a:lnTo>
                    <a:pt x="701989" y="27647"/>
                  </a:lnTo>
                  <a:lnTo>
                    <a:pt x="654051" y="18279"/>
                  </a:lnTo>
                  <a:lnTo>
                    <a:pt x="598536" y="10611"/>
                  </a:lnTo>
                  <a:lnTo>
                    <a:pt x="536569" y="4862"/>
                  </a:lnTo>
                  <a:lnTo>
                    <a:pt x="469270" y="1252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5097779" y="4311396"/>
              <a:ext cx="795655" cy="155575"/>
            </a:xfrm>
            <a:custGeom>
              <a:avLst/>
              <a:gdLst/>
              <a:ahLst/>
              <a:cxnLst/>
              <a:rect l="l" t="t" r="r" b="b"/>
              <a:pathLst>
                <a:path w="795654" h="155575">
                  <a:moveTo>
                    <a:pt x="0" y="77723"/>
                  </a:moveTo>
                  <a:lnTo>
                    <a:pt x="54299" y="38495"/>
                  </a:lnTo>
                  <a:lnTo>
                    <a:pt x="93538" y="27647"/>
                  </a:lnTo>
                  <a:lnTo>
                    <a:pt x="141476" y="18279"/>
                  </a:lnTo>
                  <a:lnTo>
                    <a:pt x="196991" y="10611"/>
                  </a:lnTo>
                  <a:lnTo>
                    <a:pt x="258958" y="4862"/>
                  </a:lnTo>
                  <a:lnTo>
                    <a:pt x="326257" y="1252"/>
                  </a:lnTo>
                  <a:lnTo>
                    <a:pt x="397764" y="0"/>
                  </a:lnTo>
                  <a:lnTo>
                    <a:pt x="469270" y="1252"/>
                  </a:lnTo>
                  <a:lnTo>
                    <a:pt x="536569" y="4862"/>
                  </a:lnTo>
                  <a:lnTo>
                    <a:pt x="598536" y="10611"/>
                  </a:lnTo>
                  <a:lnTo>
                    <a:pt x="654051" y="18279"/>
                  </a:lnTo>
                  <a:lnTo>
                    <a:pt x="701989" y="27647"/>
                  </a:lnTo>
                  <a:lnTo>
                    <a:pt x="741228" y="38495"/>
                  </a:lnTo>
                  <a:lnTo>
                    <a:pt x="789120" y="63752"/>
                  </a:lnTo>
                  <a:lnTo>
                    <a:pt x="795528" y="77723"/>
                  </a:lnTo>
                  <a:lnTo>
                    <a:pt x="789120" y="91695"/>
                  </a:lnTo>
                  <a:lnTo>
                    <a:pt x="741228" y="116952"/>
                  </a:lnTo>
                  <a:lnTo>
                    <a:pt x="701989" y="127800"/>
                  </a:lnTo>
                  <a:lnTo>
                    <a:pt x="654051" y="137168"/>
                  </a:lnTo>
                  <a:lnTo>
                    <a:pt x="598536" y="144836"/>
                  </a:lnTo>
                  <a:lnTo>
                    <a:pt x="536569" y="150585"/>
                  </a:lnTo>
                  <a:lnTo>
                    <a:pt x="469270" y="154195"/>
                  </a:lnTo>
                  <a:lnTo>
                    <a:pt x="397764" y="155447"/>
                  </a:lnTo>
                  <a:lnTo>
                    <a:pt x="326257" y="154195"/>
                  </a:lnTo>
                  <a:lnTo>
                    <a:pt x="258958" y="150585"/>
                  </a:lnTo>
                  <a:lnTo>
                    <a:pt x="196991" y="144836"/>
                  </a:lnTo>
                  <a:lnTo>
                    <a:pt x="141476" y="137168"/>
                  </a:lnTo>
                  <a:lnTo>
                    <a:pt x="93538" y="127800"/>
                  </a:lnTo>
                  <a:lnTo>
                    <a:pt x="54299" y="116952"/>
                  </a:lnTo>
                  <a:lnTo>
                    <a:pt x="6407" y="91695"/>
                  </a:lnTo>
                  <a:lnTo>
                    <a:pt x="0" y="7772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5209794" y="4309059"/>
            <a:ext cx="58166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latin typeface="Arial"/>
                <a:cs typeface="Arial"/>
              </a:rPr>
              <a:t>CAGR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5.0%</a:t>
            </a:r>
            <a:endParaRPr sz="800">
              <a:latin typeface="Arial"/>
              <a:cs typeface="Arial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7630668" y="4370832"/>
            <a:ext cx="251460" cy="187960"/>
          </a:xfrm>
          <a:custGeom>
            <a:avLst/>
            <a:gdLst/>
            <a:ahLst/>
            <a:cxnLst/>
            <a:rect l="l" t="t" r="r" b="b"/>
            <a:pathLst>
              <a:path w="251459" h="187960">
                <a:moveTo>
                  <a:pt x="251459" y="0"/>
                </a:moveTo>
                <a:lnTo>
                  <a:pt x="0" y="0"/>
                </a:lnTo>
                <a:lnTo>
                  <a:pt x="0" y="187452"/>
                </a:lnTo>
                <a:lnTo>
                  <a:pt x="251459" y="187452"/>
                </a:lnTo>
                <a:lnTo>
                  <a:pt x="251459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430403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(Cybersecurity</a:t>
            </a:r>
            <a:r>
              <a:rPr dirty="0" sz="800" spc="8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Insiders,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(2024b),</a:t>
            </a:r>
            <a:r>
              <a:rPr dirty="0" sz="800" spc="7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(GlobalData</a:t>
            </a:r>
            <a:r>
              <a:rPr dirty="0" sz="800" spc="5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Plc,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(Gartner,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35508" y="955547"/>
            <a:ext cx="5098415" cy="2626360"/>
            <a:chOff x="635508" y="955547"/>
            <a:chExt cx="5098415" cy="2626360"/>
          </a:xfrm>
        </p:grpSpPr>
        <p:sp>
          <p:nvSpPr>
            <p:cNvPr id="5" name="object 5" descr=""/>
            <p:cNvSpPr/>
            <p:nvPr/>
          </p:nvSpPr>
          <p:spPr>
            <a:xfrm>
              <a:off x="635508" y="1376171"/>
              <a:ext cx="5039995" cy="0"/>
            </a:xfrm>
            <a:custGeom>
              <a:avLst/>
              <a:gdLst/>
              <a:ahLst/>
              <a:cxnLst/>
              <a:rect l="l" t="t" r="r" b="b"/>
              <a:pathLst>
                <a:path w="5039995" h="0">
                  <a:moveTo>
                    <a:pt x="0" y="0"/>
                  </a:moveTo>
                  <a:lnTo>
                    <a:pt x="50399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24143" y="955547"/>
              <a:ext cx="0" cy="2626360"/>
            </a:xfrm>
            <a:custGeom>
              <a:avLst/>
              <a:gdLst/>
              <a:ahLst/>
              <a:cxnLst/>
              <a:rect l="l" t="t" r="r" b="b"/>
              <a:pathLst>
                <a:path w="0" h="2626360">
                  <a:moveTo>
                    <a:pt x="0" y="0"/>
                  </a:moveTo>
                  <a:lnTo>
                    <a:pt x="0" y="2625852"/>
                  </a:lnTo>
                </a:path>
              </a:pathLst>
            </a:custGeom>
            <a:ln w="19050">
              <a:solidFill>
                <a:srgbClr val="50669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811011" y="1376172"/>
            <a:ext cx="2818130" cy="0"/>
          </a:xfrm>
          <a:custGeom>
            <a:avLst/>
            <a:gdLst/>
            <a:ahLst/>
            <a:cxnLst/>
            <a:rect l="l" t="t" r="r" b="b"/>
            <a:pathLst>
              <a:path w="2818129" h="0">
                <a:moveTo>
                  <a:pt x="0" y="0"/>
                </a:moveTo>
                <a:lnTo>
                  <a:pt x="281813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21791" y="3899915"/>
            <a:ext cx="2818130" cy="0"/>
          </a:xfrm>
          <a:custGeom>
            <a:avLst/>
            <a:gdLst/>
            <a:ahLst/>
            <a:cxnLst/>
            <a:rect l="l" t="t" r="r" b="b"/>
            <a:pathLst>
              <a:path w="2818129" h="0">
                <a:moveTo>
                  <a:pt x="0" y="0"/>
                </a:moveTo>
                <a:lnTo>
                  <a:pt x="281813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750807" y="1376172"/>
            <a:ext cx="2818130" cy="0"/>
          </a:xfrm>
          <a:custGeom>
            <a:avLst/>
            <a:gdLst/>
            <a:ahLst/>
            <a:cxnLst/>
            <a:rect l="l" t="t" r="r" b="b"/>
            <a:pathLst>
              <a:path w="2818129" h="0">
                <a:moveTo>
                  <a:pt x="0" y="0"/>
                </a:moveTo>
                <a:lnTo>
                  <a:pt x="281813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566159" y="3899915"/>
            <a:ext cx="2818130" cy="0"/>
          </a:xfrm>
          <a:custGeom>
            <a:avLst/>
            <a:gdLst/>
            <a:ahLst/>
            <a:cxnLst/>
            <a:rect l="l" t="t" r="r" b="b"/>
            <a:pathLst>
              <a:path w="2818129" h="0">
                <a:moveTo>
                  <a:pt x="0" y="0"/>
                </a:moveTo>
                <a:lnTo>
                  <a:pt x="281812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IBM’s</a:t>
            </a:r>
            <a:r>
              <a:rPr dirty="0" spc="-140"/>
              <a:t> </a:t>
            </a:r>
            <a:r>
              <a:rPr dirty="0"/>
              <a:t>Cybersecurity</a:t>
            </a:r>
            <a:r>
              <a:rPr dirty="0" spc="-130"/>
              <a:t> </a:t>
            </a:r>
            <a:r>
              <a:rPr dirty="0" spc="-10"/>
              <a:t>Solutions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global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leader</a:t>
            </a:r>
            <a:r>
              <a:rPr dirty="0" sz="1150" spc="229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solutions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space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but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lags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behind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security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2503" y="1100785"/>
            <a:ext cx="49301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offers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wide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array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 </a:t>
            </a:r>
            <a:r>
              <a:rPr dirty="0" sz="1300" spc="-10" b="1">
                <a:latin typeface="Arial"/>
                <a:cs typeface="Arial"/>
              </a:rPr>
              <a:t>customizable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1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solution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98311" y="1100785"/>
            <a:ext cx="27724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Thanks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high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R&amp;D</a:t>
            </a:r>
            <a:r>
              <a:rPr dirty="0" sz="1300" spc="-10" b="1">
                <a:latin typeface="Arial"/>
                <a:cs typeface="Arial"/>
              </a:rPr>
              <a:t> investments…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98311" y="1392758"/>
            <a:ext cx="2106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Annual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R&amp;D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spending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(USDm)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11530" y="3631513"/>
            <a:ext cx="26873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...and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offers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world-</a:t>
            </a:r>
            <a:r>
              <a:rPr dirty="0" sz="1300" b="1">
                <a:latin typeface="Arial"/>
                <a:cs typeface="Arial"/>
              </a:rPr>
              <a:t>class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solutions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40520" y="1100785"/>
            <a:ext cx="28416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...IBM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reaps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8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patents...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740520" y="1374470"/>
            <a:ext cx="2600960" cy="372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395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Cybersecurity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Patents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Holders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(2002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-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35"/>
              </a:lnSpc>
            </a:pPr>
            <a:r>
              <a:rPr dirty="0" sz="1150" spc="-10">
                <a:latin typeface="Arial MT"/>
                <a:cs typeface="Arial MT"/>
              </a:rPr>
              <a:t>2022)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553459" y="3613226"/>
            <a:ext cx="24434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…making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industry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leader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750807" y="2020823"/>
            <a:ext cx="2931160" cy="1271270"/>
            <a:chOff x="8750807" y="2020823"/>
            <a:chExt cx="2931160" cy="1271270"/>
          </a:xfrm>
        </p:grpSpPr>
        <p:sp>
          <p:nvSpPr>
            <p:cNvPr id="21" name="object 21" descr=""/>
            <p:cNvSpPr/>
            <p:nvPr/>
          </p:nvSpPr>
          <p:spPr>
            <a:xfrm>
              <a:off x="8878824" y="2020823"/>
              <a:ext cx="2670175" cy="1266825"/>
            </a:xfrm>
            <a:custGeom>
              <a:avLst/>
              <a:gdLst/>
              <a:ahLst/>
              <a:cxnLst/>
              <a:rect l="l" t="t" r="r" b="b"/>
              <a:pathLst>
                <a:path w="2670175" h="1266825">
                  <a:moveTo>
                    <a:pt x="329184" y="0"/>
                  </a:moveTo>
                  <a:lnTo>
                    <a:pt x="0" y="0"/>
                  </a:lnTo>
                  <a:lnTo>
                    <a:pt x="0" y="1266444"/>
                  </a:lnTo>
                  <a:lnTo>
                    <a:pt x="329184" y="1266444"/>
                  </a:lnTo>
                  <a:lnTo>
                    <a:pt x="329184" y="0"/>
                  </a:lnTo>
                  <a:close/>
                </a:path>
                <a:path w="2670175" h="1266825">
                  <a:moveTo>
                    <a:pt x="914400" y="4572"/>
                  </a:moveTo>
                  <a:lnTo>
                    <a:pt x="585216" y="4572"/>
                  </a:lnTo>
                  <a:lnTo>
                    <a:pt x="585216" y="1266444"/>
                  </a:lnTo>
                  <a:lnTo>
                    <a:pt x="914400" y="1266444"/>
                  </a:lnTo>
                  <a:lnTo>
                    <a:pt x="914400" y="4572"/>
                  </a:lnTo>
                  <a:close/>
                </a:path>
                <a:path w="2670175" h="1266825">
                  <a:moveTo>
                    <a:pt x="1499616" y="246888"/>
                  </a:moveTo>
                  <a:lnTo>
                    <a:pt x="1175004" y="246888"/>
                  </a:lnTo>
                  <a:lnTo>
                    <a:pt x="1175004" y="1266444"/>
                  </a:lnTo>
                  <a:lnTo>
                    <a:pt x="1499616" y="1266444"/>
                  </a:lnTo>
                  <a:lnTo>
                    <a:pt x="1499616" y="246888"/>
                  </a:lnTo>
                  <a:close/>
                </a:path>
                <a:path w="2670175" h="1266825">
                  <a:moveTo>
                    <a:pt x="2084832" y="475488"/>
                  </a:moveTo>
                  <a:lnTo>
                    <a:pt x="1760220" y="475488"/>
                  </a:lnTo>
                  <a:lnTo>
                    <a:pt x="1760220" y="1266444"/>
                  </a:lnTo>
                  <a:lnTo>
                    <a:pt x="2084832" y="1266444"/>
                  </a:lnTo>
                  <a:lnTo>
                    <a:pt x="2084832" y="475488"/>
                  </a:lnTo>
                  <a:close/>
                </a:path>
                <a:path w="2670175" h="1266825">
                  <a:moveTo>
                    <a:pt x="2670048" y="516636"/>
                  </a:moveTo>
                  <a:lnTo>
                    <a:pt x="2345436" y="516636"/>
                  </a:lnTo>
                  <a:lnTo>
                    <a:pt x="2345436" y="1266444"/>
                  </a:lnTo>
                  <a:lnTo>
                    <a:pt x="2670048" y="1266444"/>
                  </a:lnTo>
                  <a:lnTo>
                    <a:pt x="2670048" y="516636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750807" y="3287267"/>
              <a:ext cx="2931160" cy="0"/>
            </a:xfrm>
            <a:custGeom>
              <a:avLst/>
              <a:gdLst/>
              <a:ahLst/>
              <a:cxnLst/>
              <a:rect l="l" t="t" r="r" b="b"/>
              <a:pathLst>
                <a:path w="2931159" h="0">
                  <a:moveTo>
                    <a:pt x="0" y="0"/>
                  </a:moveTo>
                  <a:lnTo>
                    <a:pt x="293065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3" name="object 23" descr=""/>
          <p:cNvGraphicFramePr>
            <a:graphicFrameLocks noGrp="1"/>
          </p:cNvGraphicFramePr>
          <p:nvPr/>
        </p:nvGraphicFramePr>
        <p:xfrm>
          <a:off x="8805798" y="1810639"/>
          <a:ext cx="2967990" cy="1636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"/>
                <a:gridCol w="664210"/>
                <a:gridCol w="539750"/>
                <a:gridCol w="635634"/>
                <a:gridCol w="558164"/>
              </a:tblGrid>
              <a:tr h="238760"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31,001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990">
                    <a:lnL w="38100">
                      <a:solidFill>
                        <a:srgbClr val="0D60FD"/>
                      </a:solidFill>
                      <a:prstDash val="sysDash"/>
                    </a:lnL>
                    <a:lnR w="38100">
                      <a:solidFill>
                        <a:srgbClr val="0D60FD"/>
                      </a:solidFill>
                      <a:prstDash val="sysDash"/>
                    </a:lnR>
                    <a:lnT w="38100">
                      <a:solidFill>
                        <a:srgbClr val="0D60FD"/>
                      </a:solidFill>
                      <a:prstDash val="sysDash"/>
                    </a:lnT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30,877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2069">
                    <a:lnL w="38100">
                      <a:solidFill>
                        <a:srgbClr val="0D60F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D60FD"/>
                      </a:solidFill>
                      <a:prstDash val="sysDash"/>
                    </a:lnL>
                    <a:lnR w="38100">
                      <a:solidFill>
                        <a:srgbClr val="0D60FD"/>
                      </a:solidFill>
                      <a:prstDash val="sysDash"/>
                    </a:lnR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D60F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25,026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533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987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D60FD"/>
                      </a:solidFill>
                      <a:prstDash val="sysDash"/>
                    </a:lnL>
                    <a:lnR w="38100">
                      <a:solidFill>
                        <a:srgbClr val="0D60FD"/>
                      </a:solidFill>
                      <a:prstDash val="sysDash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D60FD"/>
                      </a:solidFill>
                      <a:prstDash val="sysDash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19,430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762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7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18,407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IBM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38100">
                      <a:solidFill>
                        <a:srgbClr val="0D60FD"/>
                      </a:solidFill>
                      <a:prstDash val="sysDash"/>
                    </a:lnL>
                    <a:lnR w="38100">
                      <a:solidFill>
                        <a:srgbClr val="0D60FD"/>
                      </a:solidFill>
                      <a:prstDash val="sysDash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D60FD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Microsoft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L w="38100">
                      <a:solidFill>
                        <a:srgbClr val="0D60FD"/>
                      </a:solidFill>
                      <a:prstDash val="sysDash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Huawei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Samsung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33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Intel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4" name="object 24" descr=""/>
          <p:cNvSpPr txBox="1"/>
          <p:nvPr/>
        </p:nvSpPr>
        <p:spPr>
          <a:xfrm>
            <a:off x="6364604" y="3298012"/>
            <a:ext cx="4459605" cy="539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4820" algn="l"/>
                <a:tab pos="919480" algn="l"/>
                <a:tab pos="1372235" algn="l"/>
                <a:tab pos="1791335" algn="l"/>
              </a:tabLst>
            </a:pPr>
            <a:r>
              <a:rPr dirty="0" sz="800" spc="-20">
                <a:latin typeface="Arial MT"/>
                <a:cs typeface="Arial MT"/>
              </a:rPr>
              <a:t>2020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2021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2022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2023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10">
                <a:latin typeface="Arial MT"/>
                <a:cs typeface="Arial MT"/>
              </a:rPr>
              <a:t>2024E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800">
              <a:latin typeface="Arial MT"/>
              <a:cs typeface="Arial MT"/>
            </a:endParaRPr>
          </a:p>
          <a:p>
            <a:pPr marL="165735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Further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opportunities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IBM’s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portfolio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246626" y="4408551"/>
            <a:ext cx="1456055" cy="1456055"/>
            <a:chOff x="4246626" y="4408551"/>
            <a:chExt cx="1456055" cy="1456055"/>
          </a:xfrm>
        </p:grpSpPr>
        <p:sp>
          <p:nvSpPr>
            <p:cNvPr id="26" name="object 26" descr=""/>
            <p:cNvSpPr/>
            <p:nvPr/>
          </p:nvSpPr>
          <p:spPr>
            <a:xfrm>
              <a:off x="4974463" y="4408551"/>
              <a:ext cx="91440" cy="475615"/>
            </a:xfrm>
            <a:custGeom>
              <a:avLst/>
              <a:gdLst/>
              <a:ahLst/>
              <a:cxnLst/>
              <a:rect l="l" t="t" r="r" b="b"/>
              <a:pathLst>
                <a:path w="91439" h="475614">
                  <a:moveTo>
                    <a:pt x="0" y="0"/>
                  </a:moveTo>
                  <a:lnTo>
                    <a:pt x="0" y="473075"/>
                  </a:lnTo>
                  <a:lnTo>
                    <a:pt x="15986" y="473567"/>
                  </a:lnTo>
                  <a:lnTo>
                    <a:pt x="23949" y="474200"/>
                  </a:lnTo>
                  <a:lnTo>
                    <a:pt x="31876" y="475106"/>
                  </a:lnTo>
                  <a:lnTo>
                    <a:pt x="91186" y="5715"/>
                  </a:lnTo>
                  <a:lnTo>
                    <a:pt x="68472" y="3214"/>
                  </a:lnTo>
                  <a:lnTo>
                    <a:pt x="45688" y="1428"/>
                  </a:lnTo>
                  <a:lnTo>
                    <a:pt x="22856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006340" y="4414266"/>
              <a:ext cx="149225" cy="475615"/>
            </a:xfrm>
            <a:custGeom>
              <a:avLst/>
              <a:gdLst/>
              <a:ahLst/>
              <a:cxnLst/>
              <a:rect l="l" t="t" r="r" b="b"/>
              <a:pathLst>
                <a:path w="149225" h="475614">
                  <a:moveTo>
                    <a:pt x="59309" y="0"/>
                  </a:moveTo>
                  <a:lnTo>
                    <a:pt x="0" y="469391"/>
                  </a:lnTo>
                  <a:lnTo>
                    <a:pt x="7957" y="470485"/>
                  </a:lnTo>
                  <a:lnTo>
                    <a:pt x="15843" y="471852"/>
                  </a:lnTo>
                  <a:lnTo>
                    <a:pt x="31496" y="475360"/>
                  </a:lnTo>
                  <a:lnTo>
                    <a:pt x="149098" y="17144"/>
                  </a:lnTo>
                  <a:lnTo>
                    <a:pt x="126835" y="11787"/>
                  </a:lnTo>
                  <a:lnTo>
                    <a:pt x="104441" y="7143"/>
                  </a:lnTo>
                  <a:lnTo>
                    <a:pt x="81928" y="3214"/>
                  </a:lnTo>
                  <a:lnTo>
                    <a:pt x="5930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037836" y="4431411"/>
              <a:ext cx="287655" cy="481965"/>
            </a:xfrm>
            <a:custGeom>
              <a:avLst/>
              <a:gdLst/>
              <a:ahLst/>
              <a:cxnLst/>
              <a:rect l="l" t="t" r="r" b="b"/>
              <a:pathLst>
                <a:path w="287654" h="481964">
                  <a:moveTo>
                    <a:pt x="117601" y="0"/>
                  </a:moveTo>
                  <a:lnTo>
                    <a:pt x="0" y="458215"/>
                  </a:lnTo>
                  <a:lnTo>
                    <a:pt x="15374" y="462690"/>
                  </a:lnTo>
                  <a:lnTo>
                    <a:pt x="30416" y="468106"/>
                  </a:lnTo>
                  <a:lnTo>
                    <a:pt x="45077" y="474450"/>
                  </a:lnTo>
                  <a:lnTo>
                    <a:pt x="59309" y="481711"/>
                  </a:lnTo>
                  <a:lnTo>
                    <a:pt x="287274" y="67056"/>
                  </a:lnTo>
                  <a:lnTo>
                    <a:pt x="246528" y="46327"/>
                  </a:lnTo>
                  <a:lnTo>
                    <a:pt x="204581" y="28193"/>
                  </a:lnTo>
                  <a:lnTo>
                    <a:pt x="161561" y="12727"/>
                  </a:lnTo>
                  <a:lnTo>
                    <a:pt x="11760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097145" y="4498467"/>
              <a:ext cx="408305" cy="463550"/>
            </a:xfrm>
            <a:custGeom>
              <a:avLst/>
              <a:gdLst/>
              <a:ahLst/>
              <a:cxnLst/>
              <a:rect l="l" t="t" r="r" b="b"/>
              <a:pathLst>
                <a:path w="408304" h="463550">
                  <a:moveTo>
                    <a:pt x="227964" y="0"/>
                  </a:moveTo>
                  <a:lnTo>
                    <a:pt x="0" y="414654"/>
                  </a:lnTo>
                  <a:lnTo>
                    <a:pt x="17182" y="424955"/>
                  </a:lnTo>
                  <a:lnTo>
                    <a:pt x="33448" y="436578"/>
                  </a:lnTo>
                  <a:lnTo>
                    <a:pt x="48738" y="449462"/>
                  </a:lnTo>
                  <a:lnTo>
                    <a:pt x="62991" y="463549"/>
                  </a:lnTo>
                  <a:lnTo>
                    <a:pt x="407924" y="139572"/>
                  </a:lnTo>
                  <a:lnTo>
                    <a:pt x="375541" y="107232"/>
                  </a:lnTo>
                  <a:lnTo>
                    <a:pt x="341250" y="77019"/>
                  </a:lnTo>
                  <a:lnTo>
                    <a:pt x="305154" y="49019"/>
                  </a:lnTo>
                  <a:lnTo>
                    <a:pt x="267358" y="23318"/>
                  </a:lnTo>
                  <a:lnTo>
                    <a:pt x="22796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160137" y="4638040"/>
              <a:ext cx="473075" cy="389890"/>
            </a:xfrm>
            <a:custGeom>
              <a:avLst/>
              <a:gdLst/>
              <a:ahLst/>
              <a:cxnLst/>
              <a:rect l="l" t="t" r="r" b="b"/>
              <a:pathLst>
                <a:path w="473075" h="389889">
                  <a:moveTo>
                    <a:pt x="344932" y="0"/>
                  </a:moveTo>
                  <a:lnTo>
                    <a:pt x="0" y="323977"/>
                  </a:lnTo>
                  <a:lnTo>
                    <a:pt x="13112" y="339062"/>
                  </a:lnTo>
                  <a:lnTo>
                    <a:pt x="24987" y="355123"/>
                  </a:lnTo>
                  <a:lnTo>
                    <a:pt x="35575" y="372090"/>
                  </a:lnTo>
                  <a:lnTo>
                    <a:pt x="44830" y="389890"/>
                  </a:lnTo>
                  <a:lnTo>
                    <a:pt x="472948" y="188468"/>
                  </a:lnTo>
                  <a:lnTo>
                    <a:pt x="452111" y="147641"/>
                  </a:lnTo>
                  <a:lnTo>
                    <a:pt x="428819" y="108283"/>
                  </a:lnTo>
                  <a:lnTo>
                    <a:pt x="403142" y="70492"/>
                  </a:lnTo>
                  <a:lnTo>
                    <a:pt x="375155" y="34365"/>
                  </a:lnTo>
                  <a:lnTo>
                    <a:pt x="34493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204968" y="4826508"/>
              <a:ext cx="492125" cy="278130"/>
            </a:xfrm>
            <a:custGeom>
              <a:avLst/>
              <a:gdLst/>
              <a:ahLst/>
              <a:cxnLst/>
              <a:rect l="l" t="t" r="r" b="b"/>
              <a:pathLst>
                <a:path w="492125" h="278129">
                  <a:moveTo>
                    <a:pt x="428117" y="0"/>
                  </a:moveTo>
                  <a:lnTo>
                    <a:pt x="0" y="201422"/>
                  </a:lnTo>
                  <a:lnTo>
                    <a:pt x="7758" y="219833"/>
                  </a:lnTo>
                  <a:lnTo>
                    <a:pt x="14065" y="238791"/>
                  </a:lnTo>
                  <a:lnTo>
                    <a:pt x="18895" y="258179"/>
                  </a:lnTo>
                  <a:lnTo>
                    <a:pt x="22225" y="277876"/>
                  </a:lnTo>
                  <a:lnTo>
                    <a:pt x="491617" y="218567"/>
                  </a:lnTo>
                  <a:lnTo>
                    <a:pt x="484427" y="173402"/>
                  </a:lnTo>
                  <a:lnTo>
                    <a:pt x="474458" y="128829"/>
                  </a:lnTo>
                  <a:lnTo>
                    <a:pt x="461734" y="84982"/>
                  </a:lnTo>
                  <a:lnTo>
                    <a:pt x="446279" y="41994"/>
                  </a:lnTo>
                  <a:lnTo>
                    <a:pt x="42811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189474" y="5045075"/>
              <a:ext cx="513080" cy="481330"/>
            </a:xfrm>
            <a:custGeom>
              <a:avLst/>
              <a:gdLst/>
              <a:ahLst/>
              <a:cxnLst/>
              <a:rect l="l" t="t" r="r" b="b"/>
              <a:pathLst>
                <a:path w="513079" h="481329">
                  <a:moveTo>
                    <a:pt x="507111" y="0"/>
                  </a:moveTo>
                  <a:lnTo>
                    <a:pt x="37718" y="59308"/>
                  </a:lnTo>
                  <a:lnTo>
                    <a:pt x="39415" y="103393"/>
                  </a:lnTo>
                  <a:lnTo>
                    <a:pt x="33575" y="146812"/>
                  </a:lnTo>
                  <a:lnTo>
                    <a:pt x="20377" y="188610"/>
                  </a:lnTo>
                  <a:lnTo>
                    <a:pt x="0" y="227837"/>
                  </a:lnTo>
                  <a:lnTo>
                    <a:pt x="399541" y="481330"/>
                  </a:lnTo>
                  <a:lnTo>
                    <a:pt x="425161" y="437643"/>
                  </a:lnTo>
                  <a:lnTo>
                    <a:pt x="447585" y="392501"/>
                  </a:lnTo>
                  <a:lnTo>
                    <a:pt x="466774" y="346078"/>
                  </a:lnTo>
                  <a:lnTo>
                    <a:pt x="482687" y="298551"/>
                  </a:lnTo>
                  <a:lnTo>
                    <a:pt x="495284" y="250094"/>
                  </a:lnTo>
                  <a:lnTo>
                    <a:pt x="504524" y="200883"/>
                  </a:lnTo>
                  <a:lnTo>
                    <a:pt x="510367" y="151093"/>
                  </a:lnTo>
                  <a:lnTo>
                    <a:pt x="512773" y="100898"/>
                  </a:lnTo>
                  <a:lnTo>
                    <a:pt x="511701" y="50476"/>
                  </a:lnTo>
                  <a:lnTo>
                    <a:pt x="507111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974463" y="5272913"/>
              <a:ext cx="614680" cy="591820"/>
            </a:xfrm>
            <a:custGeom>
              <a:avLst/>
              <a:gdLst/>
              <a:ahLst/>
              <a:cxnLst/>
              <a:rect l="l" t="t" r="r" b="b"/>
              <a:pathLst>
                <a:path w="614679" h="591820">
                  <a:moveTo>
                    <a:pt x="215011" y="0"/>
                  </a:moveTo>
                  <a:lnTo>
                    <a:pt x="183066" y="40533"/>
                  </a:lnTo>
                  <a:lnTo>
                    <a:pt x="144228" y="73385"/>
                  </a:lnTo>
                  <a:lnTo>
                    <a:pt x="99860" y="97795"/>
                  </a:lnTo>
                  <a:lnTo>
                    <a:pt x="51329" y="112999"/>
                  </a:lnTo>
                  <a:lnTo>
                    <a:pt x="0" y="118237"/>
                  </a:lnTo>
                  <a:lnTo>
                    <a:pt x="0" y="591312"/>
                  </a:lnTo>
                  <a:lnTo>
                    <a:pt x="49580" y="589625"/>
                  </a:lnTo>
                  <a:lnTo>
                    <a:pt x="98556" y="584619"/>
                  </a:lnTo>
                  <a:lnTo>
                    <a:pt x="146782" y="576372"/>
                  </a:lnTo>
                  <a:lnTo>
                    <a:pt x="194115" y="564963"/>
                  </a:lnTo>
                  <a:lnTo>
                    <a:pt x="240411" y="550473"/>
                  </a:lnTo>
                  <a:lnTo>
                    <a:pt x="285524" y="532980"/>
                  </a:lnTo>
                  <a:lnTo>
                    <a:pt x="329311" y="512563"/>
                  </a:lnTo>
                  <a:lnTo>
                    <a:pt x="371628" y="489302"/>
                  </a:lnTo>
                  <a:lnTo>
                    <a:pt x="412330" y="463275"/>
                  </a:lnTo>
                  <a:lnTo>
                    <a:pt x="451273" y="434563"/>
                  </a:lnTo>
                  <a:lnTo>
                    <a:pt x="488312" y="403245"/>
                  </a:lnTo>
                  <a:lnTo>
                    <a:pt x="523305" y="369399"/>
                  </a:lnTo>
                  <a:lnTo>
                    <a:pt x="556105" y="333106"/>
                  </a:lnTo>
                  <a:lnTo>
                    <a:pt x="586569" y="294443"/>
                  </a:lnTo>
                  <a:lnTo>
                    <a:pt x="614552" y="253492"/>
                  </a:lnTo>
                  <a:lnTo>
                    <a:pt x="215011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246626" y="4408551"/>
              <a:ext cx="728345" cy="1456055"/>
            </a:xfrm>
            <a:custGeom>
              <a:avLst/>
              <a:gdLst/>
              <a:ahLst/>
              <a:cxnLst/>
              <a:rect l="l" t="t" r="r" b="b"/>
              <a:pathLst>
                <a:path w="728345" h="1456054">
                  <a:moveTo>
                    <a:pt x="727837" y="0"/>
                  </a:moveTo>
                  <a:lnTo>
                    <a:pt x="679969" y="1547"/>
                  </a:lnTo>
                  <a:lnTo>
                    <a:pt x="632930" y="6126"/>
                  </a:lnTo>
                  <a:lnTo>
                    <a:pt x="586815" y="13641"/>
                  </a:lnTo>
                  <a:lnTo>
                    <a:pt x="541721" y="23996"/>
                  </a:lnTo>
                  <a:lnTo>
                    <a:pt x="497742" y="37095"/>
                  </a:lnTo>
                  <a:lnTo>
                    <a:pt x="454975" y="52842"/>
                  </a:lnTo>
                  <a:lnTo>
                    <a:pt x="413515" y="71142"/>
                  </a:lnTo>
                  <a:lnTo>
                    <a:pt x="373459" y="91898"/>
                  </a:lnTo>
                  <a:lnTo>
                    <a:pt x="334901" y="115016"/>
                  </a:lnTo>
                  <a:lnTo>
                    <a:pt x="297938" y="140399"/>
                  </a:lnTo>
                  <a:lnTo>
                    <a:pt x="262666" y="167951"/>
                  </a:lnTo>
                  <a:lnTo>
                    <a:pt x="229180" y="197577"/>
                  </a:lnTo>
                  <a:lnTo>
                    <a:pt x="197577" y="229180"/>
                  </a:lnTo>
                  <a:lnTo>
                    <a:pt x="167951" y="262666"/>
                  </a:lnTo>
                  <a:lnTo>
                    <a:pt x="140399" y="297938"/>
                  </a:lnTo>
                  <a:lnTo>
                    <a:pt x="115016" y="334901"/>
                  </a:lnTo>
                  <a:lnTo>
                    <a:pt x="91898" y="373459"/>
                  </a:lnTo>
                  <a:lnTo>
                    <a:pt x="71142" y="413515"/>
                  </a:lnTo>
                  <a:lnTo>
                    <a:pt x="52842" y="454975"/>
                  </a:lnTo>
                  <a:lnTo>
                    <a:pt x="37095" y="497742"/>
                  </a:lnTo>
                  <a:lnTo>
                    <a:pt x="23996" y="541721"/>
                  </a:lnTo>
                  <a:lnTo>
                    <a:pt x="13641" y="586815"/>
                  </a:lnTo>
                  <a:lnTo>
                    <a:pt x="6126" y="632930"/>
                  </a:lnTo>
                  <a:lnTo>
                    <a:pt x="1547" y="679969"/>
                  </a:lnTo>
                  <a:lnTo>
                    <a:pt x="0" y="727837"/>
                  </a:lnTo>
                  <a:lnTo>
                    <a:pt x="1547" y="775690"/>
                  </a:lnTo>
                  <a:lnTo>
                    <a:pt x="6126" y="822717"/>
                  </a:lnTo>
                  <a:lnTo>
                    <a:pt x="13641" y="868822"/>
                  </a:lnTo>
                  <a:lnTo>
                    <a:pt x="23996" y="913909"/>
                  </a:lnTo>
                  <a:lnTo>
                    <a:pt x="37095" y="957882"/>
                  </a:lnTo>
                  <a:lnTo>
                    <a:pt x="52842" y="1000645"/>
                  </a:lnTo>
                  <a:lnTo>
                    <a:pt x="71142" y="1042103"/>
                  </a:lnTo>
                  <a:lnTo>
                    <a:pt x="91898" y="1082158"/>
                  </a:lnTo>
                  <a:lnTo>
                    <a:pt x="115016" y="1120716"/>
                  </a:lnTo>
                  <a:lnTo>
                    <a:pt x="140399" y="1157680"/>
                  </a:lnTo>
                  <a:lnTo>
                    <a:pt x="167951" y="1192954"/>
                  </a:lnTo>
                  <a:lnTo>
                    <a:pt x="197577" y="1226443"/>
                  </a:lnTo>
                  <a:lnTo>
                    <a:pt x="229180" y="1258051"/>
                  </a:lnTo>
                  <a:lnTo>
                    <a:pt x="262666" y="1287681"/>
                  </a:lnTo>
                  <a:lnTo>
                    <a:pt x="297938" y="1315238"/>
                  </a:lnTo>
                  <a:lnTo>
                    <a:pt x="334901" y="1340626"/>
                  </a:lnTo>
                  <a:lnTo>
                    <a:pt x="373459" y="1363748"/>
                  </a:lnTo>
                  <a:lnTo>
                    <a:pt x="413515" y="1384510"/>
                  </a:lnTo>
                  <a:lnTo>
                    <a:pt x="454975" y="1402814"/>
                  </a:lnTo>
                  <a:lnTo>
                    <a:pt x="497742" y="1418566"/>
                  </a:lnTo>
                  <a:lnTo>
                    <a:pt x="541721" y="1431669"/>
                  </a:lnTo>
                  <a:lnTo>
                    <a:pt x="586815" y="1442027"/>
                  </a:lnTo>
                  <a:lnTo>
                    <a:pt x="632930" y="1449544"/>
                  </a:lnTo>
                  <a:lnTo>
                    <a:pt x="679969" y="1454125"/>
                  </a:lnTo>
                  <a:lnTo>
                    <a:pt x="727837" y="1455674"/>
                  </a:lnTo>
                  <a:lnTo>
                    <a:pt x="727837" y="982599"/>
                  </a:lnTo>
                  <a:lnTo>
                    <a:pt x="682039" y="978494"/>
                  </a:lnTo>
                  <a:lnTo>
                    <a:pt x="638936" y="966662"/>
                  </a:lnTo>
                  <a:lnTo>
                    <a:pt x="599247" y="947819"/>
                  </a:lnTo>
                  <a:lnTo>
                    <a:pt x="563690" y="922687"/>
                  </a:lnTo>
                  <a:lnTo>
                    <a:pt x="532986" y="891983"/>
                  </a:lnTo>
                  <a:lnTo>
                    <a:pt x="507854" y="856426"/>
                  </a:lnTo>
                  <a:lnTo>
                    <a:pt x="489011" y="816737"/>
                  </a:lnTo>
                  <a:lnTo>
                    <a:pt x="477179" y="773634"/>
                  </a:lnTo>
                  <a:lnTo>
                    <a:pt x="473075" y="727837"/>
                  </a:lnTo>
                  <a:lnTo>
                    <a:pt x="477179" y="682039"/>
                  </a:lnTo>
                  <a:lnTo>
                    <a:pt x="489011" y="638936"/>
                  </a:lnTo>
                  <a:lnTo>
                    <a:pt x="507854" y="599247"/>
                  </a:lnTo>
                  <a:lnTo>
                    <a:pt x="532986" y="563690"/>
                  </a:lnTo>
                  <a:lnTo>
                    <a:pt x="563690" y="532986"/>
                  </a:lnTo>
                  <a:lnTo>
                    <a:pt x="599247" y="507854"/>
                  </a:lnTo>
                  <a:lnTo>
                    <a:pt x="638936" y="489011"/>
                  </a:lnTo>
                  <a:lnTo>
                    <a:pt x="682039" y="477179"/>
                  </a:lnTo>
                  <a:lnTo>
                    <a:pt x="727837" y="473075"/>
                  </a:lnTo>
                  <a:lnTo>
                    <a:pt x="727837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367273" y="5184140"/>
            <a:ext cx="30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11,0%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4946903" y="4544567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5" h="109854">
                <a:moveTo>
                  <a:pt x="260603" y="0"/>
                </a:moveTo>
                <a:lnTo>
                  <a:pt x="0" y="0"/>
                </a:lnTo>
                <a:lnTo>
                  <a:pt x="0" y="109728"/>
                </a:lnTo>
                <a:lnTo>
                  <a:pt x="260603" y="109728"/>
                </a:lnTo>
                <a:lnTo>
                  <a:pt x="260603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4949444" y="4522673"/>
            <a:ext cx="25272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2.0%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28059" y="3905503"/>
            <a:ext cx="2522855" cy="48958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share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cybersecurity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solutions</a:t>
            </a:r>
            <a:endParaRPr sz="1150">
              <a:latin typeface="Arial MT"/>
              <a:cs typeface="Arial MT"/>
            </a:endParaRPr>
          </a:p>
          <a:p>
            <a:pPr marL="1240155">
              <a:lnSpc>
                <a:spcPct val="100000"/>
              </a:lnSpc>
              <a:spcBef>
                <a:spcPts val="1275"/>
              </a:spcBef>
            </a:pPr>
            <a:r>
              <a:rPr dirty="0" sz="800">
                <a:latin typeface="Arial MT"/>
                <a:cs typeface="Arial MT"/>
              </a:rPr>
              <a:t>Trellix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baseline="17361" sz="1200" spc="-15">
                <a:latin typeface="Arial MT"/>
                <a:cs typeface="Arial MT"/>
              </a:rPr>
              <a:t>VMware</a:t>
            </a:r>
            <a:endParaRPr baseline="17361"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5010911" y="4654296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5" h="109854">
                <a:moveTo>
                  <a:pt x="260603" y="0"/>
                </a:moveTo>
                <a:lnTo>
                  <a:pt x="0" y="0"/>
                </a:lnTo>
                <a:lnTo>
                  <a:pt x="0" y="109727"/>
                </a:lnTo>
                <a:lnTo>
                  <a:pt x="260603" y="109727"/>
                </a:lnTo>
                <a:lnTo>
                  <a:pt x="260603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5015865" y="4632705"/>
            <a:ext cx="2533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4.0%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088635" y="4764023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5" h="109854">
                <a:moveTo>
                  <a:pt x="260603" y="0"/>
                </a:moveTo>
                <a:lnTo>
                  <a:pt x="0" y="0"/>
                </a:lnTo>
                <a:lnTo>
                  <a:pt x="0" y="109727"/>
                </a:lnTo>
                <a:lnTo>
                  <a:pt x="260603" y="109727"/>
                </a:lnTo>
                <a:lnTo>
                  <a:pt x="260603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092446" y="4742433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5.0%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4882896" y="4434840"/>
            <a:ext cx="265430" cy="109855"/>
          </a:xfrm>
          <a:custGeom>
            <a:avLst/>
            <a:gdLst/>
            <a:ahLst/>
            <a:cxnLst/>
            <a:rect l="l" t="t" r="r" b="b"/>
            <a:pathLst>
              <a:path w="265429" h="109854">
                <a:moveTo>
                  <a:pt x="265175" y="0"/>
                </a:moveTo>
                <a:lnTo>
                  <a:pt x="0" y="0"/>
                </a:lnTo>
                <a:lnTo>
                  <a:pt x="0" y="109728"/>
                </a:lnTo>
                <a:lnTo>
                  <a:pt x="265175" y="109728"/>
                </a:lnTo>
                <a:lnTo>
                  <a:pt x="265175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889119" y="4413630"/>
            <a:ext cx="2520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2.0%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5148071" y="4873752"/>
            <a:ext cx="260985" cy="109855"/>
          </a:xfrm>
          <a:custGeom>
            <a:avLst/>
            <a:gdLst/>
            <a:ahLst/>
            <a:cxnLst/>
            <a:rect l="l" t="t" r="r" b="b"/>
            <a:pathLst>
              <a:path w="260985" h="109854">
                <a:moveTo>
                  <a:pt x="260603" y="0"/>
                </a:moveTo>
                <a:lnTo>
                  <a:pt x="0" y="0"/>
                </a:lnTo>
                <a:lnTo>
                  <a:pt x="0" y="109728"/>
                </a:lnTo>
                <a:lnTo>
                  <a:pt x="260603" y="109728"/>
                </a:lnTo>
                <a:lnTo>
                  <a:pt x="260603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5125465" y="4829378"/>
            <a:ext cx="890269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3888" sz="1200">
                <a:solidFill>
                  <a:srgbClr val="FFFFFF"/>
                </a:solidFill>
                <a:latin typeface="Arial MT"/>
                <a:cs typeface="Arial MT"/>
              </a:rPr>
              <a:t>5.0%</a:t>
            </a:r>
            <a:r>
              <a:rPr dirty="0" baseline="-13888" sz="12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-38194" sz="1200">
                <a:solidFill>
                  <a:srgbClr val="FFFFFF"/>
                </a:solidFill>
                <a:latin typeface="Arial MT"/>
                <a:cs typeface="Arial MT"/>
              </a:rPr>
              <a:t>5,0%</a:t>
            </a:r>
            <a:r>
              <a:rPr dirty="0" baseline="-38194" sz="1200" spc="3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Cisco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104003" y="5579160"/>
            <a:ext cx="651510" cy="3530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16,0%</a:t>
            </a:r>
            <a:endParaRPr sz="800">
              <a:latin typeface="Arial MT"/>
              <a:cs typeface="Arial MT"/>
            </a:endParaRPr>
          </a:p>
          <a:p>
            <a:pPr marL="217804">
              <a:lnSpc>
                <a:spcPct val="100000"/>
              </a:lnSpc>
              <a:spcBef>
                <a:spcPts val="670"/>
              </a:spcBef>
            </a:pPr>
            <a:r>
              <a:rPr dirty="0" sz="800" spc="-10">
                <a:latin typeface="Arial MT"/>
                <a:cs typeface="Arial MT"/>
              </a:rPr>
              <a:t>Microsoft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941190" y="5060950"/>
            <a:ext cx="6146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Other</a:t>
            </a:r>
            <a:r>
              <a:rPr dirty="0" sz="800" spc="165"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50,0%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272532" y="4327347"/>
            <a:ext cx="875665" cy="410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91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Palo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Alto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Networks</a:t>
            </a:r>
            <a:endParaRPr sz="800">
              <a:latin typeface="Arial MT"/>
              <a:cs typeface="Arial MT"/>
            </a:endParaRPr>
          </a:p>
          <a:p>
            <a:pPr algn="ctr" marR="1270">
              <a:lnSpc>
                <a:spcPts val="910"/>
              </a:lnSpc>
            </a:pPr>
            <a:r>
              <a:rPr dirty="0" sz="800" spc="-10">
                <a:latin typeface="Arial MT"/>
                <a:cs typeface="Arial MT"/>
              </a:rPr>
              <a:t>Accenture</a:t>
            </a:r>
            <a:endParaRPr sz="800">
              <a:latin typeface="Arial MT"/>
              <a:cs typeface="Arial MT"/>
            </a:endParaRPr>
          </a:p>
          <a:p>
            <a:pPr algn="ctr" marL="276860">
              <a:lnSpc>
                <a:spcPct val="100000"/>
              </a:lnSpc>
              <a:spcBef>
                <a:spcPts val="250"/>
              </a:spcBef>
            </a:pPr>
            <a:r>
              <a:rPr dirty="0" sz="800" spc="-10">
                <a:latin typeface="Arial MT"/>
                <a:cs typeface="Arial MT"/>
              </a:rPr>
              <a:t>Broadcom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729985" y="5238115"/>
            <a:ext cx="2057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IBM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4506848" y="1465833"/>
            <a:ext cx="921385" cy="75501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231140">
              <a:lnSpc>
                <a:spcPts val="940"/>
              </a:lnSpc>
              <a:spcBef>
                <a:spcPts val="140"/>
              </a:spcBef>
            </a:pPr>
            <a:r>
              <a:rPr dirty="0" sz="800" spc="-10" b="1">
                <a:solidFill>
                  <a:srgbClr val="B5C3DF"/>
                </a:solidFill>
                <a:latin typeface="Arial"/>
                <a:cs typeface="Arial"/>
              </a:rPr>
              <a:t>Detection</a:t>
            </a:r>
            <a:r>
              <a:rPr dirty="0" sz="800" spc="60" b="1">
                <a:solidFill>
                  <a:srgbClr val="B5C3DF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B5C3DF"/>
                </a:solidFill>
                <a:latin typeface="Arial"/>
                <a:cs typeface="Arial"/>
              </a:rPr>
              <a:t>and</a:t>
            </a:r>
            <a:r>
              <a:rPr dirty="0" sz="800" spc="-10" b="1">
                <a:solidFill>
                  <a:srgbClr val="B5C3DF"/>
                </a:solidFill>
                <a:latin typeface="Arial"/>
                <a:cs typeface="Arial"/>
              </a:rPr>
              <a:t> Response</a:t>
            </a:r>
            <a:endParaRPr sz="800">
              <a:latin typeface="Arial"/>
              <a:cs typeface="Arial"/>
            </a:endParaRPr>
          </a:p>
          <a:p>
            <a:pPr marL="186055" indent="-173355">
              <a:lnSpc>
                <a:spcPts val="905"/>
              </a:lnSpc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QRadar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55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1C2231"/>
                </a:solidFill>
                <a:latin typeface="Arial MT"/>
                <a:cs typeface="Arial MT"/>
              </a:rPr>
              <a:t>SIEM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QRadar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60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1C2231"/>
                </a:solidFill>
                <a:latin typeface="Arial MT"/>
                <a:cs typeface="Arial MT"/>
              </a:rPr>
              <a:t>SOAR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0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QRadar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60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25">
                <a:solidFill>
                  <a:srgbClr val="1C2231"/>
                </a:solidFill>
                <a:latin typeface="Arial MT"/>
                <a:cs typeface="Arial MT"/>
              </a:rPr>
              <a:t>NDR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 spc="-50">
                <a:solidFill>
                  <a:srgbClr val="1C2231"/>
                </a:solidFill>
                <a:latin typeface="Arial MT"/>
                <a:cs typeface="Arial MT"/>
              </a:rPr>
              <a:t>…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762504" y="3337051"/>
            <a:ext cx="762635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20" b="1">
                <a:solidFill>
                  <a:srgbClr val="506691"/>
                </a:solidFill>
                <a:latin typeface="Arial"/>
                <a:cs typeface="Arial"/>
              </a:rPr>
              <a:t>Mobile</a:t>
            </a:r>
            <a:r>
              <a:rPr dirty="0" sz="800" spc="95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506691"/>
                </a:solidFill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  <a:p>
            <a:pPr marL="186055" indent="-173355">
              <a:lnSpc>
                <a:spcPts val="950"/>
              </a:lnSpc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MaaS360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033773" y="2953893"/>
            <a:ext cx="63627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800" b="1">
                <a:solidFill>
                  <a:srgbClr val="6B86C1"/>
                </a:solidFill>
                <a:latin typeface="Arial"/>
                <a:cs typeface="Arial"/>
              </a:rPr>
              <a:t>Data</a:t>
            </a:r>
            <a:r>
              <a:rPr dirty="0" sz="800" spc="-5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6B86C1"/>
                </a:solidFill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021073" y="3072764"/>
            <a:ext cx="144399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 indent="-173355">
              <a:lnSpc>
                <a:spcPts val="950"/>
              </a:lnSpc>
              <a:spcBef>
                <a:spcPts val="90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Guardium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75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Insights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ts val="950"/>
              </a:lnSpc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Guardium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95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Data</a:t>
            </a:r>
            <a:r>
              <a:rPr dirty="0" sz="800" spc="-2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Protection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Guardium</a:t>
            </a:r>
            <a:r>
              <a:rPr dirty="0" sz="800" spc="-1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100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Data</a:t>
            </a:r>
            <a:r>
              <a:rPr dirty="0" sz="800" spc="-1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Encryption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 spc="-50">
                <a:solidFill>
                  <a:srgbClr val="1C2231"/>
                </a:solidFill>
                <a:latin typeface="Arial MT"/>
                <a:cs typeface="Arial MT"/>
              </a:rPr>
              <a:t>…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73125" y="2289505"/>
            <a:ext cx="968375" cy="266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5"/>
              </a:spcBef>
            </a:pPr>
            <a:r>
              <a:rPr dirty="0" sz="800" spc="-10" b="1">
                <a:solidFill>
                  <a:srgbClr val="293549"/>
                </a:solidFill>
                <a:latin typeface="Arial"/>
                <a:cs typeface="Arial"/>
              </a:rPr>
              <a:t>Identity</a:t>
            </a:r>
            <a:r>
              <a:rPr dirty="0" sz="800" spc="45" b="1">
                <a:solidFill>
                  <a:srgbClr val="293549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293549"/>
                </a:solidFill>
                <a:latin typeface="Arial"/>
                <a:cs typeface="Arial"/>
              </a:rPr>
              <a:t>and</a:t>
            </a:r>
            <a:r>
              <a:rPr dirty="0" sz="800" spc="-20" b="1">
                <a:solidFill>
                  <a:srgbClr val="293549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93549"/>
                </a:solidFill>
                <a:latin typeface="Arial"/>
                <a:cs typeface="Arial"/>
              </a:rPr>
              <a:t>Access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 spc="-10" b="1">
                <a:solidFill>
                  <a:srgbClr val="293549"/>
                </a:solidFill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73125" y="2532380"/>
            <a:ext cx="2060575" cy="876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0"/>
              </a:spcBef>
              <a:buChar char="•"/>
              <a:tabLst>
                <a:tab pos="186055" algn="l"/>
              </a:tabLst>
            </a:pP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Verify</a:t>
            </a:r>
            <a:r>
              <a:rPr dirty="0" sz="800" spc="-3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Identity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ts val="95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Verify</a:t>
            </a:r>
            <a:r>
              <a:rPr dirty="0" sz="800" spc="-4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Governance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ts val="950"/>
              </a:lnSpc>
              <a:buChar char="•"/>
              <a:tabLst>
                <a:tab pos="186055" algn="l"/>
              </a:tabLst>
            </a:pPr>
            <a:r>
              <a:rPr dirty="0" sz="800">
                <a:solidFill>
                  <a:srgbClr val="1C2231"/>
                </a:solidFill>
                <a:latin typeface="Arial MT"/>
                <a:cs typeface="Arial MT"/>
              </a:rPr>
              <a:t>Verify</a:t>
            </a:r>
            <a:r>
              <a:rPr dirty="0" sz="800" spc="-3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Privilege</a:t>
            </a:r>
            <a:endParaRPr sz="8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10"/>
              </a:spcBef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Manager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ts val="960"/>
              </a:lnSpc>
              <a:spcBef>
                <a:spcPts val="15"/>
              </a:spcBef>
              <a:buChar char="•"/>
              <a:tabLst>
                <a:tab pos="186055" algn="l"/>
              </a:tabLst>
            </a:pPr>
            <a:r>
              <a:rPr dirty="0" sz="800" spc="-50">
                <a:solidFill>
                  <a:srgbClr val="1C2231"/>
                </a:solidFill>
                <a:latin typeface="Arial MT"/>
                <a:cs typeface="Arial MT"/>
              </a:rPr>
              <a:t>…</a:t>
            </a:r>
            <a:endParaRPr sz="800">
              <a:latin typeface="Arial MT"/>
              <a:cs typeface="Arial MT"/>
            </a:endParaRPr>
          </a:p>
          <a:p>
            <a:pPr marL="701675">
              <a:lnSpc>
                <a:spcPts val="944"/>
              </a:lnSpc>
            </a:pPr>
            <a:r>
              <a:rPr dirty="0" sz="800" spc="-10" b="1">
                <a:solidFill>
                  <a:srgbClr val="374662"/>
                </a:solidFill>
                <a:latin typeface="Arial"/>
                <a:cs typeface="Arial"/>
              </a:rPr>
              <a:t>Attack</a:t>
            </a:r>
            <a:r>
              <a:rPr dirty="0" sz="800" spc="30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74662"/>
                </a:solidFill>
                <a:latin typeface="Arial"/>
                <a:cs typeface="Arial"/>
              </a:rPr>
              <a:t>Surface</a:t>
            </a:r>
            <a:r>
              <a:rPr dirty="0" sz="800" spc="35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374662"/>
                </a:solidFill>
                <a:latin typeface="Arial"/>
                <a:cs typeface="Arial"/>
              </a:rPr>
              <a:t>Management</a:t>
            </a:r>
            <a:endParaRPr sz="800">
              <a:latin typeface="Arial"/>
              <a:cs typeface="Arial"/>
            </a:endParaRPr>
          </a:p>
          <a:p>
            <a:pPr lvl="1" marL="875665" indent="-173990">
              <a:lnSpc>
                <a:spcPts val="950"/>
              </a:lnSpc>
              <a:buChar char="•"/>
              <a:tabLst>
                <a:tab pos="87566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Randori</a:t>
            </a:r>
            <a:r>
              <a:rPr dirty="0" sz="800" spc="2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Recon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2503" y="1473454"/>
            <a:ext cx="81851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b="1">
                <a:solidFill>
                  <a:srgbClr val="1C2231"/>
                </a:solidFill>
                <a:latin typeface="Arial"/>
                <a:cs typeface="Arial"/>
              </a:rPr>
              <a:t>Fraud</a:t>
            </a:r>
            <a:r>
              <a:rPr dirty="0" sz="800" spc="-2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1C2231"/>
                </a:solidFill>
                <a:latin typeface="Arial"/>
                <a:cs typeface="Arial"/>
              </a:rPr>
              <a:t>Protection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2503" y="1592021"/>
            <a:ext cx="13843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6055" indent="-173355">
              <a:lnSpc>
                <a:spcPts val="950"/>
              </a:lnSpc>
              <a:spcBef>
                <a:spcPts val="95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Trusteer</a:t>
            </a:r>
            <a:r>
              <a:rPr dirty="0" sz="800" spc="1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4D5155"/>
                </a:solidFill>
                <a:latin typeface="Calibri"/>
                <a:cs typeface="Calibri"/>
              </a:rPr>
              <a:t>®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Pinpoint</a:t>
            </a:r>
            <a:r>
              <a:rPr dirty="0" sz="800" spc="5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Detect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ts val="950"/>
              </a:lnSpc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Trusteer</a:t>
            </a:r>
            <a:r>
              <a:rPr dirty="0" sz="800" spc="1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5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Pinpoint</a:t>
            </a:r>
            <a:r>
              <a:rPr dirty="0" sz="800" spc="5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Assure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0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Trusteer</a:t>
            </a:r>
            <a:r>
              <a:rPr dirty="0" sz="800" spc="2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r>
              <a:rPr dirty="0" sz="800" spc="10">
                <a:solidFill>
                  <a:srgbClr val="4D5155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Mobile</a:t>
            </a:r>
            <a:endParaRPr sz="800">
              <a:latin typeface="Arial MT"/>
              <a:cs typeface="Arial MT"/>
            </a:endParaRPr>
          </a:p>
          <a:p>
            <a:pPr marL="186055" indent="-173355">
              <a:lnSpc>
                <a:spcPct val="100000"/>
              </a:lnSpc>
              <a:spcBef>
                <a:spcPts val="10"/>
              </a:spcBef>
              <a:buChar char="•"/>
              <a:tabLst>
                <a:tab pos="1860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Trusteer</a:t>
            </a:r>
            <a:r>
              <a:rPr dirty="0" sz="800" spc="5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Rapport</a:t>
            </a:r>
            <a:r>
              <a:rPr dirty="0" sz="800" spc="5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4D5155"/>
                </a:solidFill>
                <a:latin typeface="Calibri"/>
                <a:cs typeface="Calibri"/>
              </a:rPr>
              <a:t>®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506848" y="2289505"/>
            <a:ext cx="950594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91A1C2"/>
                </a:solidFill>
                <a:latin typeface="Arial"/>
                <a:cs typeface="Arial"/>
              </a:rPr>
              <a:t>Mainframe</a:t>
            </a:r>
            <a:r>
              <a:rPr dirty="0" sz="800" spc="65" b="1">
                <a:solidFill>
                  <a:srgbClr val="91A1C2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91A1C2"/>
                </a:solidFill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519548" y="2408936"/>
            <a:ext cx="87312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3355" indent="-173355">
              <a:lnSpc>
                <a:spcPct val="100000"/>
              </a:lnSpc>
              <a:spcBef>
                <a:spcPts val="90"/>
              </a:spcBef>
              <a:buChar char="•"/>
              <a:tabLst>
                <a:tab pos="1733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zSecure</a:t>
            </a:r>
            <a:r>
              <a:rPr dirty="0" sz="800" spc="3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Admin</a:t>
            </a:r>
            <a:endParaRPr sz="800">
              <a:latin typeface="Arial MT"/>
              <a:cs typeface="Arial MT"/>
            </a:endParaRPr>
          </a:p>
          <a:p>
            <a:pPr marL="173355" indent="-173355">
              <a:lnSpc>
                <a:spcPct val="100000"/>
              </a:lnSpc>
              <a:spcBef>
                <a:spcPts val="15"/>
              </a:spcBef>
              <a:buChar char="•"/>
              <a:tabLst>
                <a:tab pos="1733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zSecure</a:t>
            </a:r>
            <a:r>
              <a:rPr dirty="0" sz="800" spc="3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Alert</a:t>
            </a:r>
            <a:endParaRPr sz="800">
              <a:latin typeface="Arial MT"/>
              <a:cs typeface="Arial MT"/>
            </a:endParaRPr>
          </a:p>
          <a:p>
            <a:pPr marL="173355" indent="-173355">
              <a:lnSpc>
                <a:spcPts val="950"/>
              </a:lnSpc>
              <a:spcBef>
                <a:spcPts val="10"/>
              </a:spcBef>
              <a:buChar char="•"/>
              <a:tabLst>
                <a:tab pos="173355" algn="l"/>
              </a:tabLst>
            </a:pP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zSecure</a:t>
            </a:r>
            <a:r>
              <a:rPr dirty="0" sz="800" spc="3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1C2231"/>
                </a:solidFill>
                <a:latin typeface="Arial MT"/>
                <a:cs typeface="Arial MT"/>
              </a:rPr>
              <a:t>Audit</a:t>
            </a:r>
            <a:endParaRPr sz="800">
              <a:latin typeface="Arial MT"/>
              <a:cs typeface="Arial MT"/>
            </a:endParaRPr>
          </a:p>
          <a:p>
            <a:pPr marL="173355" indent="-173355">
              <a:lnSpc>
                <a:spcPts val="950"/>
              </a:lnSpc>
              <a:buChar char="•"/>
              <a:tabLst>
                <a:tab pos="173355" algn="l"/>
              </a:tabLst>
            </a:pPr>
            <a:r>
              <a:rPr dirty="0" sz="800" spc="-50">
                <a:solidFill>
                  <a:srgbClr val="1C2231"/>
                </a:solidFill>
                <a:latin typeface="Arial MT"/>
                <a:cs typeface="Arial MT"/>
              </a:rPr>
              <a:t>…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3767328" y="1472691"/>
            <a:ext cx="507365" cy="433705"/>
            <a:chOff x="3767328" y="1472691"/>
            <a:chExt cx="507365" cy="433705"/>
          </a:xfrm>
        </p:grpSpPr>
        <p:sp>
          <p:nvSpPr>
            <p:cNvPr id="62" name="object 62" descr=""/>
            <p:cNvSpPr/>
            <p:nvPr/>
          </p:nvSpPr>
          <p:spPr>
            <a:xfrm>
              <a:off x="3847338" y="1479041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5">
                  <a:moveTo>
                    <a:pt x="0" y="210312"/>
                  </a:moveTo>
                  <a:lnTo>
                    <a:pt x="5551" y="162072"/>
                  </a:lnTo>
                  <a:lnTo>
                    <a:pt x="21367" y="117798"/>
                  </a:lnTo>
                  <a:lnTo>
                    <a:pt x="46186" y="78750"/>
                  </a:lnTo>
                  <a:lnTo>
                    <a:pt x="78750" y="46186"/>
                  </a:lnTo>
                  <a:lnTo>
                    <a:pt x="117798" y="21367"/>
                  </a:lnTo>
                  <a:lnTo>
                    <a:pt x="162072" y="5551"/>
                  </a:lnTo>
                  <a:lnTo>
                    <a:pt x="210312" y="0"/>
                  </a:lnTo>
                  <a:lnTo>
                    <a:pt x="258551" y="5551"/>
                  </a:lnTo>
                  <a:lnTo>
                    <a:pt x="302825" y="21367"/>
                  </a:lnTo>
                  <a:lnTo>
                    <a:pt x="341873" y="46186"/>
                  </a:lnTo>
                  <a:lnTo>
                    <a:pt x="374437" y="78750"/>
                  </a:lnTo>
                  <a:lnTo>
                    <a:pt x="399256" y="117798"/>
                  </a:lnTo>
                  <a:lnTo>
                    <a:pt x="415072" y="162072"/>
                  </a:lnTo>
                  <a:lnTo>
                    <a:pt x="420624" y="210312"/>
                  </a:lnTo>
                  <a:lnTo>
                    <a:pt x="415072" y="258551"/>
                  </a:lnTo>
                  <a:lnTo>
                    <a:pt x="399256" y="302825"/>
                  </a:lnTo>
                  <a:lnTo>
                    <a:pt x="374437" y="341873"/>
                  </a:lnTo>
                  <a:lnTo>
                    <a:pt x="341873" y="374437"/>
                  </a:lnTo>
                  <a:lnTo>
                    <a:pt x="302825" y="399256"/>
                  </a:lnTo>
                  <a:lnTo>
                    <a:pt x="258551" y="415072"/>
                  </a:lnTo>
                  <a:lnTo>
                    <a:pt x="210312" y="420624"/>
                  </a:lnTo>
                  <a:lnTo>
                    <a:pt x="162072" y="415072"/>
                  </a:lnTo>
                  <a:lnTo>
                    <a:pt x="117798" y="399256"/>
                  </a:lnTo>
                  <a:lnTo>
                    <a:pt x="78750" y="374437"/>
                  </a:lnTo>
                  <a:lnTo>
                    <a:pt x="46186" y="341873"/>
                  </a:lnTo>
                  <a:lnTo>
                    <a:pt x="21367" y="302825"/>
                  </a:lnTo>
                  <a:lnTo>
                    <a:pt x="5551" y="258551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767328" y="1476755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5">
                  <a:moveTo>
                    <a:pt x="210312" y="0"/>
                  </a:moveTo>
                  <a:lnTo>
                    <a:pt x="162072" y="5551"/>
                  </a:lnTo>
                  <a:lnTo>
                    <a:pt x="117798" y="21367"/>
                  </a:lnTo>
                  <a:lnTo>
                    <a:pt x="78750" y="46186"/>
                  </a:lnTo>
                  <a:lnTo>
                    <a:pt x="46186" y="78750"/>
                  </a:lnTo>
                  <a:lnTo>
                    <a:pt x="21367" y="117798"/>
                  </a:lnTo>
                  <a:lnTo>
                    <a:pt x="5551" y="162072"/>
                  </a:lnTo>
                  <a:lnTo>
                    <a:pt x="0" y="210312"/>
                  </a:lnTo>
                  <a:lnTo>
                    <a:pt x="5551" y="258551"/>
                  </a:lnTo>
                  <a:lnTo>
                    <a:pt x="21367" y="302825"/>
                  </a:lnTo>
                  <a:lnTo>
                    <a:pt x="46186" y="341873"/>
                  </a:lnTo>
                  <a:lnTo>
                    <a:pt x="78750" y="374437"/>
                  </a:lnTo>
                  <a:lnTo>
                    <a:pt x="117798" y="399256"/>
                  </a:lnTo>
                  <a:lnTo>
                    <a:pt x="162072" y="415072"/>
                  </a:lnTo>
                  <a:lnTo>
                    <a:pt x="210312" y="420624"/>
                  </a:lnTo>
                  <a:lnTo>
                    <a:pt x="258551" y="415072"/>
                  </a:lnTo>
                  <a:lnTo>
                    <a:pt x="302825" y="399256"/>
                  </a:lnTo>
                  <a:lnTo>
                    <a:pt x="341873" y="374437"/>
                  </a:lnTo>
                  <a:lnTo>
                    <a:pt x="374437" y="341873"/>
                  </a:lnTo>
                  <a:lnTo>
                    <a:pt x="399256" y="302825"/>
                  </a:lnTo>
                  <a:lnTo>
                    <a:pt x="415072" y="258551"/>
                  </a:lnTo>
                  <a:lnTo>
                    <a:pt x="420624" y="210312"/>
                  </a:lnTo>
                  <a:lnTo>
                    <a:pt x="415072" y="162072"/>
                  </a:lnTo>
                  <a:lnTo>
                    <a:pt x="399256" y="117798"/>
                  </a:lnTo>
                  <a:lnTo>
                    <a:pt x="374437" y="78750"/>
                  </a:lnTo>
                  <a:lnTo>
                    <a:pt x="341873" y="46186"/>
                  </a:lnTo>
                  <a:lnTo>
                    <a:pt x="302825" y="21367"/>
                  </a:lnTo>
                  <a:lnTo>
                    <a:pt x="258551" y="555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4780" y="1563623"/>
              <a:ext cx="251460" cy="246887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1943650" y="2105194"/>
            <a:ext cx="490855" cy="463550"/>
            <a:chOff x="1943650" y="2105194"/>
            <a:chExt cx="490855" cy="463550"/>
          </a:xfrm>
        </p:grpSpPr>
        <p:sp>
          <p:nvSpPr>
            <p:cNvPr id="66" name="object 66" descr=""/>
            <p:cNvSpPr/>
            <p:nvPr/>
          </p:nvSpPr>
          <p:spPr>
            <a:xfrm>
              <a:off x="1950000" y="214301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91117" y="104501"/>
                  </a:moveTo>
                  <a:lnTo>
                    <a:pt x="410368" y="148923"/>
                  </a:lnTo>
                  <a:lnTo>
                    <a:pt x="418783" y="195050"/>
                  </a:lnTo>
                  <a:lnTo>
                    <a:pt x="416820" y="241164"/>
                  </a:lnTo>
                  <a:lnTo>
                    <a:pt x="404933" y="285547"/>
                  </a:lnTo>
                  <a:lnTo>
                    <a:pt x="383577" y="326482"/>
                  </a:lnTo>
                  <a:lnTo>
                    <a:pt x="353208" y="362252"/>
                  </a:lnTo>
                  <a:lnTo>
                    <a:pt x="314282" y="391140"/>
                  </a:lnTo>
                  <a:lnTo>
                    <a:pt x="269859" y="410383"/>
                  </a:lnTo>
                  <a:lnTo>
                    <a:pt x="223732" y="418783"/>
                  </a:lnTo>
                  <a:lnTo>
                    <a:pt x="177619" y="416802"/>
                  </a:lnTo>
                  <a:lnTo>
                    <a:pt x="133236" y="404901"/>
                  </a:lnTo>
                  <a:lnTo>
                    <a:pt x="92301" y="383544"/>
                  </a:lnTo>
                  <a:lnTo>
                    <a:pt x="56531" y="353191"/>
                  </a:lnTo>
                  <a:lnTo>
                    <a:pt x="27643" y="314305"/>
                  </a:lnTo>
                  <a:lnTo>
                    <a:pt x="8400" y="269875"/>
                  </a:lnTo>
                  <a:lnTo>
                    <a:pt x="0" y="223732"/>
                  </a:lnTo>
                  <a:lnTo>
                    <a:pt x="1981" y="177601"/>
                  </a:lnTo>
                  <a:lnTo>
                    <a:pt x="13881" y="133205"/>
                  </a:lnTo>
                  <a:lnTo>
                    <a:pt x="35239" y="92267"/>
                  </a:lnTo>
                  <a:lnTo>
                    <a:pt x="65592" y="56513"/>
                  </a:lnTo>
                  <a:lnTo>
                    <a:pt x="104478" y="27666"/>
                  </a:lnTo>
                  <a:lnTo>
                    <a:pt x="148908" y="8415"/>
                  </a:lnTo>
                  <a:lnTo>
                    <a:pt x="195050" y="0"/>
                  </a:lnTo>
                  <a:lnTo>
                    <a:pt x="241182" y="1963"/>
                  </a:lnTo>
                  <a:lnTo>
                    <a:pt x="285578" y="13850"/>
                  </a:lnTo>
                  <a:lnTo>
                    <a:pt x="326515" y="35206"/>
                  </a:lnTo>
                  <a:lnTo>
                    <a:pt x="362270" y="65574"/>
                  </a:lnTo>
                  <a:lnTo>
                    <a:pt x="391117" y="1045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015532" y="210519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195050" y="0"/>
                  </a:moveTo>
                  <a:lnTo>
                    <a:pt x="148908" y="8400"/>
                  </a:lnTo>
                  <a:lnTo>
                    <a:pt x="104478" y="27643"/>
                  </a:lnTo>
                  <a:lnTo>
                    <a:pt x="65592" y="56491"/>
                  </a:lnTo>
                  <a:lnTo>
                    <a:pt x="35239" y="92245"/>
                  </a:lnTo>
                  <a:lnTo>
                    <a:pt x="13881" y="133183"/>
                  </a:lnTo>
                  <a:lnTo>
                    <a:pt x="1981" y="177579"/>
                  </a:lnTo>
                  <a:lnTo>
                    <a:pt x="0" y="223710"/>
                  </a:lnTo>
                  <a:lnTo>
                    <a:pt x="8400" y="269853"/>
                  </a:lnTo>
                  <a:lnTo>
                    <a:pt x="27643" y="314282"/>
                  </a:lnTo>
                  <a:lnTo>
                    <a:pt x="56491" y="353168"/>
                  </a:lnTo>
                  <a:lnTo>
                    <a:pt x="92245" y="383521"/>
                  </a:lnTo>
                  <a:lnTo>
                    <a:pt x="133183" y="404879"/>
                  </a:lnTo>
                  <a:lnTo>
                    <a:pt x="177579" y="416780"/>
                  </a:lnTo>
                  <a:lnTo>
                    <a:pt x="223710" y="418761"/>
                  </a:lnTo>
                  <a:lnTo>
                    <a:pt x="269853" y="410361"/>
                  </a:lnTo>
                  <a:lnTo>
                    <a:pt x="314282" y="391117"/>
                  </a:lnTo>
                  <a:lnTo>
                    <a:pt x="353168" y="362270"/>
                  </a:lnTo>
                  <a:lnTo>
                    <a:pt x="383521" y="326515"/>
                  </a:lnTo>
                  <a:lnTo>
                    <a:pt x="404879" y="285578"/>
                  </a:lnTo>
                  <a:lnTo>
                    <a:pt x="416780" y="241182"/>
                  </a:lnTo>
                  <a:lnTo>
                    <a:pt x="418761" y="195050"/>
                  </a:lnTo>
                  <a:lnTo>
                    <a:pt x="410361" y="148908"/>
                  </a:lnTo>
                  <a:lnTo>
                    <a:pt x="391117" y="104478"/>
                  </a:lnTo>
                  <a:lnTo>
                    <a:pt x="362270" y="65592"/>
                  </a:lnTo>
                  <a:lnTo>
                    <a:pt x="326515" y="35239"/>
                  </a:lnTo>
                  <a:lnTo>
                    <a:pt x="285578" y="13881"/>
                  </a:lnTo>
                  <a:lnTo>
                    <a:pt x="241182" y="1981"/>
                  </a:lnTo>
                  <a:lnTo>
                    <a:pt x="195050" y="0"/>
                  </a:lnTo>
                  <a:close/>
                </a:path>
              </a:pathLst>
            </a:custGeom>
            <a:solidFill>
              <a:srgbClr val="2935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053" y="2241889"/>
              <a:ext cx="247316" cy="247225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2940304" y="2825495"/>
            <a:ext cx="433705" cy="502920"/>
            <a:chOff x="2940304" y="2825495"/>
            <a:chExt cx="433705" cy="502920"/>
          </a:xfrm>
        </p:grpSpPr>
        <p:sp>
          <p:nvSpPr>
            <p:cNvPr id="70" name="object 70" descr=""/>
            <p:cNvSpPr/>
            <p:nvPr/>
          </p:nvSpPr>
          <p:spPr>
            <a:xfrm>
              <a:off x="2946654" y="2900933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4">
                  <a:moveTo>
                    <a:pt x="210312" y="0"/>
                  </a:moveTo>
                  <a:lnTo>
                    <a:pt x="258551" y="5551"/>
                  </a:lnTo>
                  <a:lnTo>
                    <a:pt x="302825" y="21367"/>
                  </a:lnTo>
                  <a:lnTo>
                    <a:pt x="341873" y="46186"/>
                  </a:lnTo>
                  <a:lnTo>
                    <a:pt x="374437" y="78750"/>
                  </a:lnTo>
                  <a:lnTo>
                    <a:pt x="399256" y="117798"/>
                  </a:lnTo>
                  <a:lnTo>
                    <a:pt x="415072" y="162072"/>
                  </a:lnTo>
                  <a:lnTo>
                    <a:pt x="420623" y="210312"/>
                  </a:lnTo>
                  <a:lnTo>
                    <a:pt x="415072" y="258551"/>
                  </a:lnTo>
                  <a:lnTo>
                    <a:pt x="399256" y="302825"/>
                  </a:lnTo>
                  <a:lnTo>
                    <a:pt x="374437" y="341873"/>
                  </a:lnTo>
                  <a:lnTo>
                    <a:pt x="341873" y="374437"/>
                  </a:lnTo>
                  <a:lnTo>
                    <a:pt x="302825" y="399256"/>
                  </a:lnTo>
                  <a:lnTo>
                    <a:pt x="258551" y="415072"/>
                  </a:lnTo>
                  <a:lnTo>
                    <a:pt x="210312" y="420624"/>
                  </a:lnTo>
                  <a:lnTo>
                    <a:pt x="162072" y="415072"/>
                  </a:lnTo>
                  <a:lnTo>
                    <a:pt x="117798" y="399256"/>
                  </a:lnTo>
                  <a:lnTo>
                    <a:pt x="78750" y="374437"/>
                  </a:lnTo>
                  <a:lnTo>
                    <a:pt x="46186" y="341873"/>
                  </a:lnTo>
                  <a:lnTo>
                    <a:pt x="21367" y="302825"/>
                  </a:lnTo>
                  <a:lnTo>
                    <a:pt x="5551" y="258551"/>
                  </a:lnTo>
                  <a:lnTo>
                    <a:pt x="0" y="210312"/>
                  </a:lnTo>
                  <a:lnTo>
                    <a:pt x="5551" y="162072"/>
                  </a:lnTo>
                  <a:lnTo>
                    <a:pt x="21367" y="117798"/>
                  </a:lnTo>
                  <a:lnTo>
                    <a:pt x="46186" y="78750"/>
                  </a:lnTo>
                  <a:lnTo>
                    <a:pt x="78750" y="46186"/>
                  </a:lnTo>
                  <a:lnTo>
                    <a:pt x="117798" y="21367"/>
                  </a:lnTo>
                  <a:lnTo>
                    <a:pt x="162072" y="5551"/>
                  </a:lnTo>
                  <a:lnTo>
                    <a:pt x="210312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944368" y="2825495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4" h="421005">
                  <a:moveTo>
                    <a:pt x="210312" y="0"/>
                  </a:moveTo>
                  <a:lnTo>
                    <a:pt x="162072" y="5551"/>
                  </a:lnTo>
                  <a:lnTo>
                    <a:pt x="117798" y="21367"/>
                  </a:lnTo>
                  <a:lnTo>
                    <a:pt x="78750" y="46186"/>
                  </a:lnTo>
                  <a:lnTo>
                    <a:pt x="46186" y="78750"/>
                  </a:lnTo>
                  <a:lnTo>
                    <a:pt x="21367" y="117798"/>
                  </a:lnTo>
                  <a:lnTo>
                    <a:pt x="5551" y="162072"/>
                  </a:lnTo>
                  <a:lnTo>
                    <a:pt x="0" y="210312"/>
                  </a:lnTo>
                  <a:lnTo>
                    <a:pt x="5551" y="258551"/>
                  </a:lnTo>
                  <a:lnTo>
                    <a:pt x="21367" y="302825"/>
                  </a:lnTo>
                  <a:lnTo>
                    <a:pt x="46186" y="341873"/>
                  </a:lnTo>
                  <a:lnTo>
                    <a:pt x="78750" y="374437"/>
                  </a:lnTo>
                  <a:lnTo>
                    <a:pt x="117798" y="399256"/>
                  </a:lnTo>
                  <a:lnTo>
                    <a:pt x="162072" y="415072"/>
                  </a:lnTo>
                  <a:lnTo>
                    <a:pt x="210312" y="420624"/>
                  </a:lnTo>
                  <a:lnTo>
                    <a:pt x="258551" y="415072"/>
                  </a:lnTo>
                  <a:lnTo>
                    <a:pt x="302825" y="399256"/>
                  </a:lnTo>
                  <a:lnTo>
                    <a:pt x="341873" y="374437"/>
                  </a:lnTo>
                  <a:lnTo>
                    <a:pt x="374437" y="341873"/>
                  </a:lnTo>
                  <a:lnTo>
                    <a:pt x="399256" y="302825"/>
                  </a:lnTo>
                  <a:lnTo>
                    <a:pt x="415072" y="258551"/>
                  </a:lnTo>
                  <a:lnTo>
                    <a:pt x="420623" y="210312"/>
                  </a:lnTo>
                  <a:lnTo>
                    <a:pt x="415072" y="162072"/>
                  </a:lnTo>
                  <a:lnTo>
                    <a:pt x="399256" y="117798"/>
                  </a:lnTo>
                  <a:lnTo>
                    <a:pt x="374437" y="78750"/>
                  </a:lnTo>
                  <a:lnTo>
                    <a:pt x="341873" y="46186"/>
                  </a:lnTo>
                  <a:lnTo>
                    <a:pt x="302825" y="21367"/>
                  </a:lnTo>
                  <a:lnTo>
                    <a:pt x="258551" y="555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1236" y="3012947"/>
              <a:ext cx="246887" cy="246887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3867111" y="2105194"/>
            <a:ext cx="490855" cy="463550"/>
            <a:chOff x="3867111" y="2105194"/>
            <a:chExt cx="490855" cy="463550"/>
          </a:xfrm>
        </p:grpSpPr>
        <p:sp>
          <p:nvSpPr>
            <p:cNvPr id="74" name="object 74" descr=""/>
            <p:cNvSpPr/>
            <p:nvPr/>
          </p:nvSpPr>
          <p:spPr>
            <a:xfrm>
              <a:off x="3932643" y="214301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7724" y="104501"/>
                  </a:moveTo>
                  <a:lnTo>
                    <a:pt x="56565" y="65574"/>
                  </a:lnTo>
                  <a:lnTo>
                    <a:pt x="92304" y="35206"/>
                  </a:lnTo>
                  <a:lnTo>
                    <a:pt x="133223" y="13850"/>
                  </a:lnTo>
                  <a:lnTo>
                    <a:pt x="177606" y="1963"/>
                  </a:lnTo>
                  <a:lnTo>
                    <a:pt x="223735" y="0"/>
                  </a:lnTo>
                  <a:lnTo>
                    <a:pt x="269893" y="8415"/>
                  </a:lnTo>
                  <a:lnTo>
                    <a:pt x="314363" y="27666"/>
                  </a:lnTo>
                  <a:lnTo>
                    <a:pt x="353249" y="56513"/>
                  </a:lnTo>
                  <a:lnTo>
                    <a:pt x="383599" y="92267"/>
                  </a:lnTo>
                  <a:lnTo>
                    <a:pt x="404950" y="133205"/>
                  </a:lnTo>
                  <a:lnTo>
                    <a:pt x="416837" y="177601"/>
                  </a:lnTo>
                  <a:lnTo>
                    <a:pt x="418796" y="223732"/>
                  </a:lnTo>
                  <a:lnTo>
                    <a:pt x="410362" y="269875"/>
                  </a:lnTo>
                  <a:lnTo>
                    <a:pt x="391071" y="314305"/>
                  </a:lnTo>
                  <a:lnTo>
                    <a:pt x="362230" y="353191"/>
                  </a:lnTo>
                  <a:lnTo>
                    <a:pt x="326491" y="383544"/>
                  </a:lnTo>
                  <a:lnTo>
                    <a:pt x="285572" y="404901"/>
                  </a:lnTo>
                  <a:lnTo>
                    <a:pt x="241189" y="416802"/>
                  </a:lnTo>
                  <a:lnTo>
                    <a:pt x="195060" y="418783"/>
                  </a:lnTo>
                  <a:lnTo>
                    <a:pt x="148902" y="410383"/>
                  </a:lnTo>
                  <a:lnTo>
                    <a:pt x="104432" y="391140"/>
                  </a:lnTo>
                  <a:lnTo>
                    <a:pt x="65546" y="362252"/>
                  </a:lnTo>
                  <a:lnTo>
                    <a:pt x="35196" y="326482"/>
                  </a:lnTo>
                  <a:lnTo>
                    <a:pt x="13845" y="285547"/>
                  </a:lnTo>
                  <a:lnTo>
                    <a:pt x="1958" y="241164"/>
                  </a:lnTo>
                  <a:lnTo>
                    <a:pt x="0" y="195050"/>
                  </a:lnTo>
                  <a:lnTo>
                    <a:pt x="8433" y="148923"/>
                  </a:lnTo>
                  <a:lnTo>
                    <a:pt x="27724" y="10450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867111" y="210519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735" y="0"/>
                  </a:moveTo>
                  <a:lnTo>
                    <a:pt x="177606" y="1981"/>
                  </a:lnTo>
                  <a:lnTo>
                    <a:pt x="133223" y="13881"/>
                  </a:lnTo>
                  <a:lnTo>
                    <a:pt x="92304" y="35239"/>
                  </a:lnTo>
                  <a:lnTo>
                    <a:pt x="56565" y="65592"/>
                  </a:lnTo>
                  <a:lnTo>
                    <a:pt x="27724" y="104478"/>
                  </a:lnTo>
                  <a:lnTo>
                    <a:pt x="8433" y="148908"/>
                  </a:lnTo>
                  <a:lnTo>
                    <a:pt x="0" y="195050"/>
                  </a:lnTo>
                  <a:lnTo>
                    <a:pt x="1958" y="241182"/>
                  </a:lnTo>
                  <a:lnTo>
                    <a:pt x="13845" y="285578"/>
                  </a:lnTo>
                  <a:lnTo>
                    <a:pt x="35196" y="326515"/>
                  </a:lnTo>
                  <a:lnTo>
                    <a:pt x="65546" y="362270"/>
                  </a:lnTo>
                  <a:lnTo>
                    <a:pt x="104432" y="391117"/>
                  </a:lnTo>
                  <a:lnTo>
                    <a:pt x="148902" y="410361"/>
                  </a:lnTo>
                  <a:lnTo>
                    <a:pt x="195063" y="418761"/>
                  </a:lnTo>
                  <a:lnTo>
                    <a:pt x="241199" y="416780"/>
                  </a:lnTo>
                  <a:lnTo>
                    <a:pt x="285595" y="404879"/>
                  </a:lnTo>
                  <a:lnTo>
                    <a:pt x="326538" y="383521"/>
                  </a:lnTo>
                  <a:lnTo>
                    <a:pt x="362310" y="353168"/>
                  </a:lnTo>
                  <a:lnTo>
                    <a:pt x="391198" y="314282"/>
                  </a:lnTo>
                  <a:lnTo>
                    <a:pt x="410442" y="269853"/>
                  </a:lnTo>
                  <a:lnTo>
                    <a:pt x="418842" y="223710"/>
                  </a:lnTo>
                  <a:lnTo>
                    <a:pt x="416861" y="177579"/>
                  </a:lnTo>
                  <a:lnTo>
                    <a:pt x="404960" y="133183"/>
                  </a:lnTo>
                  <a:lnTo>
                    <a:pt x="383602" y="92245"/>
                  </a:lnTo>
                  <a:lnTo>
                    <a:pt x="353249" y="56491"/>
                  </a:lnTo>
                  <a:lnTo>
                    <a:pt x="314363" y="27643"/>
                  </a:lnTo>
                  <a:lnTo>
                    <a:pt x="269893" y="8400"/>
                  </a:lnTo>
                  <a:lnTo>
                    <a:pt x="223735" y="0"/>
                  </a:lnTo>
                  <a:close/>
                </a:path>
              </a:pathLst>
            </a:custGeom>
            <a:solidFill>
              <a:srgbClr val="91A1C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1116" y="2241889"/>
              <a:ext cx="247263" cy="247225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2080767" y="1481836"/>
            <a:ext cx="497840" cy="433705"/>
            <a:chOff x="2080767" y="1481836"/>
            <a:chExt cx="497840" cy="433705"/>
          </a:xfrm>
        </p:grpSpPr>
        <p:sp>
          <p:nvSpPr>
            <p:cNvPr id="78" name="object 78" descr=""/>
            <p:cNvSpPr/>
            <p:nvPr/>
          </p:nvSpPr>
          <p:spPr>
            <a:xfrm>
              <a:off x="2087117" y="1488186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420624" y="210312"/>
                  </a:moveTo>
                  <a:lnTo>
                    <a:pt x="415072" y="258551"/>
                  </a:lnTo>
                  <a:lnTo>
                    <a:pt x="399256" y="302825"/>
                  </a:lnTo>
                  <a:lnTo>
                    <a:pt x="374437" y="341873"/>
                  </a:lnTo>
                  <a:lnTo>
                    <a:pt x="341873" y="374437"/>
                  </a:lnTo>
                  <a:lnTo>
                    <a:pt x="302825" y="399256"/>
                  </a:lnTo>
                  <a:lnTo>
                    <a:pt x="258551" y="415072"/>
                  </a:lnTo>
                  <a:lnTo>
                    <a:pt x="210312" y="420624"/>
                  </a:lnTo>
                  <a:lnTo>
                    <a:pt x="162072" y="415072"/>
                  </a:lnTo>
                  <a:lnTo>
                    <a:pt x="117798" y="399256"/>
                  </a:lnTo>
                  <a:lnTo>
                    <a:pt x="78750" y="374437"/>
                  </a:lnTo>
                  <a:lnTo>
                    <a:pt x="46186" y="341873"/>
                  </a:lnTo>
                  <a:lnTo>
                    <a:pt x="21367" y="302825"/>
                  </a:lnTo>
                  <a:lnTo>
                    <a:pt x="5551" y="258551"/>
                  </a:lnTo>
                  <a:lnTo>
                    <a:pt x="0" y="210312"/>
                  </a:lnTo>
                  <a:lnTo>
                    <a:pt x="5551" y="162072"/>
                  </a:lnTo>
                  <a:lnTo>
                    <a:pt x="21367" y="117798"/>
                  </a:lnTo>
                  <a:lnTo>
                    <a:pt x="46186" y="78750"/>
                  </a:lnTo>
                  <a:lnTo>
                    <a:pt x="78750" y="46186"/>
                  </a:lnTo>
                  <a:lnTo>
                    <a:pt x="117798" y="21367"/>
                  </a:lnTo>
                  <a:lnTo>
                    <a:pt x="162072" y="5551"/>
                  </a:lnTo>
                  <a:lnTo>
                    <a:pt x="210312" y="0"/>
                  </a:lnTo>
                  <a:lnTo>
                    <a:pt x="258551" y="5551"/>
                  </a:lnTo>
                  <a:lnTo>
                    <a:pt x="302825" y="21367"/>
                  </a:lnTo>
                  <a:lnTo>
                    <a:pt x="341873" y="46186"/>
                  </a:lnTo>
                  <a:lnTo>
                    <a:pt x="374437" y="78750"/>
                  </a:lnTo>
                  <a:lnTo>
                    <a:pt x="399256" y="117798"/>
                  </a:lnTo>
                  <a:lnTo>
                    <a:pt x="415072" y="162072"/>
                  </a:lnTo>
                  <a:lnTo>
                    <a:pt x="420624" y="21031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157983" y="1485900"/>
              <a:ext cx="421005" cy="42100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210312" y="0"/>
                  </a:moveTo>
                  <a:lnTo>
                    <a:pt x="162072" y="5551"/>
                  </a:lnTo>
                  <a:lnTo>
                    <a:pt x="117798" y="21367"/>
                  </a:lnTo>
                  <a:lnTo>
                    <a:pt x="78750" y="46186"/>
                  </a:lnTo>
                  <a:lnTo>
                    <a:pt x="46186" y="78750"/>
                  </a:lnTo>
                  <a:lnTo>
                    <a:pt x="21367" y="117798"/>
                  </a:lnTo>
                  <a:lnTo>
                    <a:pt x="5551" y="162072"/>
                  </a:lnTo>
                  <a:lnTo>
                    <a:pt x="0" y="210312"/>
                  </a:lnTo>
                  <a:lnTo>
                    <a:pt x="5551" y="258551"/>
                  </a:lnTo>
                  <a:lnTo>
                    <a:pt x="21367" y="302825"/>
                  </a:lnTo>
                  <a:lnTo>
                    <a:pt x="46186" y="341873"/>
                  </a:lnTo>
                  <a:lnTo>
                    <a:pt x="78750" y="374437"/>
                  </a:lnTo>
                  <a:lnTo>
                    <a:pt x="117798" y="399256"/>
                  </a:lnTo>
                  <a:lnTo>
                    <a:pt x="162072" y="415072"/>
                  </a:lnTo>
                  <a:lnTo>
                    <a:pt x="210312" y="420624"/>
                  </a:lnTo>
                  <a:lnTo>
                    <a:pt x="258551" y="415072"/>
                  </a:lnTo>
                  <a:lnTo>
                    <a:pt x="302825" y="399256"/>
                  </a:lnTo>
                  <a:lnTo>
                    <a:pt x="341873" y="374437"/>
                  </a:lnTo>
                  <a:lnTo>
                    <a:pt x="374437" y="341873"/>
                  </a:lnTo>
                  <a:lnTo>
                    <a:pt x="399256" y="302825"/>
                  </a:lnTo>
                  <a:lnTo>
                    <a:pt x="415072" y="258551"/>
                  </a:lnTo>
                  <a:lnTo>
                    <a:pt x="420624" y="210312"/>
                  </a:lnTo>
                  <a:lnTo>
                    <a:pt x="415072" y="162072"/>
                  </a:lnTo>
                  <a:lnTo>
                    <a:pt x="399256" y="117798"/>
                  </a:lnTo>
                  <a:lnTo>
                    <a:pt x="374437" y="78750"/>
                  </a:lnTo>
                  <a:lnTo>
                    <a:pt x="341873" y="46186"/>
                  </a:lnTo>
                  <a:lnTo>
                    <a:pt x="302825" y="21367"/>
                  </a:lnTo>
                  <a:lnTo>
                    <a:pt x="258551" y="555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4267" y="1572768"/>
              <a:ext cx="246887" cy="246887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2271818" y="1640967"/>
            <a:ext cx="1727835" cy="1478915"/>
            <a:chOff x="2271818" y="1640967"/>
            <a:chExt cx="1727835" cy="1478915"/>
          </a:xfrm>
        </p:grpSpPr>
        <p:sp>
          <p:nvSpPr>
            <p:cNvPr id="82" name="object 82" descr=""/>
            <p:cNvSpPr/>
            <p:nvPr/>
          </p:nvSpPr>
          <p:spPr>
            <a:xfrm>
              <a:off x="3573949" y="269413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104478" y="27724"/>
                  </a:moveTo>
                  <a:lnTo>
                    <a:pt x="148908" y="8433"/>
                  </a:lnTo>
                  <a:lnTo>
                    <a:pt x="195050" y="0"/>
                  </a:lnTo>
                  <a:lnTo>
                    <a:pt x="241182" y="1958"/>
                  </a:lnTo>
                  <a:lnTo>
                    <a:pt x="285578" y="13845"/>
                  </a:lnTo>
                  <a:lnTo>
                    <a:pt x="326515" y="35196"/>
                  </a:lnTo>
                  <a:lnTo>
                    <a:pt x="362270" y="65546"/>
                  </a:lnTo>
                  <a:lnTo>
                    <a:pt x="391117" y="104432"/>
                  </a:lnTo>
                  <a:lnTo>
                    <a:pt x="410361" y="148902"/>
                  </a:lnTo>
                  <a:lnTo>
                    <a:pt x="418761" y="195060"/>
                  </a:lnTo>
                  <a:lnTo>
                    <a:pt x="416780" y="241189"/>
                  </a:lnTo>
                  <a:lnTo>
                    <a:pt x="404879" y="285572"/>
                  </a:lnTo>
                  <a:lnTo>
                    <a:pt x="383521" y="326491"/>
                  </a:lnTo>
                  <a:lnTo>
                    <a:pt x="353168" y="362230"/>
                  </a:lnTo>
                  <a:lnTo>
                    <a:pt x="314282" y="391071"/>
                  </a:lnTo>
                  <a:lnTo>
                    <a:pt x="269853" y="410362"/>
                  </a:lnTo>
                  <a:lnTo>
                    <a:pt x="223710" y="418796"/>
                  </a:lnTo>
                  <a:lnTo>
                    <a:pt x="177579" y="416837"/>
                  </a:lnTo>
                  <a:lnTo>
                    <a:pt x="133183" y="404950"/>
                  </a:lnTo>
                  <a:lnTo>
                    <a:pt x="92245" y="383599"/>
                  </a:lnTo>
                  <a:lnTo>
                    <a:pt x="56491" y="353249"/>
                  </a:lnTo>
                  <a:lnTo>
                    <a:pt x="27643" y="314363"/>
                  </a:lnTo>
                  <a:lnTo>
                    <a:pt x="8400" y="269893"/>
                  </a:lnTo>
                  <a:lnTo>
                    <a:pt x="0" y="223735"/>
                  </a:lnTo>
                  <a:lnTo>
                    <a:pt x="1981" y="177606"/>
                  </a:lnTo>
                  <a:lnTo>
                    <a:pt x="13881" y="133223"/>
                  </a:lnTo>
                  <a:lnTo>
                    <a:pt x="35239" y="92304"/>
                  </a:lnTo>
                  <a:lnTo>
                    <a:pt x="65592" y="56565"/>
                  </a:lnTo>
                  <a:lnTo>
                    <a:pt x="104478" y="277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536103" y="262861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195050" y="0"/>
                  </a:moveTo>
                  <a:lnTo>
                    <a:pt x="148908" y="8431"/>
                  </a:lnTo>
                  <a:lnTo>
                    <a:pt x="104478" y="27721"/>
                  </a:lnTo>
                  <a:lnTo>
                    <a:pt x="65592" y="56569"/>
                  </a:lnTo>
                  <a:lnTo>
                    <a:pt x="35239" y="92323"/>
                  </a:lnTo>
                  <a:lnTo>
                    <a:pt x="13881" y="133260"/>
                  </a:lnTo>
                  <a:lnTo>
                    <a:pt x="1981" y="177657"/>
                  </a:lnTo>
                  <a:lnTo>
                    <a:pt x="0" y="223788"/>
                  </a:lnTo>
                  <a:lnTo>
                    <a:pt x="8400" y="269930"/>
                  </a:lnTo>
                  <a:lnTo>
                    <a:pt x="27643" y="314360"/>
                  </a:lnTo>
                  <a:lnTo>
                    <a:pt x="56531" y="353246"/>
                  </a:lnTo>
                  <a:lnTo>
                    <a:pt x="92301" y="383599"/>
                  </a:lnTo>
                  <a:lnTo>
                    <a:pt x="133236" y="404957"/>
                  </a:lnTo>
                  <a:lnTo>
                    <a:pt x="177619" y="416858"/>
                  </a:lnTo>
                  <a:lnTo>
                    <a:pt x="223732" y="418839"/>
                  </a:lnTo>
                  <a:lnTo>
                    <a:pt x="269859" y="410439"/>
                  </a:lnTo>
                  <a:lnTo>
                    <a:pt x="314282" y="391195"/>
                  </a:lnTo>
                  <a:lnTo>
                    <a:pt x="353208" y="362308"/>
                  </a:lnTo>
                  <a:lnTo>
                    <a:pt x="383577" y="326538"/>
                  </a:lnTo>
                  <a:lnTo>
                    <a:pt x="404933" y="285603"/>
                  </a:lnTo>
                  <a:lnTo>
                    <a:pt x="416820" y="241220"/>
                  </a:lnTo>
                  <a:lnTo>
                    <a:pt x="418783" y="195106"/>
                  </a:lnTo>
                  <a:lnTo>
                    <a:pt x="410368" y="148979"/>
                  </a:lnTo>
                  <a:lnTo>
                    <a:pt x="391117" y="104556"/>
                  </a:lnTo>
                  <a:lnTo>
                    <a:pt x="362270" y="65623"/>
                  </a:lnTo>
                  <a:lnTo>
                    <a:pt x="326515" y="35239"/>
                  </a:lnTo>
                  <a:lnTo>
                    <a:pt x="285578" y="13866"/>
                  </a:lnTo>
                  <a:lnTo>
                    <a:pt x="241182" y="1965"/>
                  </a:lnTo>
                  <a:lnTo>
                    <a:pt x="195050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2816" y="2802612"/>
              <a:ext cx="247263" cy="247263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2278168" y="2694139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14282" y="27724"/>
                  </a:moveTo>
                  <a:lnTo>
                    <a:pt x="353208" y="56565"/>
                  </a:lnTo>
                  <a:lnTo>
                    <a:pt x="383577" y="92304"/>
                  </a:lnTo>
                  <a:lnTo>
                    <a:pt x="404933" y="133223"/>
                  </a:lnTo>
                  <a:lnTo>
                    <a:pt x="416820" y="177606"/>
                  </a:lnTo>
                  <a:lnTo>
                    <a:pt x="418783" y="223735"/>
                  </a:lnTo>
                  <a:lnTo>
                    <a:pt x="410368" y="269893"/>
                  </a:lnTo>
                  <a:lnTo>
                    <a:pt x="391117" y="314363"/>
                  </a:lnTo>
                  <a:lnTo>
                    <a:pt x="362270" y="353249"/>
                  </a:lnTo>
                  <a:lnTo>
                    <a:pt x="326515" y="383599"/>
                  </a:lnTo>
                  <a:lnTo>
                    <a:pt x="285578" y="404950"/>
                  </a:lnTo>
                  <a:lnTo>
                    <a:pt x="241182" y="416837"/>
                  </a:lnTo>
                  <a:lnTo>
                    <a:pt x="195050" y="418796"/>
                  </a:lnTo>
                  <a:lnTo>
                    <a:pt x="148908" y="410362"/>
                  </a:lnTo>
                  <a:lnTo>
                    <a:pt x="104478" y="391071"/>
                  </a:lnTo>
                  <a:lnTo>
                    <a:pt x="65592" y="362230"/>
                  </a:lnTo>
                  <a:lnTo>
                    <a:pt x="35239" y="326491"/>
                  </a:lnTo>
                  <a:lnTo>
                    <a:pt x="13881" y="285572"/>
                  </a:lnTo>
                  <a:lnTo>
                    <a:pt x="1981" y="241189"/>
                  </a:lnTo>
                  <a:lnTo>
                    <a:pt x="0" y="195060"/>
                  </a:lnTo>
                  <a:lnTo>
                    <a:pt x="8400" y="148902"/>
                  </a:lnTo>
                  <a:lnTo>
                    <a:pt x="27643" y="104432"/>
                  </a:lnTo>
                  <a:lnTo>
                    <a:pt x="56531" y="65546"/>
                  </a:lnTo>
                  <a:lnTo>
                    <a:pt x="92301" y="35196"/>
                  </a:lnTo>
                  <a:lnTo>
                    <a:pt x="133236" y="13845"/>
                  </a:lnTo>
                  <a:lnTo>
                    <a:pt x="177619" y="1958"/>
                  </a:lnTo>
                  <a:lnTo>
                    <a:pt x="223732" y="0"/>
                  </a:lnTo>
                  <a:lnTo>
                    <a:pt x="269859" y="8433"/>
                  </a:lnTo>
                  <a:lnTo>
                    <a:pt x="314282" y="277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316014" y="262861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23710" y="0"/>
                  </a:moveTo>
                  <a:lnTo>
                    <a:pt x="177579" y="1965"/>
                  </a:lnTo>
                  <a:lnTo>
                    <a:pt x="133183" y="13866"/>
                  </a:lnTo>
                  <a:lnTo>
                    <a:pt x="92245" y="35239"/>
                  </a:lnTo>
                  <a:lnTo>
                    <a:pt x="56491" y="65623"/>
                  </a:lnTo>
                  <a:lnTo>
                    <a:pt x="27643" y="104556"/>
                  </a:lnTo>
                  <a:lnTo>
                    <a:pt x="8400" y="148979"/>
                  </a:lnTo>
                  <a:lnTo>
                    <a:pt x="0" y="195106"/>
                  </a:lnTo>
                  <a:lnTo>
                    <a:pt x="1981" y="241220"/>
                  </a:lnTo>
                  <a:lnTo>
                    <a:pt x="13881" y="285603"/>
                  </a:lnTo>
                  <a:lnTo>
                    <a:pt x="35239" y="326538"/>
                  </a:lnTo>
                  <a:lnTo>
                    <a:pt x="65592" y="362308"/>
                  </a:lnTo>
                  <a:lnTo>
                    <a:pt x="104478" y="391195"/>
                  </a:lnTo>
                  <a:lnTo>
                    <a:pt x="148908" y="410439"/>
                  </a:lnTo>
                  <a:lnTo>
                    <a:pt x="195050" y="418839"/>
                  </a:lnTo>
                  <a:lnTo>
                    <a:pt x="241182" y="416858"/>
                  </a:lnTo>
                  <a:lnTo>
                    <a:pt x="285578" y="404957"/>
                  </a:lnTo>
                  <a:lnTo>
                    <a:pt x="326515" y="383599"/>
                  </a:lnTo>
                  <a:lnTo>
                    <a:pt x="362270" y="353246"/>
                  </a:lnTo>
                  <a:lnTo>
                    <a:pt x="391117" y="314360"/>
                  </a:lnTo>
                  <a:lnTo>
                    <a:pt x="410361" y="269930"/>
                  </a:lnTo>
                  <a:lnTo>
                    <a:pt x="418761" y="223788"/>
                  </a:lnTo>
                  <a:lnTo>
                    <a:pt x="416780" y="177657"/>
                  </a:lnTo>
                  <a:lnTo>
                    <a:pt x="404879" y="133260"/>
                  </a:lnTo>
                  <a:lnTo>
                    <a:pt x="383521" y="92323"/>
                  </a:lnTo>
                  <a:lnTo>
                    <a:pt x="353168" y="56569"/>
                  </a:lnTo>
                  <a:lnTo>
                    <a:pt x="314282" y="27721"/>
                  </a:lnTo>
                  <a:lnTo>
                    <a:pt x="269853" y="8431"/>
                  </a:lnTo>
                  <a:lnTo>
                    <a:pt x="22371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0855" y="2802612"/>
              <a:ext cx="247225" cy="247263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2674619" y="1650492"/>
              <a:ext cx="969644" cy="969644"/>
            </a:xfrm>
            <a:custGeom>
              <a:avLst/>
              <a:gdLst/>
              <a:ahLst/>
              <a:cxnLst/>
              <a:rect l="l" t="t" r="r" b="b"/>
              <a:pathLst>
                <a:path w="969645" h="969644">
                  <a:moveTo>
                    <a:pt x="0" y="484632"/>
                  </a:moveTo>
                  <a:lnTo>
                    <a:pt x="2217" y="437949"/>
                  </a:lnTo>
                  <a:lnTo>
                    <a:pt x="8736" y="392523"/>
                  </a:lnTo>
                  <a:lnTo>
                    <a:pt x="19352" y="348558"/>
                  </a:lnTo>
                  <a:lnTo>
                    <a:pt x="33863" y="306257"/>
                  </a:lnTo>
                  <a:lnTo>
                    <a:pt x="52066" y="265821"/>
                  </a:lnTo>
                  <a:lnTo>
                    <a:pt x="73758" y="227455"/>
                  </a:lnTo>
                  <a:lnTo>
                    <a:pt x="98737" y="191360"/>
                  </a:lnTo>
                  <a:lnTo>
                    <a:pt x="126798" y="157740"/>
                  </a:lnTo>
                  <a:lnTo>
                    <a:pt x="157740" y="126798"/>
                  </a:lnTo>
                  <a:lnTo>
                    <a:pt x="191360" y="98737"/>
                  </a:lnTo>
                  <a:lnTo>
                    <a:pt x="227455" y="73758"/>
                  </a:lnTo>
                  <a:lnTo>
                    <a:pt x="265821" y="52066"/>
                  </a:lnTo>
                  <a:lnTo>
                    <a:pt x="306257" y="33863"/>
                  </a:lnTo>
                  <a:lnTo>
                    <a:pt x="348558" y="19352"/>
                  </a:lnTo>
                  <a:lnTo>
                    <a:pt x="392523" y="8736"/>
                  </a:lnTo>
                  <a:lnTo>
                    <a:pt x="437949" y="2217"/>
                  </a:lnTo>
                  <a:lnTo>
                    <a:pt x="484631" y="0"/>
                  </a:lnTo>
                  <a:lnTo>
                    <a:pt x="531314" y="2217"/>
                  </a:lnTo>
                  <a:lnTo>
                    <a:pt x="576740" y="8736"/>
                  </a:lnTo>
                  <a:lnTo>
                    <a:pt x="620705" y="19352"/>
                  </a:lnTo>
                  <a:lnTo>
                    <a:pt x="663006" y="33863"/>
                  </a:lnTo>
                  <a:lnTo>
                    <a:pt x="703442" y="52066"/>
                  </a:lnTo>
                  <a:lnTo>
                    <a:pt x="741808" y="73758"/>
                  </a:lnTo>
                  <a:lnTo>
                    <a:pt x="777903" y="98737"/>
                  </a:lnTo>
                  <a:lnTo>
                    <a:pt x="811523" y="126798"/>
                  </a:lnTo>
                  <a:lnTo>
                    <a:pt x="842465" y="157740"/>
                  </a:lnTo>
                  <a:lnTo>
                    <a:pt x="870526" y="191360"/>
                  </a:lnTo>
                  <a:lnTo>
                    <a:pt x="895505" y="227455"/>
                  </a:lnTo>
                  <a:lnTo>
                    <a:pt x="917197" y="265821"/>
                  </a:lnTo>
                  <a:lnTo>
                    <a:pt x="935400" y="306257"/>
                  </a:lnTo>
                  <a:lnTo>
                    <a:pt x="949911" y="348558"/>
                  </a:lnTo>
                  <a:lnTo>
                    <a:pt x="960527" y="392523"/>
                  </a:lnTo>
                  <a:lnTo>
                    <a:pt x="967046" y="437949"/>
                  </a:lnTo>
                  <a:lnTo>
                    <a:pt x="969264" y="484632"/>
                  </a:lnTo>
                  <a:lnTo>
                    <a:pt x="967046" y="531314"/>
                  </a:lnTo>
                  <a:lnTo>
                    <a:pt x="960527" y="576740"/>
                  </a:lnTo>
                  <a:lnTo>
                    <a:pt x="949911" y="620705"/>
                  </a:lnTo>
                  <a:lnTo>
                    <a:pt x="935400" y="663006"/>
                  </a:lnTo>
                  <a:lnTo>
                    <a:pt x="917197" y="703442"/>
                  </a:lnTo>
                  <a:lnTo>
                    <a:pt x="895505" y="741808"/>
                  </a:lnTo>
                  <a:lnTo>
                    <a:pt x="870526" y="777903"/>
                  </a:lnTo>
                  <a:lnTo>
                    <a:pt x="842465" y="811523"/>
                  </a:lnTo>
                  <a:lnTo>
                    <a:pt x="811523" y="842465"/>
                  </a:lnTo>
                  <a:lnTo>
                    <a:pt x="777903" y="870526"/>
                  </a:lnTo>
                  <a:lnTo>
                    <a:pt x="741808" y="895505"/>
                  </a:lnTo>
                  <a:lnTo>
                    <a:pt x="703442" y="917197"/>
                  </a:lnTo>
                  <a:lnTo>
                    <a:pt x="663006" y="935400"/>
                  </a:lnTo>
                  <a:lnTo>
                    <a:pt x="620705" y="949911"/>
                  </a:lnTo>
                  <a:lnTo>
                    <a:pt x="576740" y="960527"/>
                  </a:lnTo>
                  <a:lnTo>
                    <a:pt x="531314" y="967046"/>
                  </a:lnTo>
                  <a:lnTo>
                    <a:pt x="484631" y="969263"/>
                  </a:lnTo>
                  <a:lnTo>
                    <a:pt x="437949" y="967046"/>
                  </a:lnTo>
                  <a:lnTo>
                    <a:pt x="392523" y="960527"/>
                  </a:lnTo>
                  <a:lnTo>
                    <a:pt x="348558" y="949911"/>
                  </a:lnTo>
                  <a:lnTo>
                    <a:pt x="306257" y="935400"/>
                  </a:lnTo>
                  <a:lnTo>
                    <a:pt x="265821" y="917197"/>
                  </a:lnTo>
                  <a:lnTo>
                    <a:pt x="227455" y="895505"/>
                  </a:lnTo>
                  <a:lnTo>
                    <a:pt x="191360" y="870526"/>
                  </a:lnTo>
                  <a:lnTo>
                    <a:pt x="157740" y="842465"/>
                  </a:lnTo>
                  <a:lnTo>
                    <a:pt x="126798" y="811523"/>
                  </a:lnTo>
                  <a:lnTo>
                    <a:pt x="98737" y="777903"/>
                  </a:lnTo>
                  <a:lnTo>
                    <a:pt x="73758" y="741808"/>
                  </a:lnTo>
                  <a:lnTo>
                    <a:pt x="52066" y="703442"/>
                  </a:lnTo>
                  <a:lnTo>
                    <a:pt x="33863" y="663006"/>
                  </a:lnTo>
                  <a:lnTo>
                    <a:pt x="19352" y="620705"/>
                  </a:lnTo>
                  <a:lnTo>
                    <a:pt x="8736" y="576740"/>
                  </a:lnTo>
                  <a:lnTo>
                    <a:pt x="2217" y="531314"/>
                  </a:lnTo>
                  <a:lnTo>
                    <a:pt x="0" y="484632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839173" y="1753692"/>
              <a:ext cx="641350" cy="781685"/>
            </a:xfrm>
            <a:custGeom>
              <a:avLst/>
              <a:gdLst/>
              <a:ahLst/>
              <a:cxnLst/>
              <a:rect l="l" t="t" r="r" b="b"/>
              <a:pathLst>
                <a:path w="641350" h="781685">
                  <a:moveTo>
                    <a:pt x="574840" y="180047"/>
                  </a:moveTo>
                  <a:lnTo>
                    <a:pt x="533209" y="163817"/>
                  </a:lnTo>
                  <a:lnTo>
                    <a:pt x="530542" y="161963"/>
                  </a:lnTo>
                  <a:lnTo>
                    <a:pt x="530542" y="216814"/>
                  </a:lnTo>
                  <a:lnTo>
                    <a:pt x="530542" y="232841"/>
                  </a:lnTo>
                  <a:lnTo>
                    <a:pt x="523951" y="239445"/>
                  </a:lnTo>
                  <a:lnTo>
                    <a:pt x="521119" y="239445"/>
                  </a:lnTo>
                  <a:lnTo>
                    <a:pt x="521119" y="344068"/>
                  </a:lnTo>
                  <a:lnTo>
                    <a:pt x="521119" y="360095"/>
                  </a:lnTo>
                  <a:lnTo>
                    <a:pt x="514527" y="366699"/>
                  </a:lnTo>
                  <a:lnTo>
                    <a:pt x="497560" y="366699"/>
                  </a:lnTo>
                  <a:lnTo>
                    <a:pt x="491909" y="361048"/>
                  </a:lnTo>
                  <a:lnTo>
                    <a:pt x="491909" y="460019"/>
                  </a:lnTo>
                  <a:lnTo>
                    <a:pt x="491909" y="476986"/>
                  </a:lnTo>
                  <a:lnTo>
                    <a:pt x="485317" y="483590"/>
                  </a:lnTo>
                  <a:lnTo>
                    <a:pt x="468350" y="483590"/>
                  </a:lnTo>
                  <a:lnTo>
                    <a:pt x="461759" y="476986"/>
                  </a:lnTo>
                  <a:lnTo>
                    <a:pt x="461759" y="460019"/>
                  </a:lnTo>
                  <a:lnTo>
                    <a:pt x="467410" y="454367"/>
                  </a:lnTo>
                  <a:lnTo>
                    <a:pt x="468350" y="453428"/>
                  </a:lnTo>
                  <a:lnTo>
                    <a:pt x="485317" y="453428"/>
                  </a:lnTo>
                  <a:lnTo>
                    <a:pt x="491909" y="460019"/>
                  </a:lnTo>
                  <a:lnTo>
                    <a:pt x="491909" y="361048"/>
                  </a:lnTo>
                  <a:lnTo>
                    <a:pt x="490969" y="360095"/>
                  </a:lnTo>
                  <a:lnTo>
                    <a:pt x="490969" y="343128"/>
                  </a:lnTo>
                  <a:lnTo>
                    <a:pt x="497560" y="336537"/>
                  </a:lnTo>
                  <a:lnTo>
                    <a:pt x="506044" y="336537"/>
                  </a:lnTo>
                  <a:lnTo>
                    <a:pt x="514527" y="337477"/>
                  </a:lnTo>
                  <a:lnTo>
                    <a:pt x="521119" y="344068"/>
                  </a:lnTo>
                  <a:lnTo>
                    <a:pt x="521119" y="239445"/>
                  </a:lnTo>
                  <a:lnTo>
                    <a:pt x="506984" y="239445"/>
                  </a:lnTo>
                  <a:lnTo>
                    <a:pt x="500392" y="232841"/>
                  </a:lnTo>
                  <a:lnTo>
                    <a:pt x="500392" y="215874"/>
                  </a:lnTo>
                  <a:lnTo>
                    <a:pt x="506984" y="209270"/>
                  </a:lnTo>
                  <a:lnTo>
                    <a:pt x="515467" y="209270"/>
                  </a:lnTo>
                  <a:lnTo>
                    <a:pt x="523951" y="210223"/>
                  </a:lnTo>
                  <a:lnTo>
                    <a:pt x="530542" y="216814"/>
                  </a:lnTo>
                  <a:lnTo>
                    <a:pt x="530542" y="161963"/>
                  </a:lnTo>
                  <a:lnTo>
                    <a:pt x="501040" y="141401"/>
                  </a:lnTo>
                  <a:lnTo>
                    <a:pt x="496976" y="138569"/>
                  </a:lnTo>
                  <a:lnTo>
                    <a:pt x="472681" y="111239"/>
                  </a:lnTo>
                  <a:lnTo>
                    <a:pt x="467626" y="105549"/>
                  </a:lnTo>
                  <a:lnTo>
                    <a:pt x="446671" y="65989"/>
                  </a:lnTo>
                  <a:lnTo>
                    <a:pt x="432536" y="65989"/>
                  </a:lnTo>
                  <a:lnTo>
                    <a:pt x="432536" y="568426"/>
                  </a:lnTo>
                  <a:lnTo>
                    <a:pt x="432536" y="585393"/>
                  </a:lnTo>
                  <a:lnTo>
                    <a:pt x="425945" y="591997"/>
                  </a:lnTo>
                  <a:lnTo>
                    <a:pt x="408978" y="591997"/>
                  </a:lnTo>
                  <a:lnTo>
                    <a:pt x="402386" y="585393"/>
                  </a:lnTo>
                  <a:lnTo>
                    <a:pt x="402386" y="568426"/>
                  </a:lnTo>
                  <a:lnTo>
                    <a:pt x="408978" y="561822"/>
                  </a:lnTo>
                  <a:lnTo>
                    <a:pt x="425945" y="561822"/>
                  </a:lnTo>
                  <a:lnTo>
                    <a:pt x="432536" y="568426"/>
                  </a:lnTo>
                  <a:lnTo>
                    <a:pt x="432536" y="65989"/>
                  </a:lnTo>
                  <a:lnTo>
                    <a:pt x="423113" y="65989"/>
                  </a:lnTo>
                  <a:lnTo>
                    <a:pt x="423113" y="117843"/>
                  </a:lnTo>
                  <a:lnTo>
                    <a:pt x="423113" y="134810"/>
                  </a:lnTo>
                  <a:lnTo>
                    <a:pt x="416521" y="141401"/>
                  </a:lnTo>
                  <a:lnTo>
                    <a:pt x="399554" y="141401"/>
                  </a:lnTo>
                  <a:lnTo>
                    <a:pt x="392963" y="134810"/>
                  </a:lnTo>
                  <a:lnTo>
                    <a:pt x="392963" y="117843"/>
                  </a:lnTo>
                  <a:lnTo>
                    <a:pt x="399554" y="111239"/>
                  </a:lnTo>
                  <a:lnTo>
                    <a:pt x="416521" y="111239"/>
                  </a:lnTo>
                  <a:lnTo>
                    <a:pt x="423113" y="117843"/>
                  </a:lnTo>
                  <a:lnTo>
                    <a:pt x="423113" y="65989"/>
                  </a:lnTo>
                  <a:lnTo>
                    <a:pt x="335470" y="65989"/>
                  </a:lnTo>
                  <a:lnTo>
                    <a:pt x="335470" y="118783"/>
                  </a:lnTo>
                  <a:lnTo>
                    <a:pt x="335470" y="134810"/>
                  </a:lnTo>
                  <a:lnTo>
                    <a:pt x="335470" y="637235"/>
                  </a:lnTo>
                  <a:lnTo>
                    <a:pt x="335470" y="654202"/>
                  </a:lnTo>
                  <a:lnTo>
                    <a:pt x="328879" y="660806"/>
                  </a:lnTo>
                  <a:lnTo>
                    <a:pt x="311912" y="660806"/>
                  </a:lnTo>
                  <a:lnTo>
                    <a:pt x="305320" y="654202"/>
                  </a:lnTo>
                  <a:lnTo>
                    <a:pt x="305320" y="637235"/>
                  </a:lnTo>
                  <a:lnTo>
                    <a:pt x="311912" y="630643"/>
                  </a:lnTo>
                  <a:lnTo>
                    <a:pt x="328879" y="630643"/>
                  </a:lnTo>
                  <a:lnTo>
                    <a:pt x="335470" y="637235"/>
                  </a:lnTo>
                  <a:lnTo>
                    <a:pt x="335470" y="134810"/>
                  </a:lnTo>
                  <a:lnTo>
                    <a:pt x="328879" y="141401"/>
                  </a:lnTo>
                  <a:lnTo>
                    <a:pt x="311912" y="141401"/>
                  </a:lnTo>
                  <a:lnTo>
                    <a:pt x="305320" y="134810"/>
                  </a:lnTo>
                  <a:lnTo>
                    <a:pt x="305320" y="117843"/>
                  </a:lnTo>
                  <a:lnTo>
                    <a:pt x="311912" y="111239"/>
                  </a:lnTo>
                  <a:lnTo>
                    <a:pt x="320395" y="111239"/>
                  </a:lnTo>
                  <a:lnTo>
                    <a:pt x="328879" y="112179"/>
                  </a:lnTo>
                  <a:lnTo>
                    <a:pt x="335470" y="118783"/>
                  </a:lnTo>
                  <a:lnTo>
                    <a:pt x="335470" y="65989"/>
                  </a:lnTo>
                  <a:lnTo>
                    <a:pt x="246888" y="65989"/>
                  </a:lnTo>
                  <a:lnTo>
                    <a:pt x="246888" y="118783"/>
                  </a:lnTo>
                  <a:lnTo>
                    <a:pt x="246888" y="134810"/>
                  </a:lnTo>
                  <a:lnTo>
                    <a:pt x="240296" y="141401"/>
                  </a:lnTo>
                  <a:lnTo>
                    <a:pt x="237464" y="141401"/>
                  </a:lnTo>
                  <a:lnTo>
                    <a:pt x="237464" y="568426"/>
                  </a:lnTo>
                  <a:lnTo>
                    <a:pt x="237464" y="585393"/>
                  </a:lnTo>
                  <a:lnTo>
                    <a:pt x="230873" y="591997"/>
                  </a:lnTo>
                  <a:lnTo>
                    <a:pt x="213906" y="591997"/>
                  </a:lnTo>
                  <a:lnTo>
                    <a:pt x="207314" y="585393"/>
                  </a:lnTo>
                  <a:lnTo>
                    <a:pt x="207314" y="568426"/>
                  </a:lnTo>
                  <a:lnTo>
                    <a:pt x="213906" y="561822"/>
                  </a:lnTo>
                  <a:lnTo>
                    <a:pt x="230873" y="561822"/>
                  </a:lnTo>
                  <a:lnTo>
                    <a:pt x="237464" y="568426"/>
                  </a:lnTo>
                  <a:lnTo>
                    <a:pt x="237464" y="141401"/>
                  </a:lnTo>
                  <a:lnTo>
                    <a:pt x="223329" y="141401"/>
                  </a:lnTo>
                  <a:lnTo>
                    <a:pt x="216738" y="134810"/>
                  </a:lnTo>
                  <a:lnTo>
                    <a:pt x="216738" y="117843"/>
                  </a:lnTo>
                  <a:lnTo>
                    <a:pt x="223329" y="111239"/>
                  </a:lnTo>
                  <a:lnTo>
                    <a:pt x="231813" y="111239"/>
                  </a:lnTo>
                  <a:lnTo>
                    <a:pt x="240296" y="112179"/>
                  </a:lnTo>
                  <a:lnTo>
                    <a:pt x="246888" y="118783"/>
                  </a:lnTo>
                  <a:lnTo>
                    <a:pt x="246888" y="65989"/>
                  </a:lnTo>
                  <a:lnTo>
                    <a:pt x="194119" y="65989"/>
                  </a:lnTo>
                  <a:lnTo>
                    <a:pt x="178092" y="96253"/>
                  </a:lnTo>
                  <a:lnTo>
                    <a:pt x="178092" y="460959"/>
                  </a:lnTo>
                  <a:lnTo>
                    <a:pt x="178092" y="477926"/>
                  </a:lnTo>
                  <a:lnTo>
                    <a:pt x="171500" y="484530"/>
                  </a:lnTo>
                  <a:lnTo>
                    <a:pt x="154533" y="484530"/>
                  </a:lnTo>
                  <a:lnTo>
                    <a:pt x="147942" y="477926"/>
                  </a:lnTo>
                  <a:lnTo>
                    <a:pt x="147942" y="460959"/>
                  </a:lnTo>
                  <a:lnTo>
                    <a:pt x="154533" y="454367"/>
                  </a:lnTo>
                  <a:lnTo>
                    <a:pt x="171500" y="454367"/>
                  </a:lnTo>
                  <a:lnTo>
                    <a:pt x="178092" y="460959"/>
                  </a:lnTo>
                  <a:lnTo>
                    <a:pt x="178092" y="96253"/>
                  </a:lnTo>
                  <a:lnTo>
                    <a:pt x="173164" y="105549"/>
                  </a:lnTo>
                  <a:lnTo>
                    <a:pt x="148882" y="132892"/>
                  </a:lnTo>
                  <a:lnTo>
                    <a:pt x="148882" y="344068"/>
                  </a:lnTo>
                  <a:lnTo>
                    <a:pt x="148882" y="360095"/>
                  </a:lnTo>
                  <a:lnTo>
                    <a:pt x="142290" y="366699"/>
                  </a:lnTo>
                  <a:lnTo>
                    <a:pt x="125323" y="366699"/>
                  </a:lnTo>
                  <a:lnTo>
                    <a:pt x="118732" y="360095"/>
                  </a:lnTo>
                  <a:lnTo>
                    <a:pt x="118732" y="343128"/>
                  </a:lnTo>
                  <a:lnTo>
                    <a:pt x="125323" y="336537"/>
                  </a:lnTo>
                  <a:lnTo>
                    <a:pt x="133807" y="336537"/>
                  </a:lnTo>
                  <a:lnTo>
                    <a:pt x="142290" y="337477"/>
                  </a:lnTo>
                  <a:lnTo>
                    <a:pt x="148882" y="344068"/>
                  </a:lnTo>
                  <a:lnTo>
                    <a:pt x="148882" y="132892"/>
                  </a:lnTo>
                  <a:lnTo>
                    <a:pt x="143827" y="138569"/>
                  </a:lnTo>
                  <a:lnTo>
                    <a:pt x="139458" y="141617"/>
                  </a:lnTo>
                  <a:lnTo>
                    <a:pt x="139458" y="215874"/>
                  </a:lnTo>
                  <a:lnTo>
                    <a:pt x="139458" y="232841"/>
                  </a:lnTo>
                  <a:lnTo>
                    <a:pt x="132867" y="239445"/>
                  </a:lnTo>
                  <a:lnTo>
                    <a:pt x="115912" y="239445"/>
                  </a:lnTo>
                  <a:lnTo>
                    <a:pt x="109308" y="232841"/>
                  </a:lnTo>
                  <a:lnTo>
                    <a:pt x="109308" y="215874"/>
                  </a:lnTo>
                  <a:lnTo>
                    <a:pt x="115912" y="209270"/>
                  </a:lnTo>
                  <a:lnTo>
                    <a:pt x="132867" y="209270"/>
                  </a:lnTo>
                  <a:lnTo>
                    <a:pt x="139458" y="215874"/>
                  </a:lnTo>
                  <a:lnTo>
                    <a:pt x="139458" y="141617"/>
                  </a:lnTo>
                  <a:lnTo>
                    <a:pt x="107594" y="163817"/>
                  </a:lnTo>
                  <a:lnTo>
                    <a:pt x="65963" y="180047"/>
                  </a:lnTo>
                  <a:lnTo>
                    <a:pt x="70205" y="267982"/>
                  </a:lnTo>
                  <a:lnTo>
                    <a:pt x="78701" y="345211"/>
                  </a:lnTo>
                  <a:lnTo>
                    <a:pt x="91008" y="412521"/>
                  </a:lnTo>
                  <a:lnTo>
                    <a:pt x="106591" y="470509"/>
                  </a:lnTo>
                  <a:lnTo>
                    <a:pt x="125069" y="520255"/>
                  </a:lnTo>
                  <a:lnTo>
                    <a:pt x="145935" y="562432"/>
                  </a:lnTo>
                  <a:lnTo>
                    <a:pt x="168757" y="597814"/>
                  </a:lnTo>
                  <a:lnTo>
                    <a:pt x="193040" y="627189"/>
                  </a:lnTo>
                  <a:lnTo>
                    <a:pt x="244195" y="671118"/>
                  </a:lnTo>
                  <a:lnTo>
                    <a:pt x="295681" y="700506"/>
                  </a:lnTo>
                  <a:lnTo>
                    <a:pt x="320395" y="711708"/>
                  </a:lnTo>
                  <a:lnTo>
                    <a:pt x="345097" y="700684"/>
                  </a:lnTo>
                  <a:lnTo>
                    <a:pt x="396481" y="671499"/>
                  </a:lnTo>
                  <a:lnTo>
                    <a:pt x="444322" y="630643"/>
                  </a:lnTo>
                  <a:lnTo>
                    <a:pt x="447497" y="627608"/>
                  </a:lnTo>
                  <a:lnTo>
                    <a:pt x="471716" y="598182"/>
                  </a:lnTo>
                  <a:lnTo>
                    <a:pt x="475703" y="591997"/>
                  </a:lnTo>
                  <a:lnTo>
                    <a:pt x="494487" y="562749"/>
                  </a:lnTo>
                  <a:lnTo>
                    <a:pt x="494931" y="561822"/>
                  </a:lnTo>
                  <a:lnTo>
                    <a:pt x="515327" y="520509"/>
                  </a:lnTo>
                  <a:lnTo>
                    <a:pt x="528662" y="484530"/>
                  </a:lnTo>
                  <a:lnTo>
                    <a:pt x="529018" y="483590"/>
                  </a:lnTo>
                  <a:lnTo>
                    <a:pt x="533793" y="470700"/>
                  </a:lnTo>
                  <a:lnTo>
                    <a:pt x="538441" y="453428"/>
                  </a:lnTo>
                  <a:lnTo>
                    <a:pt x="549440" y="412521"/>
                  </a:lnTo>
                  <a:lnTo>
                    <a:pt x="557847" y="366699"/>
                  </a:lnTo>
                  <a:lnTo>
                    <a:pt x="561797" y="345211"/>
                  </a:lnTo>
                  <a:lnTo>
                    <a:pt x="562660" y="337477"/>
                  </a:lnTo>
                  <a:lnTo>
                    <a:pt x="562762" y="336537"/>
                  </a:lnTo>
                  <a:lnTo>
                    <a:pt x="570420" y="267982"/>
                  </a:lnTo>
                  <a:lnTo>
                    <a:pt x="571855" y="239445"/>
                  </a:lnTo>
                  <a:lnTo>
                    <a:pt x="573328" y="210223"/>
                  </a:lnTo>
                  <a:lnTo>
                    <a:pt x="573366" y="209270"/>
                  </a:lnTo>
                  <a:lnTo>
                    <a:pt x="574840" y="180047"/>
                  </a:lnTo>
                  <a:close/>
                </a:path>
                <a:path w="641350" h="781685">
                  <a:moveTo>
                    <a:pt x="640803" y="139522"/>
                  </a:moveTo>
                  <a:lnTo>
                    <a:pt x="603110" y="117233"/>
                  </a:lnTo>
                  <a:lnTo>
                    <a:pt x="603110" y="157429"/>
                  </a:lnTo>
                  <a:lnTo>
                    <a:pt x="600278" y="244271"/>
                  </a:lnTo>
                  <a:lnTo>
                    <a:pt x="593509" y="321576"/>
                  </a:lnTo>
                  <a:lnTo>
                    <a:pt x="583209" y="389978"/>
                  </a:lnTo>
                  <a:lnTo>
                    <a:pt x="569734" y="450088"/>
                  </a:lnTo>
                  <a:lnTo>
                    <a:pt x="553478" y="502539"/>
                  </a:lnTo>
                  <a:lnTo>
                    <a:pt x="534809" y="547954"/>
                  </a:lnTo>
                  <a:lnTo>
                    <a:pt x="514096" y="586955"/>
                  </a:lnTo>
                  <a:lnTo>
                    <a:pt x="491731" y="620166"/>
                  </a:lnTo>
                  <a:lnTo>
                    <a:pt x="443534" y="671703"/>
                  </a:lnTo>
                  <a:lnTo>
                    <a:pt x="393230" y="707542"/>
                  </a:lnTo>
                  <a:lnTo>
                    <a:pt x="343814" y="732701"/>
                  </a:lnTo>
                  <a:lnTo>
                    <a:pt x="320395" y="742823"/>
                  </a:lnTo>
                  <a:lnTo>
                    <a:pt x="296976" y="732701"/>
                  </a:lnTo>
                  <a:lnTo>
                    <a:pt x="247573" y="707542"/>
                  </a:lnTo>
                  <a:lnTo>
                    <a:pt x="197256" y="671703"/>
                  </a:lnTo>
                  <a:lnTo>
                    <a:pt x="149059" y="620166"/>
                  </a:lnTo>
                  <a:lnTo>
                    <a:pt x="126695" y="586955"/>
                  </a:lnTo>
                  <a:lnTo>
                    <a:pt x="105994" y="547954"/>
                  </a:lnTo>
                  <a:lnTo>
                    <a:pt x="87325" y="502539"/>
                  </a:lnTo>
                  <a:lnTo>
                    <a:pt x="71069" y="450088"/>
                  </a:lnTo>
                  <a:lnTo>
                    <a:pt x="57594" y="389978"/>
                  </a:lnTo>
                  <a:lnTo>
                    <a:pt x="47294" y="321576"/>
                  </a:lnTo>
                  <a:lnTo>
                    <a:pt x="40538" y="244271"/>
                  </a:lnTo>
                  <a:lnTo>
                    <a:pt x="37693" y="157429"/>
                  </a:lnTo>
                  <a:lnTo>
                    <a:pt x="84467" y="144157"/>
                  </a:lnTo>
                  <a:lnTo>
                    <a:pt x="124269" y="118427"/>
                  </a:lnTo>
                  <a:lnTo>
                    <a:pt x="154698" y="82270"/>
                  </a:lnTo>
                  <a:lnTo>
                    <a:pt x="173380" y="37706"/>
                  </a:lnTo>
                  <a:lnTo>
                    <a:pt x="467410" y="37706"/>
                  </a:lnTo>
                  <a:lnTo>
                    <a:pt x="486092" y="82270"/>
                  </a:lnTo>
                  <a:lnTo>
                    <a:pt x="516534" y="118427"/>
                  </a:lnTo>
                  <a:lnTo>
                    <a:pt x="556336" y="144157"/>
                  </a:lnTo>
                  <a:lnTo>
                    <a:pt x="603110" y="157429"/>
                  </a:lnTo>
                  <a:lnTo>
                    <a:pt x="603110" y="117233"/>
                  </a:lnTo>
                  <a:lnTo>
                    <a:pt x="578866" y="112801"/>
                  </a:lnTo>
                  <a:lnTo>
                    <a:pt x="542213" y="90970"/>
                  </a:lnTo>
                  <a:lnTo>
                    <a:pt x="515277" y="57835"/>
                  </a:lnTo>
                  <a:lnTo>
                    <a:pt x="508571" y="37706"/>
                  </a:lnTo>
                  <a:lnTo>
                    <a:pt x="501332" y="16027"/>
                  </a:lnTo>
                  <a:lnTo>
                    <a:pt x="499452" y="6604"/>
                  </a:lnTo>
                  <a:lnTo>
                    <a:pt x="491909" y="0"/>
                  </a:lnTo>
                  <a:lnTo>
                    <a:pt x="148882" y="0"/>
                  </a:lnTo>
                  <a:lnTo>
                    <a:pt x="140398" y="6604"/>
                  </a:lnTo>
                  <a:lnTo>
                    <a:pt x="139458" y="16027"/>
                  </a:lnTo>
                  <a:lnTo>
                    <a:pt x="125514" y="57835"/>
                  </a:lnTo>
                  <a:lnTo>
                    <a:pt x="98590" y="90970"/>
                  </a:lnTo>
                  <a:lnTo>
                    <a:pt x="61937" y="112801"/>
                  </a:lnTo>
                  <a:lnTo>
                    <a:pt x="18846" y="120662"/>
                  </a:lnTo>
                  <a:lnTo>
                    <a:pt x="11531" y="122148"/>
                  </a:lnTo>
                  <a:lnTo>
                    <a:pt x="5537" y="126199"/>
                  </a:lnTo>
                  <a:lnTo>
                    <a:pt x="1485" y="132194"/>
                  </a:lnTo>
                  <a:lnTo>
                    <a:pt x="0" y="139522"/>
                  </a:lnTo>
                  <a:lnTo>
                    <a:pt x="1981" y="225145"/>
                  </a:lnTo>
                  <a:lnTo>
                    <a:pt x="7683" y="302387"/>
                  </a:lnTo>
                  <a:lnTo>
                    <a:pt x="16802" y="371690"/>
                  </a:lnTo>
                  <a:lnTo>
                    <a:pt x="28968" y="433565"/>
                  </a:lnTo>
                  <a:lnTo>
                    <a:pt x="43878" y="488480"/>
                  </a:lnTo>
                  <a:lnTo>
                    <a:pt x="61163" y="536930"/>
                  </a:lnTo>
                  <a:lnTo>
                    <a:pt x="80518" y="579374"/>
                  </a:lnTo>
                  <a:lnTo>
                    <a:pt x="101612" y="616318"/>
                  </a:lnTo>
                  <a:lnTo>
                    <a:pt x="124091" y="648246"/>
                  </a:lnTo>
                  <a:lnTo>
                    <a:pt x="171653" y="698677"/>
                  </a:lnTo>
                  <a:lnTo>
                    <a:pt x="220814" y="734872"/>
                  </a:lnTo>
                  <a:lnTo>
                    <a:pt x="268782" y="760564"/>
                  </a:lnTo>
                  <a:lnTo>
                    <a:pt x="312864" y="779576"/>
                  </a:lnTo>
                  <a:lnTo>
                    <a:pt x="315683" y="780529"/>
                  </a:lnTo>
                  <a:lnTo>
                    <a:pt x="317576" y="781469"/>
                  </a:lnTo>
                  <a:lnTo>
                    <a:pt x="325107" y="781469"/>
                  </a:lnTo>
                  <a:lnTo>
                    <a:pt x="327939" y="780529"/>
                  </a:lnTo>
                  <a:lnTo>
                    <a:pt x="372021" y="761212"/>
                  </a:lnTo>
                  <a:lnTo>
                    <a:pt x="406958" y="742823"/>
                  </a:lnTo>
                  <a:lnTo>
                    <a:pt x="444588" y="718654"/>
                  </a:lnTo>
                  <a:lnTo>
                    <a:pt x="493344" y="675614"/>
                  </a:lnTo>
                  <a:lnTo>
                    <a:pt x="539254" y="616318"/>
                  </a:lnTo>
                  <a:lnTo>
                    <a:pt x="560311" y="579374"/>
                  </a:lnTo>
                  <a:lnTo>
                    <a:pt x="579653" y="536930"/>
                  </a:lnTo>
                  <a:lnTo>
                    <a:pt x="596938" y="488480"/>
                  </a:lnTo>
                  <a:lnTo>
                    <a:pt x="611835" y="433565"/>
                  </a:lnTo>
                  <a:lnTo>
                    <a:pt x="624001" y="371690"/>
                  </a:lnTo>
                  <a:lnTo>
                    <a:pt x="633120" y="302387"/>
                  </a:lnTo>
                  <a:lnTo>
                    <a:pt x="638822" y="225145"/>
                  </a:lnTo>
                  <a:lnTo>
                    <a:pt x="640702" y="144157"/>
                  </a:lnTo>
                  <a:lnTo>
                    <a:pt x="640803" y="139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741375" y="4008882"/>
            <a:ext cx="2583180" cy="824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4445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leading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cybersecurity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solutions </a:t>
            </a:r>
            <a:r>
              <a:rPr dirty="0" sz="1000">
                <a:latin typeface="Arial MT"/>
                <a:cs typeface="Arial MT"/>
              </a:rPr>
              <a:t>have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empowered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MLSE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achieve </a:t>
            </a:r>
            <a:r>
              <a:rPr dirty="0" sz="1000" spc="-10">
                <a:latin typeface="Arial MT"/>
                <a:cs typeface="Arial MT"/>
              </a:rPr>
              <a:t>significant </a:t>
            </a:r>
            <a:r>
              <a:rPr dirty="0" sz="1000">
                <a:latin typeface="Arial MT"/>
                <a:cs typeface="Arial MT"/>
              </a:rPr>
              <a:t>reductions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of:</a:t>
            </a:r>
            <a:endParaRPr sz="1000">
              <a:latin typeface="Arial MT"/>
              <a:cs typeface="Arial MT"/>
            </a:endParaRPr>
          </a:p>
          <a:p>
            <a:pPr algn="ctr" marR="8255">
              <a:lnSpc>
                <a:spcPct val="100000"/>
              </a:lnSpc>
              <a:spcBef>
                <a:spcPts val="265"/>
              </a:spcBef>
              <a:tabLst>
                <a:tab pos="1478280" algn="l"/>
              </a:tabLst>
            </a:pPr>
            <a:r>
              <a:rPr dirty="0" sz="2000" spc="-20">
                <a:latin typeface="Georgia"/>
                <a:cs typeface="Georgia"/>
              </a:rPr>
              <a:t>&gt;80%</a:t>
            </a:r>
            <a:r>
              <a:rPr dirty="0" sz="2000">
                <a:latin typeface="Georgia"/>
                <a:cs typeface="Georgia"/>
              </a:rPr>
              <a:t>	</a:t>
            </a:r>
            <a:r>
              <a:rPr dirty="0" sz="2000" spc="-20">
                <a:latin typeface="Georgia"/>
                <a:cs typeface="Georgia"/>
              </a:rPr>
              <a:t>&gt;90%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621791" y="4965191"/>
            <a:ext cx="1335405" cy="274320"/>
            <a:chOff x="621791" y="4965191"/>
            <a:chExt cx="1335405" cy="274320"/>
          </a:xfrm>
        </p:grpSpPr>
        <p:sp>
          <p:nvSpPr>
            <p:cNvPr id="92" name="object 92" descr=""/>
            <p:cNvSpPr/>
            <p:nvPr/>
          </p:nvSpPr>
          <p:spPr>
            <a:xfrm>
              <a:off x="1687067" y="4965191"/>
              <a:ext cx="269875" cy="274320"/>
            </a:xfrm>
            <a:custGeom>
              <a:avLst/>
              <a:gdLst/>
              <a:ahLst/>
              <a:cxnLst/>
              <a:rect l="l" t="t" r="r" b="b"/>
              <a:pathLst>
                <a:path w="269875" h="274320">
                  <a:moveTo>
                    <a:pt x="0" y="274319"/>
                  </a:moveTo>
                  <a:lnTo>
                    <a:pt x="269748" y="274319"/>
                  </a:lnTo>
                  <a:lnTo>
                    <a:pt x="269748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21791" y="4965191"/>
              <a:ext cx="1065530" cy="274320"/>
            </a:xfrm>
            <a:custGeom>
              <a:avLst/>
              <a:gdLst/>
              <a:ahLst/>
              <a:cxnLst/>
              <a:rect l="l" t="t" r="r" b="b"/>
              <a:pathLst>
                <a:path w="1065530" h="274320">
                  <a:moveTo>
                    <a:pt x="1065276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065276" y="274319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/>
          <p:nvPr/>
        </p:nvSpPr>
        <p:spPr>
          <a:xfrm>
            <a:off x="621791" y="5381244"/>
            <a:ext cx="1332230" cy="0"/>
          </a:xfrm>
          <a:custGeom>
            <a:avLst/>
            <a:gdLst/>
            <a:ahLst/>
            <a:cxnLst/>
            <a:rect l="l" t="t" r="r" b="b"/>
            <a:pathLst>
              <a:path w="1332230" h="0">
                <a:moveTo>
                  <a:pt x="0" y="0"/>
                </a:moveTo>
                <a:lnTo>
                  <a:pt x="1331976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668832" y="5485282"/>
            <a:ext cx="123952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994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time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spent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20" b="1">
                <a:latin typeface="Arial"/>
                <a:cs typeface="Arial"/>
              </a:rPr>
              <a:t>investigating </a:t>
            </a:r>
            <a:r>
              <a:rPr dirty="0" sz="800" spc="-10" b="1">
                <a:latin typeface="Arial"/>
                <a:cs typeface="Arial"/>
              </a:rPr>
              <a:t>security</a:t>
            </a:r>
            <a:r>
              <a:rPr dirty="0" sz="800" spc="3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threats</a:t>
            </a:r>
            <a:r>
              <a:rPr dirty="0" sz="800" spc="45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due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to</a:t>
            </a:r>
            <a:r>
              <a:rPr dirty="0" sz="800" spc="-10">
                <a:latin typeface="Arial MT"/>
                <a:cs typeface="Arial MT"/>
              </a:rPr>
              <a:t> enhanced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first-</a:t>
            </a:r>
            <a:r>
              <a:rPr dirty="0" sz="800">
                <a:latin typeface="Arial MT"/>
                <a:cs typeface="Arial MT"/>
              </a:rPr>
              <a:t>level </a:t>
            </a:r>
            <a:r>
              <a:rPr dirty="0" sz="800" spc="-10">
                <a:latin typeface="Arial MT"/>
                <a:cs typeface="Arial MT"/>
              </a:rPr>
              <a:t>triage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2098548" y="4965191"/>
            <a:ext cx="1330960" cy="274320"/>
            <a:chOff x="2098548" y="4965191"/>
            <a:chExt cx="1330960" cy="274320"/>
          </a:xfrm>
        </p:grpSpPr>
        <p:sp>
          <p:nvSpPr>
            <p:cNvPr id="97" name="object 97" descr=""/>
            <p:cNvSpPr/>
            <p:nvPr/>
          </p:nvSpPr>
          <p:spPr>
            <a:xfrm>
              <a:off x="3296412" y="4965191"/>
              <a:ext cx="132715" cy="274320"/>
            </a:xfrm>
            <a:custGeom>
              <a:avLst/>
              <a:gdLst/>
              <a:ahLst/>
              <a:cxnLst/>
              <a:rect l="l" t="t" r="r" b="b"/>
              <a:pathLst>
                <a:path w="132714" h="274320">
                  <a:moveTo>
                    <a:pt x="0" y="274319"/>
                  </a:moveTo>
                  <a:lnTo>
                    <a:pt x="132587" y="274319"/>
                  </a:lnTo>
                  <a:lnTo>
                    <a:pt x="132587" y="0"/>
                  </a:lnTo>
                  <a:lnTo>
                    <a:pt x="0" y="0"/>
                  </a:lnTo>
                  <a:lnTo>
                    <a:pt x="0" y="2743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098548" y="4965191"/>
              <a:ext cx="1198245" cy="274320"/>
            </a:xfrm>
            <a:custGeom>
              <a:avLst/>
              <a:gdLst/>
              <a:ahLst/>
              <a:cxnLst/>
              <a:rect l="l" t="t" r="r" b="b"/>
              <a:pathLst>
                <a:path w="1198245" h="274320">
                  <a:moveTo>
                    <a:pt x="1197864" y="0"/>
                  </a:moveTo>
                  <a:lnTo>
                    <a:pt x="0" y="0"/>
                  </a:lnTo>
                  <a:lnTo>
                    <a:pt x="0" y="274319"/>
                  </a:lnTo>
                  <a:lnTo>
                    <a:pt x="1197864" y="274319"/>
                  </a:lnTo>
                  <a:lnTo>
                    <a:pt x="119786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/>
          <p:nvPr/>
        </p:nvSpPr>
        <p:spPr>
          <a:xfrm>
            <a:off x="2098548" y="5381244"/>
            <a:ext cx="1332230" cy="0"/>
          </a:xfrm>
          <a:custGeom>
            <a:avLst/>
            <a:gdLst/>
            <a:ahLst/>
            <a:cxnLst/>
            <a:rect l="l" t="t" r="r" b="b"/>
            <a:pathLst>
              <a:path w="1332229" h="0">
                <a:moveTo>
                  <a:pt x="0" y="0"/>
                </a:moveTo>
                <a:lnTo>
                  <a:pt x="1331976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2138552" y="5485282"/>
            <a:ext cx="124587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5715">
              <a:lnSpc>
                <a:spcPct val="994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overall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security</a:t>
            </a:r>
            <a:r>
              <a:rPr dirty="0" sz="800" spc="8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events </a:t>
            </a:r>
            <a:r>
              <a:rPr dirty="0" sz="800" spc="-10">
                <a:latin typeface="Arial MT"/>
                <a:cs typeface="Arial MT"/>
              </a:rPr>
              <a:t>generated,</a:t>
            </a:r>
            <a:r>
              <a:rPr dirty="0" sz="800" spc="10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thanks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IBM’s </a:t>
            </a:r>
            <a:r>
              <a:rPr dirty="0" sz="800" spc="-10">
                <a:latin typeface="Arial MT"/>
                <a:cs typeface="Arial MT"/>
              </a:rPr>
              <a:t>customized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playbooks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5806440" y="2020823"/>
            <a:ext cx="2720340" cy="1271270"/>
            <a:chOff x="5806440" y="2020823"/>
            <a:chExt cx="2720340" cy="1271270"/>
          </a:xfrm>
        </p:grpSpPr>
        <p:sp>
          <p:nvSpPr>
            <p:cNvPr id="102" name="object 102" descr=""/>
            <p:cNvSpPr/>
            <p:nvPr/>
          </p:nvSpPr>
          <p:spPr>
            <a:xfrm>
              <a:off x="5907024" y="2020823"/>
              <a:ext cx="2519680" cy="1266825"/>
            </a:xfrm>
            <a:custGeom>
              <a:avLst/>
              <a:gdLst/>
              <a:ahLst/>
              <a:cxnLst/>
              <a:rect l="l" t="t" r="r" b="b"/>
              <a:pathLst>
                <a:path w="2519679" h="1266825">
                  <a:moveTo>
                    <a:pt x="251460" y="201168"/>
                  </a:moveTo>
                  <a:lnTo>
                    <a:pt x="0" y="201168"/>
                  </a:lnTo>
                  <a:lnTo>
                    <a:pt x="0" y="1266444"/>
                  </a:lnTo>
                  <a:lnTo>
                    <a:pt x="251460" y="1266444"/>
                  </a:lnTo>
                  <a:lnTo>
                    <a:pt x="251460" y="201168"/>
                  </a:lnTo>
                  <a:close/>
                </a:path>
                <a:path w="2519679" h="1266825">
                  <a:moveTo>
                    <a:pt x="708647" y="141732"/>
                  </a:moveTo>
                  <a:lnTo>
                    <a:pt x="457200" y="141732"/>
                  </a:lnTo>
                  <a:lnTo>
                    <a:pt x="457200" y="1266444"/>
                  </a:lnTo>
                  <a:lnTo>
                    <a:pt x="708647" y="1266444"/>
                  </a:lnTo>
                  <a:lnTo>
                    <a:pt x="708647" y="141732"/>
                  </a:lnTo>
                  <a:close/>
                </a:path>
                <a:path w="2519679" h="1266825">
                  <a:moveTo>
                    <a:pt x="1161288" y="100584"/>
                  </a:moveTo>
                  <a:lnTo>
                    <a:pt x="909828" y="100584"/>
                  </a:lnTo>
                  <a:lnTo>
                    <a:pt x="909828" y="1266444"/>
                  </a:lnTo>
                  <a:lnTo>
                    <a:pt x="1161288" y="1266444"/>
                  </a:lnTo>
                  <a:lnTo>
                    <a:pt x="1161288" y="100584"/>
                  </a:lnTo>
                  <a:close/>
                </a:path>
                <a:path w="2519679" h="1266825">
                  <a:moveTo>
                    <a:pt x="1613916" y="86868"/>
                  </a:moveTo>
                  <a:lnTo>
                    <a:pt x="1362456" y="86868"/>
                  </a:lnTo>
                  <a:lnTo>
                    <a:pt x="1362456" y="1266444"/>
                  </a:lnTo>
                  <a:lnTo>
                    <a:pt x="1613916" y="1266444"/>
                  </a:lnTo>
                  <a:lnTo>
                    <a:pt x="1613916" y="86868"/>
                  </a:lnTo>
                  <a:close/>
                </a:path>
                <a:path w="2519679" h="1266825">
                  <a:moveTo>
                    <a:pt x="2066544" y="50292"/>
                  </a:moveTo>
                  <a:lnTo>
                    <a:pt x="1815084" y="50292"/>
                  </a:lnTo>
                  <a:lnTo>
                    <a:pt x="1815084" y="1266444"/>
                  </a:lnTo>
                  <a:lnTo>
                    <a:pt x="2066544" y="1266444"/>
                  </a:lnTo>
                  <a:lnTo>
                    <a:pt x="2066544" y="50292"/>
                  </a:lnTo>
                  <a:close/>
                </a:path>
                <a:path w="2519679" h="1266825">
                  <a:moveTo>
                    <a:pt x="2519172" y="0"/>
                  </a:moveTo>
                  <a:lnTo>
                    <a:pt x="2267712" y="0"/>
                  </a:lnTo>
                  <a:lnTo>
                    <a:pt x="2267712" y="1266444"/>
                  </a:lnTo>
                  <a:lnTo>
                    <a:pt x="2519172" y="1266444"/>
                  </a:lnTo>
                  <a:lnTo>
                    <a:pt x="251917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806440" y="3287267"/>
              <a:ext cx="2720340" cy="0"/>
            </a:xfrm>
            <a:custGeom>
              <a:avLst/>
              <a:gdLst/>
              <a:ahLst/>
              <a:cxnLst/>
              <a:rect l="l" t="t" r="r" b="b"/>
              <a:pathLst>
                <a:path w="2720340" h="0">
                  <a:moveTo>
                    <a:pt x="0" y="0"/>
                  </a:moveTo>
                  <a:lnTo>
                    <a:pt x="272034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/>
          <p:nvPr/>
        </p:nvSpPr>
        <p:spPr>
          <a:xfrm>
            <a:off x="6033770" y="1661032"/>
            <a:ext cx="2265045" cy="248285"/>
          </a:xfrm>
          <a:custGeom>
            <a:avLst/>
            <a:gdLst/>
            <a:ahLst/>
            <a:cxnLst/>
            <a:rect l="l" t="t" r="r" b="b"/>
            <a:pathLst>
              <a:path w="2265045" h="248285">
                <a:moveTo>
                  <a:pt x="2178386" y="28428"/>
                </a:moveTo>
                <a:lnTo>
                  <a:pt x="0" y="219328"/>
                </a:lnTo>
                <a:lnTo>
                  <a:pt x="2539" y="247903"/>
                </a:lnTo>
                <a:lnTo>
                  <a:pt x="2180884" y="56869"/>
                </a:lnTo>
                <a:lnTo>
                  <a:pt x="2178386" y="28428"/>
                </a:lnTo>
                <a:close/>
              </a:path>
              <a:path w="2265045" h="248285">
                <a:moveTo>
                  <a:pt x="2244768" y="27177"/>
                </a:moveTo>
                <a:lnTo>
                  <a:pt x="2192654" y="27177"/>
                </a:lnTo>
                <a:lnTo>
                  <a:pt x="2195068" y="55625"/>
                </a:lnTo>
                <a:lnTo>
                  <a:pt x="2180884" y="56869"/>
                </a:lnTo>
                <a:lnTo>
                  <a:pt x="2183383" y="85343"/>
                </a:lnTo>
                <a:lnTo>
                  <a:pt x="2265045" y="35178"/>
                </a:lnTo>
                <a:lnTo>
                  <a:pt x="2244768" y="27177"/>
                </a:lnTo>
                <a:close/>
              </a:path>
              <a:path w="2265045" h="248285">
                <a:moveTo>
                  <a:pt x="2192654" y="27177"/>
                </a:moveTo>
                <a:lnTo>
                  <a:pt x="2178386" y="28428"/>
                </a:lnTo>
                <a:lnTo>
                  <a:pt x="2180774" y="55625"/>
                </a:lnTo>
                <a:lnTo>
                  <a:pt x="2180884" y="56869"/>
                </a:lnTo>
                <a:lnTo>
                  <a:pt x="2195068" y="55625"/>
                </a:lnTo>
                <a:lnTo>
                  <a:pt x="2192761" y="28428"/>
                </a:lnTo>
                <a:lnTo>
                  <a:pt x="2192654" y="27177"/>
                </a:lnTo>
                <a:close/>
              </a:path>
              <a:path w="2265045" h="248285">
                <a:moveTo>
                  <a:pt x="2175890" y="0"/>
                </a:moveTo>
                <a:lnTo>
                  <a:pt x="2178277" y="27177"/>
                </a:lnTo>
                <a:lnTo>
                  <a:pt x="2178386" y="28428"/>
                </a:lnTo>
                <a:lnTo>
                  <a:pt x="2192654" y="27177"/>
                </a:lnTo>
                <a:lnTo>
                  <a:pt x="2244768" y="27177"/>
                </a:lnTo>
                <a:lnTo>
                  <a:pt x="2175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5912358" y="3298012"/>
            <a:ext cx="24511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Arial MT"/>
                <a:cs typeface="Arial MT"/>
              </a:rPr>
              <a:t>2019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5900420" y="2060829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5.936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6353047" y="2002027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6.262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6805676" y="1962404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6.488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7259828" y="1948052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6.567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7712456" y="1909952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6.775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8165083" y="1861769"/>
            <a:ext cx="27368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7.043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12" name="object 112" descr=""/>
          <p:cNvGrpSpPr/>
          <p:nvPr/>
        </p:nvGrpSpPr>
        <p:grpSpPr>
          <a:xfrm>
            <a:off x="6953821" y="1709737"/>
            <a:ext cx="426084" cy="165100"/>
            <a:chOff x="6953821" y="1709737"/>
            <a:chExt cx="426084" cy="165100"/>
          </a:xfrm>
        </p:grpSpPr>
        <p:sp>
          <p:nvSpPr>
            <p:cNvPr id="113" name="object 113" descr=""/>
            <p:cNvSpPr/>
            <p:nvPr/>
          </p:nvSpPr>
          <p:spPr>
            <a:xfrm>
              <a:off x="6958583" y="1714500"/>
              <a:ext cx="416559" cy="155575"/>
            </a:xfrm>
            <a:custGeom>
              <a:avLst/>
              <a:gdLst/>
              <a:ahLst/>
              <a:cxnLst/>
              <a:rect l="l" t="t" r="r" b="b"/>
              <a:pathLst>
                <a:path w="416559" h="155575">
                  <a:moveTo>
                    <a:pt x="208025" y="0"/>
                  </a:moveTo>
                  <a:lnTo>
                    <a:pt x="142256" y="3962"/>
                  </a:lnTo>
                  <a:lnTo>
                    <a:pt x="85148" y="14996"/>
                  </a:lnTo>
                  <a:lnTo>
                    <a:pt x="40123" y="31821"/>
                  </a:lnTo>
                  <a:lnTo>
                    <a:pt x="0" y="77724"/>
                  </a:lnTo>
                  <a:lnTo>
                    <a:pt x="10600" y="102290"/>
                  </a:lnTo>
                  <a:lnTo>
                    <a:pt x="40123" y="123626"/>
                  </a:lnTo>
                  <a:lnTo>
                    <a:pt x="85148" y="140451"/>
                  </a:lnTo>
                  <a:lnTo>
                    <a:pt x="142256" y="151485"/>
                  </a:lnTo>
                  <a:lnTo>
                    <a:pt x="208025" y="155448"/>
                  </a:lnTo>
                  <a:lnTo>
                    <a:pt x="273795" y="151485"/>
                  </a:lnTo>
                  <a:lnTo>
                    <a:pt x="330903" y="140451"/>
                  </a:lnTo>
                  <a:lnTo>
                    <a:pt x="375928" y="123626"/>
                  </a:lnTo>
                  <a:lnTo>
                    <a:pt x="405451" y="102290"/>
                  </a:lnTo>
                  <a:lnTo>
                    <a:pt x="416051" y="77724"/>
                  </a:lnTo>
                  <a:lnTo>
                    <a:pt x="405451" y="53157"/>
                  </a:lnTo>
                  <a:lnTo>
                    <a:pt x="375928" y="31821"/>
                  </a:lnTo>
                  <a:lnTo>
                    <a:pt x="330903" y="14996"/>
                  </a:lnTo>
                  <a:lnTo>
                    <a:pt x="273795" y="3962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958583" y="1714500"/>
              <a:ext cx="416559" cy="155575"/>
            </a:xfrm>
            <a:custGeom>
              <a:avLst/>
              <a:gdLst/>
              <a:ahLst/>
              <a:cxnLst/>
              <a:rect l="l" t="t" r="r" b="b"/>
              <a:pathLst>
                <a:path w="416559" h="155575">
                  <a:moveTo>
                    <a:pt x="0" y="77724"/>
                  </a:moveTo>
                  <a:lnTo>
                    <a:pt x="40123" y="31821"/>
                  </a:lnTo>
                  <a:lnTo>
                    <a:pt x="85148" y="14996"/>
                  </a:lnTo>
                  <a:lnTo>
                    <a:pt x="142256" y="3962"/>
                  </a:lnTo>
                  <a:lnTo>
                    <a:pt x="208025" y="0"/>
                  </a:lnTo>
                  <a:lnTo>
                    <a:pt x="273795" y="3962"/>
                  </a:lnTo>
                  <a:lnTo>
                    <a:pt x="330903" y="14996"/>
                  </a:lnTo>
                  <a:lnTo>
                    <a:pt x="375928" y="31821"/>
                  </a:lnTo>
                  <a:lnTo>
                    <a:pt x="405451" y="53157"/>
                  </a:lnTo>
                  <a:lnTo>
                    <a:pt x="416051" y="77724"/>
                  </a:lnTo>
                  <a:lnTo>
                    <a:pt x="405451" y="102290"/>
                  </a:lnTo>
                  <a:lnTo>
                    <a:pt x="375928" y="123626"/>
                  </a:lnTo>
                  <a:lnTo>
                    <a:pt x="330903" y="140451"/>
                  </a:lnTo>
                  <a:lnTo>
                    <a:pt x="273795" y="151485"/>
                  </a:lnTo>
                  <a:lnTo>
                    <a:pt x="208025" y="155448"/>
                  </a:lnTo>
                  <a:lnTo>
                    <a:pt x="142256" y="151485"/>
                  </a:lnTo>
                  <a:lnTo>
                    <a:pt x="85148" y="140451"/>
                  </a:lnTo>
                  <a:lnTo>
                    <a:pt x="40123" y="123626"/>
                  </a:lnTo>
                  <a:lnTo>
                    <a:pt x="10600" y="102290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 descr=""/>
          <p:cNvSpPr txBox="1"/>
          <p:nvPr/>
        </p:nvSpPr>
        <p:spPr>
          <a:xfrm>
            <a:off x="7015353" y="1713433"/>
            <a:ext cx="31178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latin typeface="Arial"/>
                <a:cs typeface="Arial"/>
              </a:rPr>
              <a:t>+3,5%</a:t>
            </a:r>
            <a:endParaRPr sz="80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6533388" y="3973067"/>
            <a:ext cx="1554480" cy="210312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48895" rIns="0" bIns="0" rtlCol="0" vert="horz">
            <a:spAutoFit/>
          </a:bodyPr>
          <a:lstStyle/>
          <a:p>
            <a:pPr marL="93345" marR="435609">
              <a:lnSpc>
                <a:spcPts val="1190"/>
              </a:lnSpc>
              <a:spcBef>
                <a:spcPts val="38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1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Firewall Solutions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000">
              <a:latin typeface="Arial"/>
              <a:cs typeface="Arial"/>
            </a:endParaRPr>
          </a:p>
          <a:p>
            <a:pPr marL="93345" marR="13716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dirty="0" sz="9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9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solid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suite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security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QRadar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®,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IBM lags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behind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other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providers (e.g.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Fortinet,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Palo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Alto)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comes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Intrusion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 Prevention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r>
              <a:rPr dirty="0" sz="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(IPS),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Firewalls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baseline="27777" sz="900" spc="-15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baseline="27777" sz="9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8266176" y="3973067"/>
            <a:ext cx="1559560" cy="210312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48895" rIns="0" bIns="0" rtlCol="0" vert="horz">
            <a:spAutoFit/>
          </a:bodyPr>
          <a:lstStyle/>
          <a:p>
            <a:pPr marL="94615" marR="100965">
              <a:lnSpc>
                <a:spcPts val="1190"/>
              </a:lnSpc>
              <a:spcBef>
                <a:spcPts val="38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center Security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000">
              <a:latin typeface="Arial"/>
              <a:cs typeface="Arial"/>
            </a:endParaRPr>
          </a:p>
          <a:p>
            <a:pPr marL="94615" marR="268605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vast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features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9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falls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behind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comes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tailored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9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centers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providers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dirty="0" sz="9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competitors.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9998964" y="3973067"/>
            <a:ext cx="1559560" cy="210312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48895" rIns="0" bIns="0" rtlCol="0" vert="horz">
            <a:spAutoFit/>
          </a:bodyPr>
          <a:lstStyle/>
          <a:p>
            <a:pPr marL="95885" marR="149225">
              <a:lnSpc>
                <a:spcPts val="1190"/>
              </a:lnSpc>
              <a:spcBef>
                <a:spcPts val="38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Turnkey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Solutions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SMEs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000">
              <a:latin typeface="Arial"/>
              <a:cs typeface="Arial"/>
            </a:endParaRPr>
          </a:p>
          <a:p>
            <a:pPr marL="95885" marR="11303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portfolio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oriented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Large-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to-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Medium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Enterprises,</a:t>
            </a:r>
            <a:r>
              <a:rPr dirty="0" sz="9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often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requiring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extensive</a:t>
            </a:r>
            <a:r>
              <a:rPr dirty="0" sz="9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setup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9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management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dirty="0" sz="9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could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capture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share of</a:t>
            </a:r>
            <a:r>
              <a:rPr dirty="0" sz="9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growing</a:t>
            </a:r>
            <a:r>
              <a:rPr dirty="0" sz="9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SME</a:t>
            </a:r>
            <a:r>
              <a:rPr dirty="0" sz="9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offering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9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turnkey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automated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solutions.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2193905" cy="6858000"/>
            <a:chOff x="0" y="-1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46219" y="780745"/>
            <a:ext cx="3066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STRATEGIC</a:t>
            </a:r>
            <a:r>
              <a:rPr dirty="0" sz="3200" spc="-210">
                <a:solidFill>
                  <a:srgbClr val="FFFFFF"/>
                </a:solidFill>
              </a:rPr>
              <a:t> </a:t>
            </a:r>
            <a:r>
              <a:rPr dirty="0" sz="3200" spc="-25">
                <a:solidFill>
                  <a:srgbClr val="FFFFFF"/>
                </a:solidFill>
              </a:rPr>
              <a:t>FIT</a:t>
            </a:r>
            <a:endParaRPr sz="3200"/>
          </a:p>
        </p:txBody>
      </p:sp>
      <p:sp>
        <p:nvSpPr>
          <p:cNvPr id="7" name="object 7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280794" y="2858135"/>
            <a:ext cx="2234565" cy="1548765"/>
            <a:chOff x="1280794" y="2858135"/>
            <a:chExt cx="2234565" cy="1548765"/>
          </a:xfrm>
        </p:grpSpPr>
        <p:sp>
          <p:nvSpPr>
            <p:cNvPr id="9" name="object 9" descr=""/>
            <p:cNvSpPr/>
            <p:nvPr/>
          </p:nvSpPr>
          <p:spPr>
            <a:xfrm>
              <a:off x="1303019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90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8" y="250698"/>
                  </a:lnTo>
                  <a:lnTo>
                    <a:pt x="2189988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90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05227" y="3557397"/>
              <a:ext cx="382905" cy="163830"/>
            </a:xfrm>
            <a:custGeom>
              <a:avLst/>
              <a:gdLst/>
              <a:ahLst/>
              <a:cxnLst/>
              <a:rect l="l" t="t" r="r" b="b"/>
              <a:pathLst>
                <a:path w="382905" h="163829">
                  <a:moveTo>
                    <a:pt x="33020" y="0"/>
                  </a:moveTo>
                  <a:lnTo>
                    <a:pt x="0" y="0"/>
                  </a:lnTo>
                  <a:lnTo>
                    <a:pt x="0" y="163702"/>
                  </a:lnTo>
                  <a:lnTo>
                    <a:pt x="33020" y="163702"/>
                  </a:lnTo>
                  <a:lnTo>
                    <a:pt x="33020" y="0"/>
                  </a:lnTo>
                  <a:close/>
                </a:path>
                <a:path w="382905" h="163829">
                  <a:moveTo>
                    <a:pt x="135080" y="115"/>
                  </a:moveTo>
                  <a:lnTo>
                    <a:pt x="60579" y="115"/>
                  </a:lnTo>
                  <a:lnTo>
                    <a:pt x="60579" y="163702"/>
                  </a:lnTo>
                  <a:lnTo>
                    <a:pt x="116205" y="163702"/>
                  </a:lnTo>
                  <a:lnTo>
                    <a:pt x="130561" y="163560"/>
                  </a:lnTo>
                  <a:lnTo>
                    <a:pt x="172212" y="159003"/>
                  </a:lnTo>
                  <a:lnTo>
                    <a:pt x="178181" y="154812"/>
                  </a:lnTo>
                  <a:lnTo>
                    <a:pt x="184277" y="150621"/>
                  </a:lnTo>
                  <a:lnTo>
                    <a:pt x="188976" y="145033"/>
                  </a:lnTo>
                  <a:lnTo>
                    <a:pt x="193277" y="136144"/>
                  </a:lnTo>
                  <a:lnTo>
                    <a:pt x="93599" y="136144"/>
                  </a:lnTo>
                  <a:lnTo>
                    <a:pt x="93599" y="92328"/>
                  </a:lnTo>
                  <a:lnTo>
                    <a:pt x="190098" y="92328"/>
                  </a:lnTo>
                  <a:lnTo>
                    <a:pt x="189611" y="91566"/>
                  </a:lnTo>
                  <a:lnTo>
                    <a:pt x="185108" y="86709"/>
                  </a:lnTo>
                  <a:lnTo>
                    <a:pt x="179784" y="82613"/>
                  </a:lnTo>
                  <a:lnTo>
                    <a:pt x="173626" y="79279"/>
                  </a:lnTo>
                  <a:lnTo>
                    <a:pt x="166624" y="76707"/>
                  </a:lnTo>
                  <a:lnTo>
                    <a:pt x="173609" y="73532"/>
                  </a:lnTo>
                  <a:lnTo>
                    <a:pt x="179197" y="68706"/>
                  </a:lnTo>
                  <a:lnTo>
                    <a:pt x="181543" y="65150"/>
                  </a:lnTo>
                  <a:lnTo>
                    <a:pt x="93599" y="65150"/>
                  </a:lnTo>
                  <a:lnTo>
                    <a:pt x="93599" y="27416"/>
                  </a:lnTo>
                  <a:lnTo>
                    <a:pt x="187603" y="27416"/>
                  </a:lnTo>
                  <a:lnTo>
                    <a:pt x="181229" y="16382"/>
                  </a:lnTo>
                  <a:lnTo>
                    <a:pt x="177038" y="11811"/>
                  </a:lnTo>
                  <a:lnTo>
                    <a:pt x="171958" y="8381"/>
                  </a:lnTo>
                  <a:lnTo>
                    <a:pt x="167005" y="4952"/>
                  </a:lnTo>
                  <a:lnTo>
                    <a:pt x="161290" y="2793"/>
                  </a:lnTo>
                  <a:lnTo>
                    <a:pt x="154940" y="1650"/>
                  </a:lnTo>
                  <a:lnTo>
                    <a:pt x="149558" y="964"/>
                  </a:lnTo>
                  <a:lnTo>
                    <a:pt x="142938" y="444"/>
                  </a:lnTo>
                  <a:lnTo>
                    <a:pt x="135080" y="115"/>
                  </a:lnTo>
                  <a:close/>
                </a:path>
                <a:path w="382905" h="163829">
                  <a:moveTo>
                    <a:pt x="190098" y="92328"/>
                  </a:moveTo>
                  <a:lnTo>
                    <a:pt x="120269" y="92328"/>
                  </a:lnTo>
                  <a:lnTo>
                    <a:pt x="130532" y="92473"/>
                  </a:lnTo>
                  <a:lnTo>
                    <a:pt x="138842" y="92916"/>
                  </a:lnTo>
                  <a:lnTo>
                    <a:pt x="163449" y="120522"/>
                  </a:lnTo>
                  <a:lnTo>
                    <a:pt x="161925" y="125094"/>
                  </a:lnTo>
                  <a:lnTo>
                    <a:pt x="158750" y="128523"/>
                  </a:lnTo>
                  <a:lnTo>
                    <a:pt x="155702" y="132079"/>
                  </a:lnTo>
                  <a:lnTo>
                    <a:pt x="151765" y="134238"/>
                  </a:lnTo>
                  <a:lnTo>
                    <a:pt x="146812" y="135127"/>
                  </a:lnTo>
                  <a:lnTo>
                    <a:pt x="143637" y="135762"/>
                  </a:lnTo>
                  <a:lnTo>
                    <a:pt x="136017" y="136144"/>
                  </a:lnTo>
                  <a:lnTo>
                    <a:pt x="193277" y="136144"/>
                  </a:lnTo>
                  <a:lnTo>
                    <a:pt x="195834" y="130936"/>
                  </a:lnTo>
                  <a:lnTo>
                    <a:pt x="197612" y="123697"/>
                  </a:lnTo>
                  <a:lnTo>
                    <a:pt x="197612" y="116204"/>
                  </a:lnTo>
                  <a:lnTo>
                    <a:pt x="197137" y="109727"/>
                  </a:lnTo>
                  <a:lnTo>
                    <a:pt x="197111" y="109372"/>
                  </a:lnTo>
                  <a:lnTo>
                    <a:pt x="195611" y="102981"/>
                  </a:lnTo>
                  <a:lnTo>
                    <a:pt x="193111" y="97041"/>
                  </a:lnTo>
                  <a:lnTo>
                    <a:pt x="190190" y="92473"/>
                  </a:lnTo>
                  <a:lnTo>
                    <a:pt x="190098" y="92328"/>
                  </a:lnTo>
                  <a:close/>
                </a:path>
                <a:path w="382905" h="163829">
                  <a:moveTo>
                    <a:pt x="187603" y="27416"/>
                  </a:moveTo>
                  <a:lnTo>
                    <a:pt x="131302" y="27416"/>
                  </a:lnTo>
                  <a:lnTo>
                    <a:pt x="137221" y="27572"/>
                  </a:lnTo>
                  <a:lnTo>
                    <a:pt x="140843" y="27812"/>
                  </a:lnTo>
                  <a:lnTo>
                    <a:pt x="157353" y="40893"/>
                  </a:lnTo>
                  <a:lnTo>
                    <a:pt x="157353" y="51180"/>
                  </a:lnTo>
                  <a:lnTo>
                    <a:pt x="155829" y="55498"/>
                  </a:lnTo>
                  <a:lnTo>
                    <a:pt x="152527" y="58673"/>
                  </a:lnTo>
                  <a:lnTo>
                    <a:pt x="149352" y="61975"/>
                  </a:lnTo>
                  <a:lnTo>
                    <a:pt x="144907" y="63880"/>
                  </a:lnTo>
                  <a:lnTo>
                    <a:pt x="139192" y="64515"/>
                  </a:lnTo>
                  <a:lnTo>
                    <a:pt x="136144" y="64896"/>
                  </a:lnTo>
                  <a:lnTo>
                    <a:pt x="128143" y="65150"/>
                  </a:lnTo>
                  <a:lnTo>
                    <a:pt x="181543" y="65150"/>
                  </a:lnTo>
                  <a:lnTo>
                    <a:pt x="183388" y="62356"/>
                  </a:lnTo>
                  <a:lnTo>
                    <a:pt x="187452" y="55879"/>
                  </a:lnTo>
                  <a:lnTo>
                    <a:pt x="189611" y="48894"/>
                  </a:lnTo>
                  <a:lnTo>
                    <a:pt x="189611" y="34162"/>
                  </a:lnTo>
                  <a:lnTo>
                    <a:pt x="187833" y="27812"/>
                  </a:lnTo>
                  <a:lnTo>
                    <a:pt x="187694" y="27572"/>
                  </a:lnTo>
                  <a:lnTo>
                    <a:pt x="187603" y="27416"/>
                  </a:lnTo>
                  <a:close/>
                </a:path>
                <a:path w="382905" h="163829">
                  <a:moveTo>
                    <a:pt x="274066" y="0"/>
                  </a:moveTo>
                  <a:lnTo>
                    <a:pt x="224536" y="0"/>
                  </a:lnTo>
                  <a:lnTo>
                    <a:pt x="224536" y="163702"/>
                  </a:lnTo>
                  <a:lnTo>
                    <a:pt x="255270" y="163702"/>
                  </a:lnTo>
                  <a:lnTo>
                    <a:pt x="255270" y="34798"/>
                  </a:lnTo>
                  <a:lnTo>
                    <a:pt x="283290" y="34798"/>
                  </a:lnTo>
                  <a:lnTo>
                    <a:pt x="274066" y="0"/>
                  </a:lnTo>
                  <a:close/>
                </a:path>
                <a:path w="382905" h="163829">
                  <a:moveTo>
                    <a:pt x="283290" y="34798"/>
                  </a:moveTo>
                  <a:lnTo>
                    <a:pt x="255270" y="34798"/>
                  </a:lnTo>
                  <a:lnTo>
                    <a:pt x="287655" y="163702"/>
                  </a:lnTo>
                  <a:lnTo>
                    <a:pt x="319405" y="163702"/>
                  </a:lnTo>
                  <a:lnTo>
                    <a:pt x="332537" y="111632"/>
                  </a:lnTo>
                  <a:lnTo>
                    <a:pt x="303657" y="111632"/>
                  </a:lnTo>
                  <a:lnTo>
                    <a:pt x="283290" y="34798"/>
                  </a:lnTo>
                  <a:close/>
                </a:path>
                <a:path w="382905" h="163829">
                  <a:moveTo>
                    <a:pt x="382651" y="34798"/>
                  </a:moveTo>
                  <a:lnTo>
                    <a:pt x="351917" y="34798"/>
                  </a:lnTo>
                  <a:lnTo>
                    <a:pt x="351917" y="163702"/>
                  </a:lnTo>
                  <a:lnTo>
                    <a:pt x="382651" y="163702"/>
                  </a:lnTo>
                  <a:lnTo>
                    <a:pt x="382651" y="34798"/>
                  </a:lnTo>
                  <a:close/>
                </a:path>
                <a:path w="382905" h="163829">
                  <a:moveTo>
                    <a:pt x="382651" y="0"/>
                  </a:moveTo>
                  <a:lnTo>
                    <a:pt x="332994" y="0"/>
                  </a:lnTo>
                  <a:lnTo>
                    <a:pt x="303657" y="111632"/>
                  </a:lnTo>
                  <a:lnTo>
                    <a:pt x="332537" y="111632"/>
                  </a:lnTo>
                  <a:lnTo>
                    <a:pt x="351917" y="34798"/>
                  </a:lnTo>
                  <a:lnTo>
                    <a:pt x="382651" y="34798"/>
                  </a:lnTo>
                  <a:lnTo>
                    <a:pt x="382651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4997196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668771" y="3481781"/>
            <a:ext cx="8470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59933" y="4932121"/>
            <a:ext cx="107315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Fuel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883791" y="4952491"/>
            <a:ext cx="120142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Brain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9039606" y="4932121"/>
            <a:ext cx="157353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Machine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8673718" y="2858135"/>
            <a:ext cx="2234565" cy="1548765"/>
            <a:chOff x="8673718" y="2858135"/>
            <a:chExt cx="2234565" cy="1548765"/>
          </a:xfrm>
        </p:grpSpPr>
        <p:sp>
          <p:nvSpPr>
            <p:cNvPr id="20" name="object 20" descr=""/>
            <p:cNvSpPr/>
            <p:nvPr/>
          </p:nvSpPr>
          <p:spPr>
            <a:xfrm>
              <a:off x="8695943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941561" y="3554603"/>
              <a:ext cx="1694814" cy="169545"/>
            </a:xfrm>
            <a:custGeom>
              <a:avLst/>
              <a:gdLst/>
              <a:ahLst/>
              <a:cxnLst/>
              <a:rect l="l" t="t" r="r" b="b"/>
              <a:pathLst>
                <a:path w="1694815" h="169545">
                  <a:moveTo>
                    <a:pt x="32131" y="110109"/>
                  </a:moveTo>
                  <a:lnTo>
                    <a:pt x="0" y="113157"/>
                  </a:lnTo>
                  <a:lnTo>
                    <a:pt x="2369" y="125676"/>
                  </a:lnTo>
                  <a:lnTo>
                    <a:pt x="2452" y="126116"/>
                  </a:lnTo>
                  <a:lnTo>
                    <a:pt x="29003" y="161327"/>
                  </a:lnTo>
                  <a:lnTo>
                    <a:pt x="67437" y="169418"/>
                  </a:lnTo>
                  <a:lnTo>
                    <a:pt x="77674" y="169038"/>
                  </a:lnTo>
                  <a:lnTo>
                    <a:pt x="115792" y="155829"/>
                  </a:lnTo>
                  <a:lnTo>
                    <a:pt x="127217" y="141478"/>
                  </a:lnTo>
                  <a:lnTo>
                    <a:pt x="57785" y="141478"/>
                  </a:lnTo>
                  <a:lnTo>
                    <a:pt x="49784" y="138938"/>
                  </a:lnTo>
                  <a:lnTo>
                    <a:pt x="43815" y="133858"/>
                  </a:lnTo>
                  <a:lnTo>
                    <a:pt x="39792" y="129522"/>
                  </a:lnTo>
                  <a:lnTo>
                    <a:pt x="36496" y="124126"/>
                  </a:lnTo>
                  <a:lnTo>
                    <a:pt x="33938" y="117659"/>
                  </a:lnTo>
                  <a:lnTo>
                    <a:pt x="32131" y="110109"/>
                  </a:lnTo>
                  <a:close/>
                </a:path>
                <a:path w="1694815" h="169545">
                  <a:moveTo>
                    <a:pt x="65532" y="0"/>
                  </a:moveTo>
                  <a:lnTo>
                    <a:pt x="27116" y="8903"/>
                  </a:lnTo>
                  <a:lnTo>
                    <a:pt x="5842" y="37337"/>
                  </a:lnTo>
                  <a:lnTo>
                    <a:pt x="5842" y="45720"/>
                  </a:lnTo>
                  <a:lnTo>
                    <a:pt x="27287" y="83204"/>
                  </a:lnTo>
                  <a:lnTo>
                    <a:pt x="67599" y="97123"/>
                  </a:lnTo>
                  <a:lnTo>
                    <a:pt x="75152" y="99123"/>
                  </a:lnTo>
                  <a:lnTo>
                    <a:pt x="96520" y="109093"/>
                  </a:lnTo>
                  <a:lnTo>
                    <a:pt x="98806" y="111760"/>
                  </a:lnTo>
                  <a:lnTo>
                    <a:pt x="99949" y="115062"/>
                  </a:lnTo>
                  <a:lnTo>
                    <a:pt x="99949" y="124968"/>
                  </a:lnTo>
                  <a:lnTo>
                    <a:pt x="97282" y="130175"/>
                  </a:lnTo>
                  <a:lnTo>
                    <a:pt x="86487" y="139192"/>
                  </a:lnTo>
                  <a:lnTo>
                    <a:pt x="78486" y="141478"/>
                  </a:lnTo>
                  <a:lnTo>
                    <a:pt x="127217" y="141478"/>
                  </a:lnTo>
                  <a:lnTo>
                    <a:pt x="132969" y="118745"/>
                  </a:lnTo>
                  <a:lnTo>
                    <a:pt x="132767" y="115062"/>
                  </a:lnTo>
                  <a:lnTo>
                    <a:pt x="132663" y="113157"/>
                  </a:lnTo>
                  <a:lnTo>
                    <a:pt x="132564" y="111337"/>
                  </a:lnTo>
                  <a:lnTo>
                    <a:pt x="108331" y="76073"/>
                  </a:lnTo>
                  <a:lnTo>
                    <a:pt x="61795" y="61555"/>
                  </a:lnTo>
                  <a:lnTo>
                    <a:pt x="53070" y="58769"/>
                  </a:lnTo>
                  <a:lnTo>
                    <a:pt x="46607" y="56030"/>
                  </a:lnTo>
                  <a:lnTo>
                    <a:pt x="42418" y="53340"/>
                  </a:lnTo>
                  <a:lnTo>
                    <a:pt x="39116" y="50673"/>
                  </a:lnTo>
                  <a:lnTo>
                    <a:pt x="37465" y="47371"/>
                  </a:lnTo>
                  <a:lnTo>
                    <a:pt x="37465" y="39243"/>
                  </a:lnTo>
                  <a:lnTo>
                    <a:pt x="39243" y="35813"/>
                  </a:lnTo>
                  <a:lnTo>
                    <a:pt x="42672" y="33274"/>
                  </a:lnTo>
                  <a:lnTo>
                    <a:pt x="48133" y="29337"/>
                  </a:lnTo>
                  <a:lnTo>
                    <a:pt x="55626" y="27432"/>
                  </a:lnTo>
                  <a:lnTo>
                    <a:pt x="122682" y="27432"/>
                  </a:lnTo>
                  <a:lnTo>
                    <a:pt x="118822" y="20903"/>
                  </a:lnTo>
                  <a:lnTo>
                    <a:pt x="112014" y="13588"/>
                  </a:lnTo>
                  <a:lnTo>
                    <a:pt x="103251" y="7661"/>
                  </a:lnTo>
                  <a:lnTo>
                    <a:pt x="92583" y="3413"/>
                  </a:lnTo>
                  <a:lnTo>
                    <a:pt x="80010" y="855"/>
                  </a:lnTo>
                  <a:lnTo>
                    <a:pt x="65532" y="0"/>
                  </a:lnTo>
                  <a:close/>
                </a:path>
                <a:path w="1694815" h="169545">
                  <a:moveTo>
                    <a:pt x="122682" y="27432"/>
                  </a:moveTo>
                  <a:lnTo>
                    <a:pt x="74549" y="27432"/>
                  </a:lnTo>
                  <a:lnTo>
                    <a:pt x="82032" y="29337"/>
                  </a:lnTo>
                  <a:lnTo>
                    <a:pt x="81691" y="29337"/>
                  </a:lnTo>
                  <a:lnTo>
                    <a:pt x="86106" y="32893"/>
                  </a:lnTo>
                  <a:lnTo>
                    <a:pt x="90805" y="36575"/>
                  </a:lnTo>
                  <a:lnTo>
                    <a:pt x="93853" y="42672"/>
                  </a:lnTo>
                  <a:lnTo>
                    <a:pt x="95186" y="50673"/>
                  </a:lnTo>
                  <a:lnTo>
                    <a:pt x="95250" y="51054"/>
                  </a:lnTo>
                  <a:lnTo>
                    <a:pt x="128270" y="49657"/>
                  </a:lnTo>
                  <a:lnTo>
                    <a:pt x="127002" y="39243"/>
                  </a:lnTo>
                  <a:lnTo>
                    <a:pt x="126962" y="38913"/>
                  </a:lnTo>
                  <a:lnTo>
                    <a:pt x="123892" y="29591"/>
                  </a:lnTo>
                  <a:lnTo>
                    <a:pt x="123809" y="29337"/>
                  </a:lnTo>
                  <a:lnTo>
                    <a:pt x="122682" y="27432"/>
                  </a:lnTo>
                  <a:close/>
                </a:path>
                <a:path w="1694815" h="169545">
                  <a:moveTo>
                    <a:pt x="229108" y="30480"/>
                  </a:moveTo>
                  <a:lnTo>
                    <a:pt x="196088" y="30480"/>
                  </a:lnTo>
                  <a:lnTo>
                    <a:pt x="196088" y="166497"/>
                  </a:lnTo>
                  <a:lnTo>
                    <a:pt x="229108" y="166497"/>
                  </a:lnTo>
                  <a:lnTo>
                    <a:pt x="229108" y="30480"/>
                  </a:lnTo>
                  <a:close/>
                </a:path>
                <a:path w="1694815" h="169545">
                  <a:moveTo>
                    <a:pt x="277495" y="2794"/>
                  </a:moveTo>
                  <a:lnTo>
                    <a:pt x="147447" y="2794"/>
                  </a:lnTo>
                  <a:lnTo>
                    <a:pt x="147447" y="30480"/>
                  </a:lnTo>
                  <a:lnTo>
                    <a:pt x="277495" y="30480"/>
                  </a:lnTo>
                  <a:lnTo>
                    <a:pt x="277495" y="2794"/>
                  </a:lnTo>
                  <a:close/>
                </a:path>
                <a:path w="1694815" h="169545">
                  <a:moveTo>
                    <a:pt x="375158" y="2794"/>
                  </a:moveTo>
                  <a:lnTo>
                    <a:pt x="305562" y="2794"/>
                  </a:lnTo>
                  <a:lnTo>
                    <a:pt x="305562" y="166497"/>
                  </a:lnTo>
                  <a:lnTo>
                    <a:pt x="338582" y="166497"/>
                  </a:lnTo>
                  <a:lnTo>
                    <a:pt x="338582" y="98171"/>
                  </a:lnTo>
                  <a:lnTo>
                    <a:pt x="402920" y="98171"/>
                  </a:lnTo>
                  <a:lnTo>
                    <a:pt x="396240" y="94234"/>
                  </a:lnTo>
                  <a:lnTo>
                    <a:pt x="406336" y="92140"/>
                  </a:lnTo>
                  <a:lnTo>
                    <a:pt x="415099" y="88915"/>
                  </a:lnTo>
                  <a:lnTo>
                    <a:pt x="422528" y="84572"/>
                  </a:lnTo>
                  <a:lnTo>
                    <a:pt x="428625" y="79121"/>
                  </a:lnTo>
                  <a:lnTo>
                    <a:pt x="433365" y="72715"/>
                  </a:lnTo>
                  <a:lnTo>
                    <a:pt x="433695" y="72009"/>
                  </a:lnTo>
                  <a:lnTo>
                    <a:pt x="338582" y="72009"/>
                  </a:lnTo>
                  <a:lnTo>
                    <a:pt x="338582" y="30480"/>
                  </a:lnTo>
                  <a:lnTo>
                    <a:pt x="436019" y="30480"/>
                  </a:lnTo>
                  <a:lnTo>
                    <a:pt x="435401" y="28745"/>
                  </a:lnTo>
                  <a:lnTo>
                    <a:pt x="397827" y="3921"/>
                  </a:lnTo>
                  <a:lnTo>
                    <a:pt x="387397" y="3077"/>
                  </a:lnTo>
                  <a:lnTo>
                    <a:pt x="375158" y="2794"/>
                  </a:lnTo>
                  <a:close/>
                </a:path>
                <a:path w="1694815" h="169545">
                  <a:moveTo>
                    <a:pt x="402920" y="98171"/>
                  </a:moveTo>
                  <a:lnTo>
                    <a:pt x="352933" y="98171"/>
                  </a:lnTo>
                  <a:lnTo>
                    <a:pt x="358521" y="98806"/>
                  </a:lnTo>
                  <a:lnTo>
                    <a:pt x="361950" y="99949"/>
                  </a:lnTo>
                  <a:lnTo>
                    <a:pt x="389382" y="130810"/>
                  </a:lnTo>
                  <a:lnTo>
                    <a:pt x="413258" y="166497"/>
                  </a:lnTo>
                  <a:lnTo>
                    <a:pt x="452755" y="166497"/>
                  </a:lnTo>
                  <a:lnTo>
                    <a:pt x="427091" y="125684"/>
                  </a:lnTo>
                  <a:lnTo>
                    <a:pt x="403352" y="98425"/>
                  </a:lnTo>
                  <a:lnTo>
                    <a:pt x="402920" y="98171"/>
                  </a:lnTo>
                  <a:close/>
                </a:path>
                <a:path w="1694815" h="169545">
                  <a:moveTo>
                    <a:pt x="436019" y="30480"/>
                  </a:moveTo>
                  <a:lnTo>
                    <a:pt x="377825" y="30480"/>
                  </a:lnTo>
                  <a:lnTo>
                    <a:pt x="385826" y="30734"/>
                  </a:lnTo>
                  <a:lnTo>
                    <a:pt x="388493" y="31114"/>
                  </a:lnTo>
                  <a:lnTo>
                    <a:pt x="393954" y="32004"/>
                  </a:lnTo>
                  <a:lnTo>
                    <a:pt x="398018" y="34162"/>
                  </a:lnTo>
                  <a:lnTo>
                    <a:pt x="403987" y="40894"/>
                  </a:lnTo>
                  <a:lnTo>
                    <a:pt x="405384" y="45338"/>
                  </a:lnTo>
                  <a:lnTo>
                    <a:pt x="405384" y="55753"/>
                  </a:lnTo>
                  <a:lnTo>
                    <a:pt x="371091" y="72009"/>
                  </a:lnTo>
                  <a:lnTo>
                    <a:pt x="433695" y="72009"/>
                  </a:lnTo>
                  <a:lnTo>
                    <a:pt x="436737" y="65500"/>
                  </a:lnTo>
                  <a:lnTo>
                    <a:pt x="438751" y="57475"/>
                  </a:lnTo>
                  <a:lnTo>
                    <a:pt x="439420" y="48641"/>
                  </a:lnTo>
                  <a:lnTo>
                    <a:pt x="438969" y="41612"/>
                  </a:lnTo>
                  <a:lnTo>
                    <a:pt x="437626" y="34988"/>
                  </a:lnTo>
                  <a:lnTo>
                    <a:pt x="436110" y="30734"/>
                  </a:lnTo>
                  <a:lnTo>
                    <a:pt x="436019" y="30480"/>
                  </a:lnTo>
                  <a:close/>
                </a:path>
                <a:path w="1694815" h="169545">
                  <a:moveTo>
                    <a:pt x="552069" y="2794"/>
                  </a:moveTo>
                  <a:lnTo>
                    <a:pt x="517144" y="2794"/>
                  </a:lnTo>
                  <a:lnTo>
                    <a:pt x="453517" y="166497"/>
                  </a:lnTo>
                  <a:lnTo>
                    <a:pt x="488442" y="166497"/>
                  </a:lnTo>
                  <a:lnTo>
                    <a:pt x="502031" y="129286"/>
                  </a:lnTo>
                  <a:lnTo>
                    <a:pt x="602705" y="129286"/>
                  </a:lnTo>
                  <a:lnTo>
                    <a:pt x="591672" y="101727"/>
                  </a:lnTo>
                  <a:lnTo>
                    <a:pt x="512191" y="101727"/>
                  </a:lnTo>
                  <a:lnTo>
                    <a:pt x="534289" y="41021"/>
                  </a:lnTo>
                  <a:lnTo>
                    <a:pt x="567371" y="41021"/>
                  </a:lnTo>
                  <a:lnTo>
                    <a:pt x="552069" y="2794"/>
                  </a:lnTo>
                  <a:close/>
                </a:path>
                <a:path w="1694815" h="169545">
                  <a:moveTo>
                    <a:pt x="602705" y="129286"/>
                  </a:moveTo>
                  <a:lnTo>
                    <a:pt x="567436" y="129286"/>
                  </a:lnTo>
                  <a:lnTo>
                    <a:pt x="581660" y="166497"/>
                  </a:lnTo>
                  <a:lnTo>
                    <a:pt x="617601" y="166497"/>
                  </a:lnTo>
                  <a:lnTo>
                    <a:pt x="602705" y="129286"/>
                  </a:lnTo>
                  <a:close/>
                </a:path>
                <a:path w="1694815" h="169545">
                  <a:moveTo>
                    <a:pt x="681736" y="30480"/>
                  </a:moveTo>
                  <a:lnTo>
                    <a:pt x="648716" y="30480"/>
                  </a:lnTo>
                  <a:lnTo>
                    <a:pt x="648716" y="166497"/>
                  </a:lnTo>
                  <a:lnTo>
                    <a:pt x="681736" y="166497"/>
                  </a:lnTo>
                  <a:lnTo>
                    <a:pt x="681736" y="30480"/>
                  </a:lnTo>
                  <a:close/>
                </a:path>
                <a:path w="1694815" h="169545">
                  <a:moveTo>
                    <a:pt x="567371" y="41021"/>
                  </a:moveTo>
                  <a:lnTo>
                    <a:pt x="534289" y="41021"/>
                  </a:lnTo>
                  <a:lnTo>
                    <a:pt x="556768" y="101727"/>
                  </a:lnTo>
                  <a:lnTo>
                    <a:pt x="591672" y="101727"/>
                  </a:lnTo>
                  <a:lnTo>
                    <a:pt x="567371" y="41021"/>
                  </a:lnTo>
                  <a:close/>
                </a:path>
                <a:path w="1694815" h="169545">
                  <a:moveTo>
                    <a:pt x="730123" y="2794"/>
                  </a:moveTo>
                  <a:lnTo>
                    <a:pt x="600075" y="2794"/>
                  </a:lnTo>
                  <a:lnTo>
                    <a:pt x="600075" y="30480"/>
                  </a:lnTo>
                  <a:lnTo>
                    <a:pt x="730123" y="30480"/>
                  </a:lnTo>
                  <a:lnTo>
                    <a:pt x="730123" y="2794"/>
                  </a:lnTo>
                  <a:close/>
                </a:path>
                <a:path w="1694815" h="169545">
                  <a:moveTo>
                    <a:pt x="879475" y="2794"/>
                  </a:moveTo>
                  <a:lnTo>
                    <a:pt x="758063" y="2794"/>
                  </a:lnTo>
                  <a:lnTo>
                    <a:pt x="758063" y="166497"/>
                  </a:lnTo>
                  <a:lnTo>
                    <a:pt x="882523" y="166497"/>
                  </a:lnTo>
                  <a:lnTo>
                    <a:pt x="882523" y="138938"/>
                  </a:lnTo>
                  <a:lnTo>
                    <a:pt x="791210" y="138938"/>
                  </a:lnTo>
                  <a:lnTo>
                    <a:pt x="791210" y="94361"/>
                  </a:lnTo>
                  <a:lnTo>
                    <a:pt x="873252" y="94361"/>
                  </a:lnTo>
                  <a:lnTo>
                    <a:pt x="873252" y="66802"/>
                  </a:lnTo>
                  <a:lnTo>
                    <a:pt x="791210" y="66802"/>
                  </a:lnTo>
                  <a:lnTo>
                    <a:pt x="791210" y="30480"/>
                  </a:lnTo>
                  <a:lnTo>
                    <a:pt x="879475" y="30480"/>
                  </a:lnTo>
                  <a:lnTo>
                    <a:pt x="879475" y="2794"/>
                  </a:lnTo>
                  <a:close/>
                </a:path>
                <a:path w="1694815" h="169545">
                  <a:moveTo>
                    <a:pt x="984504" y="0"/>
                  </a:moveTo>
                  <a:lnTo>
                    <a:pt x="945388" y="8127"/>
                  </a:lnTo>
                  <a:lnTo>
                    <a:pt x="914019" y="38608"/>
                  </a:lnTo>
                  <a:lnTo>
                    <a:pt x="903419" y="82804"/>
                  </a:lnTo>
                  <a:lnTo>
                    <a:pt x="903351" y="84074"/>
                  </a:lnTo>
                  <a:lnTo>
                    <a:pt x="903946" y="95648"/>
                  </a:lnTo>
                  <a:lnTo>
                    <a:pt x="905658" y="106299"/>
                  </a:lnTo>
                  <a:lnTo>
                    <a:pt x="905732" y="106759"/>
                  </a:lnTo>
                  <a:lnTo>
                    <a:pt x="924893" y="145351"/>
                  </a:lnTo>
                  <a:lnTo>
                    <a:pt x="962326" y="166560"/>
                  </a:lnTo>
                  <a:lnTo>
                    <a:pt x="986409" y="169291"/>
                  </a:lnTo>
                  <a:lnTo>
                    <a:pt x="996461" y="168814"/>
                  </a:lnTo>
                  <a:lnTo>
                    <a:pt x="1035526" y="157642"/>
                  </a:lnTo>
                  <a:lnTo>
                    <a:pt x="1056386" y="143891"/>
                  </a:lnTo>
                  <a:lnTo>
                    <a:pt x="1056386" y="140970"/>
                  </a:lnTo>
                  <a:lnTo>
                    <a:pt x="984250" y="140970"/>
                  </a:lnTo>
                  <a:lnTo>
                    <a:pt x="974272" y="140065"/>
                  </a:lnTo>
                  <a:lnTo>
                    <a:pt x="940625" y="108219"/>
                  </a:lnTo>
                  <a:lnTo>
                    <a:pt x="937387" y="82804"/>
                  </a:lnTo>
                  <a:lnTo>
                    <a:pt x="938078" y="71665"/>
                  </a:lnTo>
                  <a:lnTo>
                    <a:pt x="957036" y="36036"/>
                  </a:lnTo>
                  <a:lnTo>
                    <a:pt x="973929" y="29273"/>
                  </a:lnTo>
                  <a:lnTo>
                    <a:pt x="973131" y="29273"/>
                  </a:lnTo>
                  <a:lnTo>
                    <a:pt x="984504" y="28321"/>
                  </a:lnTo>
                  <a:lnTo>
                    <a:pt x="1046362" y="28321"/>
                  </a:lnTo>
                  <a:lnTo>
                    <a:pt x="1046226" y="28051"/>
                  </a:lnTo>
                  <a:lnTo>
                    <a:pt x="1011650" y="3222"/>
                  </a:lnTo>
                  <a:lnTo>
                    <a:pt x="998910" y="807"/>
                  </a:lnTo>
                  <a:lnTo>
                    <a:pt x="984504" y="0"/>
                  </a:lnTo>
                  <a:close/>
                </a:path>
                <a:path w="1694815" h="169545">
                  <a:moveTo>
                    <a:pt x="1056386" y="78740"/>
                  </a:moveTo>
                  <a:lnTo>
                    <a:pt x="985139" y="78740"/>
                  </a:lnTo>
                  <a:lnTo>
                    <a:pt x="985139" y="106299"/>
                  </a:lnTo>
                  <a:lnTo>
                    <a:pt x="1022985" y="106299"/>
                  </a:lnTo>
                  <a:lnTo>
                    <a:pt x="1022985" y="127000"/>
                  </a:lnTo>
                  <a:lnTo>
                    <a:pt x="1018032" y="130937"/>
                  </a:lnTo>
                  <a:lnTo>
                    <a:pt x="1012063" y="134239"/>
                  </a:lnTo>
                  <a:lnTo>
                    <a:pt x="1005078" y="136906"/>
                  </a:lnTo>
                  <a:lnTo>
                    <a:pt x="998093" y="139700"/>
                  </a:lnTo>
                  <a:lnTo>
                    <a:pt x="991108" y="140970"/>
                  </a:lnTo>
                  <a:lnTo>
                    <a:pt x="1056386" y="140970"/>
                  </a:lnTo>
                  <a:lnTo>
                    <a:pt x="1056386" y="78740"/>
                  </a:lnTo>
                  <a:close/>
                </a:path>
                <a:path w="1694815" h="169545">
                  <a:moveTo>
                    <a:pt x="1046362" y="28321"/>
                  </a:moveTo>
                  <a:lnTo>
                    <a:pt x="994029" y="28321"/>
                  </a:lnTo>
                  <a:lnTo>
                    <a:pt x="1002030" y="30607"/>
                  </a:lnTo>
                  <a:lnTo>
                    <a:pt x="1008380" y="35306"/>
                  </a:lnTo>
                  <a:lnTo>
                    <a:pt x="1014730" y="39877"/>
                  </a:lnTo>
                  <a:lnTo>
                    <a:pt x="1019048" y="46227"/>
                  </a:lnTo>
                  <a:lnTo>
                    <a:pt x="1021461" y="54229"/>
                  </a:lnTo>
                  <a:lnTo>
                    <a:pt x="1054227" y="48133"/>
                  </a:lnTo>
                  <a:lnTo>
                    <a:pt x="1050988" y="37490"/>
                  </a:lnTo>
                  <a:lnTo>
                    <a:pt x="1046362" y="28321"/>
                  </a:lnTo>
                  <a:close/>
                </a:path>
                <a:path w="1694815" h="169545">
                  <a:moveTo>
                    <a:pt x="1119378" y="2794"/>
                  </a:moveTo>
                  <a:lnTo>
                    <a:pt x="1086358" y="2794"/>
                  </a:lnTo>
                  <a:lnTo>
                    <a:pt x="1086358" y="166497"/>
                  </a:lnTo>
                  <a:lnTo>
                    <a:pt x="1119378" y="166497"/>
                  </a:lnTo>
                  <a:lnTo>
                    <a:pt x="1119378" y="2794"/>
                  </a:lnTo>
                  <a:close/>
                </a:path>
                <a:path w="1694815" h="169545">
                  <a:moveTo>
                    <a:pt x="1217549" y="0"/>
                  </a:moveTo>
                  <a:lnTo>
                    <a:pt x="1173436" y="12751"/>
                  </a:lnTo>
                  <a:lnTo>
                    <a:pt x="1146222" y="49784"/>
                  </a:lnTo>
                  <a:lnTo>
                    <a:pt x="1140968" y="86106"/>
                  </a:lnTo>
                  <a:lnTo>
                    <a:pt x="1142277" y="104397"/>
                  </a:lnTo>
                  <a:lnTo>
                    <a:pt x="1146087" y="120126"/>
                  </a:lnTo>
                  <a:lnTo>
                    <a:pt x="1146206" y="120618"/>
                  </a:lnTo>
                  <a:lnTo>
                    <a:pt x="1173136" y="156700"/>
                  </a:lnTo>
                  <a:lnTo>
                    <a:pt x="1215517" y="169291"/>
                  </a:lnTo>
                  <a:lnTo>
                    <a:pt x="1228090" y="168479"/>
                  </a:lnTo>
                  <a:lnTo>
                    <a:pt x="1266906" y="148873"/>
                  </a:lnTo>
                  <a:lnTo>
                    <a:pt x="1272774" y="140970"/>
                  </a:lnTo>
                  <a:lnTo>
                    <a:pt x="1215136" y="140970"/>
                  </a:lnTo>
                  <a:lnTo>
                    <a:pt x="1206611" y="140158"/>
                  </a:lnTo>
                  <a:lnTo>
                    <a:pt x="1177782" y="110172"/>
                  </a:lnTo>
                  <a:lnTo>
                    <a:pt x="1175004" y="83693"/>
                  </a:lnTo>
                  <a:lnTo>
                    <a:pt x="1175716" y="70046"/>
                  </a:lnTo>
                  <a:lnTo>
                    <a:pt x="1192430" y="35607"/>
                  </a:lnTo>
                  <a:lnTo>
                    <a:pt x="1215898" y="28321"/>
                  </a:lnTo>
                  <a:lnTo>
                    <a:pt x="1274586" y="28321"/>
                  </a:lnTo>
                  <a:lnTo>
                    <a:pt x="1271508" y="23590"/>
                  </a:lnTo>
                  <a:lnTo>
                    <a:pt x="1266317" y="17780"/>
                  </a:lnTo>
                  <a:lnTo>
                    <a:pt x="1256196" y="10019"/>
                  </a:lnTo>
                  <a:lnTo>
                    <a:pt x="1244695" y="4460"/>
                  </a:lnTo>
                  <a:lnTo>
                    <a:pt x="1231812" y="1117"/>
                  </a:lnTo>
                  <a:lnTo>
                    <a:pt x="1217549" y="0"/>
                  </a:lnTo>
                  <a:close/>
                </a:path>
                <a:path w="1694815" h="169545">
                  <a:moveTo>
                    <a:pt x="1251458" y="106299"/>
                  </a:moveTo>
                  <a:lnTo>
                    <a:pt x="1223899" y="140970"/>
                  </a:lnTo>
                  <a:lnTo>
                    <a:pt x="1272774" y="140970"/>
                  </a:lnTo>
                  <a:lnTo>
                    <a:pt x="1273635" y="139811"/>
                  </a:lnTo>
                  <a:lnTo>
                    <a:pt x="1279149" y="129010"/>
                  </a:lnTo>
                  <a:lnTo>
                    <a:pt x="1283462" y="116459"/>
                  </a:lnTo>
                  <a:lnTo>
                    <a:pt x="1251458" y="106299"/>
                  </a:lnTo>
                  <a:close/>
                </a:path>
                <a:path w="1694815" h="169545">
                  <a:moveTo>
                    <a:pt x="1274586" y="28321"/>
                  </a:moveTo>
                  <a:lnTo>
                    <a:pt x="1224661" y="28321"/>
                  </a:lnTo>
                  <a:lnTo>
                    <a:pt x="1232027" y="30734"/>
                  </a:lnTo>
                  <a:lnTo>
                    <a:pt x="1244346" y="40512"/>
                  </a:lnTo>
                  <a:lnTo>
                    <a:pt x="1248410" y="47244"/>
                  </a:lnTo>
                  <a:lnTo>
                    <a:pt x="1250315" y="55753"/>
                  </a:lnTo>
                  <a:lnTo>
                    <a:pt x="1283081" y="47879"/>
                  </a:lnTo>
                  <a:lnTo>
                    <a:pt x="1279890" y="38639"/>
                  </a:lnTo>
                  <a:lnTo>
                    <a:pt x="1276123" y="30734"/>
                  </a:lnTo>
                  <a:lnTo>
                    <a:pt x="1276032" y="30543"/>
                  </a:lnTo>
                  <a:lnTo>
                    <a:pt x="1274586" y="28321"/>
                  </a:lnTo>
                  <a:close/>
                </a:path>
                <a:path w="1694815" h="169545">
                  <a:moveTo>
                    <a:pt x="1487805" y="2794"/>
                  </a:moveTo>
                  <a:lnTo>
                    <a:pt x="1375537" y="2794"/>
                  </a:lnTo>
                  <a:lnTo>
                    <a:pt x="1375537" y="166497"/>
                  </a:lnTo>
                  <a:lnTo>
                    <a:pt x="1408557" y="166497"/>
                  </a:lnTo>
                  <a:lnTo>
                    <a:pt x="1408557" y="96901"/>
                  </a:lnTo>
                  <a:lnTo>
                    <a:pt x="1476883" y="96901"/>
                  </a:lnTo>
                  <a:lnTo>
                    <a:pt x="1476883" y="69215"/>
                  </a:lnTo>
                  <a:lnTo>
                    <a:pt x="1408557" y="69215"/>
                  </a:lnTo>
                  <a:lnTo>
                    <a:pt x="1408557" y="30480"/>
                  </a:lnTo>
                  <a:lnTo>
                    <a:pt x="1487805" y="30480"/>
                  </a:lnTo>
                  <a:lnTo>
                    <a:pt x="1487805" y="2794"/>
                  </a:lnTo>
                  <a:close/>
                </a:path>
                <a:path w="1694815" h="169545">
                  <a:moveTo>
                    <a:pt x="1549146" y="2794"/>
                  </a:moveTo>
                  <a:lnTo>
                    <a:pt x="1516126" y="2794"/>
                  </a:lnTo>
                  <a:lnTo>
                    <a:pt x="1516126" y="166497"/>
                  </a:lnTo>
                  <a:lnTo>
                    <a:pt x="1549146" y="166497"/>
                  </a:lnTo>
                  <a:lnTo>
                    <a:pt x="1549146" y="2794"/>
                  </a:lnTo>
                  <a:close/>
                </a:path>
                <a:path w="1694815" h="169545">
                  <a:moveTo>
                    <a:pt x="1646428" y="30480"/>
                  </a:moveTo>
                  <a:lnTo>
                    <a:pt x="1613281" y="30480"/>
                  </a:lnTo>
                  <a:lnTo>
                    <a:pt x="1613281" y="166497"/>
                  </a:lnTo>
                  <a:lnTo>
                    <a:pt x="1646428" y="166497"/>
                  </a:lnTo>
                  <a:lnTo>
                    <a:pt x="1646428" y="30480"/>
                  </a:lnTo>
                  <a:close/>
                </a:path>
                <a:path w="1694815" h="169545">
                  <a:moveTo>
                    <a:pt x="1694815" y="2794"/>
                  </a:moveTo>
                  <a:lnTo>
                    <a:pt x="1564767" y="2794"/>
                  </a:lnTo>
                  <a:lnTo>
                    <a:pt x="1564767" y="30480"/>
                  </a:lnTo>
                  <a:lnTo>
                    <a:pt x="1694815" y="30480"/>
                  </a:lnTo>
                  <a:lnTo>
                    <a:pt x="1694815" y="2794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4622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6644005" cy="0"/>
          </a:xfrm>
          <a:custGeom>
            <a:avLst/>
            <a:gdLst/>
            <a:ahLst/>
            <a:cxnLst/>
            <a:rect l="l" t="t" r="r" b="b"/>
            <a:pathLst>
              <a:path w="6644005" h="0">
                <a:moveTo>
                  <a:pt x="0" y="0"/>
                </a:moveTo>
                <a:lnTo>
                  <a:pt x="66436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584947" y="1376172"/>
            <a:ext cx="3983354" cy="0"/>
          </a:xfrm>
          <a:custGeom>
            <a:avLst/>
            <a:gdLst/>
            <a:ahLst/>
            <a:cxnLst/>
            <a:rect l="l" t="t" r="r" b="b"/>
            <a:pathLst>
              <a:path w="3983354" h="0">
                <a:moveTo>
                  <a:pt x="0" y="0"/>
                </a:moveTo>
                <a:lnTo>
                  <a:pt x="39829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21791" y="3945635"/>
            <a:ext cx="3060065" cy="0"/>
          </a:xfrm>
          <a:custGeom>
            <a:avLst/>
            <a:gdLst/>
            <a:ahLst/>
            <a:cxnLst/>
            <a:rect l="l" t="t" r="r" b="b"/>
            <a:pathLst>
              <a:path w="3060065" h="0">
                <a:moveTo>
                  <a:pt x="0" y="0"/>
                </a:moveTo>
                <a:lnTo>
                  <a:pt x="305993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517635" y="3945635"/>
            <a:ext cx="3060065" cy="0"/>
          </a:xfrm>
          <a:custGeom>
            <a:avLst/>
            <a:gdLst/>
            <a:ahLst/>
            <a:cxnLst/>
            <a:rect l="l" t="t" r="r" b="b"/>
            <a:pathLst>
              <a:path w="3060065" h="0">
                <a:moveTo>
                  <a:pt x="0" y="0"/>
                </a:moveTo>
                <a:lnTo>
                  <a:pt x="305993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17620" y="3945635"/>
            <a:ext cx="4538345" cy="0"/>
          </a:xfrm>
          <a:custGeom>
            <a:avLst/>
            <a:gdLst/>
            <a:ahLst/>
            <a:cxnLst/>
            <a:rect l="l" t="t" r="r" b="b"/>
            <a:pathLst>
              <a:path w="4538345" h="0">
                <a:moveTo>
                  <a:pt x="0" y="0"/>
                </a:moveTo>
                <a:lnTo>
                  <a:pt x="453821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Equinix</a:t>
            </a:r>
            <a:r>
              <a:rPr dirty="0" spc="-70"/>
              <a:t> </a:t>
            </a:r>
            <a:r>
              <a:rPr dirty="0"/>
              <a:t>General</a:t>
            </a:r>
            <a:r>
              <a:rPr dirty="0" spc="-85"/>
              <a:t> </a:t>
            </a:r>
            <a:r>
              <a:rPr dirty="0" spc="-10"/>
              <a:t>Overview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owns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operates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computing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infrastructure,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providing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compute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storage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some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largest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players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2503" y="1100785"/>
            <a:ext cx="64014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characterized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unique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company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structure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operating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four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segments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75295" y="1100785"/>
            <a:ext cx="386905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company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saw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steady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growth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revenues…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75295" y="1391793"/>
            <a:ext cx="164528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revenues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$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 spc="-50">
                <a:latin typeface="Arial MT"/>
                <a:cs typeface="Arial MT"/>
              </a:rPr>
              <a:t>m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1530" y="3951223"/>
            <a:ext cx="2600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Monthly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recurring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segment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815588" y="3951223"/>
            <a:ext cx="29457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Worldwide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locations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data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centers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3723" y="1805939"/>
            <a:ext cx="1531112" cy="151282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11530" y="1445209"/>
            <a:ext cx="3058160" cy="2437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6B86C1"/>
                </a:solidFill>
                <a:latin typeface="Arial"/>
                <a:cs typeface="Arial"/>
              </a:rPr>
              <a:t>Data</a:t>
            </a:r>
            <a:r>
              <a:rPr dirty="0" sz="900" spc="-25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Centers</a:t>
            </a:r>
            <a:endParaRPr sz="900">
              <a:latin typeface="Arial"/>
              <a:cs typeface="Arial"/>
            </a:endParaRPr>
          </a:p>
          <a:p>
            <a:pPr marL="196850" marR="1419860" indent="-173990">
              <a:lnSpc>
                <a:spcPct val="100000"/>
              </a:lnSpc>
              <a:spcBef>
                <a:spcPts val="5"/>
              </a:spcBef>
              <a:buChar char="•"/>
              <a:tabLst>
                <a:tab pos="196850" algn="l"/>
              </a:tabLst>
            </a:pPr>
            <a:r>
              <a:rPr dirty="0" sz="900">
                <a:latin typeface="Arial MT"/>
                <a:cs typeface="Arial MT"/>
              </a:rPr>
              <a:t>Provides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fully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equipped</a:t>
            </a:r>
            <a:r>
              <a:rPr dirty="0" sz="900" spc="-7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data </a:t>
            </a:r>
            <a:r>
              <a:rPr dirty="0" sz="900">
                <a:latin typeface="Arial MT"/>
                <a:cs typeface="Arial MT"/>
              </a:rPr>
              <a:t>center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rentals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direct </a:t>
            </a:r>
            <a:r>
              <a:rPr dirty="0" sz="900">
                <a:latin typeface="Arial MT"/>
                <a:cs typeface="Arial MT"/>
              </a:rPr>
              <a:t>connectivity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Equinix’s </a:t>
            </a:r>
            <a:r>
              <a:rPr dirty="0" sz="900">
                <a:latin typeface="Arial MT"/>
                <a:cs typeface="Arial MT"/>
              </a:rPr>
              <a:t>global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network.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Billed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based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customer</a:t>
            </a:r>
            <a:r>
              <a:rPr dirty="0" sz="900" spc="-10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usage, </a:t>
            </a:r>
            <a:r>
              <a:rPr dirty="0" sz="900">
                <a:latin typeface="Arial MT"/>
                <a:cs typeface="Arial MT"/>
              </a:rPr>
              <a:t>generating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monthly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monthly </a:t>
            </a:r>
            <a:r>
              <a:rPr dirty="0" sz="900">
                <a:latin typeface="Arial MT"/>
                <a:cs typeface="Arial MT"/>
              </a:rPr>
              <a:t>recurring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revenue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(MRR)</a:t>
            </a:r>
            <a:endParaRPr sz="90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580"/>
              </a:spcBef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Digital</a:t>
            </a:r>
            <a:endParaRPr sz="900">
              <a:latin typeface="Arial"/>
              <a:cs typeface="Arial"/>
            </a:endParaRPr>
          </a:p>
          <a:p>
            <a:pPr marL="196850" marR="1300480" indent="-173990">
              <a:lnSpc>
                <a:spcPct val="100000"/>
              </a:lnSpc>
              <a:spcBef>
                <a:spcPts val="5"/>
              </a:spcBef>
              <a:buChar char="•"/>
              <a:tabLst>
                <a:tab pos="196850" algn="l"/>
              </a:tabLst>
            </a:pPr>
            <a:r>
              <a:rPr dirty="0" sz="900">
                <a:latin typeface="Arial MT"/>
                <a:cs typeface="Arial MT"/>
              </a:rPr>
              <a:t>Provide</a:t>
            </a:r>
            <a:r>
              <a:rPr dirty="0" sz="900" spc="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Networking-</a:t>
            </a:r>
            <a:r>
              <a:rPr dirty="0" sz="900" spc="-10">
                <a:latin typeface="Arial MT"/>
                <a:cs typeface="Arial MT"/>
              </a:rPr>
              <a:t>as-</a:t>
            </a:r>
            <a:r>
              <a:rPr dirty="0" sz="900" spc="-25">
                <a:latin typeface="Arial MT"/>
                <a:cs typeface="Arial MT"/>
              </a:rPr>
              <a:t>a- </a:t>
            </a:r>
            <a:r>
              <a:rPr dirty="0" sz="900">
                <a:latin typeface="Arial MT"/>
                <a:cs typeface="Arial MT"/>
              </a:rPr>
              <a:t>Service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avoid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costs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of </a:t>
            </a:r>
            <a:r>
              <a:rPr dirty="0" sz="900">
                <a:latin typeface="Arial MT"/>
                <a:cs typeface="Arial MT"/>
              </a:rPr>
              <a:t>buying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maintaining </a:t>
            </a:r>
            <a:r>
              <a:rPr dirty="0" sz="900">
                <a:latin typeface="Arial MT"/>
                <a:cs typeface="Arial MT"/>
              </a:rPr>
              <a:t>infrastructure.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Fees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depend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on </a:t>
            </a:r>
            <a:r>
              <a:rPr dirty="0" sz="900">
                <a:latin typeface="Arial MT"/>
                <a:cs typeface="Arial MT"/>
              </a:rPr>
              <a:t>usage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capacity,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ensuring </a:t>
            </a:r>
            <a:r>
              <a:rPr dirty="0" sz="900">
                <a:latin typeface="Arial MT"/>
                <a:cs typeface="Arial MT"/>
              </a:rPr>
              <a:t>steady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MRR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300" b="1">
                <a:latin typeface="Arial"/>
                <a:cs typeface="Arial"/>
              </a:rPr>
              <a:t>…with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colocation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as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biggest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driver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13072" y="1445209"/>
            <a:ext cx="877569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Interconnection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13072" y="1582928"/>
            <a:ext cx="168084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900">
                <a:latin typeface="Arial MT"/>
                <a:cs typeface="Arial MT"/>
              </a:rPr>
              <a:t>Connects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businesses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directly </a:t>
            </a:r>
            <a:r>
              <a:rPr dirty="0" sz="900">
                <a:latin typeface="Arial MT"/>
                <a:cs typeface="Arial MT"/>
              </a:rPr>
              <a:t>within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between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Equinix’s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centers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across </a:t>
            </a:r>
            <a:r>
              <a:rPr dirty="0" sz="900" spc="-25">
                <a:latin typeface="Arial MT"/>
                <a:cs typeface="Arial MT"/>
              </a:rPr>
              <a:t>the</a:t>
            </a:r>
            <a:r>
              <a:rPr dirty="0" sz="900">
                <a:latin typeface="Arial MT"/>
                <a:cs typeface="Arial MT"/>
              </a:rPr>
              <a:t> globe.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Billed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based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use </a:t>
            </a:r>
            <a:r>
              <a:rPr dirty="0" sz="900">
                <a:latin typeface="Arial MT"/>
                <a:cs typeface="Arial MT"/>
              </a:rPr>
              <a:t>from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customer</a:t>
            </a:r>
            <a:r>
              <a:rPr dirty="0" sz="900" spc="-114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generates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MRR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13072" y="2616784"/>
            <a:ext cx="61214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506691"/>
                </a:solidFill>
                <a:latin typeface="Arial"/>
                <a:cs typeface="Arial"/>
              </a:rPr>
              <a:t>Colocation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013072" y="2754629"/>
            <a:ext cx="166560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900">
                <a:latin typeface="Arial MT"/>
                <a:cs typeface="Arial MT"/>
              </a:rPr>
              <a:t>Professional</a:t>
            </a:r>
            <a:r>
              <a:rPr dirty="0" sz="900" spc="-9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service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bundle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shared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IT</a:t>
            </a:r>
            <a:r>
              <a:rPr dirty="0" sz="900" spc="4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infrastructure </a:t>
            </a:r>
            <a:r>
              <a:rPr dirty="0" sz="900">
                <a:latin typeface="Arial MT"/>
                <a:cs typeface="Arial MT"/>
              </a:rPr>
              <a:t>support,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eliminating</a:t>
            </a:r>
            <a:r>
              <a:rPr dirty="0" sz="900" spc="-9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need </a:t>
            </a:r>
            <a:r>
              <a:rPr dirty="0" sz="900">
                <a:latin typeface="Arial MT"/>
                <a:cs typeface="Arial MT"/>
              </a:rPr>
              <a:t>for</a:t>
            </a:r>
            <a:r>
              <a:rPr dirty="0" sz="900" spc="2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clients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 invest </a:t>
            </a:r>
            <a:r>
              <a:rPr dirty="0" sz="900" spc="-25">
                <a:latin typeface="Arial MT"/>
                <a:cs typeface="Arial MT"/>
              </a:rPr>
              <a:t>in </a:t>
            </a:r>
            <a:r>
              <a:rPr dirty="0" sz="900">
                <a:latin typeface="Arial MT"/>
                <a:cs typeface="Arial MT"/>
              </a:rPr>
              <a:t>personal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infrastructure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580185" y="1702816"/>
            <a:ext cx="3992245" cy="1758950"/>
            <a:chOff x="7580185" y="1702816"/>
            <a:chExt cx="3992245" cy="1758950"/>
          </a:xfrm>
        </p:grpSpPr>
        <p:sp>
          <p:nvSpPr>
            <p:cNvPr id="22" name="object 22" descr=""/>
            <p:cNvSpPr/>
            <p:nvPr/>
          </p:nvSpPr>
          <p:spPr>
            <a:xfrm>
              <a:off x="7763256" y="2002535"/>
              <a:ext cx="3625850" cy="1454150"/>
            </a:xfrm>
            <a:custGeom>
              <a:avLst/>
              <a:gdLst/>
              <a:ahLst/>
              <a:cxnLst/>
              <a:rect l="l" t="t" r="r" b="b"/>
              <a:pathLst>
                <a:path w="3625850" h="1454150">
                  <a:moveTo>
                    <a:pt x="443484" y="466344"/>
                  </a:moveTo>
                  <a:lnTo>
                    <a:pt x="0" y="466344"/>
                  </a:lnTo>
                  <a:lnTo>
                    <a:pt x="0" y="1453896"/>
                  </a:lnTo>
                  <a:lnTo>
                    <a:pt x="443484" y="1453896"/>
                  </a:lnTo>
                  <a:lnTo>
                    <a:pt x="443484" y="466344"/>
                  </a:lnTo>
                  <a:close/>
                </a:path>
                <a:path w="3625850" h="1454150">
                  <a:moveTo>
                    <a:pt x="1239012" y="388620"/>
                  </a:moveTo>
                  <a:lnTo>
                    <a:pt x="795528" y="388620"/>
                  </a:lnTo>
                  <a:lnTo>
                    <a:pt x="795528" y="1453896"/>
                  </a:lnTo>
                  <a:lnTo>
                    <a:pt x="1239012" y="1453896"/>
                  </a:lnTo>
                  <a:lnTo>
                    <a:pt x="1239012" y="388620"/>
                  </a:lnTo>
                  <a:close/>
                </a:path>
                <a:path w="3625850" h="1454150">
                  <a:moveTo>
                    <a:pt x="2034540" y="278892"/>
                  </a:moveTo>
                  <a:lnTo>
                    <a:pt x="1591056" y="278892"/>
                  </a:lnTo>
                  <a:lnTo>
                    <a:pt x="1591056" y="1453896"/>
                  </a:lnTo>
                  <a:lnTo>
                    <a:pt x="2034540" y="1453896"/>
                  </a:lnTo>
                  <a:lnTo>
                    <a:pt x="2034540" y="278892"/>
                  </a:lnTo>
                  <a:close/>
                </a:path>
                <a:path w="3625850" h="1454150">
                  <a:moveTo>
                    <a:pt x="2830068" y="164592"/>
                  </a:moveTo>
                  <a:lnTo>
                    <a:pt x="2386584" y="164592"/>
                  </a:lnTo>
                  <a:lnTo>
                    <a:pt x="2386584" y="1453896"/>
                  </a:lnTo>
                  <a:lnTo>
                    <a:pt x="2830068" y="1453896"/>
                  </a:lnTo>
                  <a:lnTo>
                    <a:pt x="2830068" y="164592"/>
                  </a:lnTo>
                  <a:close/>
                </a:path>
                <a:path w="3625850" h="1454150">
                  <a:moveTo>
                    <a:pt x="3625596" y="0"/>
                  </a:moveTo>
                  <a:lnTo>
                    <a:pt x="3186684" y="0"/>
                  </a:lnTo>
                  <a:lnTo>
                    <a:pt x="3186684" y="1453896"/>
                  </a:lnTo>
                  <a:lnTo>
                    <a:pt x="3625596" y="1453896"/>
                  </a:lnTo>
                  <a:lnTo>
                    <a:pt x="362559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584947" y="3456432"/>
              <a:ext cx="3982720" cy="0"/>
            </a:xfrm>
            <a:custGeom>
              <a:avLst/>
              <a:gdLst/>
              <a:ahLst/>
              <a:cxnLst/>
              <a:rect l="l" t="t" r="r" b="b"/>
              <a:pathLst>
                <a:path w="3982720" h="0">
                  <a:moveTo>
                    <a:pt x="0" y="0"/>
                  </a:moveTo>
                  <a:lnTo>
                    <a:pt x="3982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80679" y="1702816"/>
              <a:ext cx="3188335" cy="511175"/>
            </a:xfrm>
            <a:custGeom>
              <a:avLst/>
              <a:gdLst/>
              <a:ahLst/>
              <a:cxnLst/>
              <a:rect l="l" t="t" r="r" b="b"/>
              <a:pathLst>
                <a:path w="3188334" h="511175">
                  <a:moveTo>
                    <a:pt x="3101291" y="28234"/>
                  </a:moveTo>
                  <a:lnTo>
                    <a:pt x="0" y="482600"/>
                  </a:lnTo>
                  <a:lnTo>
                    <a:pt x="4064" y="510794"/>
                  </a:lnTo>
                  <a:lnTo>
                    <a:pt x="3105444" y="56541"/>
                  </a:lnTo>
                  <a:lnTo>
                    <a:pt x="3101291" y="28234"/>
                  </a:lnTo>
                  <a:close/>
                </a:path>
                <a:path w="3188334" h="511175">
                  <a:moveTo>
                    <a:pt x="3176521" y="26162"/>
                  </a:moveTo>
                  <a:lnTo>
                    <a:pt x="3115437" y="26162"/>
                  </a:lnTo>
                  <a:lnTo>
                    <a:pt x="3119501" y="54483"/>
                  </a:lnTo>
                  <a:lnTo>
                    <a:pt x="3105444" y="56541"/>
                  </a:lnTo>
                  <a:lnTo>
                    <a:pt x="3109595" y="84836"/>
                  </a:lnTo>
                  <a:lnTo>
                    <a:pt x="3188080" y="29972"/>
                  </a:lnTo>
                  <a:lnTo>
                    <a:pt x="3176521" y="26162"/>
                  </a:lnTo>
                  <a:close/>
                </a:path>
                <a:path w="3188334" h="511175">
                  <a:moveTo>
                    <a:pt x="3115437" y="26162"/>
                  </a:moveTo>
                  <a:lnTo>
                    <a:pt x="3101291" y="28234"/>
                  </a:lnTo>
                  <a:lnTo>
                    <a:pt x="3105444" y="56541"/>
                  </a:lnTo>
                  <a:lnTo>
                    <a:pt x="3119501" y="54483"/>
                  </a:lnTo>
                  <a:lnTo>
                    <a:pt x="3115437" y="26162"/>
                  </a:lnTo>
                  <a:close/>
                </a:path>
                <a:path w="3188334" h="511175">
                  <a:moveTo>
                    <a:pt x="3097149" y="0"/>
                  </a:moveTo>
                  <a:lnTo>
                    <a:pt x="3101291" y="28234"/>
                  </a:lnTo>
                  <a:lnTo>
                    <a:pt x="3115437" y="26162"/>
                  </a:lnTo>
                  <a:lnTo>
                    <a:pt x="3176521" y="26162"/>
                  </a:lnTo>
                  <a:lnTo>
                    <a:pt x="3097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1048238" y="3466845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815588" y="3423293"/>
            <a:ext cx="4421505" cy="45910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r" marR="135890">
              <a:lnSpc>
                <a:spcPct val="100000"/>
              </a:lnSpc>
              <a:spcBef>
                <a:spcPts val="434"/>
              </a:spcBef>
            </a:pPr>
            <a:r>
              <a:rPr dirty="0" sz="800" spc="-20">
                <a:latin typeface="Arial MT"/>
                <a:cs typeface="Arial MT"/>
              </a:rPr>
              <a:t>2019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00" b="1">
                <a:latin typeface="Arial"/>
                <a:cs typeface="Arial"/>
              </a:rPr>
              <a:t>Through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70+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locations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worldwide,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510143" y="3423293"/>
            <a:ext cx="2545715" cy="45910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60020">
              <a:lnSpc>
                <a:spcPct val="100000"/>
              </a:lnSpc>
              <a:spcBef>
                <a:spcPts val="434"/>
              </a:spcBef>
              <a:tabLst>
                <a:tab pos="957580" algn="l"/>
                <a:tab pos="1753235" algn="l"/>
              </a:tabLst>
            </a:pPr>
            <a:r>
              <a:rPr dirty="0" sz="800" spc="-20">
                <a:latin typeface="Arial MT"/>
                <a:cs typeface="Arial MT"/>
              </a:rPr>
              <a:t>2020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2021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2022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300" b="1">
                <a:latin typeface="Arial"/>
                <a:cs typeface="Arial"/>
              </a:rPr>
              <a:t>…serves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elite customer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base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848981" y="2310130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5,562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646414" y="2232406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5,999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443466" y="2119630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6,636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239247" y="2006854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7,263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036300" y="1843277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8,188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9322117" y="1883473"/>
            <a:ext cx="503555" cy="165100"/>
            <a:chOff x="9322117" y="1883473"/>
            <a:chExt cx="503555" cy="165100"/>
          </a:xfrm>
        </p:grpSpPr>
        <p:sp>
          <p:nvSpPr>
            <p:cNvPr id="34" name="object 34" descr=""/>
            <p:cNvSpPr/>
            <p:nvPr/>
          </p:nvSpPr>
          <p:spPr>
            <a:xfrm>
              <a:off x="9326880" y="1888235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246888" y="0"/>
                  </a:moveTo>
                  <a:lnTo>
                    <a:pt x="181239" y="2776"/>
                  </a:lnTo>
                  <a:lnTo>
                    <a:pt x="122258" y="10611"/>
                  </a:lnTo>
                  <a:lnTo>
                    <a:pt x="72294" y="22764"/>
                  </a:lnTo>
                  <a:lnTo>
                    <a:pt x="33697" y="38495"/>
                  </a:lnTo>
                  <a:lnTo>
                    <a:pt x="0" y="77724"/>
                  </a:lnTo>
                  <a:lnTo>
                    <a:pt x="8815" y="98386"/>
                  </a:lnTo>
                  <a:lnTo>
                    <a:pt x="72294" y="132683"/>
                  </a:lnTo>
                  <a:lnTo>
                    <a:pt x="122258" y="144836"/>
                  </a:lnTo>
                  <a:lnTo>
                    <a:pt x="181239" y="152671"/>
                  </a:lnTo>
                  <a:lnTo>
                    <a:pt x="246888" y="155448"/>
                  </a:lnTo>
                  <a:lnTo>
                    <a:pt x="312536" y="152671"/>
                  </a:lnTo>
                  <a:lnTo>
                    <a:pt x="371517" y="144836"/>
                  </a:lnTo>
                  <a:lnTo>
                    <a:pt x="421481" y="132683"/>
                  </a:lnTo>
                  <a:lnTo>
                    <a:pt x="460078" y="116952"/>
                  </a:lnTo>
                  <a:lnTo>
                    <a:pt x="493775" y="77724"/>
                  </a:lnTo>
                  <a:lnTo>
                    <a:pt x="484960" y="57061"/>
                  </a:lnTo>
                  <a:lnTo>
                    <a:pt x="421481" y="22764"/>
                  </a:lnTo>
                  <a:lnTo>
                    <a:pt x="371517" y="10611"/>
                  </a:lnTo>
                  <a:lnTo>
                    <a:pt x="312536" y="2776"/>
                  </a:lnTo>
                  <a:lnTo>
                    <a:pt x="2468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326880" y="1888235"/>
              <a:ext cx="494030" cy="155575"/>
            </a:xfrm>
            <a:custGeom>
              <a:avLst/>
              <a:gdLst/>
              <a:ahLst/>
              <a:cxnLst/>
              <a:rect l="l" t="t" r="r" b="b"/>
              <a:pathLst>
                <a:path w="494029" h="155575">
                  <a:moveTo>
                    <a:pt x="0" y="77724"/>
                  </a:moveTo>
                  <a:lnTo>
                    <a:pt x="33697" y="38495"/>
                  </a:lnTo>
                  <a:lnTo>
                    <a:pt x="72294" y="22764"/>
                  </a:lnTo>
                  <a:lnTo>
                    <a:pt x="122258" y="10611"/>
                  </a:lnTo>
                  <a:lnTo>
                    <a:pt x="181239" y="2776"/>
                  </a:lnTo>
                  <a:lnTo>
                    <a:pt x="246888" y="0"/>
                  </a:lnTo>
                  <a:lnTo>
                    <a:pt x="312536" y="2776"/>
                  </a:lnTo>
                  <a:lnTo>
                    <a:pt x="371517" y="10611"/>
                  </a:lnTo>
                  <a:lnTo>
                    <a:pt x="421481" y="22764"/>
                  </a:lnTo>
                  <a:lnTo>
                    <a:pt x="460078" y="38495"/>
                  </a:lnTo>
                  <a:lnTo>
                    <a:pt x="493775" y="77724"/>
                  </a:lnTo>
                  <a:lnTo>
                    <a:pt x="484960" y="98386"/>
                  </a:lnTo>
                  <a:lnTo>
                    <a:pt x="421481" y="132683"/>
                  </a:lnTo>
                  <a:lnTo>
                    <a:pt x="371517" y="144836"/>
                  </a:lnTo>
                  <a:lnTo>
                    <a:pt x="312536" y="152671"/>
                  </a:lnTo>
                  <a:lnTo>
                    <a:pt x="246888" y="155448"/>
                  </a:lnTo>
                  <a:lnTo>
                    <a:pt x="181239" y="152671"/>
                  </a:lnTo>
                  <a:lnTo>
                    <a:pt x="122258" y="144836"/>
                  </a:lnTo>
                  <a:lnTo>
                    <a:pt x="72294" y="132683"/>
                  </a:lnTo>
                  <a:lnTo>
                    <a:pt x="33697" y="116952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394952" y="1885314"/>
            <a:ext cx="3676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+10.2%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511361" y="4232275"/>
            <a:ext cx="1285875" cy="1285875"/>
            <a:chOff x="1511361" y="4232275"/>
            <a:chExt cx="1285875" cy="1285875"/>
          </a:xfrm>
        </p:grpSpPr>
        <p:sp>
          <p:nvSpPr>
            <p:cNvPr id="38" name="object 38" descr=""/>
            <p:cNvSpPr/>
            <p:nvPr/>
          </p:nvSpPr>
          <p:spPr>
            <a:xfrm>
              <a:off x="1512569" y="4232275"/>
              <a:ext cx="1284605" cy="1285875"/>
            </a:xfrm>
            <a:custGeom>
              <a:avLst/>
              <a:gdLst/>
              <a:ahLst/>
              <a:cxnLst/>
              <a:rect l="l" t="t" r="r" b="b"/>
              <a:pathLst>
                <a:path w="1284605" h="1285875">
                  <a:moveTo>
                    <a:pt x="641604" y="0"/>
                  </a:moveTo>
                  <a:lnTo>
                    <a:pt x="641731" y="192912"/>
                  </a:lnTo>
                  <a:lnTo>
                    <a:pt x="688643" y="195335"/>
                  </a:lnTo>
                  <a:lnTo>
                    <a:pt x="734218" y="202448"/>
                  </a:lnTo>
                  <a:lnTo>
                    <a:pt x="778204" y="214014"/>
                  </a:lnTo>
                  <a:lnTo>
                    <a:pt x="820350" y="229799"/>
                  </a:lnTo>
                  <a:lnTo>
                    <a:pt x="860406" y="249569"/>
                  </a:lnTo>
                  <a:lnTo>
                    <a:pt x="898120" y="273087"/>
                  </a:lnTo>
                  <a:lnTo>
                    <a:pt x="933242" y="300120"/>
                  </a:lnTo>
                  <a:lnTo>
                    <a:pt x="965522" y="330431"/>
                  </a:lnTo>
                  <a:lnTo>
                    <a:pt x="994707" y="363786"/>
                  </a:lnTo>
                  <a:lnTo>
                    <a:pt x="1020548" y="399951"/>
                  </a:lnTo>
                  <a:lnTo>
                    <a:pt x="1042793" y="438689"/>
                  </a:lnTo>
                  <a:lnTo>
                    <a:pt x="1061192" y="479766"/>
                  </a:lnTo>
                  <a:lnTo>
                    <a:pt x="1075494" y="522947"/>
                  </a:lnTo>
                  <a:lnTo>
                    <a:pt x="1085448" y="567996"/>
                  </a:lnTo>
                  <a:lnTo>
                    <a:pt x="1090803" y="614680"/>
                  </a:lnTo>
                  <a:lnTo>
                    <a:pt x="1091248" y="663780"/>
                  </a:lnTo>
                  <a:lnTo>
                    <a:pt x="1086509" y="711675"/>
                  </a:lnTo>
                  <a:lnTo>
                    <a:pt x="1076841" y="758073"/>
                  </a:lnTo>
                  <a:lnTo>
                    <a:pt x="1062501" y="802682"/>
                  </a:lnTo>
                  <a:lnTo>
                    <a:pt x="1043747" y="845213"/>
                  </a:lnTo>
                  <a:lnTo>
                    <a:pt x="1020835" y="885372"/>
                  </a:lnTo>
                  <a:lnTo>
                    <a:pt x="994022" y="922870"/>
                  </a:lnTo>
                  <a:lnTo>
                    <a:pt x="963565" y="957415"/>
                  </a:lnTo>
                  <a:lnTo>
                    <a:pt x="929722" y="988715"/>
                  </a:lnTo>
                  <a:lnTo>
                    <a:pt x="892748" y="1016479"/>
                  </a:lnTo>
                  <a:lnTo>
                    <a:pt x="852902" y="1040417"/>
                  </a:lnTo>
                  <a:lnTo>
                    <a:pt x="810439" y="1060236"/>
                  </a:lnTo>
                  <a:lnTo>
                    <a:pt x="765618" y="1075646"/>
                  </a:lnTo>
                  <a:lnTo>
                    <a:pt x="718694" y="1086355"/>
                  </a:lnTo>
                  <a:lnTo>
                    <a:pt x="669925" y="1092073"/>
                  </a:lnTo>
                  <a:lnTo>
                    <a:pt x="620824" y="1092518"/>
                  </a:lnTo>
                  <a:lnTo>
                    <a:pt x="572929" y="1087779"/>
                  </a:lnTo>
                  <a:lnTo>
                    <a:pt x="526531" y="1078111"/>
                  </a:lnTo>
                  <a:lnTo>
                    <a:pt x="481922" y="1063771"/>
                  </a:lnTo>
                  <a:lnTo>
                    <a:pt x="439391" y="1045017"/>
                  </a:lnTo>
                  <a:lnTo>
                    <a:pt x="399232" y="1022105"/>
                  </a:lnTo>
                  <a:lnTo>
                    <a:pt x="361734" y="995292"/>
                  </a:lnTo>
                  <a:lnTo>
                    <a:pt x="327189" y="964835"/>
                  </a:lnTo>
                  <a:lnTo>
                    <a:pt x="295889" y="930992"/>
                  </a:lnTo>
                  <a:lnTo>
                    <a:pt x="268125" y="894018"/>
                  </a:lnTo>
                  <a:lnTo>
                    <a:pt x="244187" y="854172"/>
                  </a:lnTo>
                  <a:lnTo>
                    <a:pt x="224368" y="811709"/>
                  </a:lnTo>
                  <a:lnTo>
                    <a:pt x="208958" y="766888"/>
                  </a:lnTo>
                  <a:lnTo>
                    <a:pt x="198249" y="719964"/>
                  </a:lnTo>
                  <a:lnTo>
                    <a:pt x="192531" y="671194"/>
                  </a:lnTo>
                  <a:lnTo>
                    <a:pt x="0" y="683260"/>
                  </a:lnTo>
                  <a:lnTo>
                    <a:pt x="4792" y="731134"/>
                  </a:lnTo>
                  <a:lnTo>
                    <a:pt x="12985" y="777864"/>
                  </a:lnTo>
                  <a:lnTo>
                    <a:pt x="24450" y="823329"/>
                  </a:lnTo>
                  <a:lnTo>
                    <a:pt x="39056" y="867406"/>
                  </a:lnTo>
                  <a:lnTo>
                    <a:pt x="56672" y="909973"/>
                  </a:lnTo>
                  <a:lnTo>
                    <a:pt x="77168" y="950907"/>
                  </a:lnTo>
                  <a:lnTo>
                    <a:pt x="100414" y="990087"/>
                  </a:lnTo>
                  <a:lnTo>
                    <a:pt x="126280" y="1027389"/>
                  </a:lnTo>
                  <a:lnTo>
                    <a:pt x="154634" y="1062692"/>
                  </a:lnTo>
                  <a:lnTo>
                    <a:pt x="185348" y="1095874"/>
                  </a:lnTo>
                  <a:lnTo>
                    <a:pt x="218290" y="1126811"/>
                  </a:lnTo>
                  <a:lnTo>
                    <a:pt x="253330" y="1155383"/>
                  </a:lnTo>
                  <a:lnTo>
                    <a:pt x="290338" y="1181466"/>
                  </a:lnTo>
                  <a:lnTo>
                    <a:pt x="329184" y="1204938"/>
                  </a:lnTo>
                  <a:lnTo>
                    <a:pt x="369736" y="1225677"/>
                  </a:lnTo>
                  <a:lnTo>
                    <a:pt x="411866" y="1243561"/>
                  </a:lnTo>
                  <a:lnTo>
                    <a:pt x="455441" y="1258468"/>
                  </a:lnTo>
                  <a:lnTo>
                    <a:pt x="500334" y="1270275"/>
                  </a:lnTo>
                  <a:lnTo>
                    <a:pt x="546412" y="1278860"/>
                  </a:lnTo>
                  <a:lnTo>
                    <a:pt x="593545" y="1284100"/>
                  </a:lnTo>
                  <a:lnTo>
                    <a:pt x="641604" y="1285875"/>
                  </a:lnTo>
                  <a:lnTo>
                    <a:pt x="689588" y="1284111"/>
                  </a:lnTo>
                  <a:lnTo>
                    <a:pt x="736615" y="1278902"/>
                  </a:lnTo>
                  <a:lnTo>
                    <a:pt x="782561" y="1270373"/>
                  </a:lnTo>
                  <a:lnTo>
                    <a:pt x="827301" y="1258648"/>
                  </a:lnTo>
                  <a:lnTo>
                    <a:pt x="870710" y="1243852"/>
                  </a:lnTo>
                  <a:lnTo>
                    <a:pt x="912665" y="1226108"/>
                  </a:lnTo>
                  <a:lnTo>
                    <a:pt x="953040" y="1205541"/>
                  </a:lnTo>
                  <a:lnTo>
                    <a:pt x="991712" y="1182276"/>
                  </a:lnTo>
                  <a:lnTo>
                    <a:pt x="1028556" y="1156437"/>
                  </a:lnTo>
                  <a:lnTo>
                    <a:pt x="1063448" y="1128148"/>
                  </a:lnTo>
                  <a:lnTo>
                    <a:pt x="1096264" y="1097534"/>
                  </a:lnTo>
                  <a:lnTo>
                    <a:pt x="1126878" y="1064718"/>
                  </a:lnTo>
                  <a:lnTo>
                    <a:pt x="1155167" y="1029826"/>
                  </a:lnTo>
                  <a:lnTo>
                    <a:pt x="1181006" y="992982"/>
                  </a:lnTo>
                  <a:lnTo>
                    <a:pt x="1204271" y="954310"/>
                  </a:lnTo>
                  <a:lnTo>
                    <a:pt x="1224838" y="913935"/>
                  </a:lnTo>
                  <a:lnTo>
                    <a:pt x="1242582" y="871980"/>
                  </a:lnTo>
                  <a:lnTo>
                    <a:pt x="1257378" y="828571"/>
                  </a:lnTo>
                  <a:lnTo>
                    <a:pt x="1269103" y="783831"/>
                  </a:lnTo>
                  <a:lnTo>
                    <a:pt x="1277632" y="737885"/>
                  </a:lnTo>
                  <a:lnTo>
                    <a:pt x="1282841" y="690858"/>
                  </a:lnTo>
                  <a:lnTo>
                    <a:pt x="1284605" y="642874"/>
                  </a:lnTo>
                  <a:lnTo>
                    <a:pt x="1282841" y="594906"/>
                  </a:lnTo>
                  <a:lnTo>
                    <a:pt x="1277632" y="547893"/>
                  </a:lnTo>
                  <a:lnTo>
                    <a:pt x="1269103" y="501961"/>
                  </a:lnTo>
                  <a:lnTo>
                    <a:pt x="1257378" y="457234"/>
                  </a:lnTo>
                  <a:lnTo>
                    <a:pt x="1242582" y="413835"/>
                  </a:lnTo>
                  <a:lnTo>
                    <a:pt x="1224838" y="371891"/>
                  </a:lnTo>
                  <a:lnTo>
                    <a:pt x="1204271" y="331524"/>
                  </a:lnTo>
                  <a:lnTo>
                    <a:pt x="1181006" y="292859"/>
                  </a:lnTo>
                  <a:lnTo>
                    <a:pt x="1155167" y="256022"/>
                  </a:lnTo>
                  <a:lnTo>
                    <a:pt x="1126878" y="221135"/>
                  </a:lnTo>
                  <a:lnTo>
                    <a:pt x="1096264" y="188325"/>
                  </a:lnTo>
                  <a:lnTo>
                    <a:pt x="1063448" y="157714"/>
                  </a:lnTo>
                  <a:lnTo>
                    <a:pt x="1028556" y="129428"/>
                  </a:lnTo>
                  <a:lnTo>
                    <a:pt x="991712" y="103592"/>
                  </a:lnTo>
                  <a:lnTo>
                    <a:pt x="953040" y="80329"/>
                  </a:lnTo>
                  <a:lnTo>
                    <a:pt x="912665" y="59764"/>
                  </a:lnTo>
                  <a:lnTo>
                    <a:pt x="870710" y="42021"/>
                  </a:lnTo>
                  <a:lnTo>
                    <a:pt x="827301" y="27225"/>
                  </a:lnTo>
                  <a:lnTo>
                    <a:pt x="782561" y="15501"/>
                  </a:lnTo>
                  <a:lnTo>
                    <a:pt x="736615" y="6972"/>
                  </a:lnTo>
                  <a:lnTo>
                    <a:pt x="689588" y="1763"/>
                  </a:lnTo>
                  <a:lnTo>
                    <a:pt x="64160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11361" y="4311777"/>
              <a:ext cx="426084" cy="603885"/>
            </a:xfrm>
            <a:custGeom>
              <a:avLst/>
              <a:gdLst/>
              <a:ahLst/>
              <a:cxnLst/>
              <a:rect l="l" t="t" r="r" b="b"/>
              <a:pathLst>
                <a:path w="426085" h="603885">
                  <a:moveTo>
                    <a:pt x="333186" y="0"/>
                  </a:moveTo>
                  <a:lnTo>
                    <a:pt x="290727" y="25508"/>
                  </a:lnTo>
                  <a:lnTo>
                    <a:pt x="250742" y="53907"/>
                  </a:lnTo>
                  <a:lnTo>
                    <a:pt x="213329" y="85016"/>
                  </a:lnTo>
                  <a:lnTo>
                    <a:pt x="178588" y="118654"/>
                  </a:lnTo>
                  <a:lnTo>
                    <a:pt x="146618" y="154638"/>
                  </a:lnTo>
                  <a:lnTo>
                    <a:pt x="117520" y="192790"/>
                  </a:lnTo>
                  <a:lnTo>
                    <a:pt x="91391" y="232926"/>
                  </a:lnTo>
                  <a:lnTo>
                    <a:pt x="68332" y="274866"/>
                  </a:lnTo>
                  <a:lnTo>
                    <a:pt x="48442" y="318430"/>
                  </a:lnTo>
                  <a:lnTo>
                    <a:pt x="31820" y="363436"/>
                  </a:lnTo>
                  <a:lnTo>
                    <a:pt x="18565" y="409703"/>
                  </a:lnTo>
                  <a:lnTo>
                    <a:pt x="8777" y="457049"/>
                  </a:lnTo>
                  <a:lnTo>
                    <a:pt x="2556" y="505295"/>
                  </a:lnTo>
                  <a:lnTo>
                    <a:pt x="0" y="554258"/>
                  </a:lnTo>
                  <a:lnTo>
                    <a:pt x="1208" y="603758"/>
                  </a:lnTo>
                  <a:lnTo>
                    <a:pt x="193740" y="591693"/>
                  </a:lnTo>
                  <a:lnTo>
                    <a:pt x="193245" y="544524"/>
                  </a:lnTo>
                  <a:lnTo>
                    <a:pt x="197599" y="498138"/>
                  </a:lnTo>
                  <a:lnTo>
                    <a:pt x="206627" y="452856"/>
                  </a:lnTo>
                  <a:lnTo>
                    <a:pt x="220154" y="409001"/>
                  </a:lnTo>
                  <a:lnTo>
                    <a:pt x="238003" y="366895"/>
                  </a:lnTo>
                  <a:lnTo>
                    <a:pt x="259998" y="326860"/>
                  </a:lnTo>
                  <a:lnTo>
                    <a:pt x="285964" y="289219"/>
                  </a:lnTo>
                  <a:lnTo>
                    <a:pt x="315726" y="254293"/>
                  </a:lnTo>
                  <a:lnTo>
                    <a:pt x="349107" y="222406"/>
                  </a:lnTo>
                  <a:lnTo>
                    <a:pt x="385931" y="193880"/>
                  </a:lnTo>
                  <a:lnTo>
                    <a:pt x="426023" y="169037"/>
                  </a:lnTo>
                  <a:lnTo>
                    <a:pt x="333186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4547" y="4232275"/>
              <a:ext cx="309752" cy="248538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350008" y="5152644"/>
              <a:ext cx="315595" cy="109855"/>
            </a:xfrm>
            <a:custGeom>
              <a:avLst/>
              <a:gdLst/>
              <a:ahLst/>
              <a:cxnLst/>
              <a:rect l="l" t="t" r="r" b="b"/>
              <a:pathLst>
                <a:path w="315594" h="109854">
                  <a:moveTo>
                    <a:pt x="315468" y="0"/>
                  </a:moveTo>
                  <a:lnTo>
                    <a:pt x="0" y="0"/>
                  </a:lnTo>
                  <a:lnTo>
                    <a:pt x="0" y="109727"/>
                  </a:lnTo>
                  <a:lnTo>
                    <a:pt x="315468" y="109727"/>
                  </a:lnTo>
                  <a:lnTo>
                    <a:pt x="31546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351277" y="5128386"/>
            <a:ext cx="30734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74.0%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1577339" y="4590288"/>
            <a:ext cx="320040" cy="109855"/>
          </a:xfrm>
          <a:custGeom>
            <a:avLst/>
            <a:gdLst/>
            <a:ahLst/>
            <a:cxnLst/>
            <a:rect l="l" t="t" r="r" b="b"/>
            <a:pathLst>
              <a:path w="320039" h="109854">
                <a:moveTo>
                  <a:pt x="320040" y="0"/>
                </a:moveTo>
                <a:lnTo>
                  <a:pt x="0" y="0"/>
                </a:lnTo>
                <a:lnTo>
                  <a:pt x="0" y="109728"/>
                </a:lnTo>
                <a:lnTo>
                  <a:pt x="320040" y="109728"/>
                </a:lnTo>
                <a:lnTo>
                  <a:pt x="320040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1581150" y="4567250"/>
            <a:ext cx="307340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18.0%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860804" y="4311396"/>
            <a:ext cx="260985" cy="109855"/>
          </a:xfrm>
          <a:prstGeom prst="rect">
            <a:avLst/>
          </a:prstGeom>
          <a:solidFill>
            <a:srgbClr val="6B86C1"/>
          </a:solidFill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ts val="865"/>
              </a:lnSpc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6.0%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997964" y="4421123"/>
            <a:ext cx="260985" cy="10985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865"/>
              </a:lnSpc>
            </a:pP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2.0%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2066544" y="5815584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992124" y="5650991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6"/>
                </a:lnTo>
                <a:lnTo>
                  <a:pt x="141731" y="105156"/>
                </a:lnTo>
                <a:lnTo>
                  <a:pt x="141731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2066544" y="5650991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6"/>
                </a:lnTo>
                <a:lnTo>
                  <a:pt x="141731" y="105156"/>
                </a:lnTo>
                <a:lnTo>
                  <a:pt x="141731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992124" y="5815584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40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1172057" y="5588230"/>
            <a:ext cx="752475" cy="35687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800" spc="-10">
                <a:latin typeface="Arial MT"/>
                <a:cs typeface="Arial MT"/>
              </a:rPr>
              <a:t>Collocation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800" spc="-10">
                <a:latin typeface="Arial MT"/>
                <a:cs typeface="Arial MT"/>
              </a:rPr>
              <a:t>Interconnections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247138" y="5588230"/>
            <a:ext cx="1059815" cy="35687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800" spc="-10">
                <a:latin typeface="Arial MT"/>
                <a:cs typeface="Arial MT"/>
              </a:rPr>
              <a:t>Managed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Infrastructure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800" spc="-10">
                <a:latin typeface="Arial MT"/>
                <a:cs typeface="Arial MT"/>
              </a:rPr>
              <a:t>Other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3510724" y="4274883"/>
            <a:ext cx="6413500" cy="1730375"/>
            <a:chOff x="3510724" y="4274883"/>
            <a:chExt cx="6413500" cy="1730375"/>
          </a:xfrm>
        </p:grpSpPr>
        <p:sp>
          <p:nvSpPr>
            <p:cNvPr id="54" name="object 54" descr=""/>
            <p:cNvSpPr/>
            <p:nvPr/>
          </p:nvSpPr>
          <p:spPr>
            <a:xfrm>
              <a:off x="8504809" y="5474335"/>
              <a:ext cx="68580" cy="100965"/>
            </a:xfrm>
            <a:custGeom>
              <a:avLst/>
              <a:gdLst/>
              <a:ahLst/>
              <a:cxnLst/>
              <a:rect l="l" t="t" r="r" b="b"/>
              <a:pathLst>
                <a:path w="68579" h="100964">
                  <a:moveTo>
                    <a:pt x="32004" y="100457"/>
                  </a:moveTo>
                  <a:lnTo>
                    <a:pt x="28829" y="92583"/>
                  </a:lnTo>
                  <a:lnTo>
                    <a:pt x="22352" y="86487"/>
                  </a:lnTo>
                  <a:lnTo>
                    <a:pt x="14986" y="81026"/>
                  </a:lnTo>
                  <a:lnTo>
                    <a:pt x="8890" y="74422"/>
                  </a:lnTo>
                  <a:lnTo>
                    <a:pt x="2032" y="68453"/>
                  </a:lnTo>
                  <a:lnTo>
                    <a:pt x="0" y="76581"/>
                  </a:lnTo>
                  <a:lnTo>
                    <a:pt x="5588" y="83439"/>
                  </a:lnTo>
                  <a:lnTo>
                    <a:pt x="12700" y="89027"/>
                  </a:lnTo>
                  <a:lnTo>
                    <a:pt x="20955" y="93599"/>
                  </a:lnTo>
                  <a:lnTo>
                    <a:pt x="28448" y="99060"/>
                  </a:lnTo>
                  <a:lnTo>
                    <a:pt x="32004" y="100457"/>
                  </a:lnTo>
                  <a:close/>
                </a:path>
                <a:path w="68579" h="100964">
                  <a:moveTo>
                    <a:pt x="68453" y="5969"/>
                  </a:moveTo>
                  <a:lnTo>
                    <a:pt x="63119" y="0"/>
                  </a:lnTo>
                  <a:lnTo>
                    <a:pt x="59563" y="6858"/>
                  </a:lnTo>
                  <a:lnTo>
                    <a:pt x="61087" y="10668"/>
                  </a:lnTo>
                  <a:lnTo>
                    <a:pt x="68453" y="596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0724" y="4274883"/>
              <a:ext cx="6413212" cy="172678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6022340" y="5492623"/>
              <a:ext cx="2743200" cy="512445"/>
            </a:xfrm>
            <a:custGeom>
              <a:avLst/>
              <a:gdLst/>
              <a:ahLst/>
              <a:cxnLst/>
              <a:rect l="l" t="t" r="r" b="b"/>
              <a:pathLst>
                <a:path w="2743200" h="512445">
                  <a:moveTo>
                    <a:pt x="45720" y="504405"/>
                  </a:moveTo>
                  <a:lnTo>
                    <a:pt x="44704" y="491058"/>
                  </a:lnTo>
                  <a:lnTo>
                    <a:pt x="35560" y="489242"/>
                  </a:lnTo>
                  <a:lnTo>
                    <a:pt x="0" y="498754"/>
                  </a:lnTo>
                  <a:lnTo>
                    <a:pt x="2794" y="504875"/>
                  </a:lnTo>
                  <a:lnTo>
                    <a:pt x="6858" y="512102"/>
                  </a:lnTo>
                  <a:lnTo>
                    <a:pt x="45339" y="510755"/>
                  </a:lnTo>
                  <a:lnTo>
                    <a:pt x="45720" y="504405"/>
                  </a:lnTo>
                  <a:close/>
                </a:path>
                <a:path w="2743200" h="512445">
                  <a:moveTo>
                    <a:pt x="2713228" y="18796"/>
                  </a:moveTo>
                  <a:lnTo>
                    <a:pt x="2704338" y="16002"/>
                  </a:lnTo>
                  <a:lnTo>
                    <a:pt x="2694813" y="18542"/>
                  </a:lnTo>
                  <a:lnTo>
                    <a:pt x="2692857" y="25019"/>
                  </a:lnTo>
                  <a:lnTo>
                    <a:pt x="2692781" y="25273"/>
                  </a:lnTo>
                  <a:lnTo>
                    <a:pt x="2699385" y="26670"/>
                  </a:lnTo>
                  <a:lnTo>
                    <a:pt x="2709037" y="25019"/>
                  </a:lnTo>
                  <a:lnTo>
                    <a:pt x="2713228" y="18796"/>
                  </a:lnTo>
                  <a:close/>
                </a:path>
                <a:path w="2743200" h="512445">
                  <a:moveTo>
                    <a:pt x="2729077" y="38188"/>
                  </a:moveTo>
                  <a:lnTo>
                    <a:pt x="2728722" y="38862"/>
                  </a:lnTo>
                  <a:lnTo>
                    <a:pt x="2726182" y="45720"/>
                  </a:lnTo>
                  <a:lnTo>
                    <a:pt x="2728595" y="39624"/>
                  </a:lnTo>
                  <a:lnTo>
                    <a:pt x="2729077" y="38188"/>
                  </a:lnTo>
                  <a:close/>
                </a:path>
                <a:path w="2743200" h="512445">
                  <a:moveTo>
                    <a:pt x="2734183" y="24511"/>
                  </a:moveTo>
                  <a:lnTo>
                    <a:pt x="2733776" y="25196"/>
                  </a:lnTo>
                  <a:lnTo>
                    <a:pt x="2733192" y="26771"/>
                  </a:lnTo>
                  <a:lnTo>
                    <a:pt x="2733903" y="25196"/>
                  </a:lnTo>
                  <a:lnTo>
                    <a:pt x="2734183" y="24511"/>
                  </a:lnTo>
                  <a:close/>
                </a:path>
                <a:path w="2743200" h="512445">
                  <a:moveTo>
                    <a:pt x="2743073" y="0"/>
                  </a:moveTo>
                  <a:lnTo>
                    <a:pt x="2733294" y="2032"/>
                  </a:lnTo>
                  <a:lnTo>
                    <a:pt x="2724023" y="4318"/>
                  </a:lnTo>
                  <a:lnTo>
                    <a:pt x="2715641" y="8001"/>
                  </a:lnTo>
                  <a:lnTo>
                    <a:pt x="2718435" y="10922"/>
                  </a:lnTo>
                  <a:lnTo>
                    <a:pt x="2726944" y="7239"/>
                  </a:lnTo>
                  <a:lnTo>
                    <a:pt x="2736977" y="7239"/>
                  </a:lnTo>
                  <a:lnTo>
                    <a:pt x="2741041" y="1016"/>
                  </a:lnTo>
                  <a:lnTo>
                    <a:pt x="2740368" y="6184"/>
                  </a:lnTo>
                  <a:lnTo>
                    <a:pt x="2740329" y="6489"/>
                  </a:lnTo>
                  <a:lnTo>
                    <a:pt x="2740228" y="7239"/>
                  </a:lnTo>
                  <a:lnTo>
                    <a:pt x="2740152" y="7874"/>
                  </a:lnTo>
                  <a:lnTo>
                    <a:pt x="2742438" y="1600"/>
                  </a:lnTo>
                  <a:lnTo>
                    <a:pt x="2742692" y="1016"/>
                  </a:lnTo>
                  <a:lnTo>
                    <a:pt x="274307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715121" y="5492623"/>
              <a:ext cx="50800" cy="45720"/>
            </a:xfrm>
            <a:custGeom>
              <a:avLst/>
              <a:gdLst/>
              <a:ahLst/>
              <a:cxnLst/>
              <a:rect l="l" t="t" r="r" b="b"/>
              <a:pathLst>
                <a:path w="50800" h="45720">
                  <a:moveTo>
                    <a:pt x="33400" y="45719"/>
                  </a:moveTo>
                  <a:lnTo>
                    <a:pt x="46481" y="10286"/>
                  </a:lnTo>
                  <a:lnTo>
                    <a:pt x="43687" y="17652"/>
                  </a:lnTo>
                  <a:lnTo>
                    <a:pt x="41401" y="24510"/>
                  </a:lnTo>
                  <a:lnTo>
                    <a:pt x="38353" y="32257"/>
                  </a:lnTo>
                  <a:lnTo>
                    <a:pt x="35813" y="39623"/>
                  </a:lnTo>
                  <a:lnTo>
                    <a:pt x="33400" y="45719"/>
                  </a:lnTo>
                  <a:close/>
                </a:path>
                <a:path w="50800" h="45720">
                  <a:moveTo>
                    <a:pt x="6603" y="26669"/>
                  </a:moveTo>
                  <a:lnTo>
                    <a:pt x="16255" y="25018"/>
                  </a:lnTo>
                  <a:lnTo>
                    <a:pt x="20447" y="18795"/>
                  </a:lnTo>
                  <a:lnTo>
                    <a:pt x="11556" y="16001"/>
                  </a:lnTo>
                  <a:lnTo>
                    <a:pt x="2031" y="18541"/>
                  </a:lnTo>
                  <a:lnTo>
                    <a:pt x="0" y="25272"/>
                  </a:lnTo>
                  <a:lnTo>
                    <a:pt x="6603" y="26669"/>
                  </a:lnTo>
                  <a:close/>
                </a:path>
                <a:path w="50800" h="45720">
                  <a:moveTo>
                    <a:pt x="25653" y="10921"/>
                  </a:moveTo>
                  <a:lnTo>
                    <a:pt x="34162" y="7238"/>
                  </a:lnTo>
                  <a:lnTo>
                    <a:pt x="44196" y="7238"/>
                  </a:lnTo>
                  <a:lnTo>
                    <a:pt x="48259" y="1015"/>
                  </a:lnTo>
                  <a:lnTo>
                    <a:pt x="47371" y="7873"/>
                  </a:lnTo>
                  <a:lnTo>
                    <a:pt x="50292" y="0"/>
                  </a:lnTo>
                  <a:lnTo>
                    <a:pt x="40512" y="2031"/>
                  </a:lnTo>
                  <a:lnTo>
                    <a:pt x="31242" y="4317"/>
                  </a:lnTo>
                  <a:lnTo>
                    <a:pt x="22859" y="8000"/>
                  </a:lnTo>
                  <a:lnTo>
                    <a:pt x="25653" y="10921"/>
                  </a:lnTo>
                  <a:close/>
                </a:path>
                <a:path w="50800" h="45720">
                  <a:moveTo>
                    <a:pt x="33400" y="45719"/>
                  </a:moveTo>
                  <a:lnTo>
                    <a:pt x="35940" y="38861"/>
                  </a:lnTo>
                  <a:lnTo>
                    <a:pt x="39115" y="29971"/>
                  </a:lnTo>
                  <a:lnTo>
                    <a:pt x="42163" y="22351"/>
                  </a:lnTo>
                  <a:lnTo>
                    <a:pt x="45720" y="12445"/>
                  </a:lnTo>
                  <a:lnTo>
                    <a:pt x="33400" y="45719"/>
                  </a:lnTo>
                  <a:close/>
                </a:path>
                <a:path w="50800" h="45720">
                  <a:moveTo>
                    <a:pt x="46481" y="10286"/>
                  </a:moveTo>
                  <a:lnTo>
                    <a:pt x="50164" y="3936"/>
                  </a:lnTo>
                  <a:lnTo>
                    <a:pt x="46481" y="10286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3847846" y="4956428"/>
            <a:ext cx="32448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 b="1">
                <a:solidFill>
                  <a:srgbClr val="FFFFFF"/>
                </a:solidFill>
                <a:latin typeface="Georgia"/>
                <a:cs typeface="Georgia"/>
              </a:rPr>
              <a:t>#24</a:t>
            </a:r>
            <a:endParaRPr sz="1150">
              <a:latin typeface="Georgia"/>
              <a:cs typeface="Georgia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975097" y="5317693"/>
            <a:ext cx="227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 b="1">
                <a:solidFill>
                  <a:srgbClr val="FFFFFF"/>
                </a:solidFill>
                <a:latin typeface="Georgia"/>
                <a:cs typeface="Georgia"/>
              </a:rPr>
              <a:t>#4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321297" y="5231713"/>
            <a:ext cx="224154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 b="1">
                <a:solidFill>
                  <a:srgbClr val="FFFFFF"/>
                </a:solidFill>
                <a:latin typeface="Georgia"/>
                <a:cs typeface="Georgia"/>
              </a:rPr>
              <a:t>#3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581902" y="4458716"/>
            <a:ext cx="3105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 b="1">
                <a:solidFill>
                  <a:srgbClr val="FFFFFF"/>
                </a:solidFill>
                <a:latin typeface="Georgia"/>
                <a:cs typeface="Georgia"/>
              </a:rPr>
              <a:t>#27</a:t>
            </a:r>
            <a:endParaRPr sz="1150">
              <a:latin typeface="Georgia"/>
              <a:cs typeface="Georgia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759065" y="5026228"/>
            <a:ext cx="23685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Georgia"/>
                <a:cs typeface="Georgia"/>
              </a:rPr>
              <a:t>#16</a:t>
            </a:r>
            <a:endParaRPr sz="900">
              <a:latin typeface="Georgia"/>
              <a:cs typeface="Georgia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8490204" y="4475988"/>
            <a:ext cx="1353820" cy="1042669"/>
            <a:chOff x="8490204" y="4475988"/>
            <a:chExt cx="1353820" cy="1042669"/>
          </a:xfrm>
        </p:grpSpPr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0204" y="4997196"/>
              <a:ext cx="278892" cy="320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516" y="4622292"/>
              <a:ext cx="146303" cy="1005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1140" y="4475988"/>
              <a:ext cx="109727" cy="10972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9660" y="5216652"/>
              <a:ext cx="123444" cy="10515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3184" y="4626864"/>
              <a:ext cx="146303" cy="9143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3496" y="4933188"/>
              <a:ext cx="160020" cy="114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3184" y="5253228"/>
              <a:ext cx="150875" cy="7315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4564" y="5445252"/>
              <a:ext cx="182879" cy="7315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1120" y="4905756"/>
              <a:ext cx="402335" cy="132587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9060560" y="5006721"/>
            <a:ext cx="23558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10030968" y="4046220"/>
            <a:ext cx="1550035" cy="1902460"/>
          </a:xfrm>
          <a:custGeom>
            <a:avLst/>
            <a:gdLst/>
            <a:ahLst/>
            <a:cxnLst/>
            <a:rect l="l" t="t" r="r" b="b"/>
            <a:pathLst>
              <a:path w="1550034" h="1902460">
                <a:moveTo>
                  <a:pt x="0" y="1901952"/>
                </a:moveTo>
                <a:lnTo>
                  <a:pt x="1549907" y="1901952"/>
                </a:lnTo>
                <a:lnTo>
                  <a:pt x="1549907" y="0"/>
                </a:lnTo>
                <a:lnTo>
                  <a:pt x="0" y="0"/>
                </a:lnTo>
                <a:lnTo>
                  <a:pt x="0" y="1901952"/>
                </a:lnTo>
                <a:close/>
              </a:path>
            </a:pathLst>
          </a:custGeom>
          <a:ln w="9525">
            <a:solidFill>
              <a:srgbClr val="1C223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10049256" y="4064508"/>
            <a:ext cx="1513840" cy="25146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48894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384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035730" y="4357497"/>
            <a:ext cx="1540510" cy="15519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0965" marR="143510">
              <a:lnSpc>
                <a:spcPct val="100099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Equinix's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customer </a:t>
            </a:r>
            <a:r>
              <a:rPr dirty="0" sz="1000">
                <a:latin typeface="Arial MT"/>
                <a:cs typeface="Arial MT"/>
              </a:rPr>
              <a:t>base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includes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top-</a:t>
            </a:r>
            <a:r>
              <a:rPr dirty="0" sz="1000" spc="-20">
                <a:latin typeface="Arial MT"/>
                <a:cs typeface="Arial MT"/>
              </a:rPr>
              <a:t>tier </a:t>
            </a: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solution </a:t>
            </a:r>
            <a:r>
              <a:rPr dirty="0" sz="1000">
                <a:latin typeface="Arial MT"/>
                <a:cs typeface="Arial MT"/>
              </a:rPr>
              <a:t>providers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like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Microsoft </a:t>
            </a:r>
            <a:r>
              <a:rPr dirty="0" sz="1000">
                <a:latin typeface="Arial MT"/>
                <a:cs typeface="Arial MT"/>
              </a:rPr>
              <a:t>Azure,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Amazon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Web </a:t>
            </a:r>
            <a:r>
              <a:rPr dirty="0" sz="1000">
                <a:latin typeface="Arial MT"/>
                <a:cs typeface="Arial MT"/>
              </a:rPr>
              <a:t>Services, SAP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>
                <a:latin typeface="Arial MT"/>
                <a:cs typeface="Arial MT"/>
              </a:rPr>
              <a:t>many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all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utilizing </a:t>
            </a:r>
            <a:r>
              <a:rPr dirty="0" sz="1000">
                <a:latin typeface="Arial MT"/>
                <a:cs typeface="Arial MT"/>
              </a:rPr>
              <a:t>Equinix's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robust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data </a:t>
            </a:r>
            <a:r>
              <a:rPr dirty="0" sz="1000">
                <a:latin typeface="Arial MT"/>
                <a:cs typeface="Arial MT"/>
              </a:rPr>
              <a:t>centers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their operations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5769864" y="1559052"/>
            <a:ext cx="1550035" cy="1897380"/>
          </a:xfrm>
          <a:custGeom>
            <a:avLst/>
            <a:gdLst/>
            <a:ahLst/>
            <a:cxnLst/>
            <a:rect l="l" t="t" r="r" b="b"/>
            <a:pathLst>
              <a:path w="1550034" h="1897379">
                <a:moveTo>
                  <a:pt x="0" y="1897380"/>
                </a:moveTo>
                <a:lnTo>
                  <a:pt x="1549908" y="1897380"/>
                </a:lnTo>
                <a:lnTo>
                  <a:pt x="1549908" y="0"/>
                </a:lnTo>
                <a:lnTo>
                  <a:pt x="0" y="0"/>
                </a:lnTo>
                <a:lnTo>
                  <a:pt x="0" y="1897380"/>
                </a:lnTo>
                <a:close/>
              </a:path>
            </a:pathLst>
          </a:custGeom>
          <a:ln w="9525">
            <a:solidFill>
              <a:srgbClr val="1C223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5788152" y="1577339"/>
            <a:ext cx="1513840" cy="25146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45720" rIns="0" bIns="0" rtlCol="0" vert="horz">
            <a:spAutoFit/>
          </a:bodyPr>
          <a:lstStyle/>
          <a:p>
            <a:pPr marL="337185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REIT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774626" y="1862150"/>
            <a:ext cx="1540510" cy="1551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00965" marR="112395">
              <a:lnSpc>
                <a:spcPct val="99900"/>
              </a:lnSpc>
              <a:spcBef>
                <a:spcPts val="110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Equinix</a:t>
            </a:r>
            <a:r>
              <a:rPr dirty="0" sz="10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organized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as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 Real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Estate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Investment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Trust,</a:t>
            </a:r>
            <a:r>
              <a:rPr dirty="0" sz="10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which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subjects</a:t>
            </a:r>
            <a:r>
              <a:rPr dirty="0" sz="10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it</a:t>
            </a:r>
            <a:r>
              <a:rPr dirty="0" sz="10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 a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favorable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13.8%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corporate</a:t>
            </a:r>
            <a:r>
              <a:rPr dirty="0" sz="10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tax</a:t>
            </a:r>
            <a:r>
              <a:rPr dirty="0" sz="100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rate.</a:t>
            </a:r>
            <a:endParaRPr sz="1000">
              <a:latin typeface="Calibri"/>
              <a:cs typeface="Calibri"/>
            </a:endParaRPr>
          </a:p>
          <a:p>
            <a:pPr marL="100965" marR="140335">
              <a:lnSpc>
                <a:spcPct val="99800"/>
              </a:lnSpc>
              <a:spcBef>
                <a:spcPts val="25"/>
              </a:spcBef>
            </a:pP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However,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Equinix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must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distribute</a:t>
            </a:r>
            <a:r>
              <a:rPr dirty="0" sz="10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at</a:t>
            </a:r>
            <a:r>
              <a:rPr dirty="0" sz="10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least</a:t>
            </a:r>
            <a:r>
              <a:rPr dirty="0" sz="10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90%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 its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taxable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income</a:t>
            </a:r>
            <a:r>
              <a:rPr dirty="0" sz="10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 form</a:t>
            </a:r>
            <a:r>
              <a:rPr dirty="0" sz="10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10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dividends</a:t>
            </a:r>
            <a:r>
              <a:rPr dirty="0" sz="10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100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dirty="0" sz="1000" spc="-10">
                <a:solidFill>
                  <a:srgbClr val="0D0D0D"/>
                </a:solidFill>
                <a:latin typeface="Calibri"/>
                <a:cs typeface="Calibri"/>
              </a:rPr>
              <a:t> shareholders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88404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(Panchal,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2022),</a:t>
            </a:r>
            <a:r>
              <a:rPr dirty="0" sz="800" i="1">
                <a:latin typeface="Arial"/>
                <a:cs typeface="Arial"/>
              </a:rPr>
              <a:t> (Equinix,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9047" y="1376172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99047" y="3890771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0120376" y="1476375"/>
            <a:ext cx="1256030" cy="1256030"/>
            <a:chOff x="10120376" y="1476375"/>
            <a:chExt cx="1256030" cy="1256030"/>
          </a:xfrm>
        </p:grpSpPr>
        <p:sp>
          <p:nvSpPr>
            <p:cNvPr id="9" name="object 9" descr=""/>
            <p:cNvSpPr/>
            <p:nvPr/>
          </p:nvSpPr>
          <p:spPr>
            <a:xfrm>
              <a:off x="10120376" y="1476375"/>
              <a:ext cx="1256030" cy="1256030"/>
            </a:xfrm>
            <a:custGeom>
              <a:avLst/>
              <a:gdLst/>
              <a:ahLst/>
              <a:cxnLst/>
              <a:rect l="l" t="t" r="r" b="b"/>
              <a:pathLst>
                <a:path w="1256029" h="1256030">
                  <a:moveTo>
                    <a:pt x="627760" y="0"/>
                  </a:moveTo>
                  <a:lnTo>
                    <a:pt x="627760" y="188340"/>
                  </a:lnTo>
                  <a:lnTo>
                    <a:pt x="648497" y="188837"/>
                  </a:lnTo>
                  <a:lnTo>
                    <a:pt x="669163" y="190309"/>
                  </a:lnTo>
                  <a:lnTo>
                    <a:pt x="710183" y="196087"/>
                  </a:lnTo>
                  <a:lnTo>
                    <a:pt x="756732" y="207614"/>
                  </a:lnTo>
                  <a:lnTo>
                    <a:pt x="800882" y="223749"/>
                  </a:lnTo>
                  <a:lnTo>
                    <a:pt x="842421" y="244177"/>
                  </a:lnTo>
                  <a:lnTo>
                    <a:pt x="881136" y="268586"/>
                  </a:lnTo>
                  <a:lnTo>
                    <a:pt x="916813" y="296662"/>
                  </a:lnTo>
                  <a:lnTo>
                    <a:pt x="949238" y="328092"/>
                  </a:lnTo>
                  <a:lnTo>
                    <a:pt x="978199" y="362563"/>
                  </a:lnTo>
                  <a:lnTo>
                    <a:pt x="1003482" y="399761"/>
                  </a:lnTo>
                  <a:lnTo>
                    <a:pt x="1024874" y="439373"/>
                  </a:lnTo>
                  <a:lnTo>
                    <a:pt x="1042161" y="481085"/>
                  </a:lnTo>
                  <a:lnTo>
                    <a:pt x="1055131" y="524584"/>
                  </a:lnTo>
                  <a:lnTo>
                    <a:pt x="1063569" y="569557"/>
                  </a:lnTo>
                  <a:lnTo>
                    <a:pt x="1067262" y="615690"/>
                  </a:lnTo>
                  <a:lnTo>
                    <a:pt x="1065997" y="662670"/>
                  </a:lnTo>
                  <a:lnTo>
                    <a:pt x="1059560" y="710184"/>
                  </a:lnTo>
                  <a:lnTo>
                    <a:pt x="1048034" y="756754"/>
                  </a:lnTo>
                  <a:lnTo>
                    <a:pt x="1031899" y="800920"/>
                  </a:lnTo>
                  <a:lnTo>
                    <a:pt x="1011471" y="842470"/>
                  </a:lnTo>
                  <a:lnTo>
                    <a:pt x="987062" y="881190"/>
                  </a:lnTo>
                  <a:lnTo>
                    <a:pt x="958986" y="916869"/>
                  </a:lnTo>
                  <a:lnTo>
                    <a:pt x="927556" y="949293"/>
                  </a:lnTo>
                  <a:lnTo>
                    <a:pt x="893085" y="978250"/>
                  </a:lnTo>
                  <a:lnTo>
                    <a:pt x="855887" y="1003527"/>
                  </a:lnTo>
                  <a:lnTo>
                    <a:pt x="816275" y="1024911"/>
                  </a:lnTo>
                  <a:lnTo>
                    <a:pt x="774563" y="1042190"/>
                  </a:lnTo>
                  <a:lnTo>
                    <a:pt x="731064" y="1055151"/>
                  </a:lnTo>
                  <a:lnTo>
                    <a:pt x="686091" y="1063581"/>
                  </a:lnTo>
                  <a:lnTo>
                    <a:pt x="639958" y="1067268"/>
                  </a:lnTo>
                  <a:lnTo>
                    <a:pt x="592978" y="1065998"/>
                  </a:lnTo>
                  <a:lnTo>
                    <a:pt x="545465" y="1059561"/>
                  </a:lnTo>
                  <a:lnTo>
                    <a:pt x="498894" y="1048057"/>
                  </a:lnTo>
                  <a:lnTo>
                    <a:pt x="454728" y="1031944"/>
                  </a:lnTo>
                  <a:lnTo>
                    <a:pt x="413178" y="1011532"/>
                  </a:lnTo>
                  <a:lnTo>
                    <a:pt x="374458" y="987137"/>
                  </a:lnTo>
                  <a:lnTo>
                    <a:pt x="338779" y="959071"/>
                  </a:lnTo>
                  <a:lnTo>
                    <a:pt x="306355" y="927647"/>
                  </a:lnTo>
                  <a:lnTo>
                    <a:pt x="277398" y="893180"/>
                  </a:lnTo>
                  <a:lnTo>
                    <a:pt x="252121" y="855982"/>
                  </a:lnTo>
                  <a:lnTo>
                    <a:pt x="230737" y="816367"/>
                  </a:lnTo>
                  <a:lnTo>
                    <a:pt x="213458" y="774648"/>
                  </a:lnTo>
                  <a:lnTo>
                    <a:pt x="200497" y="731138"/>
                  </a:lnTo>
                  <a:lnTo>
                    <a:pt x="192067" y="686152"/>
                  </a:lnTo>
                  <a:lnTo>
                    <a:pt x="188380" y="640002"/>
                  </a:lnTo>
                  <a:lnTo>
                    <a:pt x="189650" y="593002"/>
                  </a:lnTo>
                  <a:lnTo>
                    <a:pt x="196088" y="545464"/>
                  </a:lnTo>
                  <a:lnTo>
                    <a:pt x="11049" y="510159"/>
                  </a:lnTo>
                  <a:lnTo>
                    <a:pt x="6215" y="539394"/>
                  </a:lnTo>
                  <a:lnTo>
                    <a:pt x="2762" y="568785"/>
                  </a:lnTo>
                  <a:lnTo>
                    <a:pt x="690" y="598295"/>
                  </a:lnTo>
                  <a:lnTo>
                    <a:pt x="0" y="627888"/>
                  </a:lnTo>
                  <a:lnTo>
                    <a:pt x="1888" y="676948"/>
                  </a:lnTo>
                  <a:lnTo>
                    <a:pt x="7461" y="724975"/>
                  </a:lnTo>
                  <a:lnTo>
                    <a:pt x="16579" y="771830"/>
                  </a:lnTo>
                  <a:lnTo>
                    <a:pt x="29102" y="817372"/>
                  </a:lnTo>
                  <a:lnTo>
                    <a:pt x="44890" y="861464"/>
                  </a:lnTo>
                  <a:lnTo>
                    <a:pt x="63805" y="903964"/>
                  </a:lnTo>
                  <a:lnTo>
                    <a:pt x="85706" y="944734"/>
                  </a:lnTo>
                  <a:lnTo>
                    <a:pt x="110454" y="983633"/>
                  </a:lnTo>
                  <a:lnTo>
                    <a:pt x="137909" y="1020523"/>
                  </a:lnTo>
                  <a:lnTo>
                    <a:pt x="167933" y="1055264"/>
                  </a:lnTo>
                  <a:lnTo>
                    <a:pt x="200384" y="1087715"/>
                  </a:lnTo>
                  <a:lnTo>
                    <a:pt x="235125" y="1117739"/>
                  </a:lnTo>
                  <a:lnTo>
                    <a:pt x="272015" y="1145194"/>
                  </a:lnTo>
                  <a:lnTo>
                    <a:pt x="310914" y="1169942"/>
                  </a:lnTo>
                  <a:lnTo>
                    <a:pt x="351684" y="1191843"/>
                  </a:lnTo>
                  <a:lnTo>
                    <a:pt x="394184" y="1210758"/>
                  </a:lnTo>
                  <a:lnTo>
                    <a:pt x="438276" y="1226546"/>
                  </a:lnTo>
                  <a:lnTo>
                    <a:pt x="483818" y="1239069"/>
                  </a:lnTo>
                  <a:lnTo>
                    <a:pt x="530673" y="1248187"/>
                  </a:lnTo>
                  <a:lnTo>
                    <a:pt x="578700" y="1253760"/>
                  </a:lnTo>
                  <a:lnTo>
                    <a:pt x="627760" y="1255649"/>
                  </a:lnTo>
                  <a:lnTo>
                    <a:pt x="676838" y="1253760"/>
                  </a:lnTo>
                  <a:lnTo>
                    <a:pt x="724881" y="1248187"/>
                  </a:lnTo>
                  <a:lnTo>
                    <a:pt x="771750" y="1239069"/>
                  </a:lnTo>
                  <a:lnTo>
                    <a:pt x="817305" y="1226546"/>
                  </a:lnTo>
                  <a:lnTo>
                    <a:pt x="861408" y="1210758"/>
                  </a:lnTo>
                  <a:lnTo>
                    <a:pt x="903918" y="1191843"/>
                  </a:lnTo>
                  <a:lnTo>
                    <a:pt x="944696" y="1169942"/>
                  </a:lnTo>
                  <a:lnTo>
                    <a:pt x="983603" y="1145194"/>
                  </a:lnTo>
                  <a:lnTo>
                    <a:pt x="1020499" y="1117739"/>
                  </a:lnTo>
                  <a:lnTo>
                    <a:pt x="1055245" y="1087715"/>
                  </a:lnTo>
                  <a:lnTo>
                    <a:pt x="1087702" y="1055264"/>
                  </a:lnTo>
                  <a:lnTo>
                    <a:pt x="1117729" y="1020523"/>
                  </a:lnTo>
                  <a:lnTo>
                    <a:pt x="1145187" y="983633"/>
                  </a:lnTo>
                  <a:lnTo>
                    <a:pt x="1169938" y="944734"/>
                  </a:lnTo>
                  <a:lnTo>
                    <a:pt x="1191840" y="903964"/>
                  </a:lnTo>
                  <a:lnTo>
                    <a:pt x="1210756" y="861464"/>
                  </a:lnTo>
                  <a:lnTo>
                    <a:pt x="1226546" y="817372"/>
                  </a:lnTo>
                  <a:lnTo>
                    <a:pt x="1239069" y="771830"/>
                  </a:lnTo>
                  <a:lnTo>
                    <a:pt x="1248187" y="724975"/>
                  </a:lnTo>
                  <a:lnTo>
                    <a:pt x="1253760" y="676948"/>
                  </a:lnTo>
                  <a:lnTo>
                    <a:pt x="1255649" y="627888"/>
                  </a:lnTo>
                  <a:lnTo>
                    <a:pt x="1253760" y="578810"/>
                  </a:lnTo>
                  <a:lnTo>
                    <a:pt x="1248187" y="530767"/>
                  </a:lnTo>
                  <a:lnTo>
                    <a:pt x="1239069" y="483898"/>
                  </a:lnTo>
                  <a:lnTo>
                    <a:pt x="1226546" y="438343"/>
                  </a:lnTo>
                  <a:lnTo>
                    <a:pt x="1210756" y="394240"/>
                  </a:lnTo>
                  <a:lnTo>
                    <a:pt x="1191840" y="351730"/>
                  </a:lnTo>
                  <a:lnTo>
                    <a:pt x="1169938" y="310952"/>
                  </a:lnTo>
                  <a:lnTo>
                    <a:pt x="1145187" y="272045"/>
                  </a:lnTo>
                  <a:lnTo>
                    <a:pt x="1117729" y="235149"/>
                  </a:lnTo>
                  <a:lnTo>
                    <a:pt x="1087702" y="200403"/>
                  </a:lnTo>
                  <a:lnTo>
                    <a:pt x="1055245" y="167946"/>
                  </a:lnTo>
                  <a:lnTo>
                    <a:pt x="1020499" y="137919"/>
                  </a:lnTo>
                  <a:lnTo>
                    <a:pt x="983603" y="110461"/>
                  </a:lnTo>
                  <a:lnTo>
                    <a:pt x="944696" y="85710"/>
                  </a:lnTo>
                  <a:lnTo>
                    <a:pt x="903918" y="63808"/>
                  </a:lnTo>
                  <a:lnTo>
                    <a:pt x="861408" y="44892"/>
                  </a:lnTo>
                  <a:lnTo>
                    <a:pt x="817305" y="29102"/>
                  </a:lnTo>
                  <a:lnTo>
                    <a:pt x="771750" y="16579"/>
                  </a:lnTo>
                  <a:lnTo>
                    <a:pt x="724881" y="7461"/>
                  </a:lnTo>
                  <a:lnTo>
                    <a:pt x="676838" y="1888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31425" y="1476375"/>
              <a:ext cx="617220" cy="545465"/>
            </a:xfrm>
            <a:custGeom>
              <a:avLst/>
              <a:gdLst/>
              <a:ahLst/>
              <a:cxnLst/>
              <a:rect l="l" t="t" r="r" b="b"/>
              <a:pathLst>
                <a:path w="617220" h="545464">
                  <a:moveTo>
                    <a:pt x="616711" y="0"/>
                  </a:moveTo>
                  <a:lnTo>
                    <a:pt x="566904" y="1959"/>
                  </a:lnTo>
                  <a:lnTo>
                    <a:pt x="518049" y="7749"/>
                  </a:lnTo>
                  <a:lnTo>
                    <a:pt x="470311" y="17231"/>
                  </a:lnTo>
                  <a:lnTo>
                    <a:pt x="423854" y="30270"/>
                  </a:lnTo>
                  <a:lnTo>
                    <a:pt x="378842" y="46731"/>
                  </a:lnTo>
                  <a:lnTo>
                    <a:pt x="335439" y="66477"/>
                  </a:lnTo>
                  <a:lnTo>
                    <a:pt x="293811" y="89372"/>
                  </a:lnTo>
                  <a:lnTo>
                    <a:pt x="254121" y="115280"/>
                  </a:lnTo>
                  <a:lnTo>
                    <a:pt x="216534" y="144065"/>
                  </a:lnTo>
                  <a:lnTo>
                    <a:pt x="181215" y="175591"/>
                  </a:lnTo>
                  <a:lnTo>
                    <a:pt x="148327" y="209723"/>
                  </a:lnTo>
                  <a:lnTo>
                    <a:pt x="118034" y="246323"/>
                  </a:lnTo>
                  <a:lnTo>
                    <a:pt x="90502" y="285256"/>
                  </a:lnTo>
                  <a:lnTo>
                    <a:pt x="65895" y="326387"/>
                  </a:lnTo>
                  <a:lnTo>
                    <a:pt x="44377" y="369578"/>
                  </a:lnTo>
                  <a:lnTo>
                    <a:pt x="26112" y="414695"/>
                  </a:lnTo>
                  <a:lnTo>
                    <a:pt x="11265" y="461600"/>
                  </a:lnTo>
                  <a:lnTo>
                    <a:pt x="0" y="510159"/>
                  </a:lnTo>
                  <a:lnTo>
                    <a:pt x="185039" y="545464"/>
                  </a:lnTo>
                  <a:lnTo>
                    <a:pt x="196618" y="498720"/>
                  </a:lnTo>
                  <a:lnTo>
                    <a:pt x="212924" y="454259"/>
                  </a:lnTo>
                  <a:lnTo>
                    <a:pt x="233650" y="412333"/>
                  </a:lnTo>
                  <a:lnTo>
                    <a:pt x="258489" y="373197"/>
                  </a:lnTo>
                  <a:lnTo>
                    <a:pt x="287138" y="337105"/>
                  </a:lnTo>
                  <a:lnTo>
                    <a:pt x="319288" y="304309"/>
                  </a:lnTo>
                  <a:lnTo>
                    <a:pt x="354635" y="275063"/>
                  </a:lnTo>
                  <a:lnTo>
                    <a:pt x="392873" y="249621"/>
                  </a:lnTo>
                  <a:lnTo>
                    <a:pt x="433695" y="228236"/>
                  </a:lnTo>
                  <a:lnTo>
                    <a:pt x="476796" y="211162"/>
                  </a:lnTo>
                  <a:lnTo>
                    <a:pt x="521869" y="198652"/>
                  </a:lnTo>
                  <a:lnTo>
                    <a:pt x="568610" y="190961"/>
                  </a:lnTo>
                  <a:lnTo>
                    <a:pt x="616711" y="188340"/>
                  </a:lnTo>
                  <a:lnTo>
                    <a:pt x="616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Strategic</a:t>
            </a:r>
            <a:r>
              <a:rPr dirty="0" spc="-85"/>
              <a:t> </a:t>
            </a:r>
            <a:r>
              <a:rPr dirty="0" spc="-10"/>
              <a:t>direction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aiming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retain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leading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position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colocation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&amp;</a:t>
            </a:r>
            <a:r>
              <a:rPr dirty="0" sz="1150" spc="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centers,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whilst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expanding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capacity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face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future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demand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2503" y="1100785"/>
            <a:ext cx="48615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Countering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full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utilization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invests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new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centers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22503" y="3613226"/>
            <a:ext cx="48107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stands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out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superior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global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presence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quality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389751" y="1476375"/>
            <a:ext cx="1256030" cy="1256030"/>
            <a:chOff x="6389751" y="1476375"/>
            <a:chExt cx="1256030" cy="1256030"/>
          </a:xfrm>
        </p:grpSpPr>
        <p:sp>
          <p:nvSpPr>
            <p:cNvPr id="15" name="object 15" descr=""/>
            <p:cNvSpPr/>
            <p:nvPr/>
          </p:nvSpPr>
          <p:spPr>
            <a:xfrm>
              <a:off x="6389751" y="1476375"/>
              <a:ext cx="1256030" cy="1256030"/>
            </a:xfrm>
            <a:custGeom>
              <a:avLst/>
              <a:gdLst/>
              <a:ahLst/>
              <a:cxnLst/>
              <a:rect l="l" t="t" r="r" b="b"/>
              <a:pathLst>
                <a:path w="1256029" h="1256030">
                  <a:moveTo>
                    <a:pt x="627760" y="0"/>
                  </a:moveTo>
                  <a:lnTo>
                    <a:pt x="627760" y="188340"/>
                  </a:lnTo>
                  <a:lnTo>
                    <a:pt x="648497" y="188837"/>
                  </a:lnTo>
                  <a:lnTo>
                    <a:pt x="669163" y="190309"/>
                  </a:lnTo>
                  <a:lnTo>
                    <a:pt x="710183" y="196087"/>
                  </a:lnTo>
                  <a:lnTo>
                    <a:pt x="756732" y="207614"/>
                  </a:lnTo>
                  <a:lnTo>
                    <a:pt x="800882" y="223749"/>
                  </a:lnTo>
                  <a:lnTo>
                    <a:pt x="842421" y="244177"/>
                  </a:lnTo>
                  <a:lnTo>
                    <a:pt x="881136" y="268586"/>
                  </a:lnTo>
                  <a:lnTo>
                    <a:pt x="916813" y="296662"/>
                  </a:lnTo>
                  <a:lnTo>
                    <a:pt x="949238" y="328092"/>
                  </a:lnTo>
                  <a:lnTo>
                    <a:pt x="978199" y="362563"/>
                  </a:lnTo>
                  <a:lnTo>
                    <a:pt x="1003482" y="399761"/>
                  </a:lnTo>
                  <a:lnTo>
                    <a:pt x="1024874" y="439373"/>
                  </a:lnTo>
                  <a:lnTo>
                    <a:pt x="1042161" y="481085"/>
                  </a:lnTo>
                  <a:lnTo>
                    <a:pt x="1055131" y="524584"/>
                  </a:lnTo>
                  <a:lnTo>
                    <a:pt x="1063569" y="569557"/>
                  </a:lnTo>
                  <a:lnTo>
                    <a:pt x="1067262" y="615690"/>
                  </a:lnTo>
                  <a:lnTo>
                    <a:pt x="1065997" y="662670"/>
                  </a:lnTo>
                  <a:lnTo>
                    <a:pt x="1059560" y="710184"/>
                  </a:lnTo>
                  <a:lnTo>
                    <a:pt x="1048034" y="756754"/>
                  </a:lnTo>
                  <a:lnTo>
                    <a:pt x="1031899" y="800920"/>
                  </a:lnTo>
                  <a:lnTo>
                    <a:pt x="1011471" y="842470"/>
                  </a:lnTo>
                  <a:lnTo>
                    <a:pt x="987062" y="881190"/>
                  </a:lnTo>
                  <a:lnTo>
                    <a:pt x="958986" y="916869"/>
                  </a:lnTo>
                  <a:lnTo>
                    <a:pt x="927556" y="949293"/>
                  </a:lnTo>
                  <a:lnTo>
                    <a:pt x="893085" y="978250"/>
                  </a:lnTo>
                  <a:lnTo>
                    <a:pt x="855887" y="1003527"/>
                  </a:lnTo>
                  <a:lnTo>
                    <a:pt x="816275" y="1024911"/>
                  </a:lnTo>
                  <a:lnTo>
                    <a:pt x="774563" y="1042190"/>
                  </a:lnTo>
                  <a:lnTo>
                    <a:pt x="731064" y="1055151"/>
                  </a:lnTo>
                  <a:lnTo>
                    <a:pt x="686091" y="1063581"/>
                  </a:lnTo>
                  <a:lnTo>
                    <a:pt x="639958" y="1067268"/>
                  </a:lnTo>
                  <a:lnTo>
                    <a:pt x="592978" y="1065998"/>
                  </a:lnTo>
                  <a:lnTo>
                    <a:pt x="545465" y="1059561"/>
                  </a:lnTo>
                  <a:lnTo>
                    <a:pt x="498894" y="1048057"/>
                  </a:lnTo>
                  <a:lnTo>
                    <a:pt x="454728" y="1031944"/>
                  </a:lnTo>
                  <a:lnTo>
                    <a:pt x="413178" y="1011532"/>
                  </a:lnTo>
                  <a:lnTo>
                    <a:pt x="374458" y="987137"/>
                  </a:lnTo>
                  <a:lnTo>
                    <a:pt x="338779" y="959071"/>
                  </a:lnTo>
                  <a:lnTo>
                    <a:pt x="306355" y="927647"/>
                  </a:lnTo>
                  <a:lnTo>
                    <a:pt x="277398" y="893180"/>
                  </a:lnTo>
                  <a:lnTo>
                    <a:pt x="252121" y="855982"/>
                  </a:lnTo>
                  <a:lnTo>
                    <a:pt x="230737" y="816367"/>
                  </a:lnTo>
                  <a:lnTo>
                    <a:pt x="213458" y="774648"/>
                  </a:lnTo>
                  <a:lnTo>
                    <a:pt x="200497" y="731138"/>
                  </a:lnTo>
                  <a:lnTo>
                    <a:pt x="192067" y="686152"/>
                  </a:lnTo>
                  <a:lnTo>
                    <a:pt x="188380" y="640002"/>
                  </a:lnTo>
                  <a:lnTo>
                    <a:pt x="189650" y="593002"/>
                  </a:lnTo>
                  <a:lnTo>
                    <a:pt x="196088" y="545464"/>
                  </a:lnTo>
                  <a:lnTo>
                    <a:pt x="11049" y="510159"/>
                  </a:lnTo>
                  <a:lnTo>
                    <a:pt x="6215" y="539394"/>
                  </a:lnTo>
                  <a:lnTo>
                    <a:pt x="2762" y="568785"/>
                  </a:lnTo>
                  <a:lnTo>
                    <a:pt x="690" y="598295"/>
                  </a:lnTo>
                  <a:lnTo>
                    <a:pt x="0" y="627888"/>
                  </a:lnTo>
                  <a:lnTo>
                    <a:pt x="1888" y="676948"/>
                  </a:lnTo>
                  <a:lnTo>
                    <a:pt x="7461" y="724975"/>
                  </a:lnTo>
                  <a:lnTo>
                    <a:pt x="16579" y="771830"/>
                  </a:lnTo>
                  <a:lnTo>
                    <a:pt x="29102" y="817372"/>
                  </a:lnTo>
                  <a:lnTo>
                    <a:pt x="44890" y="861464"/>
                  </a:lnTo>
                  <a:lnTo>
                    <a:pt x="63805" y="903964"/>
                  </a:lnTo>
                  <a:lnTo>
                    <a:pt x="85706" y="944734"/>
                  </a:lnTo>
                  <a:lnTo>
                    <a:pt x="110454" y="983633"/>
                  </a:lnTo>
                  <a:lnTo>
                    <a:pt x="137909" y="1020523"/>
                  </a:lnTo>
                  <a:lnTo>
                    <a:pt x="167933" y="1055264"/>
                  </a:lnTo>
                  <a:lnTo>
                    <a:pt x="200384" y="1087715"/>
                  </a:lnTo>
                  <a:lnTo>
                    <a:pt x="235125" y="1117739"/>
                  </a:lnTo>
                  <a:lnTo>
                    <a:pt x="272015" y="1145194"/>
                  </a:lnTo>
                  <a:lnTo>
                    <a:pt x="310914" y="1169942"/>
                  </a:lnTo>
                  <a:lnTo>
                    <a:pt x="351684" y="1191843"/>
                  </a:lnTo>
                  <a:lnTo>
                    <a:pt x="394184" y="1210758"/>
                  </a:lnTo>
                  <a:lnTo>
                    <a:pt x="438276" y="1226546"/>
                  </a:lnTo>
                  <a:lnTo>
                    <a:pt x="483818" y="1239069"/>
                  </a:lnTo>
                  <a:lnTo>
                    <a:pt x="530673" y="1248187"/>
                  </a:lnTo>
                  <a:lnTo>
                    <a:pt x="578700" y="1253760"/>
                  </a:lnTo>
                  <a:lnTo>
                    <a:pt x="627760" y="1255649"/>
                  </a:lnTo>
                  <a:lnTo>
                    <a:pt x="676838" y="1253760"/>
                  </a:lnTo>
                  <a:lnTo>
                    <a:pt x="724881" y="1248187"/>
                  </a:lnTo>
                  <a:lnTo>
                    <a:pt x="771750" y="1239069"/>
                  </a:lnTo>
                  <a:lnTo>
                    <a:pt x="817305" y="1226546"/>
                  </a:lnTo>
                  <a:lnTo>
                    <a:pt x="861408" y="1210758"/>
                  </a:lnTo>
                  <a:lnTo>
                    <a:pt x="903918" y="1191843"/>
                  </a:lnTo>
                  <a:lnTo>
                    <a:pt x="944696" y="1169942"/>
                  </a:lnTo>
                  <a:lnTo>
                    <a:pt x="983603" y="1145194"/>
                  </a:lnTo>
                  <a:lnTo>
                    <a:pt x="1020499" y="1117739"/>
                  </a:lnTo>
                  <a:lnTo>
                    <a:pt x="1055245" y="1087715"/>
                  </a:lnTo>
                  <a:lnTo>
                    <a:pt x="1087702" y="1055264"/>
                  </a:lnTo>
                  <a:lnTo>
                    <a:pt x="1117729" y="1020523"/>
                  </a:lnTo>
                  <a:lnTo>
                    <a:pt x="1145187" y="983633"/>
                  </a:lnTo>
                  <a:lnTo>
                    <a:pt x="1169938" y="944734"/>
                  </a:lnTo>
                  <a:lnTo>
                    <a:pt x="1191840" y="903964"/>
                  </a:lnTo>
                  <a:lnTo>
                    <a:pt x="1210756" y="861464"/>
                  </a:lnTo>
                  <a:lnTo>
                    <a:pt x="1226546" y="817372"/>
                  </a:lnTo>
                  <a:lnTo>
                    <a:pt x="1239069" y="771830"/>
                  </a:lnTo>
                  <a:lnTo>
                    <a:pt x="1248187" y="724975"/>
                  </a:lnTo>
                  <a:lnTo>
                    <a:pt x="1253760" y="676948"/>
                  </a:lnTo>
                  <a:lnTo>
                    <a:pt x="1255649" y="627888"/>
                  </a:lnTo>
                  <a:lnTo>
                    <a:pt x="1253760" y="578810"/>
                  </a:lnTo>
                  <a:lnTo>
                    <a:pt x="1248187" y="530767"/>
                  </a:lnTo>
                  <a:lnTo>
                    <a:pt x="1239069" y="483898"/>
                  </a:lnTo>
                  <a:lnTo>
                    <a:pt x="1226546" y="438343"/>
                  </a:lnTo>
                  <a:lnTo>
                    <a:pt x="1210756" y="394240"/>
                  </a:lnTo>
                  <a:lnTo>
                    <a:pt x="1191840" y="351730"/>
                  </a:lnTo>
                  <a:lnTo>
                    <a:pt x="1169938" y="310952"/>
                  </a:lnTo>
                  <a:lnTo>
                    <a:pt x="1145187" y="272045"/>
                  </a:lnTo>
                  <a:lnTo>
                    <a:pt x="1117729" y="235149"/>
                  </a:lnTo>
                  <a:lnTo>
                    <a:pt x="1087702" y="200403"/>
                  </a:lnTo>
                  <a:lnTo>
                    <a:pt x="1055245" y="167946"/>
                  </a:lnTo>
                  <a:lnTo>
                    <a:pt x="1020499" y="137919"/>
                  </a:lnTo>
                  <a:lnTo>
                    <a:pt x="983603" y="110461"/>
                  </a:lnTo>
                  <a:lnTo>
                    <a:pt x="944696" y="85710"/>
                  </a:lnTo>
                  <a:lnTo>
                    <a:pt x="903918" y="63808"/>
                  </a:lnTo>
                  <a:lnTo>
                    <a:pt x="861408" y="44892"/>
                  </a:lnTo>
                  <a:lnTo>
                    <a:pt x="817305" y="29102"/>
                  </a:lnTo>
                  <a:lnTo>
                    <a:pt x="771750" y="16579"/>
                  </a:lnTo>
                  <a:lnTo>
                    <a:pt x="724881" y="7461"/>
                  </a:lnTo>
                  <a:lnTo>
                    <a:pt x="676838" y="1888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400800" y="1476375"/>
              <a:ext cx="617220" cy="545465"/>
            </a:xfrm>
            <a:custGeom>
              <a:avLst/>
              <a:gdLst/>
              <a:ahLst/>
              <a:cxnLst/>
              <a:rect l="l" t="t" r="r" b="b"/>
              <a:pathLst>
                <a:path w="617220" h="545464">
                  <a:moveTo>
                    <a:pt x="616711" y="0"/>
                  </a:moveTo>
                  <a:lnTo>
                    <a:pt x="566904" y="1959"/>
                  </a:lnTo>
                  <a:lnTo>
                    <a:pt x="518049" y="7749"/>
                  </a:lnTo>
                  <a:lnTo>
                    <a:pt x="470311" y="17231"/>
                  </a:lnTo>
                  <a:lnTo>
                    <a:pt x="423854" y="30270"/>
                  </a:lnTo>
                  <a:lnTo>
                    <a:pt x="378842" y="46731"/>
                  </a:lnTo>
                  <a:lnTo>
                    <a:pt x="335439" y="66477"/>
                  </a:lnTo>
                  <a:lnTo>
                    <a:pt x="293811" y="89372"/>
                  </a:lnTo>
                  <a:lnTo>
                    <a:pt x="254121" y="115280"/>
                  </a:lnTo>
                  <a:lnTo>
                    <a:pt x="216534" y="144065"/>
                  </a:lnTo>
                  <a:lnTo>
                    <a:pt x="181215" y="175591"/>
                  </a:lnTo>
                  <a:lnTo>
                    <a:pt x="148327" y="209723"/>
                  </a:lnTo>
                  <a:lnTo>
                    <a:pt x="118034" y="246323"/>
                  </a:lnTo>
                  <a:lnTo>
                    <a:pt x="90502" y="285256"/>
                  </a:lnTo>
                  <a:lnTo>
                    <a:pt x="65895" y="326387"/>
                  </a:lnTo>
                  <a:lnTo>
                    <a:pt x="44377" y="369578"/>
                  </a:lnTo>
                  <a:lnTo>
                    <a:pt x="26112" y="414695"/>
                  </a:lnTo>
                  <a:lnTo>
                    <a:pt x="11265" y="461600"/>
                  </a:lnTo>
                  <a:lnTo>
                    <a:pt x="0" y="510159"/>
                  </a:lnTo>
                  <a:lnTo>
                    <a:pt x="185039" y="545464"/>
                  </a:lnTo>
                  <a:lnTo>
                    <a:pt x="196618" y="498720"/>
                  </a:lnTo>
                  <a:lnTo>
                    <a:pt x="212924" y="454259"/>
                  </a:lnTo>
                  <a:lnTo>
                    <a:pt x="233650" y="412333"/>
                  </a:lnTo>
                  <a:lnTo>
                    <a:pt x="258489" y="373197"/>
                  </a:lnTo>
                  <a:lnTo>
                    <a:pt x="287138" y="337105"/>
                  </a:lnTo>
                  <a:lnTo>
                    <a:pt x="319288" y="304309"/>
                  </a:lnTo>
                  <a:lnTo>
                    <a:pt x="354635" y="275063"/>
                  </a:lnTo>
                  <a:lnTo>
                    <a:pt x="392873" y="249621"/>
                  </a:lnTo>
                  <a:lnTo>
                    <a:pt x="433695" y="228236"/>
                  </a:lnTo>
                  <a:lnTo>
                    <a:pt x="476796" y="211162"/>
                  </a:lnTo>
                  <a:lnTo>
                    <a:pt x="521869" y="198652"/>
                  </a:lnTo>
                  <a:lnTo>
                    <a:pt x="568610" y="190961"/>
                  </a:lnTo>
                  <a:lnTo>
                    <a:pt x="616711" y="188340"/>
                  </a:lnTo>
                  <a:lnTo>
                    <a:pt x="616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086602" y="1100785"/>
            <a:ext cx="5176520" cy="1216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slowly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reaching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maximum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utilization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capacities…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130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tabLst>
                <a:tab pos="2465705" algn="l"/>
                <a:tab pos="4300220" algn="l"/>
              </a:tabLst>
            </a:pPr>
            <a:r>
              <a:rPr dirty="0" sz="2800" spc="-25">
                <a:latin typeface="Georgia"/>
                <a:cs typeface="Georgia"/>
              </a:rPr>
              <a:t>78%</a:t>
            </a:r>
            <a:r>
              <a:rPr dirty="0" sz="2800">
                <a:latin typeface="Georgia"/>
                <a:cs typeface="Georgia"/>
              </a:rPr>
              <a:t>	</a:t>
            </a:r>
            <a:r>
              <a:rPr dirty="0" sz="2800" spc="-25">
                <a:latin typeface="Georgia"/>
                <a:cs typeface="Georgia"/>
              </a:rPr>
              <a:t>81%</a:t>
            </a:r>
            <a:r>
              <a:rPr dirty="0" sz="2800">
                <a:latin typeface="Georgia"/>
                <a:cs typeface="Georgia"/>
              </a:rPr>
              <a:t>	</a:t>
            </a:r>
            <a:r>
              <a:rPr dirty="0" sz="2800" spc="-25">
                <a:latin typeface="Georgia"/>
                <a:cs typeface="Georgia"/>
              </a:rPr>
              <a:t>80%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185915" y="281635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9525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190615" y="2878963"/>
            <a:ext cx="1539875" cy="572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3175">
              <a:lnSpc>
                <a:spcPct val="102200"/>
              </a:lnSpc>
              <a:spcBef>
                <a:spcPts val="105"/>
              </a:spcBef>
            </a:pP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11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Equinix's</a:t>
            </a:r>
            <a:r>
              <a:rPr dirty="0" sz="1150" spc="1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dirty="0" sz="1150" spc="7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center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capacity</a:t>
            </a:r>
            <a:r>
              <a:rPr dirty="0" sz="12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dirty="0" sz="12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dirty="0" sz="120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D0D0D"/>
                </a:solidFill>
                <a:latin typeface="Calibri"/>
                <a:cs typeface="Calibri"/>
              </a:rPr>
              <a:t>Americas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is</a:t>
            </a:r>
            <a:r>
              <a:rPr dirty="0" sz="1150" spc="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currently</a:t>
            </a:r>
            <a:r>
              <a:rPr dirty="0" sz="11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utilized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8255000" y="1476375"/>
            <a:ext cx="1256030" cy="1256030"/>
            <a:chOff x="8255000" y="1476375"/>
            <a:chExt cx="1256030" cy="1256030"/>
          </a:xfrm>
        </p:grpSpPr>
        <p:sp>
          <p:nvSpPr>
            <p:cNvPr id="21" name="object 21" descr=""/>
            <p:cNvSpPr/>
            <p:nvPr/>
          </p:nvSpPr>
          <p:spPr>
            <a:xfrm>
              <a:off x="8255000" y="1476375"/>
              <a:ext cx="1256030" cy="1256030"/>
            </a:xfrm>
            <a:custGeom>
              <a:avLst/>
              <a:gdLst/>
              <a:ahLst/>
              <a:cxnLst/>
              <a:rect l="l" t="t" r="r" b="b"/>
              <a:pathLst>
                <a:path w="1256029" h="1256030">
                  <a:moveTo>
                    <a:pt x="627888" y="0"/>
                  </a:moveTo>
                  <a:lnTo>
                    <a:pt x="627888" y="188340"/>
                  </a:lnTo>
                  <a:lnTo>
                    <a:pt x="648551" y="188837"/>
                  </a:lnTo>
                  <a:lnTo>
                    <a:pt x="669178" y="190309"/>
                  </a:lnTo>
                  <a:lnTo>
                    <a:pt x="710183" y="196087"/>
                  </a:lnTo>
                  <a:lnTo>
                    <a:pt x="756754" y="207614"/>
                  </a:lnTo>
                  <a:lnTo>
                    <a:pt x="800920" y="223749"/>
                  </a:lnTo>
                  <a:lnTo>
                    <a:pt x="842470" y="244177"/>
                  </a:lnTo>
                  <a:lnTo>
                    <a:pt x="881190" y="268586"/>
                  </a:lnTo>
                  <a:lnTo>
                    <a:pt x="916869" y="296662"/>
                  </a:lnTo>
                  <a:lnTo>
                    <a:pt x="949293" y="328092"/>
                  </a:lnTo>
                  <a:lnTo>
                    <a:pt x="978250" y="362563"/>
                  </a:lnTo>
                  <a:lnTo>
                    <a:pt x="1003527" y="399761"/>
                  </a:lnTo>
                  <a:lnTo>
                    <a:pt x="1024911" y="439373"/>
                  </a:lnTo>
                  <a:lnTo>
                    <a:pt x="1042190" y="481085"/>
                  </a:lnTo>
                  <a:lnTo>
                    <a:pt x="1055151" y="524584"/>
                  </a:lnTo>
                  <a:lnTo>
                    <a:pt x="1063581" y="569557"/>
                  </a:lnTo>
                  <a:lnTo>
                    <a:pt x="1067268" y="615690"/>
                  </a:lnTo>
                  <a:lnTo>
                    <a:pt x="1065998" y="662670"/>
                  </a:lnTo>
                  <a:lnTo>
                    <a:pt x="1059560" y="710184"/>
                  </a:lnTo>
                  <a:lnTo>
                    <a:pt x="1048057" y="756754"/>
                  </a:lnTo>
                  <a:lnTo>
                    <a:pt x="1031944" y="800920"/>
                  </a:lnTo>
                  <a:lnTo>
                    <a:pt x="1011532" y="842470"/>
                  </a:lnTo>
                  <a:lnTo>
                    <a:pt x="987137" y="881190"/>
                  </a:lnTo>
                  <a:lnTo>
                    <a:pt x="959071" y="916869"/>
                  </a:lnTo>
                  <a:lnTo>
                    <a:pt x="927647" y="949293"/>
                  </a:lnTo>
                  <a:lnTo>
                    <a:pt x="893180" y="978250"/>
                  </a:lnTo>
                  <a:lnTo>
                    <a:pt x="855982" y="1003527"/>
                  </a:lnTo>
                  <a:lnTo>
                    <a:pt x="816367" y="1024911"/>
                  </a:lnTo>
                  <a:lnTo>
                    <a:pt x="774648" y="1042190"/>
                  </a:lnTo>
                  <a:lnTo>
                    <a:pt x="731138" y="1055151"/>
                  </a:lnTo>
                  <a:lnTo>
                    <a:pt x="686152" y="1063581"/>
                  </a:lnTo>
                  <a:lnTo>
                    <a:pt x="640002" y="1067268"/>
                  </a:lnTo>
                  <a:lnTo>
                    <a:pt x="593002" y="1065998"/>
                  </a:lnTo>
                  <a:lnTo>
                    <a:pt x="545465" y="1059561"/>
                  </a:lnTo>
                  <a:lnTo>
                    <a:pt x="498916" y="1048057"/>
                  </a:lnTo>
                  <a:lnTo>
                    <a:pt x="454766" y="1031944"/>
                  </a:lnTo>
                  <a:lnTo>
                    <a:pt x="413227" y="1011532"/>
                  </a:lnTo>
                  <a:lnTo>
                    <a:pt x="374512" y="987137"/>
                  </a:lnTo>
                  <a:lnTo>
                    <a:pt x="338835" y="959071"/>
                  </a:lnTo>
                  <a:lnTo>
                    <a:pt x="306410" y="927647"/>
                  </a:lnTo>
                  <a:lnTo>
                    <a:pt x="277449" y="893180"/>
                  </a:lnTo>
                  <a:lnTo>
                    <a:pt x="252166" y="855982"/>
                  </a:lnTo>
                  <a:lnTo>
                    <a:pt x="230774" y="816367"/>
                  </a:lnTo>
                  <a:lnTo>
                    <a:pt x="213487" y="774648"/>
                  </a:lnTo>
                  <a:lnTo>
                    <a:pt x="200517" y="731138"/>
                  </a:lnTo>
                  <a:lnTo>
                    <a:pt x="192079" y="686152"/>
                  </a:lnTo>
                  <a:lnTo>
                    <a:pt x="188386" y="640002"/>
                  </a:lnTo>
                  <a:lnTo>
                    <a:pt x="189651" y="593002"/>
                  </a:lnTo>
                  <a:lnTo>
                    <a:pt x="196088" y="545464"/>
                  </a:lnTo>
                  <a:lnTo>
                    <a:pt x="11175" y="510159"/>
                  </a:lnTo>
                  <a:lnTo>
                    <a:pt x="6268" y="539394"/>
                  </a:lnTo>
                  <a:lnTo>
                    <a:pt x="2778" y="568785"/>
                  </a:lnTo>
                  <a:lnTo>
                    <a:pt x="692" y="598295"/>
                  </a:lnTo>
                  <a:lnTo>
                    <a:pt x="0" y="627888"/>
                  </a:lnTo>
                  <a:lnTo>
                    <a:pt x="1888" y="676948"/>
                  </a:lnTo>
                  <a:lnTo>
                    <a:pt x="7461" y="724975"/>
                  </a:lnTo>
                  <a:lnTo>
                    <a:pt x="16579" y="771830"/>
                  </a:lnTo>
                  <a:lnTo>
                    <a:pt x="29102" y="817372"/>
                  </a:lnTo>
                  <a:lnTo>
                    <a:pt x="44892" y="861464"/>
                  </a:lnTo>
                  <a:lnTo>
                    <a:pt x="63808" y="903964"/>
                  </a:lnTo>
                  <a:lnTo>
                    <a:pt x="85710" y="944734"/>
                  </a:lnTo>
                  <a:lnTo>
                    <a:pt x="110461" y="983633"/>
                  </a:lnTo>
                  <a:lnTo>
                    <a:pt x="137919" y="1020523"/>
                  </a:lnTo>
                  <a:lnTo>
                    <a:pt x="167946" y="1055264"/>
                  </a:lnTo>
                  <a:lnTo>
                    <a:pt x="200403" y="1087715"/>
                  </a:lnTo>
                  <a:lnTo>
                    <a:pt x="235149" y="1117739"/>
                  </a:lnTo>
                  <a:lnTo>
                    <a:pt x="272045" y="1145194"/>
                  </a:lnTo>
                  <a:lnTo>
                    <a:pt x="310952" y="1169942"/>
                  </a:lnTo>
                  <a:lnTo>
                    <a:pt x="351730" y="1191843"/>
                  </a:lnTo>
                  <a:lnTo>
                    <a:pt x="394240" y="1210758"/>
                  </a:lnTo>
                  <a:lnTo>
                    <a:pt x="438343" y="1226546"/>
                  </a:lnTo>
                  <a:lnTo>
                    <a:pt x="483898" y="1239069"/>
                  </a:lnTo>
                  <a:lnTo>
                    <a:pt x="530767" y="1248187"/>
                  </a:lnTo>
                  <a:lnTo>
                    <a:pt x="578810" y="1253760"/>
                  </a:lnTo>
                  <a:lnTo>
                    <a:pt x="627888" y="1255649"/>
                  </a:lnTo>
                  <a:lnTo>
                    <a:pt x="676948" y="1253760"/>
                  </a:lnTo>
                  <a:lnTo>
                    <a:pt x="724975" y="1248187"/>
                  </a:lnTo>
                  <a:lnTo>
                    <a:pt x="771830" y="1239069"/>
                  </a:lnTo>
                  <a:lnTo>
                    <a:pt x="817372" y="1226546"/>
                  </a:lnTo>
                  <a:lnTo>
                    <a:pt x="861464" y="1210758"/>
                  </a:lnTo>
                  <a:lnTo>
                    <a:pt x="903964" y="1191843"/>
                  </a:lnTo>
                  <a:lnTo>
                    <a:pt x="944734" y="1169942"/>
                  </a:lnTo>
                  <a:lnTo>
                    <a:pt x="983633" y="1145194"/>
                  </a:lnTo>
                  <a:lnTo>
                    <a:pt x="1020523" y="1117739"/>
                  </a:lnTo>
                  <a:lnTo>
                    <a:pt x="1055264" y="1087715"/>
                  </a:lnTo>
                  <a:lnTo>
                    <a:pt x="1087715" y="1055264"/>
                  </a:lnTo>
                  <a:lnTo>
                    <a:pt x="1117739" y="1020523"/>
                  </a:lnTo>
                  <a:lnTo>
                    <a:pt x="1145194" y="983633"/>
                  </a:lnTo>
                  <a:lnTo>
                    <a:pt x="1169942" y="944734"/>
                  </a:lnTo>
                  <a:lnTo>
                    <a:pt x="1191843" y="903964"/>
                  </a:lnTo>
                  <a:lnTo>
                    <a:pt x="1210758" y="861464"/>
                  </a:lnTo>
                  <a:lnTo>
                    <a:pt x="1226546" y="817372"/>
                  </a:lnTo>
                  <a:lnTo>
                    <a:pt x="1239069" y="771830"/>
                  </a:lnTo>
                  <a:lnTo>
                    <a:pt x="1248187" y="724975"/>
                  </a:lnTo>
                  <a:lnTo>
                    <a:pt x="1253760" y="676948"/>
                  </a:lnTo>
                  <a:lnTo>
                    <a:pt x="1255649" y="627888"/>
                  </a:lnTo>
                  <a:lnTo>
                    <a:pt x="1253760" y="578810"/>
                  </a:lnTo>
                  <a:lnTo>
                    <a:pt x="1248187" y="530767"/>
                  </a:lnTo>
                  <a:lnTo>
                    <a:pt x="1239069" y="483898"/>
                  </a:lnTo>
                  <a:lnTo>
                    <a:pt x="1226546" y="438343"/>
                  </a:lnTo>
                  <a:lnTo>
                    <a:pt x="1210758" y="394240"/>
                  </a:lnTo>
                  <a:lnTo>
                    <a:pt x="1191843" y="351730"/>
                  </a:lnTo>
                  <a:lnTo>
                    <a:pt x="1169942" y="310952"/>
                  </a:lnTo>
                  <a:lnTo>
                    <a:pt x="1145194" y="272045"/>
                  </a:lnTo>
                  <a:lnTo>
                    <a:pt x="1117739" y="235149"/>
                  </a:lnTo>
                  <a:lnTo>
                    <a:pt x="1087715" y="200403"/>
                  </a:lnTo>
                  <a:lnTo>
                    <a:pt x="1055264" y="167946"/>
                  </a:lnTo>
                  <a:lnTo>
                    <a:pt x="1020523" y="137919"/>
                  </a:lnTo>
                  <a:lnTo>
                    <a:pt x="983633" y="110461"/>
                  </a:lnTo>
                  <a:lnTo>
                    <a:pt x="944734" y="85710"/>
                  </a:lnTo>
                  <a:lnTo>
                    <a:pt x="903964" y="63808"/>
                  </a:lnTo>
                  <a:lnTo>
                    <a:pt x="861464" y="44892"/>
                  </a:lnTo>
                  <a:lnTo>
                    <a:pt x="817372" y="29102"/>
                  </a:lnTo>
                  <a:lnTo>
                    <a:pt x="771830" y="16579"/>
                  </a:lnTo>
                  <a:lnTo>
                    <a:pt x="724975" y="7461"/>
                  </a:lnTo>
                  <a:lnTo>
                    <a:pt x="676948" y="1888"/>
                  </a:lnTo>
                  <a:lnTo>
                    <a:pt x="627888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266175" y="1476375"/>
              <a:ext cx="617220" cy="545465"/>
            </a:xfrm>
            <a:custGeom>
              <a:avLst/>
              <a:gdLst/>
              <a:ahLst/>
              <a:cxnLst/>
              <a:rect l="l" t="t" r="r" b="b"/>
              <a:pathLst>
                <a:path w="617220" h="545464">
                  <a:moveTo>
                    <a:pt x="616712" y="0"/>
                  </a:moveTo>
                  <a:lnTo>
                    <a:pt x="566903" y="1959"/>
                  </a:lnTo>
                  <a:lnTo>
                    <a:pt x="518045" y="7749"/>
                  </a:lnTo>
                  <a:lnTo>
                    <a:pt x="470302" y="17231"/>
                  </a:lnTo>
                  <a:lnTo>
                    <a:pt x="423839" y="30270"/>
                  </a:lnTo>
                  <a:lnTo>
                    <a:pt x="378820" y="46731"/>
                  </a:lnTo>
                  <a:lnTo>
                    <a:pt x="335411" y="66477"/>
                  </a:lnTo>
                  <a:lnTo>
                    <a:pt x="293776" y="89372"/>
                  </a:lnTo>
                  <a:lnTo>
                    <a:pt x="254080" y="115280"/>
                  </a:lnTo>
                  <a:lnTo>
                    <a:pt x="216487" y="144065"/>
                  </a:lnTo>
                  <a:lnTo>
                    <a:pt x="181162" y="175591"/>
                  </a:lnTo>
                  <a:lnTo>
                    <a:pt x="148271" y="209723"/>
                  </a:lnTo>
                  <a:lnTo>
                    <a:pt x="117978" y="246323"/>
                  </a:lnTo>
                  <a:lnTo>
                    <a:pt x="90447" y="285256"/>
                  </a:lnTo>
                  <a:lnTo>
                    <a:pt x="65844" y="326387"/>
                  </a:lnTo>
                  <a:lnTo>
                    <a:pt x="44332" y="369578"/>
                  </a:lnTo>
                  <a:lnTo>
                    <a:pt x="26078" y="414695"/>
                  </a:lnTo>
                  <a:lnTo>
                    <a:pt x="11246" y="461600"/>
                  </a:lnTo>
                  <a:lnTo>
                    <a:pt x="0" y="510159"/>
                  </a:lnTo>
                  <a:lnTo>
                    <a:pt x="184912" y="545464"/>
                  </a:lnTo>
                  <a:lnTo>
                    <a:pt x="196518" y="498720"/>
                  </a:lnTo>
                  <a:lnTo>
                    <a:pt x="212847" y="454259"/>
                  </a:lnTo>
                  <a:lnTo>
                    <a:pt x="233592" y="412333"/>
                  </a:lnTo>
                  <a:lnTo>
                    <a:pt x="258447" y="373197"/>
                  </a:lnTo>
                  <a:lnTo>
                    <a:pt x="287108" y="337105"/>
                  </a:lnTo>
                  <a:lnTo>
                    <a:pt x="319268" y="304309"/>
                  </a:lnTo>
                  <a:lnTo>
                    <a:pt x="354623" y="275063"/>
                  </a:lnTo>
                  <a:lnTo>
                    <a:pt x="392865" y="249621"/>
                  </a:lnTo>
                  <a:lnTo>
                    <a:pt x="433691" y="228236"/>
                  </a:lnTo>
                  <a:lnTo>
                    <a:pt x="476794" y="211162"/>
                  </a:lnTo>
                  <a:lnTo>
                    <a:pt x="521869" y="198652"/>
                  </a:lnTo>
                  <a:lnTo>
                    <a:pt x="568610" y="190961"/>
                  </a:lnTo>
                  <a:lnTo>
                    <a:pt x="616712" y="188340"/>
                  </a:lnTo>
                  <a:lnTo>
                    <a:pt x="616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8051292" y="281635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9525">
            <a:solidFill>
              <a:srgbClr val="5066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8093456" y="2878963"/>
            <a:ext cx="1462405" cy="572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2200"/>
              </a:lnSpc>
              <a:spcBef>
                <a:spcPts val="105"/>
              </a:spcBef>
            </a:pP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11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Equinix's</a:t>
            </a:r>
            <a:r>
              <a:rPr dirty="0" sz="1150" spc="11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dirty="0" sz="11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center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capacity</a:t>
            </a:r>
            <a:r>
              <a:rPr dirty="0" sz="12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dirty="0" sz="12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D0D0D"/>
                </a:solidFill>
                <a:latin typeface="Calibri"/>
                <a:cs typeface="Calibri"/>
              </a:rPr>
              <a:t>EMEA</a:t>
            </a:r>
            <a:r>
              <a:rPr dirty="0" sz="1200" spc="254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D0D0D"/>
                </a:solidFill>
                <a:latin typeface="Calibri"/>
                <a:cs typeface="Calibri"/>
              </a:rPr>
              <a:t>is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currently</a:t>
            </a:r>
            <a:r>
              <a:rPr dirty="0" sz="1150" spc="1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utilized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9985247" y="2816351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9525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0025888" y="2878963"/>
            <a:ext cx="1462405" cy="572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2200"/>
              </a:lnSpc>
              <a:spcBef>
                <a:spcPts val="105"/>
              </a:spcBef>
            </a:pP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1150" spc="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Equinix's</a:t>
            </a:r>
            <a:r>
              <a:rPr dirty="0" sz="1150" spc="114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dirty="0" sz="1150" spc="7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center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capacity</a:t>
            </a:r>
            <a:r>
              <a:rPr dirty="0" sz="12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dirty="0" sz="1200" spc="-6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D0D0D"/>
                </a:solidFill>
                <a:latin typeface="Calibri"/>
                <a:cs typeface="Calibri"/>
              </a:rPr>
              <a:t>APAC</a:t>
            </a:r>
            <a:r>
              <a:rPr dirty="0" sz="1200" spc="-35" b="1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200" spc="-25">
                <a:solidFill>
                  <a:srgbClr val="0D0D0D"/>
                </a:solidFill>
                <a:latin typeface="Calibri"/>
                <a:cs typeface="Calibri"/>
              </a:rPr>
              <a:t>is </a:t>
            </a:r>
            <a:r>
              <a:rPr dirty="0" sz="1150">
                <a:solidFill>
                  <a:srgbClr val="0D0D0D"/>
                </a:solidFill>
                <a:latin typeface="Calibri"/>
                <a:cs typeface="Calibri"/>
              </a:rPr>
              <a:t>currently</a:t>
            </a:r>
            <a:r>
              <a:rPr dirty="0" sz="1150" spc="1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0D0D0D"/>
                </a:solidFill>
                <a:latin typeface="Calibri"/>
                <a:cs typeface="Calibri"/>
              </a:rPr>
              <a:t>utilized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094476" y="5417820"/>
            <a:ext cx="5473065" cy="576580"/>
            <a:chOff x="6094476" y="5417820"/>
            <a:chExt cx="5473065" cy="576580"/>
          </a:xfrm>
        </p:grpSpPr>
        <p:sp>
          <p:nvSpPr>
            <p:cNvPr id="28" name="object 28" descr=""/>
            <p:cNvSpPr/>
            <p:nvPr/>
          </p:nvSpPr>
          <p:spPr>
            <a:xfrm>
              <a:off x="6094476" y="5417820"/>
              <a:ext cx="5473065" cy="576580"/>
            </a:xfrm>
            <a:custGeom>
              <a:avLst/>
              <a:gdLst/>
              <a:ahLst/>
              <a:cxnLst/>
              <a:rect l="l" t="t" r="r" b="b"/>
              <a:pathLst>
                <a:path w="5473065" h="576579">
                  <a:moveTo>
                    <a:pt x="5472683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5472683" y="576071"/>
                  </a:lnTo>
                  <a:lnTo>
                    <a:pt x="5472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094476" y="5417820"/>
              <a:ext cx="1431290" cy="576580"/>
            </a:xfrm>
            <a:custGeom>
              <a:avLst/>
              <a:gdLst/>
              <a:ahLst/>
              <a:cxnLst/>
              <a:rect l="l" t="t" r="r" b="b"/>
              <a:pathLst>
                <a:path w="1431290" h="576579">
                  <a:moveTo>
                    <a:pt x="1282319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1282319" y="576071"/>
                  </a:lnTo>
                  <a:lnTo>
                    <a:pt x="1431035" y="288035"/>
                  </a:lnTo>
                  <a:lnTo>
                    <a:pt x="1282319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6094476" y="4187952"/>
            <a:ext cx="5473065" cy="1184275"/>
            <a:chOff x="6094476" y="4187952"/>
            <a:chExt cx="5473065" cy="1184275"/>
          </a:xfrm>
        </p:grpSpPr>
        <p:sp>
          <p:nvSpPr>
            <p:cNvPr id="31" name="object 31" descr=""/>
            <p:cNvSpPr/>
            <p:nvPr/>
          </p:nvSpPr>
          <p:spPr>
            <a:xfrm>
              <a:off x="6094476" y="4796028"/>
              <a:ext cx="5473065" cy="576580"/>
            </a:xfrm>
            <a:custGeom>
              <a:avLst/>
              <a:gdLst/>
              <a:ahLst/>
              <a:cxnLst/>
              <a:rect l="l" t="t" r="r" b="b"/>
              <a:pathLst>
                <a:path w="5473065" h="576579">
                  <a:moveTo>
                    <a:pt x="5472683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472683" y="576072"/>
                  </a:lnTo>
                  <a:lnTo>
                    <a:pt x="5472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94476" y="4796028"/>
              <a:ext cx="1431290" cy="576580"/>
            </a:xfrm>
            <a:custGeom>
              <a:avLst/>
              <a:gdLst/>
              <a:ahLst/>
              <a:cxnLst/>
              <a:rect l="l" t="t" r="r" b="b"/>
              <a:pathLst>
                <a:path w="1431290" h="576579">
                  <a:moveTo>
                    <a:pt x="1282319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1282319" y="576072"/>
                  </a:lnTo>
                  <a:lnTo>
                    <a:pt x="1431035" y="288036"/>
                  </a:lnTo>
                  <a:lnTo>
                    <a:pt x="1282319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872971" y="5104790"/>
              <a:ext cx="262890" cy="265430"/>
            </a:xfrm>
            <a:custGeom>
              <a:avLst/>
              <a:gdLst/>
              <a:ahLst/>
              <a:cxnLst/>
              <a:rect l="l" t="t" r="r" b="b"/>
              <a:pathLst>
                <a:path w="262890" h="265429">
                  <a:moveTo>
                    <a:pt x="259245" y="188950"/>
                  </a:moveTo>
                  <a:lnTo>
                    <a:pt x="258432" y="185267"/>
                  </a:lnTo>
                  <a:lnTo>
                    <a:pt x="256463" y="182054"/>
                  </a:lnTo>
                  <a:lnTo>
                    <a:pt x="253466" y="178765"/>
                  </a:lnTo>
                  <a:lnTo>
                    <a:pt x="253746" y="182753"/>
                  </a:lnTo>
                  <a:lnTo>
                    <a:pt x="252298" y="184645"/>
                  </a:lnTo>
                  <a:lnTo>
                    <a:pt x="238848" y="194119"/>
                  </a:lnTo>
                  <a:lnTo>
                    <a:pt x="235864" y="195529"/>
                  </a:lnTo>
                  <a:lnTo>
                    <a:pt x="234276" y="198589"/>
                  </a:lnTo>
                  <a:lnTo>
                    <a:pt x="234962" y="201599"/>
                  </a:lnTo>
                  <a:lnTo>
                    <a:pt x="235623" y="203428"/>
                  </a:lnTo>
                  <a:lnTo>
                    <a:pt x="236105" y="205295"/>
                  </a:lnTo>
                  <a:lnTo>
                    <a:pt x="236397" y="207187"/>
                  </a:lnTo>
                  <a:lnTo>
                    <a:pt x="235991" y="209042"/>
                  </a:lnTo>
                  <a:lnTo>
                    <a:pt x="235115" y="210781"/>
                  </a:lnTo>
                  <a:lnTo>
                    <a:pt x="233857" y="212280"/>
                  </a:lnTo>
                  <a:lnTo>
                    <a:pt x="231343" y="216293"/>
                  </a:lnTo>
                  <a:lnTo>
                    <a:pt x="232892" y="218147"/>
                  </a:lnTo>
                  <a:lnTo>
                    <a:pt x="234137" y="226555"/>
                  </a:lnTo>
                  <a:lnTo>
                    <a:pt x="235826" y="227050"/>
                  </a:lnTo>
                  <a:lnTo>
                    <a:pt x="239471" y="228663"/>
                  </a:lnTo>
                  <a:lnTo>
                    <a:pt x="243116" y="227533"/>
                  </a:lnTo>
                  <a:lnTo>
                    <a:pt x="245795" y="227279"/>
                  </a:lnTo>
                  <a:lnTo>
                    <a:pt x="248818" y="220459"/>
                  </a:lnTo>
                  <a:lnTo>
                    <a:pt x="250063" y="215976"/>
                  </a:lnTo>
                  <a:lnTo>
                    <a:pt x="251409" y="212090"/>
                  </a:lnTo>
                  <a:lnTo>
                    <a:pt x="256006" y="194779"/>
                  </a:lnTo>
                  <a:lnTo>
                    <a:pt x="256527" y="191871"/>
                  </a:lnTo>
                  <a:lnTo>
                    <a:pt x="258826" y="192608"/>
                  </a:lnTo>
                  <a:lnTo>
                    <a:pt x="259245" y="188950"/>
                  </a:lnTo>
                  <a:close/>
                </a:path>
                <a:path w="262890" h="265429">
                  <a:moveTo>
                    <a:pt x="262686" y="93980"/>
                  </a:moveTo>
                  <a:lnTo>
                    <a:pt x="260134" y="95250"/>
                  </a:lnTo>
                  <a:lnTo>
                    <a:pt x="257594" y="97790"/>
                  </a:lnTo>
                  <a:lnTo>
                    <a:pt x="251675" y="97790"/>
                  </a:lnTo>
                  <a:lnTo>
                    <a:pt x="248678" y="99060"/>
                  </a:lnTo>
                  <a:lnTo>
                    <a:pt x="246011" y="99060"/>
                  </a:lnTo>
                  <a:lnTo>
                    <a:pt x="243179" y="100330"/>
                  </a:lnTo>
                  <a:lnTo>
                    <a:pt x="233451" y="100330"/>
                  </a:lnTo>
                  <a:lnTo>
                    <a:pt x="232346" y="97790"/>
                  </a:lnTo>
                  <a:lnTo>
                    <a:pt x="229870" y="96520"/>
                  </a:lnTo>
                  <a:lnTo>
                    <a:pt x="231584" y="95250"/>
                  </a:lnTo>
                  <a:lnTo>
                    <a:pt x="232003" y="93980"/>
                  </a:lnTo>
                  <a:lnTo>
                    <a:pt x="230898" y="92710"/>
                  </a:lnTo>
                  <a:lnTo>
                    <a:pt x="229108" y="90170"/>
                  </a:lnTo>
                  <a:lnTo>
                    <a:pt x="227063" y="88900"/>
                  </a:lnTo>
                  <a:lnTo>
                    <a:pt x="224777" y="87630"/>
                  </a:lnTo>
                  <a:lnTo>
                    <a:pt x="221678" y="85090"/>
                  </a:lnTo>
                  <a:lnTo>
                    <a:pt x="217627" y="83820"/>
                  </a:lnTo>
                  <a:lnTo>
                    <a:pt x="216217" y="80010"/>
                  </a:lnTo>
                  <a:lnTo>
                    <a:pt x="215823" y="78740"/>
                  </a:lnTo>
                  <a:lnTo>
                    <a:pt x="215188" y="76200"/>
                  </a:lnTo>
                  <a:lnTo>
                    <a:pt x="214325" y="74930"/>
                  </a:lnTo>
                  <a:lnTo>
                    <a:pt x="213220" y="73660"/>
                  </a:lnTo>
                  <a:lnTo>
                    <a:pt x="211289" y="72390"/>
                  </a:lnTo>
                  <a:lnTo>
                    <a:pt x="207505" y="68580"/>
                  </a:lnTo>
                  <a:lnTo>
                    <a:pt x="208991" y="63500"/>
                  </a:lnTo>
                  <a:lnTo>
                    <a:pt x="206375" y="58420"/>
                  </a:lnTo>
                  <a:lnTo>
                    <a:pt x="204825" y="57150"/>
                  </a:lnTo>
                  <a:lnTo>
                    <a:pt x="202069" y="54610"/>
                  </a:lnTo>
                  <a:lnTo>
                    <a:pt x="202323" y="53340"/>
                  </a:lnTo>
                  <a:lnTo>
                    <a:pt x="201764" y="52070"/>
                  </a:lnTo>
                  <a:lnTo>
                    <a:pt x="200901" y="49657"/>
                  </a:lnTo>
                  <a:lnTo>
                    <a:pt x="200901" y="186690"/>
                  </a:lnTo>
                  <a:lnTo>
                    <a:pt x="200736" y="187960"/>
                  </a:lnTo>
                  <a:lnTo>
                    <a:pt x="197675" y="187960"/>
                  </a:lnTo>
                  <a:lnTo>
                    <a:pt x="196913" y="184150"/>
                  </a:lnTo>
                  <a:lnTo>
                    <a:pt x="196367" y="179070"/>
                  </a:lnTo>
                  <a:lnTo>
                    <a:pt x="196265" y="171450"/>
                  </a:lnTo>
                  <a:lnTo>
                    <a:pt x="198666" y="171450"/>
                  </a:lnTo>
                  <a:lnTo>
                    <a:pt x="199707" y="176530"/>
                  </a:lnTo>
                  <a:lnTo>
                    <a:pt x="200253" y="180340"/>
                  </a:lnTo>
                  <a:lnTo>
                    <a:pt x="199326" y="181610"/>
                  </a:lnTo>
                  <a:lnTo>
                    <a:pt x="199745" y="185420"/>
                  </a:lnTo>
                  <a:lnTo>
                    <a:pt x="200901" y="186690"/>
                  </a:lnTo>
                  <a:lnTo>
                    <a:pt x="200901" y="49657"/>
                  </a:lnTo>
                  <a:lnTo>
                    <a:pt x="199948" y="46990"/>
                  </a:lnTo>
                  <a:lnTo>
                    <a:pt x="198983" y="45288"/>
                  </a:lnTo>
                  <a:lnTo>
                    <a:pt x="198983" y="138430"/>
                  </a:lnTo>
                  <a:lnTo>
                    <a:pt x="197142" y="139700"/>
                  </a:lnTo>
                  <a:lnTo>
                    <a:pt x="195745" y="142240"/>
                  </a:lnTo>
                  <a:lnTo>
                    <a:pt x="194957" y="143510"/>
                  </a:lnTo>
                  <a:lnTo>
                    <a:pt x="194437" y="144780"/>
                  </a:lnTo>
                  <a:lnTo>
                    <a:pt x="195503" y="146050"/>
                  </a:lnTo>
                  <a:lnTo>
                    <a:pt x="186397" y="146050"/>
                  </a:lnTo>
                  <a:lnTo>
                    <a:pt x="186397" y="166370"/>
                  </a:lnTo>
                  <a:lnTo>
                    <a:pt x="185153" y="167640"/>
                  </a:lnTo>
                  <a:lnTo>
                    <a:pt x="184327" y="168910"/>
                  </a:lnTo>
                  <a:lnTo>
                    <a:pt x="179451" y="162560"/>
                  </a:lnTo>
                  <a:lnTo>
                    <a:pt x="178892" y="161290"/>
                  </a:lnTo>
                  <a:lnTo>
                    <a:pt x="177368" y="157480"/>
                  </a:lnTo>
                  <a:lnTo>
                    <a:pt x="176949" y="153670"/>
                  </a:lnTo>
                  <a:lnTo>
                    <a:pt x="177685" y="149860"/>
                  </a:lnTo>
                  <a:lnTo>
                    <a:pt x="179692" y="153670"/>
                  </a:lnTo>
                  <a:lnTo>
                    <a:pt x="179578" y="156210"/>
                  </a:lnTo>
                  <a:lnTo>
                    <a:pt x="179514" y="157480"/>
                  </a:lnTo>
                  <a:lnTo>
                    <a:pt x="181127" y="160020"/>
                  </a:lnTo>
                  <a:lnTo>
                    <a:pt x="181813" y="161290"/>
                  </a:lnTo>
                  <a:lnTo>
                    <a:pt x="186397" y="166370"/>
                  </a:lnTo>
                  <a:lnTo>
                    <a:pt x="186397" y="146050"/>
                  </a:lnTo>
                  <a:lnTo>
                    <a:pt x="187426" y="139700"/>
                  </a:lnTo>
                  <a:lnTo>
                    <a:pt x="187871" y="139700"/>
                  </a:lnTo>
                  <a:lnTo>
                    <a:pt x="188798" y="137160"/>
                  </a:lnTo>
                  <a:lnTo>
                    <a:pt x="189966" y="137160"/>
                  </a:lnTo>
                  <a:lnTo>
                    <a:pt x="195059" y="135890"/>
                  </a:lnTo>
                  <a:lnTo>
                    <a:pt x="195986" y="137160"/>
                  </a:lnTo>
                  <a:lnTo>
                    <a:pt x="198983" y="138430"/>
                  </a:lnTo>
                  <a:lnTo>
                    <a:pt x="198983" y="45288"/>
                  </a:lnTo>
                  <a:lnTo>
                    <a:pt x="197789" y="43180"/>
                  </a:lnTo>
                  <a:lnTo>
                    <a:pt x="195338" y="39370"/>
                  </a:lnTo>
                  <a:lnTo>
                    <a:pt x="194475" y="38100"/>
                  </a:lnTo>
                  <a:lnTo>
                    <a:pt x="189255" y="31750"/>
                  </a:lnTo>
                  <a:lnTo>
                    <a:pt x="190931" y="29210"/>
                  </a:lnTo>
                  <a:lnTo>
                    <a:pt x="192608" y="31750"/>
                  </a:lnTo>
                  <a:lnTo>
                    <a:pt x="193128" y="33020"/>
                  </a:lnTo>
                  <a:lnTo>
                    <a:pt x="194195" y="34290"/>
                  </a:lnTo>
                  <a:lnTo>
                    <a:pt x="194576" y="36830"/>
                  </a:lnTo>
                  <a:lnTo>
                    <a:pt x="197091" y="36830"/>
                  </a:lnTo>
                  <a:lnTo>
                    <a:pt x="195986" y="33020"/>
                  </a:lnTo>
                  <a:lnTo>
                    <a:pt x="195084" y="30480"/>
                  </a:lnTo>
                  <a:lnTo>
                    <a:pt x="194373" y="26670"/>
                  </a:lnTo>
                  <a:lnTo>
                    <a:pt x="194043" y="25450"/>
                  </a:lnTo>
                  <a:lnTo>
                    <a:pt x="194208" y="25450"/>
                  </a:lnTo>
                  <a:lnTo>
                    <a:pt x="190931" y="24130"/>
                  </a:lnTo>
                  <a:lnTo>
                    <a:pt x="188455" y="24130"/>
                  </a:lnTo>
                  <a:lnTo>
                    <a:pt x="187147" y="22860"/>
                  </a:lnTo>
                  <a:lnTo>
                    <a:pt x="183946" y="22860"/>
                  </a:lnTo>
                  <a:lnTo>
                    <a:pt x="181991" y="24130"/>
                  </a:lnTo>
                  <a:lnTo>
                    <a:pt x="179019" y="25450"/>
                  </a:lnTo>
                  <a:lnTo>
                    <a:pt x="173647" y="25450"/>
                  </a:lnTo>
                  <a:lnTo>
                    <a:pt x="171018" y="24130"/>
                  </a:lnTo>
                  <a:lnTo>
                    <a:pt x="165989" y="22860"/>
                  </a:lnTo>
                  <a:lnTo>
                    <a:pt x="160451" y="22860"/>
                  </a:lnTo>
                  <a:lnTo>
                    <a:pt x="155740" y="20320"/>
                  </a:lnTo>
                  <a:lnTo>
                    <a:pt x="153162" y="19050"/>
                  </a:lnTo>
                  <a:lnTo>
                    <a:pt x="152298" y="17780"/>
                  </a:lnTo>
                  <a:lnTo>
                    <a:pt x="146519" y="17780"/>
                  </a:lnTo>
                  <a:lnTo>
                    <a:pt x="142951" y="19050"/>
                  </a:lnTo>
                  <a:lnTo>
                    <a:pt x="141922" y="24130"/>
                  </a:lnTo>
                  <a:lnTo>
                    <a:pt x="144068" y="25450"/>
                  </a:lnTo>
                  <a:lnTo>
                    <a:pt x="143903" y="25450"/>
                  </a:lnTo>
                  <a:lnTo>
                    <a:pt x="138061" y="29210"/>
                  </a:lnTo>
                  <a:lnTo>
                    <a:pt x="135242" y="25450"/>
                  </a:lnTo>
                  <a:lnTo>
                    <a:pt x="135407" y="25450"/>
                  </a:lnTo>
                  <a:lnTo>
                    <a:pt x="130111" y="24130"/>
                  </a:lnTo>
                  <a:lnTo>
                    <a:pt x="127469" y="24130"/>
                  </a:lnTo>
                  <a:lnTo>
                    <a:pt x="125679" y="22860"/>
                  </a:lnTo>
                  <a:lnTo>
                    <a:pt x="124650" y="21590"/>
                  </a:lnTo>
                  <a:lnTo>
                    <a:pt x="124828" y="20320"/>
                  </a:lnTo>
                  <a:lnTo>
                    <a:pt x="123926" y="20320"/>
                  </a:lnTo>
                  <a:lnTo>
                    <a:pt x="122364" y="19050"/>
                  </a:lnTo>
                  <a:lnTo>
                    <a:pt x="120599" y="17780"/>
                  </a:lnTo>
                  <a:lnTo>
                    <a:pt x="111645" y="17780"/>
                  </a:lnTo>
                  <a:lnTo>
                    <a:pt x="109931" y="16510"/>
                  </a:lnTo>
                  <a:lnTo>
                    <a:pt x="104533" y="15240"/>
                  </a:lnTo>
                  <a:lnTo>
                    <a:pt x="104432" y="13970"/>
                  </a:lnTo>
                  <a:lnTo>
                    <a:pt x="104343" y="12700"/>
                  </a:lnTo>
                  <a:lnTo>
                    <a:pt x="104254" y="11430"/>
                  </a:lnTo>
                  <a:lnTo>
                    <a:pt x="108445" y="10160"/>
                  </a:lnTo>
                  <a:lnTo>
                    <a:pt x="108140" y="8890"/>
                  </a:lnTo>
                  <a:lnTo>
                    <a:pt x="107823" y="7620"/>
                  </a:lnTo>
                  <a:lnTo>
                    <a:pt x="107823" y="6350"/>
                  </a:lnTo>
                  <a:lnTo>
                    <a:pt x="105664" y="5080"/>
                  </a:lnTo>
                  <a:lnTo>
                    <a:pt x="105803" y="3810"/>
                  </a:lnTo>
                  <a:lnTo>
                    <a:pt x="108077" y="2540"/>
                  </a:lnTo>
                  <a:lnTo>
                    <a:pt x="107416" y="1270"/>
                  </a:lnTo>
                  <a:lnTo>
                    <a:pt x="104762" y="2540"/>
                  </a:lnTo>
                  <a:lnTo>
                    <a:pt x="104317" y="0"/>
                  </a:lnTo>
                  <a:lnTo>
                    <a:pt x="100812" y="0"/>
                  </a:lnTo>
                  <a:lnTo>
                    <a:pt x="99136" y="1270"/>
                  </a:lnTo>
                  <a:lnTo>
                    <a:pt x="89916" y="1270"/>
                  </a:lnTo>
                  <a:lnTo>
                    <a:pt x="88049" y="2540"/>
                  </a:lnTo>
                  <a:lnTo>
                    <a:pt x="84937" y="2540"/>
                  </a:lnTo>
                  <a:lnTo>
                    <a:pt x="83400" y="1270"/>
                  </a:lnTo>
                  <a:lnTo>
                    <a:pt x="80048" y="1270"/>
                  </a:lnTo>
                  <a:lnTo>
                    <a:pt x="76720" y="2540"/>
                  </a:lnTo>
                  <a:lnTo>
                    <a:pt x="73469" y="2540"/>
                  </a:lnTo>
                  <a:lnTo>
                    <a:pt x="70637" y="3810"/>
                  </a:lnTo>
                  <a:lnTo>
                    <a:pt x="67919" y="5080"/>
                  </a:lnTo>
                  <a:lnTo>
                    <a:pt x="65379" y="6350"/>
                  </a:lnTo>
                  <a:lnTo>
                    <a:pt x="63322" y="6350"/>
                  </a:lnTo>
                  <a:lnTo>
                    <a:pt x="61353" y="7620"/>
                  </a:lnTo>
                  <a:lnTo>
                    <a:pt x="59334" y="8890"/>
                  </a:lnTo>
                  <a:lnTo>
                    <a:pt x="48374" y="8890"/>
                  </a:lnTo>
                  <a:lnTo>
                    <a:pt x="47396" y="7620"/>
                  </a:lnTo>
                  <a:lnTo>
                    <a:pt x="46050" y="7620"/>
                  </a:lnTo>
                  <a:lnTo>
                    <a:pt x="45567" y="6350"/>
                  </a:lnTo>
                  <a:lnTo>
                    <a:pt x="42341" y="6350"/>
                  </a:lnTo>
                  <a:lnTo>
                    <a:pt x="41478" y="11430"/>
                  </a:lnTo>
                  <a:lnTo>
                    <a:pt x="40513" y="12700"/>
                  </a:lnTo>
                  <a:lnTo>
                    <a:pt x="38900" y="13970"/>
                  </a:lnTo>
                  <a:lnTo>
                    <a:pt x="36931" y="15240"/>
                  </a:lnTo>
                  <a:lnTo>
                    <a:pt x="34772" y="15240"/>
                  </a:lnTo>
                  <a:lnTo>
                    <a:pt x="32651" y="16510"/>
                  </a:lnTo>
                  <a:lnTo>
                    <a:pt x="31013" y="19050"/>
                  </a:lnTo>
                  <a:lnTo>
                    <a:pt x="30124" y="20320"/>
                  </a:lnTo>
                  <a:lnTo>
                    <a:pt x="29540" y="21590"/>
                  </a:lnTo>
                  <a:lnTo>
                    <a:pt x="29057" y="22860"/>
                  </a:lnTo>
                  <a:lnTo>
                    <a:pt x="28714" y="22860"/>
                  </a:lnTo>
                  <a:lnTo>
                    <a:pt x="28384" y="24130"/>
                  </a:lnTo>
                  <a:lnTo>
                    <a:pt x="28117" y="25450"/>
                  </a:lnTo>
                  <a:lnTo>
                    <a:pt x="29400" y="26670"/>
                  </a:lnTo>
                  <a:lnTo>
                    <a:pt x="28028" y="31750"/>
                  </a:lnTo>
                  <a:lnTo>
                    <a:pt x="24447" y="33020"/>
                  </a:lnTo>
                  <a:lnTo>
                    <a:pt x="20180" y="36830"/>
                  </a:lnTo>
                  <a:lnTo>
                    <a:pt x="17233" y="36830"/>
                  </a:lnTo>
                  <a:lnTo>
                    <a:pt x="15443" y="38100"/>
                  </a:lnTo>
                  <a:lnTo>
                    <a:pt x="14541" y="39370"/>
                  </a:lnTo>
                  <a:lnTo>
                    <a:pt x="14439" y="40640"/>
                  </a:lnTo>
                  <a:lnTo>
                    <a:pt x="12306" y="43180"/>
                  </a:lnTo>
                  <a:lnTo>
                    <a:pt x="11582" y="43180"/>
                  </a:lnTo>
                  <a:lnTo>
                    <a:pt x="9931" y="44450"/>
                  </a:lnTo>
                  <a:lnTo>
                    <a:pt x="9931" y="46990"/>
                  </a:lnTo>
                  <a:lnTo>
                    <a:pt x="9207" y="48260"/>
                  </a:lnTo>
                  <a:lnTo>
                    <a:pt x="8204" y="49530"/>
                  </a:lnTo>
                  <a:lnTo>
                    <a:pt x="7048" y="50800"/>
                  </a:lnTo>
                  <a:lnTo>
                    <a:pt x="5778" y="52070"/>
                  </a:lnTo>
                  <a:lnTo>
                    <a:pt x="3721" y="54610"/>
                  </a:lnTo>
                  <a:lnTo>
                    <a:pt x="2095" y="57150"/>
                  </a:lnTo>
                  <a:lnTo>
                    <a:pt x="952" y="59690"/>
                  </a:lnTo>
                  <a:lnTo>
                    <a:pt x="609" y="60960"/>
                  </a:lnTo>
                  <a:lnTo>
                    <a:pt x="1549" y="62230"/>
                  </a:lnTo>
                  <a:lnTo>
                    <a:pt x="3098" y="64770"/>
                  </a:lnTo>
                  <a:lnTo>
                    <a:pt x="3454" y="66040"/>
                  </a:lnTo>
                  <a:lnTo>
                    <a:pt x="3365" y="67310"/>
                  </a:lnTo>
                  <a:lnTo>
                    <a:pt x="3886" y="69850"/>
                  </a:lnTo>
                  <a:lnTo>
                    <a:pt x="4191" y="72390"/>
                  </a:lnTo>
                  <a:lnTo>
                    <a:pt x="4254" y="74930"/>
                  </a:lnTo>
                  <a:lnTo>
                    <a:pt x="2324" y="81280"/>
                  </a:lnTo>
                  <a:lnTo>
                    <a:pt x="825" y="83820"/>
                  </a:lnTo>
                  <a:lnTo>
                    <a:pt x="0" y="86360"/>
                  </a:lnTo>
                  <a:lnTo>
                    <a:pt x="1092" y="86360"/>
                  </a:lnTo>
                  <a:lnTo>
                    <a:pt x="1816" y="87630"/>
                  </a:lnTo>
                  <a:lnTo>
                    <a:pt x="2298" y="90170"/>
                  </a:lnTo>
                  <a:lnTo>
                    <a:pt x="1612" y="90170"/>
                  </a:lnTo>
                  <a:lnTo>
                    <a:pt x="1816" y="91440"/>
                  </a:lnTo>
                  <a:lnTo>
                    <a:pt x="2235" y="95250"/>
                  </a:lnTo>
                  <a:lnTo>
                    <a:pt x="4533" y="93980"/>
                  </a:lnTo>
                  <a:lnTo>
                    <a:pt x="6565" y="96520"/>
                  </a:lnTo>
                  <a:lnTo>
                    <a:pt x="7353" y="96520"/>
                  </a:lnTo>
                  <a:lnTo>
                    <a:pt x="8458" y="99060"/>
                  </a:lnTo>
                  <a:lnTo>
                    <a:pt x="9245" y="99060"/>
                  </a:lnTo>
                  <a:lnTo>
                    <a:pt x="11671" y="101600"/>
                  </a:lnTo>
                  <a:lnTo>
                    <a:pt x="13728" y="104140"/>
                  </a:lnTo>
                  <a:lnTo>
                    <a:pt x="15303" y="106680"/>
                  </a:lnTo>
                  <a:lnTo>
                    <a:pt x="16040" y="109220"/>
                  </a:lnTo>
                  <a:lnTo>
                    <a:pt x="17767" y="110490"/>
                  </a:lnTo>
                  <a:lnTo>
                    <a:pt x="20154" y="113030"/>
                  </a:lnTo>
                  <a:lnTo>
                    <a:pt x="25006" y="115570"/>
                  </a:lnTo>
                  <a:lnTo>
                    <a:pt x="27305" y="116840"/>
                  </a:lnTo>
                  <a:lnTo>
                    <a:pt x="29273" y="118110"/>
                  </a:lnTo>
                  <a:lnTo>
                    <a:pt x="31496" y="120650"/>
                  </a:lnTo>
                  <a:lnTo>
                    <a:pt x="33909" y="121920"/>
                  </a:lnTo>
                  <a:lnTo>
                    <a:pt x="37757" y="123190"/>
                  </a:lnTo>
                  <a:lnTo>
                    <a:pt x="40474" y="120650"/>
                  </a:lnTo>
                  <a:lnTo>
                    <a:pt x="47713" y="119380"/>
                  </a:lnTo>
                  <a:lnTo>
                    <a:pt x="54825" y="119380"/>
                  </a:lnTo>
                  <a:lnTo>
                    <a:pt x="57492" y="120650"/>
                  </a:lnTo>
                  <a:lnTo>
                    <a:pt x="60363" y="120650"/>
                  </a:lnTo>
                  <a:lnTo>
                    <a:pt x="62763" y="119380"/>
                  </a:lnTo>
                  <a:lnTo>
                    <a:pt x="67957" y="116840"/>
                  </a:lnTo>
                  <a:lnTo>
                    <a:pt x="76695" y="113030"/>
                  </a:lnTo>
                  <a:lnTo>
                    <a:pt x="82473" y="114300"/>
                  </a:lnTo>
                  <a:lnTo>
                    <a:pt x="85674" y="115570"/>
                  </a:lnTo>
                  <a:lnTo>
                    <a:pt x="85674" y="118110"/>
                  </a:lnTo>
                  <a:lnTo>
                    <a:pt x="89115" y="123190"/>
                  </a:lnTo>
                  <a:lnTo>
                    <a:pt x="90081" y="121920"/>
                  </a:lnTo>
                  <a:lnTo>
                    <a:pt x="95542" y="121920"/>
                  </a:lnTo>
                  <a:lnTo>
                    <a:pt x="100088" y="120650"/>
                  </a:lnTo>
                  <a:lnTo>
                    <a:pt x="98361" y="121920"/>
                  </a:lnTo>
                  <a:lnTo>
                    <a:pt x="100596" y="121920"/>
                  </a:lnTo>
                  <a:lnTo>
                    <a:pt x="104038" y="124460"/>
                  </a:lnTo>
                  <a:lnTo>
                    <a:pt x="104381" y="127000"/>
                  </a:lnTo>
                  <a:lnTo>
                    <a:pt x="103606" y="130810"/>
                  </a:lnTo>
                  <a:lnTo>
                    <a:pt x="103505" y="132080"/>
                  </a:lnTo>
                  <a:lnTo>
                    <a:pt x="103403" y="133350"/>
                  </a:lnTo>
                  <a:lnTo>
                    <a:pt x="102958" y="135890"/>
                  </a:lnTo>
                  <a:lnTo>
                    <a:pt x="102260" y="138430"/>
                  </a:lnTo>
                  <a:lnTo>
                    <a:pt x="101028" y="140970"/>
                  </a:lnTo>
                  <a:lnTo>
                    <a:pt x="99910" y="140970"/>
                  </a:lnTo>
                  <a:lnTo>
                    <a:pt x="101879" y="143510"/>
                  </a:lnTo>
                  <a:lnTo>
                    <a:pt x="103733" y="146050"/>
                  </a:lnTo>
                  <a:lnTo>
                    <a:pt x="105879" y="148590"/>
                  </a:lnTo>
                  <a:lnTo>
                    <a:pt x="108318" y="151130"/>
                  </a:lnTo>
                  <a:lnTo>
                    <a:pt x="110782" y="153670"/>
                  </a:lnTo>
                  <a:lnTo>
                    <a:pt x="112585" y="156210"/>
                  </a:lnTo>
                  <a:lnTo>
                    <a:pt x="113538" y="158750"/>
                  </a:lnTo>
                  <a:lnTo>
                    <a:pt x="114439" y="161290"/>
                  </a:lnTo>
                  <a:lnTo>
                    <a:pt x="117195" y="165100"/>
                  </a:lnTo>
                  <a:lnTo>
                    <a:pt x="117259" y="167640"/>
                  </a:lnTo>
                  <a:lnTo>
                    <a:pt x="116420" y="168910"/>
                  </a:lnTo>
                  <a:lnTo>
                    <a:pt x="116420" y="170180"/>
                  </a:lnTo>
                  <a:lnTo>
                    <a:pt x="116598" y="171450"/>
                  </a:lnTo>
                  <a:lnTo>
                    <a:pt x="117068" y="172720"/>
                  </a:lnTo>
                  <a:lnTo>
                    <a:pt x="117805" y="173990"/>
                  </a:lnTo>
                  <a:lnTo>
                    <a:pt x="119405" y="176530"/>
                  </a:lnTo>
                  <a:lnTo>
                    <a:pt x="119405" y="179070"/>
                  </a:lnTo>
                  <a:lnTo>
                    <a:pt x="117805" y="181610"/>
                  </a:lnTo>
                  <a:lnTo>
                    <a:pt x="115722" y="184150"/>
                  </a:lnTo>
                  <a:lnTo>
                    <a:pt x="114122" y="186690"/>
                  </a:lnTo>
                  <a:lnTo>
                    <a:pt x="113055" y="189230"/>
                  </a:lnTo>
                  <a:lnTo>
                    <a:pt x="111302" y="195580"/>
                  </a:lnTo>
                  <a:lnTo>
                    <a:pt x="109969" y="199390"/>
                  </a:lnTo>
                  <a:lnTo>
                    <a:pt x="113538" y="204470"/>
                  </a:lnTo>
                  <a:lnTo>
                    <a:pt x="115366" y="208280"/>
                  </a:lnTo>
                  <a:lnTo>
                    <a:pt x="116979" y="210820"/>
                  </a:lnTo>
                  <a:lnTo>
                    <a:pt x="118491" y="213360"/>
                  </a:lnTo>
                  <a:lnTo>
                    <a:pt x="120383" y="215900"/>
                  </a:lnTo>
                  <a:lnTo>
                    <a:pt x="121437" y="219710"/>
                  </a:lnTo>
                  <a:lnTo>
                    <a:pt x="121551" y="223520"/>
                  </a:lnTo>
                  <a:lnTo>
                    <a:pt x="121754" y="224790"/>
                  </a:lnTo>
                  <a:lnTo>
                    <a:pt x="122618" y="227330"/>
                  </a:lnTo>
                  <a:lnTo>
                    <a:pt x="123355" y="232410"/>
                  </a:lnTo>
                  <a:lnTo>
                    <a:pt x="124244" y="234950"/>
                  </a:lnTo>
                  <a:lnTo>
                    <a:pt x="125577" y="237490"/>
                  </a:lnTo>
                  <a:lnTo>
                    <a:pt x="126949" y="240030"/>
                  </a:lnTo>
                  <a:lnTo>
                    <a:pt x="129425" y="241300"/>
                  </a:lnTo>
                  <a:lnTo>
                    <a:pt x="131978" y="245110"/>
                  </a:lnTo>
                  <a:lnTo>
                    <a:pt x="133489" y="248920"/>
                  </a:lnTo>
                  <a:lnTo>
                    <a:pt x="135597" y="252730"/>
                  </a:lnTo>
                  <a:lnTo>
                    <a:pt x="136448" y="254000"/>
                  </a:lnTo>
                  <a:lnTo>
                    <a:pt x="136372" y="255270"/>
                  </a:lnTo>
                  <a:lnTo>
                    <a:pt x="134975" y="257810"/>
                  </a:lnTo>
                  <a:lnTo>
                    <a:pt x="135648" y="260350"/>
                  </a:lnTo>
                  <a:lnTo>
                    <a:pt x="137210" y="262890"/>
                  </a:lnTo>
                  <a:lnTo>
                    <a:pt x="143421" y="265430"/>
                  </a:lnTo>
                  <a:lnTo>
                    <a:pt x="148145" y="262890"/>
                  </a:lnTo>
                  <a:lnTo>
                    <a:pt x="155613" y="261620"/>
                  </a:lnTo>
                  <a:lnTo>
                    <a:pt x="158597" y="262890"/>
                  </a:lnTo>
                  <a:lnTo>
                    <a:pt x="161480" y="261620"/>
                  </a:lnTo>
                  <a:lnTo>
                    <a:pt x="164338" y="261620"/>
                  </a:lnTo>
                  <a:lnTo>
                    <a:pt x="167119" y="260350"/>
                  </a:lnTo>
                  <a:lnTo>
                    <a:pt x="169773" y="260350"/>
                  </a:lnTo>
                  <a:lnTo>
                    <a:pt x="175475" y="256540"/>
                  </a:lnTo>
                  <a:lnTo>
                    <a:pt x="180225" y="252730"/>
                  </a:lnTo>
                  <a:lnTo>
                    <a:pt x="186677" y="242570"/>
                  </a:lnTo>
                  <a:lnTo>
                    <a:pt x="192138" y="240030"/>
                  </a:lnTo>
                  <a:lnTo>
                    <a:pt x="191719" y="234950"/>
                  </a:lnTo>
                  <a:lnTo>
                    <a:pt x="191617" y="231140"/>
                  </a:lnTo>
                  <a:lnTo>
                    <a:pt x="190550" y="231140"/>
                  </a:lnTo>
                  <a:lnTo>
                    <a:pt x="191617" y="229870"/>
                  </a:lnTo>
                  <a:lnTo>
                    <a:pt x="192417" y="228600"/>
                  </a:lnTo>
                  <a:lnTo>
                    <a:pt x="194678" y="227330"/>
                  </a:lnTo>
                  <a:lnTo>
                    <a:pt x="195884" y="227330"/>
                  </a:lnTo>
                  <a:lnTo>
                    <a:pt x="198843" y="226060"/>
                  </a:lnTo>
                  <a:lnTo>
                    <a:pt x="200698" y="226060"/>
                  </a:lnTo>
                  <a:lnTo>
                    <a:pt x="201320" y="222250"/>
                  </a:lnTo>
                  <a:lnTo>
                    <a:pt x="201803" y="219710"/>
                  </a:lnTo>
                  <a:lnTo>
                    <a:pt x="201231" y="215900"/>
                  </a:lnTo>
                  <a:lnTo>
                    <a:pt x="199669" y="212090"/>
                  </a:lnTo>
                  <a:lnTo>
                    <a:pt x="198945" y="210820"/>
                  </a:lnTo>
                  <a:lnTo>
                    <a:pt x="198120" y="210820"/>
                  </a:lnTo>
                  <a:lnTo>
                    <a:pt x="200113" y="205740"/>
                  </a:lnTo>
                  <a:lnTo>
                    <a:pt x="202831" y="205740"/>
                  </a:lnTo>
                  <a:lnTo>
                    <a:pt x="204343" y="204470"/>
                  </a:lnTo>
                  <a:lnTo>
                    <a:pt x="206298" y="201930"/>
                  </a:lnTo>
                  <a:lnTo>
                    <a:pt x="208470" y="200660"/>
                  </a:lnTo>
                  <a:lnTo>
                    <a:pt x="210820" y="199390"/>
                  </a:lnTo>
                  <a:lnTo>
                    <a:pt x="213944" y="198120"/>
                  </a:lnTo>
                  <a:lnTo>
                    <a:pt x="216801" y="196850"/>
                  </a:lnTo>
                  <a:lnTo>
                    <a:pt x="219176" y="194310"/>
                  </a:lnTo>
                  <a:lnTo>
                    <a:pt x="221996" y="191770"/>
                  </a:lnTo>
                  <a:lnTo>
                    <a:pt x="221437" y="189230"/>
                  </a:lnTo>
                  <a:lnTo>
                    <a:pt x="221246" y="187960"/>
                  </a:lnTo>
                  <a:lnTo>
                    <a:pt x="220472" y="182880"/>
                  </a:lnTo>
                  <a:lnTo>
                    <a:pt x="221856" y="177800"/>
                  </a:lnTo>
                  <a:lnTo>
                    <a:pt x="219036" y="172720"/>
                  </a:lnTo>
                  <a:lnTo>
                    <a:pt x="218020" y="171450"/>
                  </a:lnTo>
                  <a:lnTo>
                    <a:pt x="217004" y="170180"/>
                  </a:lnTo>
                  <a:lnTo>
                    <a:pt x="216674" y="168910"/>
                  </a:lnTo>
                  <a:lnTo>
                    <a:pt x="216344" y="167640"/>
                  </a:lnTo>
                  <a:lnTo>
                    <a:pt x="216141" y="166370"/>
                  </a:lnTo>
                  <a:lnTo>
                    <a:pt x="217144" y="163830"/>
                  </a:lnTo>
                  <a:lnTo>
                    <a:pt x="216458" y="161290"/>
                  </a:lnTo>
                  <a:lnTo>
                    <a:pt x="214566" y="160020"/>
                  </a:lnTo>
                  <a:lnTo>
                    <a:pt x="214452" y="158750"/>
                  </a:lnTo>
                  <a:lnTo>
                    <a:pt x="214337" y="157480"/>
                  </a:lnTo>
                  <a:lnTo>
                    <a:pt x="214210" y="156210"/>
                  </a:lnTo>
                  <a:lnTo>
                    <a:pt x="218516" y="149860"/>
                  </a:lnTo>
                  <a:lnTo>
                    <a:pt x="219379" y="148590"/>
                  </a:lnTo>
                  <a:lnTo>
                    <a:pt x="221272" y="146050"/>
                  </a:lnTo>
                  <a:lnTo>
                    <a:pt x="223316" y="143510"/>
                  </a:lnTo>
                  <a:lnTo>
                    <a:pt x="225501" y="142240"/>
                  </a:lnTo>
                  <a:lnTo>
                    <a:pt x="227876" y="139700"/>
                  </a:lnTo>
                  <a:lnTo>
                    <a:pt x="230492" y="137160"/>
                  </a:lnTo>
                  <a:lnTo>
                    <a:pt x="231902" y="135890"/>
                  </a:lnTo>
                  <a:lnTo>
                    <a:pt x="233311" y="134620"/>
                  </a:lnTo>
                  <a:lnTo>
                    <a:pt x="236270" y="132080"/>
                  </a:lnTo>
                  <a:lnTo>
                    <a:pt x="239814" y="130810"/>
                  </a:lnTo>
                  <a:lnTo>
                    <a:pt x="242798" y="128270"/>
                  </a:lnTo>
                  <a:lnTo>
                    <a:pt x="257556" y="109220"/>
                  </a:lnTo>
                  <a:lnTo>
                    <a:pt x="259397" y="106680"/>
                  </a:lnTo>
                  <a:lnTo>
                    <a:pt x="260896" y="102870"/>
                  </a:lnTo>
                  <a:lnTo>
                    <a:pt x="260972" y="101600"/>
                  </a:lnTo>
                  <a:lnTo>
                    <a:pt x="261251" y="100330"/>
                  </a:lnTo>
                  <a:lnTo>
                    <a:pt x="262686" y="939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094476" y="4187952"/>
              <a:ext cx="5473065" cy="576580"/>
            </a:xfrm>
            <a:custGeom>
              <a:avLst/>
              <a:gdLst/>
              <a:ahLst/>
              <a:cxnLst/>
              <a:rect l="l" t="t" r="r" b="b"/>
              <a:pathLst>
                <a:path w="5473065" h="576579">
                  <a:moveTo>
                    <a:pt x="5472683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472683" y="576072"/>
                  </a:lnTo>
                  <a:lnTo>
                    <a:pt x="5472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094476" y="4187952"/>
              <a:ext cx="1431290" cy="576580"/>
            </a:xfrm>
            <a:custGeom>
              <a:avLst/>
              <a:gdLst/>
              <a:ahLst/>
              <a:cxnLst/>
              <a:rect l="l" t="t" r="r" b="b"/>
              <a:pathLst>
                <a:path w="1431290" h="576579">
                  <a:moveTo>
                    <a:pt x="1282319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1282319" y="576072"/>
                  </a:lnTo>
                  <a:lnTo>
                    <a:pt x="1431035" y="288036"/>
                  </a:lnTo>
                  <a:lnTo>
                    <a:pt x="1282319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0323" y="4249685"/>
              <a:ext cx="290953" cy="19829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920114" y="4459998"/>
              <a:ext cx="177800" cy="280035"/>
            </a:xfrm>
            <a:custGeom>
              <a:avLst/>
              <a:gdLst/>
              <a:ahLst/>
              <a:cxnLst/>
              <a:rect l="l" t="t" r="r" b="b"/>
              <a:pathLst>
                <a:path w="177800" h="280035">
                  <a:moveTo>
                    <a:pt x="41186" y="271576"/>
                  </a:moveTo>
                  <a:lnTo>
                    <a:pt x="40779" y="271322"/>
                  </a:lnTo>
                  <a:lnTo>
                    <a:pt x="40589" y="271551"/>
                  </a:lnTo>
                  <a:lnTo>
                    <a:pt x="40322" y="271614"/>
                  </a:lnTo>
                  <a:lnTo>
                    <a:pt x="40182" y="271970"/>
                  </a:lnTo>
                  <a:lnTo>
                    <a:pt x="40055" y="272338"/>
                  </a:lnTo>
                  <a:lnTo>
                    <a:pt x="39916" y="272796"/>
                  </a:lnTo>
                  <a:lnTo>
                    <a:pt x="40614" y="272999"/>
                  </a:lnTo>
                  <a:lnTo>
                    <a:pt x="41186" y="271576"/>
                  </a:lnTo>
                  <a:close/>
                </a:path>
                <a:path w="177800" h="280035">
                  <a:moveTo>
                    <a:pt x="48818" y="278739"/>
                  </a:moveTo>
                  <a:lnTo>
                    <a:pt x="48577" y="278472"/>
                  </a:lnTo>
                  <a:lnTo>
                    <a:pt x="48348" y="277914"/>
                  </a:lnTo>
                  <a:lnTo>
                    <a:pt x="48107" y="278295"/>
                  </a:lnTo>
                  <a:lnTo>
                    <a:pt x="47891" y="278688"/>
                  </a:lnTo>
                  <a:lnTo>
                    <a:pt x="47713" y="279107"/>
                  </a:lnTo>
                  <a:lnTo>
                    <a:pt x="47853" y="279438"/>
                  </a:lnTo>
                  <a:lnTo>
                    <a:pt x="48374" y="279361"/>
                  </a:lnTo>
                  <a:lnTo>
                    <a:pt x="48818" y="279273"/>
                  </a:lnTo>
                  <a:lnTo>
                    <a:pt x="48818" y="278739"/>
                  </a:lnTo>
                  <a:close/>
                </a:path>
                <a:path w="177800" h="280035">
                  <a:moveTo>
                    <a:pt x="67208" y="216179"/>
                  </a:moveTo>
                  <a:lnTo>
                    <a:pt x="67017" y="215925"/>
                  </a:lnTo>
                  <a:lnTo>
                    <a:pt x="66776" y="215392"/>
                  </a:lnTo>
                  <a:lnTo>
                    <a:pt x="66179" y="215328"/>
                  </a:lnTo>
                  <a:lnTo>
                    <a:pt x="65811" y="215760"/>
                  </a:lnTo>
                  <a:lnTo>
                    <a:pt x="65519" y="216052"/>
                  </a:lnTo>
                  <a:lnTo>
                    <a:pt x="65341" y="216192"/>
                  </a:lnTo>
                  <a:lnTo>
                    <a:pt x="65239" y="216395"/>
                  </a:lnTo>
                  <a:lnTo>
                    <a:pt x="65201" y="216611"/>
                  </a:lnTo>
                  <a:lnTo>
                    <a:pt x="65227" y="217017"/>
                  </a:lnTo>
                  <a:lnTo>
                    <a:pt x="65366" y="217411"/>
                  </a:lnTo>
                  <a:lnTo>
                    <a:pt x="65608" y="217741"/>
                  </a:lnTo>
                  <a:lnTo>
                    <a:pt x="65913" y="218071"/>
                  </a:lnTo>
                  <a:lnTo>
                    <a:pt x="66751" y="217576"/>
                  </a:lnTo>
                  <a:lnTo>
                    <a:pt x="67208" y="216979"/>
                  </a:lnTo>
                  <a:lnTo>
                    <a:pt x="67208" y="216179"/>
                  </a:lnTo>
                  <a:close/>
                </a:path>
                <a:path w="177800" h="280035">
                  <a:moveTo>
                    <a:pt x="82600" y="259765"/>
                  </a:moveTo>
                  <a:lnTo>
                    <a:pt x="80759" y="259181"/>
                  </a:lnTo>
                  <a:lnTo>
                    <a:pt x="79692" y="261188"/>
                  </a:lnTo>
                  <a:lnTo>
                    <a:pt x="79260" y="261785"/>
                  </a:lnTo>
                  <a:lnTo>
                    <a:pt x="78727" y="262636"/>
                  </a:lnTo>
                  <a:lnTo>
                    <a:pt x="80467" y="261886"/>
                  </a:lnTo>
                  <a:lnTo>
                    <a:pt x="82067" y="261518"/>
                  </a:lnTo>
                  <a:lnTo>
                    <a:pt x="82600" y="259765"/>
                  </a:lnTo>
                  <a:close/>
                </a:path>
                <a:path w="177800" h="280035">
                  <a:moveTo>
                    <a:pt x="88760" y="259143"/>
                  </a:moveTo>
                  <a:lnTo>
                    <a:pt x="87160" y="259143"/>
                  </a:lnTo>
                  <a:lnTo>
                    <a:pt x="85382" y="258749"/>
                  </a:lnTo>
                  <a:lnTo>
                    <a:pt x="85051" y="260235"/>
                  </a:lnTo>
                  <a:lnTo>
                    <a:pt x="83439" y="260794"/>
                  </a:lnTo>
                  <a:lnTo>
                    <a:pt x="83045" y="262305"/>
                  </a:lnTo>
                  <a:lnTo>
                    <a:pt x="85090" y="262013"/>
                  </a:lnTo>
                  <a:lnTo>
                    <a:pt x="87033" y="261277"/>
                  </a:lnTo>
                  <a:lnTo>
                    <a:pt x="88760" y="260159"/>
                  </a:lnTo>
                  <a:lnTo>
                    <a:pt x="88760" y="259143"/>
                  </a:lnTo>
                  <a:close/>
                </a:path>
                <a:path w="177800" h="280035">
                  <a:moveTo>
                    <a:pt x="177723" y="76200"/>
                  </a:moveTo>
                  <a:lnTo>
                    <a:pt x="176415" y="72390"/>
                  </a:lnTo>
                  <a:lnTo>
                    <a:pt x="176149" y="71120"/>
                  </a:lnTo>
                  <a:lnTo>
                    <a:pt x="175907" y="69850"/>
                  </a:lnTo>
                  <a:lnTo>
                    <a:pt x="174840" y="67310"/>
                  </a:lnTo>
                  <a:lnTo>
                    <a:pt x="174498" y="66040"/>
                  </a:lnTo>
                  <a:lnTo>
                    <a:pt x="168084" y="66040"/>
                  </a:lnTo>
                  <a:lnTo>
                    <a:pt x="166573" y="64770"/>
                  </a:lnTo>
                  <a:lnTo>
                    <a:pt x="165671" y="63500"/>
                  </a:lnTo>
                  <a:lnTo>
                    <a:pt x="164807" y="63500"/>
                  </a:lnTo>
                  <a:lnTo>
                    <a:pt x="163995" y="62230"/>
                  </a:lnTo>
                  <a:lnTo>
                    <a:pt x="162394" y="60960"/>
                  </a:lnTo>
                  <a:lnTo>
                    <a:pt x="160604" y="59690"/>
                  </a:lnTo>
                  <a:lnTo>
                    <a:pt x="158648" y="58420"/>
                  </a:lnTo>
                  <a:lnTo>
                    <a:pt x="157391" y="58420"/>
                  </a:lnTo>
                  <a:lnTo>
                    <a:pt x="155854" y="57150"/>
                  </a:lnTo>
                  <a:lnTo>
                    <a:pt x="154393" y="58420"/>
                  </a:lnTo>
                  <a:lnTo>
                    <a:pt x="149796" y="58420"/>
                  </a:lnTo>
                  <a:lnTo>
                    <a:pt x="147713" y="57150"/>
                  </a:lnTo>
                  <a:lnTo>
                    <a:pt x="142455" y="57150"/>
                  </a:lnTo>
                  <a:lnTo>
                    <a:pt x="139814" y="58420"/>
                  </a:lnTo>
                  <a:lnTo>
                    <a:pt x="139814" y="57150"/>
                  </a:lnTo>
                  <a:lnTo>
                    <a:pt x="140081" y="55880"/>
                  </a:lnTo>
                  <a:lnTo>
                    <a:pt x="139611" y="54610"/>
                  </a:lnTo>
                  <a:lnTo>
                    <a:pt x="139052" y="53340"/>
                  </a:lnTo>
                  <a:lnTo>
                    <a:pt x="136728" y="53340"/>
                  </a:lnTo>
                  <a:lnTo>
                    <a:pt x="136499" y="52070"/>
                  </a:lnTo>
                  <a:lnTo>
                    <a:pt x="134289" y="52070"/>
                  </a:lnTo>
                  <a:lnTo>
                    <a:pt x="132384" y="50800"/>
                  </a:lnTo>
                  <a:lnTo>
                    <a:pt x="130441" y="50800"/>
                  </a:lnTo>
                  <a:lnTo>
                    <a:pt x="128638" y="49530"/>
                  </a:lnTo>
                  <a:lnTo>
                    <a:pt x="126390" y="49530"/>
                  </a:lnTo>
                  <a:lnTo>
                    <a:pt x="125399" y="52070"/>
                  </a:lnTo>
                  <a:lnTo>
                    <a:pt x="124498" y="52070"/>
                  </a:lnTo>
                  <a:lnTo>
                    <a:pt x="124015" y="53340"/>
                  </a:lnTo>
                  <a:lnTo>
                    <a:pt x="123939" y="52070"/>
                  </a:lnTo>
                  <a:lnTo>
                    <a:pt x="124320" y="50800"/>
                  </a:lnTo>
                  <a:lnTo>
                    <a:pt x="124587" y="50800"/>
                  </a:lnTo>
                  <a:lnTo>
                    <a:pt x="124726" y="49530"/>
                  </a:lnTo>
                  <a:lnTo>
                    <a:pt x="124917" y="48260"/>
                  </a:lnTo>
                  <a:lnTo>
                    <a:pt x="119710" y="48260"/>
                  </a:lnTo>
                  <a:lnTo>
                    <a:pt x="119138" y="46990"/>
                  </a:lnTo>
                  <a:lnTo>
                    <a:pt x="117665" y="48260"/>
                  </a:lnTo>
                  <a:lnTo>
                    <a:pt x="114490" y="48260"/>
                  </a:lnTo>
                  <a:lnTo>
                    <a:pt x="115011" y="46990"/>
                  </a:lnTo>
                  <a:lnTo>
                    <a:pt x="115951" y="45720"/>
                  </a:lnTo>
                  <a:lnTo>
                    <a:pt x="117614" y="45720"/>
                  </a:lnTo>
                  <a:lnTo>
                    <a:pt x="117754" y="44450"/>
                  </a:lnTo>
                  <a:lnTo>
                    <a:pt x="119138" y="43180"/>
                  </a:lnTo>
                  <a:lnTo>
                    <a:pt x="119481" y="41910"/>
                  </a:lnTo>
                  <a:lnTo>
                    <a:pt x="119202" y="40640"/>
                  </a:lnTo>
                  <a:lnTo>
                    <a:pt x="116954" y="39370"/>
                  </a:lnTo>
                  <a:lnTo>
                    <a:pt x="115493" y="38100"/>
                  </a:lnTo>
                  <a:lnTo>
                    <a:pt x="115430" y="35560"/>
                  </a:lnTo>
                  <a:lnTo>
                    <a:pt x="115328" y="34290"/>
                  </a:lnTo>
                  <a:lnTo>
                    <a:pt x="115239" y="33020"/>
                  </a:lnTo>
                  <a:lnTo>
                    <a:pt x="114185" y="31750"/>
                  </a:lnTo>
                  <a:lnTo>
                    <a:pt x="111594" y="29210"/>
                  </a:lnTo>
                  <a:lnTo>
                    <a:pt x="110705" y="29210"/>
                  </a:lnTo>
                  <a:lnTo>
                    <a:pt x="109867" y="27940"/>
                  </a:lnTo>
                  <a:lnTo>
                    <a:pt x="108750" y="27940"/>
                  </a:lnTo>
                  <a:lnTo>
                    <a:pt x="107467" y="26670"/>
                  </a:lnTo>
                  <a:lnTo>
                    <a:pt x="106057" y="26670"/>
                  </a:lnTo>
                  <a:lnTo>
                    <a:pt x="103327" y="25400"/>
                  </a:lnTo>
                  <a:lnTo>
                    <a:pt x="100330" y="24130"/>
                  </a:lnTo>
                  <a:lnTo>
                    <a:pt x="97383" y="25400"/>
                  </a:lnTo>
                  <a:lnTo>
                    <a:pt x="94767" y="25400"/>
                  </a:lnTo>
                  <a:lnTo>
                    <a:pt x="92087" y="24130"/>
                  </a:lnTo>
                  <a:lnTo>
                    <a:pt x="90131" y="22860"/>
                  </a:lnTo>
                  <a:lnTo>
                    <a:pt x="89179" y="21590"/>
                  </a:lnTo>
                  <a:lnTo>
                    <a:pt x="88176" y="21590"/>
                  </a:lnTo>
                  <a:lnTo>
                    <a:pt x="87122" y="20320"/>
                  </a:lnTo>
                  <a:lnTo>
                    <a:pt x="86652" y="19050"/>
                  </a:lnTo>
                  <a:lnTo>
                    <a:pt x="85445" y="17780"/>
                  </a:lnTo>
                  <a:lnTo>
                    <a:pt x="83769" y="16510"/>
                  </a:lnTo>
                  <a:lnTo>
                    <a:pt x="81864" y="15240"/>
                  </a:lnTo>
                  <a:lnTo>
                    <a:pt x="79781" y="15240"/>
                  </a:lnTo>
                  <a:lnTo>
                    <a:pt x="77622" y="13970"/>
                  </a:lnTo>
                  <a:lnTo>
                    <a:pt x="77622" y="12700"/>
                  </a:lnTo>
                  <a:lnTo>
                    <a:pt x="77419" y="11430"/>
                  </a:lnTo>
                  <a:lnTo>
                    <a:pt x="76174" y="10160"/>
                  </a:lnTo>
                  <a:lnTo>
                    <a:pt x="73571" y="10160"/>
                  </a:lnTo>
                  <a:lnTo>
                    <a:pt x="72123" y="8890"/>
                  </a:lnTo>
                  <a:lnTo>
                    <a:pt x="71018" y="8890"/>
                  </a:lnTo>
                  <a:lnTo>
                    <a:pt x="70942" y="7620"/>
                  </a:lnTo>
                  <a:lnTo>
                    <a:pt x="70866" y="6350"/>
                  </a:lnTo>
                  <a:lnTo>
                    <a:pt x="66268" y="6350"/>
                  </a:lnTo>
                  <a:lnTo>
                    <a:pt x="62522" y="10160"/>
                  </a:lnTo>
                  <a:lnTo>
                    <a:pt x="59867" y="10160"/>
                  </a:lnTo>
                  <a:lnTo>
                    <a:pt x="58077" y="7620"/>
                  </a:lnTo>
                  <a:lnTo>
                    <a:pt x="49644" y="7620"/>
                  </a:lnTo>
                  <a:lnTo>
                    <a:pt x="49453" y="6350"/>
                  </a:lnTo>
                  <a:lnTo>
                    <a:pt x="49314" y="6350"/>
                  </a:lnTo>
                  <a:lnTo>
                    <a:pt x="48958" y="5080"/>
                  </a:lnTo>
                  <a:lnTo>
                    <a:pt x="47561" y="3810"/>
                  </a:lnTo>
                  <a:lnTo>
                    <a:pt x="42964" y="3810"/>
                  </a:lnTo>
                  <a:lnTo>
                    <a:pt x="40017" y="5080"/>
                  </a:lnTo>
                  <a:lnTo>
                    <a:pt x="37668" y="6350"/>
                  </a:lnTo>
                  <a:lnTo>
                    <a:pt x="37477" y="7620"/>
                  </a:lnTo>
                  <a:lnTo>
                    <a:pt x="38442" y="8890"/>
                  </a:lnTo>
                  <a:lnTo>
                    <a:pt x="38912" y="10160"/>
                  </a:lnTo>
                  <a:lnTo>
                    <a:pt x="39331" y="10160"/>
                  </a:lnTo>
                  <a:lnTo>
                    <a:pt x="39331" y="11430"/>
                  </a:lnTo>
                  <a:lnTo>
                    <a:pt x="38442" y="12700"/>
                  </a:lnTo>
                  <a:lnTo>
                    <a:pt x="36626" y="12700"/>
                  </a:lnTo>
                  <a:lnTo>
                    <a:pt x="35128" y="10160"/>
                  </a:lnTo>
                  <a:lnTo>
                    <a:pt x="36804" y="7620"/>
                  </a:lnTo>
                  <a:lnTo>
                    <a:pt x="35763" y="3810"/>
                  </a:lnTo>
                  <a:lnTo>
                    <a:pt x="36436" y="3810"/>
                  </a:lnTo>
                  <a:lnTo>
                    <a:pt x="37071" y="2540"/>
                  </a:lnTo>
                  <a:lnTo>
                    <a:pt x="37960" y="2540"/>
                  </a:lnTo>
                  <a:lnTo>
                    <a:pt x="38011" y="1270"/>
                  </a:lnTo>
                  <a:lnTo>
                    <a:pt x="37833" y="1270"/>
                  </a:lnTo>
                  <a:lnTo>
                    <a:pt x="37287" y="0"/>
                  </a:lnTo>
                  <a:lnTo>
                    <a:pt x="36779" y="0"/>
                  </a:lnTo>
                  <a:lnTo>
                    <a:pt x="35928" y="1270"/>
                  </a:lnTo>
                  <a:lnTo>
                    <a:pt x="35331" y="1270"/>
                  </a:lnTo>
                  <a:lnTo>
                    <a:pt x="34658" y="2540"/>
                  </a:lnTo>
                  <a:lnTo>
                    <a:pt x="33070" y="2540"/>
                  </a:lnTo>
                  <a:lnTo>
                    <a:pt x="31394" y="3810"/>
                  </a:lnTo>
                  <a:lnTo>
                    <a:pt x="29641" y="5080"/>
                  </a:lnTo>
                  <a:lnTo>
                    <a:pt x="25031" y="5080"/>
                  </a:lnTo>
                  <a:lnTo>
                    <a:pt x="23507" y="6350"/>
                  </a:lnTo>
                  <a:lnTo>
                    <a:pt x="22313" y="7620"/>
                  </a:lnTo>
                  <a:lnTo>
                    <a:pt x="21882" y="8890"/>
                  </a:lnTo>
                  <a:lnTo>
                    <a:pt x="21755" y="10160"/>
                  </a:lnTo>
                  <a:lnTo>
                    <a:pt x="21590" y="11430"/>
                  </a:lnTo>
                  <a:lnTo>
                    <a:pt x="20916" y="11430"/>
                  </a:lnTo>
                  <a:lnTo>
                    <a:pt x="20281" y="12700"/>
                  </a:lnTo>
                  <a:lnTo>
                    <a:pt x="19011" y="12700"/>
                  </a:lnTo>
                  <a:lnTo>
                    <a:pt x="18503" y="13970"/>
                  </a:lnTo>
                  <a:lnTo>
                    <a:pt x="17094" y="15240"/>
                  </a:lnTo>
                  <a:lnTo>
                    <a:pt x="17805" y="16510"/>
                  </a:lnTo>
                  <a:lnTo>
                    <a:pt x="16027" y="16510"/>
                  </a:lnTo>
                  <a:lnTo>
                    <a:pt x="15328" y="15240"/>
                  </a:lnTo>
                  <a:lnTo>
                    <a:pt x="14719" y="15240"/>
                  </a:lnTo>
                  <a:lnTo>
                    <a:pt x="14478" y="16510"/>
                  </a:lnTo>
                  <a:lnTo>
                    <a:pt x="13970" y="17780"/>
                  </a:lnTo>
                  <a:lnTo>
                    <a:pt x="13220" y="20320"/>
                  </a:lnTo>
                  <a:lnTo>
                    <a:pt x="14503" y="21590"/>
                  </a:lnTo>
                  <a:lnTo>
                    <a:pt x="15227" y="22860"/>
                  </a:lnTo>
                  <a:lnTo>
                    <a:pt x="15265" y="25400"/>
                  </a:lnTo>
                  <a:lnTo>
                    <a:pt x="15405" y="26670"/>
                  </a:lnTo>
                  <a:lnTo>
                    <a:pt x="15405" y="27940"/>
                  </a:lnTo>
                  <a:lnTo>
                    <a:pt x="15265" y="29210"/>
                  </a:lnTo>
                  <a:lnTo>
                    <a:pt x="14986" y="30480"/>
                  </a:lnTo>
                  <a:lnTo>
                    <a:pt x="15201" y="31750"/>
                  </a:lnTo>
                  <a:lnTo>
                    <a:pt x="15862" y="33020"/>
                  </a:lnTo>
                  <a:lnTo>
                    <a:pt x="15176" y="34290"/>
                  </a:lnTo>
                  <a:lnTo>
                    <a:pt x="14401" y="35560"/>
                  </a:lnTo>
                  <a:lnTo>
                    <a:pt x="13550" y="36830"/>
                  </a:lnTo>
                  <a:lnTo>
                    <a:pt x="11976" y="36830"/>
                  </a:lnTo>
                  <a:lnTo>
                    <a:pt x="11277" y="38100"/>
                  </a:lnTo>
                  <a:lnTo>
                    <a:pt x="10922" y="38100"/>
                  </a:lnTo>
                  <a:lnTo>
                    <a:pt x="10642" y="39370"/>
                  </a:lnTo>
                  <a:lnTo>
                    <a:pt x="10477" y="39370"/>
                  </a:lnTo>
                  <a:lnTo>
                    <a:pt x="9105" y="41910"/>
                  </a:lnTo>
                  <a:lnTo>
                    <a:pt x="5956" y="43180"/>
                  </a:lnTo>
                  <a:lnTo>
                    <a:pt x="5676" y="44450"/>
                  </a:lnTo>
                  <a:lnTo>
                    <a:pt x="5156" y="44450"/>
                  </a:lnTo>
                  <a:lnTo>
                    <a:pt x="5054" y="45720"/>
                  </a:lnTo>
                  <a:lnTo>
                    <a:pt x="4584" y="46990"/>
                  </a:lnTo>
                  <a:lnTo>
                    <a:pt x="3784" y="48260"/>
                  </a:lnTo>
                  <a:lnTo>
                    <a:pt x="2374" y="49530"/>
                  </a:lnTo>
                  <a:lnTo>
                    <a:pt x="1790" y="52070"/>
                  </a:lnTo>
                  <a:lnTo>
                    <a:pt x="2209" y="54610"/>
                  </a:lnTo>
                  <a:lnTo>
                    <a:pt x="2209" y="55880"/>
                  </a:lnTo>
                  <a:lnTo>
                    <a:pt x="3009" y="57150"/>
                  </a:lnTo>
                  <a:lnTo>
                    <a:pt x="4584" y="55880"/>
                  </a:lnTo>
                  <a:lnTo>
                    <a:pt x="5562" y="57150"/>
                  </a:lnTo>
                  <a:lnTo>
                    <a:pt x="5969" y="58420"/>
                  </a:lnTo>
                  <a:lnTo>
                    <a:pt x="5410" y="59690"/>
                  </a:lnTo>
                  <a:lnTo>
                    <a:pt x="4216" y="59690"/>
                  </a:lnTo>
                  <a:lnTo>
                    <a:pt x="2247" y="60960"/>
                  </a:lnTo>
                  <a:lnTo>
                    <a:pt x="342" y="63500"/>
                  </a:lnTo>
                  <a:lnTo>
                    <a:pt x="0" y="64770"/>
                  </a:lnTo>
                  <a:lnTo>
                    <a:pt x="469" y="64770"/>
                  </a:lnTo>
                  <a:lnTo>
                    <a:pt x="711" y="66040"/>
                  </a:lnTo>
                  <a:lnTo>
                    <a:pt x="736" y="67310"/>
                  </a:lnTo>
                  <a:lnTo>
                    <a:pt x="2146" y="68580"/>
                  </a:lnTo>
                  <a:lnTo>
                    <a:pt x="1181" y="68580"/>
                  </a:lnTo>
                  <a:lnTo>
                    <a:pt x="1346" y="69850"/>
                  </a:lnTo>
                  <a:lnTo>
                    <a:pt x="2209" y="71120"/>
                  </a:lnTo>
                  <a:lnTo>
                    <a:pt x="3886" y="71120"/>
                  </a:lnTo>
                  <a:lnTo>
                    <a:pt x="4902" y="72390"/>
                  </a:lnTo>
                  <a:lnTo>
                    <a:pt x="5664" y="73660"/>
                  </a:lnTo>
                  <a:lnTo>
                    <a:pt x="7061" y="76200"/>
                  </a:lnTo>
                  <a:lnTo>
                    <a:pt x="8572" y="77470"/>
                  </a:lnTo>
                  <a:lnTo>
                    <a:pt x="11112" y="82550"/>
                  </a:lnTo>
                  <a:lnTo>
                    <a:pt x="12115" y="85090"/>
                  </a:lnTo>
                  <a:lnTo>
                    <a:pt x="15024" y="90170"/>
                  </a:lnTo>
                  <a:lnTo>
                    <a:pt x="16903" y="93980"/>
                  </a:lnTo>
                  <a:lnTo>
                    <a:pt x="18605" y="96520"/>
                  </a:lnTo>
                  <a:lnTo>
                    <a:pt x="19062" y="97790"/>
                  </a:lnTo>
                  <a:lnTo>
                    <a:pt x="19342" y="97790"/>
                  </a:lnTo>
                  <a:lnTo>
                    <a:pt x="19367" y="99060"/>
                  </a:lnTo>
                  <a:lnTo>
                    <a:pt x="19100" y="100330"/>
                  </a:lnTo>
                  <a:lnTo>
                    <a:pt x="19685" y="101600"/>
                  </a:lnTo>
                  <a:lnTo>
                    <a:pt x="20942" y="102870"/>
                  </a:lnTo>
                  <a:lnTo>
                    <a:pt x="22440" y="104140"/>
                  </a:lnTo>
                  <a:lnTo>
                    <a:pt x="24257" y="105410"/>
                  </a:lnTo>
                  <a:lnTo>
                    <a:pt x="28384" y="107950"/>
                  </a:lnTo>
                  <a:lnTo>
                    <a:pt x="32397" y="110490"/>
                  </a:lnTo>
                  <a:lnTo>
                    <a:pt x="34150" y="110490"/>
                  </a:lnTo>
                  <a:lnTo>
                    <a:pt x="35788" y="111760"/>
                  </a:lnTo>
                  <a:lnTo>
                    <a:pt x="37274" y="113030"/>
                  </a:lnTo>
                  <a:lnTo>
                    <a:pt x="38265" y="114300"/>
                  </a:lnTo>
                  <a:lnTo>
                    <a:pt x="39319" y="115570"/>
                  </a:lnTo>
                  <a:lnTo>
                    <a:pt x="40424" y="115570"/>
                  </a:lnTo>
                  <a:lnTo>
                    <a:pt x="41249" y="116840"/>
                  </a:lnTo>
                  <a:lnTo>
                    <a:pt x="41783" y="118110"/>
                  </a:lnTo>
                  <a:lnTo>
                    <a:pt x="41897" y="119380"/>
                  </a:lnTo>
                  <a:lnTo>
                    <a:pt x="42024" y="120650"/>
                  </a:lnTo>
                  <a:lnTo>
                    <a:pt x="42354" y="123190"/>
                  </a:lnTo>
                  <a:lnTo>
                    <a:pt x="42456" y="125730"/>
                  </a:lnTo>
                  <a:lnTo>
                    <a:pt x="42532" y="127000"/>
                  </a:lnTo>
                  <a:lnTo>
                    <a:pt x="42621" y="128270"/>
                  </a:lnTo>
                  <a:lnTo>
                    <a:pt x="42697" y="129540"/>
                  </a:lnTo>
                  <a:lnTo>
                    <a:pt x="42227" y="133350"/>
                  </a:lnTo>
                  <a:lnTo>
                    <a:pt x="41059" y="135890"/>
                  </a:lnTo>
                  <a:lnTo>
                    <a:pt x="41719" y="138430"/>
                  </a:lnTo>
                  <a:lnTo>
                    <a:pt x="40779" y="139700"/>
                  </a:lnTo>
                  <a:lnTo>
                    <a:pt x="41059" y="140970"/>
                  </a:lnTo>
                  <a:lnTo>
                    <a:pt x="41173" y="142240"/>
                  </a:lnTo>
                  <a:lnTo>
                    <a:pt x="41300" y="143510"/>
                  </a:lnTo>
                  <a:lnTo>
                    <a:pt x="41097" y="146050"/>
                  </a:lnTo>
                  <a:lnTo>
                    <a:pt x="40449" y="148590"/>
                  </a:lnTo>
                  <a:lnTo>
                    <a:pt x="39865" y="152400"/>
                  </a:lnTo>
                  <a:lnTo>
                    <a:pt x="39014" y="154940"/>
                  </a:lnTo>
                  <a:lnTo>
                    <a:pt x="38506" y="156311"/>
                  </a:lnTo>
                  <a:lnTo>
                    <a:pt x="38506" y="266700"/>
                  </a:lnTo>
                  <a:lnTo>
                    <a:pt x="38049" y="267970"/>
                  </a:lnTo>
                  <a:lnTo>
                    <a:pt x="37769" y="267970"/>
                  </a:lnTo>
                  <a:lnTo>
                    <a:pt x="37007" y="269240"/>
                  </a:lnTo>
                  <a:lnTo>
                    <a:pt x="34023" y="269240"/>
                  </a:lnTo>
                  <a:lnTo>
                    <a:pt x="33820" y="270344"/>
                  </a:lnTo>
                  <a:lnTo>
                    <a:pt x="33756" y="269468"/>
                  </a:lnTo>
                  <a:lnTo>
                    <a:pt x="33375" y="269468"/>
                  </a:lnTo>
                  <a:lnTo>
                    <a:pt x="33896" y="267970"/>
                  </a:lnTo>
                  <a:lnTo>
                    <a:pt x="35928" y="266700"/>
                  </a:lnTo>
                  <a:lnTo>
                    <a:pt x="38506" y="266700"/>
                  </a:lnTo>
                  <a:lnTo>
                    <a:pt x="38506" y="156311"/>
                  </a:lnTo>
                  <a:lnTo>
                    <a:pt x="37592" y="158750"/>
                  </a:lnTo>
                  <a:lnTo>
                    <a:pt x="37592" y="160020"/>
                  </a:lnTo>
                  <a:lnTo>
                    <a:pt x="37871" y="160020"/>
                  </a:lnTo>
                  <a:lnTo>
                    <a:pt x="38468" y="161290"/>
                  </a:lnTo>
                  <a:lnTo>
                    <a:pt x="38468" y="162560"/>
                  </a:lnTo>
                  <a:lnTo>
                    <a:pt x="36830" y="165100"/>
                  </a:lnTo>
                  <a:lnTo>
                    <a:pt x="36715" y="166370"/>
                  </a:lnTo>
                  <a:lnTo>
                    <a:pt x="36601" y="167640"/>
                  </a:lnTo>
                  <a:lnTo>
                    <a:pt x="37249" y="170180"/>
                  </a:lnTo>
                  <a:lnTo>
                    <a:pt x="37706" y="171450"/>
                  </a:lnTo>
                  <a:lnTo>
                    <a:pt x="37706" y="173990"/>
                  </a:lnTo>
                  <a:lnTo>
                    <a:pt x="37249" y="176530"/>
                  </a:lnTo>
                  <a:lnTo>
                    <a:pt x="36703" y="179070"/>
                  </a:lnTo>
                  <a:lnTo>
                    <a:pt x="36703" y="265430"/>
                  </a:lnTo>
                  <a:lnTo>
                    <a:pt x="35420" y="266700"/>
                  </a:lnTo>
                  <a:lnTo>
                    <a:pt x="32562" y="266700"/>
                  </a:lnTo>
                  <a:lnTo>
                    <a:pt x="34239" y="265430"/>
                  </a:lnTo>
                  <a:lnTo>
                    <a:pt x="36703" y="265430"/>
                  </a:lnTo>
                  <a:lnTo>
                    <a:pt x="36703" y="179070"/>
                  </a:lnTo>
                  <a:lnTo>
                    <a:pt x="35598" y="181610"/>
                  </a:lnTo>
                  <a:lnTo>
                    <a:pt x="35153" y="184150"/>
                  </a:lnTo>
                  <a:lnTo>
                    <a:pt x="34975" y="184150"/>
                  </a:lnTo>
                  <a:lnTo>
                    <a:pt x="34759" y="185420"/>
                  </a:lnTo>
                  <a:lnTo>
                    <a:pt x="34061" y="186690"/>
                  </a:lnTo>
                  <a:lnTo>
                    <a:pt x="33426" y="187960"/>
                  </a:lnTo>
                  <a:lnTo>
                    <a:pt x="31953" y="191770"/>
                  </a:lnTo>
                  <a:lnTo>
                    <a:pt x="31419" y="194310"/>
                  </a:lnTo>
                  <a:lnTo>
                    <a:pt x="29349" y="194310"/>
                  </a:lnTo>
                  <a:lnTo>
                    <a:pt x="29806" y="196850"/>
                  </a:lnTo>
                  <a:lnTo>
                    <a:pt x="30213" y="199390"/>
                  </a:lnTo>
                  <a:lnTo>
                    <a:pt x="30975" y="203200"/>
                  </a:lnTo>
                  <a:lnTo>
                    <a:pt x="30797" y="204470"/>
                  </a:lnTo>
                  <a:lnTo>
                    <a:pt x="28549" y="208280"/>
                  </a:lnTo>
                  <a:lnTo>
                    <a:pt x="28143" y="210820"/>
                  </a:lnTo>
                  <a:lnTo>
                    <a:pt x="29146" y="213360"/>
                  </a:lnTo>
                  <a:lnTo>
                    <a:pt x="26670" y="215900"/>
                  </a:lnTo>
                  <a:lnTo>
                    <a:pt x="27736" y="218440"/>
                  </a:lnTo>
                  <a:lnTo>
                    <a:pt x="26898" y="220980"/>
                  </a:lnTo>
                  <a:lnTo>
                    <a:pt x="29349" y="220980"/>
                  </a:lnTo>
                  <a:lnTo>
                    <a:pt x="29349" y="218440"/>
                  </a:lnTo>
                  <a:lnTo>
                    <a:pt x="28879" y="217170"/>
                  </a:lnTo>
                  <a:lnTo>
                    <a:pt x="29349" y="217170"/>
                  </a:lnTo>
                  <a:lnTo>
                    <a:pt x="29692" y="215900"/>
                  </a:lnTo>
                  <a:lnTo>
                    <a:pt x="29921" y="214630"/>
                  </a:lnTo>
                  <a:lnTo>
                    <a:pt x="30048" y="214630"/>
                  </a:lnTo>
                  <a:lnTo>
                    <a:pt x="31051" y="213360"/>
                  </a:lnTo>
                  <a:lnTo>
                    <a:pt x="32524" y="212090"/>
                  </a:lnTo>
                  <a:lnTo>
                    <a:pt x="33731" y="215900"/>
                  </a:lnTo>
                  <a:lnTo>
                    <a:pt x="32677" y="218440"/>
                  </a:lnTo>
                  <a:lnTo>
                    <a:pt x="31991" y="220980"/>
                  </a:lnTo>
                  <a:lnTo>
                    <a:pt x="31686" y="222250"/>
                  </a:lnTo>
                  <a:lnTo>
                    <a:pt x="31584" y="223520"/>
                  </a:lnTo>
                  <a:lnTo>
                    <a:pt x="31483" y="224790"/>
                  </a:lnTo>
                  <a:lnTo>
                    <a:pt x="31013" y="227330"/>
                  </a:lnTo>
                  <a:lnTo>
                    <a:pt x="30314" y="229870"/>
                  </a:lnTo>
                  <a:lnTo>
                    <a:pt x="30010" y="231140"/>
                  </a:lnTo>
                  <a:lnTo>
                    <a:pt x="29337" y="232410"/>
                  </a:lnTo>
                  <a:lnTo>
                    <a:pt x="28346" y="233680"/>
                  </a:lnTo>
                  <a:lnTo>
                    <a:pt x="26568" y="232410"/>
                  </a:lnTo>
                  <a:lnTo>
                    <a:pt x="22758" y="236220"/>
                  </a:lnTo>
                  <a:lnTo>
                    <a:pt x="23888" y="236220"/>
                  </a:lnTo>
                  <a:lnTo>
                    <a:pt x="24625" y="237490"/>
                  </a:lnTo>
                  <a:lnTo>
                    <a:pt x="25933" y="237490"/>
                  </a:lnTo>
                  <a:lnTo>
                    <a:pt x="27241" y="236220"/>
                  </a:lnTo>
                  <a:lnTo>
                    <a:pt x="27546" y="237490"/>
                  </a:lnTo>
                  <a:lnTo>
                    <a:pt x="26873" y="240030"/>
                  </a:lnTo>
                  <a:lnTo>
                    <a:pt x="26035" y="240030"/>
                  </a:lnTo>
                  <a:lnTo>
                    <a:pt x="26339" y="242570"/>
                  </a:lnTo>
                  <a:lnTo>
                    <a:pt x="29248" y="242570"/>
                  </a:lnTo>
                  <a:lnTo>
                    <a:pt x="29248" y="243840"/>
                  </a:lnTo>
                  <a:lnTo>
                    <a:pt x="26441" y="242570"/>
                  </a:lnTo>
                  <a:lnTo>
                    <a:pt x="26441" y="246380"/>
                  </a:lnTo>
                  <a:lnTo>
                    <a:pt x="25704" y="246380"/>
                  </a:lnTo>
                  <a:lnTo>
                    <a:pt x="24726" y="245110"/>
                  </a:lnTo>
                  <a:lnTo>
                    <a:pt x="24218" y="243840"/>
                  </a:lnTo>
                  <a:lnTo>
                    <a:pt x="23698" y="243840"/>
                  </a:lnTo>
                  <a:lnTo>
                    <a:pt x="22250" y="245110"/>
                  </a:lnTo>
                  <a:lnTo>
                    <a:pt x="23825" y="247650"/>
                  </a:lnTo>
                  <a:lnTo>
                    <a:pt x="23456" y="250190"/>
                  </a:lnTo>
                  <a:lnTo>
                    <a:pt x="24117" y="250190"/>
                  </a:lnTo>
                  <a:lnTo>
                    <a:pt x="24663" y="251460"/>
                  </a:lnTo>
                  <a:lnTo>
                    <a:pt x="24091" y="251460"/>
                  </a:lnTo>
                  <a:lnTo>
                    <a:pt x="24599" y="252730"/>
                  </a:lnTo>
                  <a:lnTo>
                    <a:pt x="25120" y="252730"/>
                  </a:lnTo>
                  <a:lnTo>
                    <a:pt x="25933" y="251460"/>
                  </a:lnTo>
                  <a:lnTo>
                    <a:pt x="25793" y="251460"/>
                  </a:lnTo>
                  <a:lnTo>
                    <a:pt x="26035" y="250190"/>
                  </a:lnTo>
                  <a:lnTo>
                    <a:pt x="26530" y="250190"/>
                  </a:lnTo>
                  <a:lnTo>
                    <a:pt x="27063" y="248920"/>
                  </a:lnTo>
                  <a:lnTo>
                    <a:pt x="27635" y="248920"/>
                  </a:lnTo>
                  <a:lnTo>
                    <a:pt x="26301" y="254000"/>
                  </a:lnTo>
                  <a:lnTo>
                    <a:pt x="26809" y="254000"/>
                  </a:lnTo>
                  <a:lnTo>
                    <a:pt x="27165" y="255270"/>
                  </a:lnTo>
                  <a:lnTo>
                    <a:pt x="27343" y="256540"/>
                  </a:lnTo>
                  <a:lnTo>
                    <a:pt x="27343" y="257810"/>
                  </a:lnTo>
                  <a:lnTo>
                    <a:pt x="28448" y="259080"/>
                  </a:lnTo>
                  <a:lnTo>
                    <a:pt x="28638" y="260350"/>
                  </a:lnTo>
                  <a:lnTo>
                    <a:pt x="29006" y="261620"/>
                  </a:lnTo>
                  <a:lnTo>
                    <a:pt x="29578" y="261620"/>
                  </a:lnTo>
                  <a:lnTo>
                    <a:pt x="31584" y="262890"/>
                  </a:lnTo>
                  <a:lnTo>
                    <a:pt x="31584" y="264160"/>
                  </a:lnTo>
                  <a:lnTo>
                    <a:pt x="29476" y="264160"/>
                  </a:lnTo>
                  <a:lnTo>
                    <a:pt x="29718" y="265430"/>
                  </a:lnTo>
                  <a:lnTo>
                    <a:pt x="29718" y="266700"/>
                  </a:lnTo>
                  <a:lnTo>
                    <a:pt x="30975" y="267970"/>
                  </a:lnTo>
                  <a:lnTo>
                    <a:pt x="31851" y="269240"/>
                  </a:lnTo>
                  <a:lnTo>
                    <a:pt x="32588" y="270052"/>
                  </a:lnTo>
                  <a:lnTo>
                    <a:pt x="32359" y="270256"/>
                  </a:lnTo>
                  <a:lnTo>
                    <a:pt x="30886" y="268909"/>
                  </a:lnTo>
                  <a:lnTo>
                    <a:pt x="30149" y="270256"/>
                  </a:lnTo>
                  <a:lnTo>
                    <a:pt x="30683" y="272046"/>
                  </a:lnTo>
                  <a:lnTo>
                    <a:pt x="32296" y="271487"/>
                  </a:lnTo>
                  <a:lnTo>
                    <a:pt x="33299" y="272046"/>
                  </a:lnTo>
                  <a:lnTo>
                    <a:pt x="34467" y="271183"/>
                  </a:lnTo>
                  <a:lnTo>
                    <a:pt x="33947" y="270510"/>
                  </a:lnTo>
                  <a:lnTo>
                    <a:pt x="34861" y="270510"/>
                  </a:lnTo>
                  <a:lnTo>
                    <a:pt x="35877" y="271767"/>
                  </a:lnTo>
                  <a:lnTo>
                    <a:pt x="35699" y="271678"/>
                  </a:lnTo>
                  <a:lnTo>
                    <a:pt x="35699" y="272669"/>
                  </a:lnTo>
                  <a:lnTo>
                    <a:pt x="37566" y="273113"/>
                  </a:lnTo>
                  <a:lnTo>
                    <a:pt x="37388" y="272808"/>
                  </a:lnTo>
                  <a:lnTo>
                    <a:pt x="37109" y="272503"/>
                  </a:lnTo>
                  <a:lnTo>
                    <a:pt x="36766" y="272237"/>
                  </a:lnTo>
                  <a:lnTo>
                    <a:pt x="36334" y="271945"/>
                  </a:lnTo>
                  <a:lnTo>
                    <a:pt x="35941" y="271780"/>
                  </a:lnTo>
                  <a:lnTo>
                    <a:pt x="39154" y="271780"/>
                  </a:lnTo>
                  <a:lnTo>
                    <a:pt x="39255" y="269240"/>
                  </a:lnTo>
                  <a:lnTo>
                    <a:pt x="39624" y="267970"/>
                  </a:lnTo>
                  <a:lnTo>
                    <a:pt x="40284" y="266700"/>
                  </a:lnTo>
                  <a:lnTo>
                    <a:pt x="41744" y="265430"/>
                  </a:lnTo>
                  <a:lnTo>
                    <a:pt x="43992" y="265430"/>
                  </a:lnTo>
                  <a:lnTo>
                    <a:pt x="43103" y="266255"/>
                  </a:lnTo>
                  <a:lnTo>
                    <a:pt x="42672" y="266547"/>
                  </a:lnTo>
                  <a:lnTo>
                    <a:pt x="42252" y="266903"/>
                  </a:lnTo>
                  <a:lnTo>
                    <a:pt x="41859" y="267296"/>
                  </a:lnTo>
                  <a:lnTo>
                    <a:pt x="41579" y="267627"/>
                  </a:lnTo>
                  <a:lnTo>
                    <a:pt x="41490" y="268452"/>
                  </a:lnTo>
                  <a:lnTo>
                    <a:pt x="41744" y="268782"/>
                  </a:lnTo>
                  <a:lnTo>
                    <a:pt x="42164" y="269011"/>
                  </a:lnTo>
                  <a:lnTo>
                    <a:pt x="45402" y="269011"/>
                  </a:lnTo>
                  <a:lnTo>
                    <a:pt x="44602" y="269697"/>
                  </a:lnTo>
                  <a:lnTo>
                    <a:pt x="44272" y="270065"/>
                  </a:lnTo>
                  <a:lnTo>
                    <a:pt x="42227" y="271449"/>
                  </a:lnTo>
                  <a:lnTo>
                    <a:pt x="42227" y="271907"/>
                  </a:lnTo>
                  <a:lnTo>
                    <a:pt x="44132" y="273329"/>
                  </a:lnTo>
                  <a:lnTo>
                    <a:pt x="45008" y="273329"/>
                  </a:lnTo>
                  <a:lnTo>
                    <a:pt x="45008" y="274154"/>
                  </a:lnTo>
                  <a:lnTo>
                    <a:pt x="41656" y="274523"/>
                  </a:lnTo>
                  <a:lnTo>
                    <a:pt x="40500" y="274726"/>
                  </a:lnTo>
                  <a:lnTo>
                    <a:pt x="39281" y="273926"/>
                  </a:lnTo>
                  <a:lnTo>
                    <a:pt x="37922" y="274726"/>
                  </a:lnTo>
                  <a:lnTo>
                    <a:pt x="40614" y="276631"/>
                  </a:lnTo>
                  <a:lnTo>
                    <a:pt x="43967" y="276364"/>
                  </a:lnTo>
                  <a:lnTo>
                    <a:pt x="43865" y="277482"/>
                  </a:lnTo>
                  <a:lnTo>
                    <a:pt x="43649" y="277977"/>
                  </a:lnTo>
                  <a:lnTo>
                    <a:pt x="43573" y="278180"/>
                  </a:lnTo>
                  <a:lnTo>
                    <a:pt x="43459" y="278447"/>
                  </a:lnTo>
                  <a:lnTo>
                    <a:pt x="45008" y="278904"/>
                  </a:lnTo>
                  <a:lnTo>
                    <a:pt x="47282" y="277355"/>
                  </a:lnTo>
                  <a:lnTo>
                    <a:pt x="48348" y="277914"/>
                  </a:lnTo>
                  <a:lnTo>
                    <a:pt x="48475" y="277977"/>
                  </a:lnTo>
                  <a:lnTo>
                    <a:pt x="48577" y="277355"/>
                  </a:lnTo>
                  <a:lnTo>
                    <a:pt x="48704" y="276631"/>
                  </a:lnTo>
                  <a:lnTo>
                    <a:pt x="48742" y="276364"/>
                  </a:lnTo>
                  <a:lnTo>
                    <a:pt x="48856" y="275742"/>
                  </a:lnTo>
                  <a:lnTo>
                    <a:pt x="50355" y="276631"/>
                  </a:lnTo>
                  <a:lnTo>
                    <a:pt x="50457" y="277482"/>
                  </a:lnTo>
                  <a:lnTo>
                    <a:pt x="50596" y="277977"/>
                  </a:lnTo>
                  <a:lnTo>
                    <a:pt x="50660" y="278180"/>
                  </a:lnTo>
                  <a:lnTo>
                    <a:pt x="53301" y="278384"/>
                  </a:lnTo>
                  <a:lnTo>
                    <a:pt x="54140" y="277063"/>
                  </a:lnTo>
                  <a:lnTo>
                    <a:pt x="56210" y="277253"/>
                  </a:lnTo>
                  <a:lnTo>
                    <a:pt x="57391" y="277063"/>
                  </a:lnTo>
                  <a:lnTo>
                    <a:pt x="58331" y="276910"/>
                  </a:lnTo>
                  <a:lnTo>
                    <a:pt x="60248" y="276098"/>
                  </a:lnTo>
                  <a:lnTo>
                    <a:pt x="60248" y="275869"/>
                  </a:lnTo>
                  <a:lnTo>
                    <a:pt x="59740" y="275742"/>
                  </a:lnTo>
                  <a:lnTo>
                    <a:pt x="55816" y="274726"/>
                  </a:lnTo>
                  <a:lnTo>
                    <a:pt x="51904" y="272084"/>
                  </a:lnTo>
                  <a:lnTo>
                    <a:pt x="49237" y="268452"/>
                  </a:lnTo>
                  <a:lnTo>
                    <a:pt x="48996" y="268046"/>
                  </a:lnTo>
                  <a:lnTo>
                    <a:pt x="48869" y="266903"/>
                  </a:lnTo>
                  <a:lnTo>
                    <a:pt x="48869" y="266255"/>
                  </a:lnTo>
                  <a:lnTo>
                    <a:pt x="48120" y="265480"/>
                  </a:lnTo>
                  <a:lnTo>
                    <a:pt x="47409" y="265480"/>
                  </a:lnTo>
                  <a:lnTo>
                    <a:pt x="46431" y="265188"/>
                  </a:lnTo>
                  <a:lnTo>
                    <a:pt x="45707" y="264922"/>
                  </a:lnTo>
                  <a:lnTo>
                    <a:pt x="45085" y="264655"/>
                  </a:lnTo>
                  <a:lnTo>
                    <a:pt x="44907" y="264655"/>
                  </a:lnTo>
                  <a:lnTo>
                    <a:pt x="44831" y="264160"/>
                  </a:lnTo>
                  <a:lnTo>
                    <a:pt x="48412" y="264160"/>
                  </a:lnTo>
                  <a:lnTo>
                    <a:pt x="48298" y="262890"/>
                  </a:lnTo>
                  <a:lnTo>
                    <a:pt x="48056" y="262890"/>
                  </a:lnTo>
                  <a:lnTo>
                    <a:pt x="46863" y="260350"/>
                  </a:lnTo>
                  <a:lnTo>
                    <a:pt x="46329" y="259080"/>
                  </a:lnTo>
                  <a:lnTo>
                    <a:pt x="46139" y="257810"/>
                  </a:lnTo>
                  <a:lnTo>
                    <a:pt x="45631" y="256540"/>
                  </a:lnTo>
                  <a:lnTo>
                    <a:pt x="46456" y="254000"/>
                  </a:lnTo>
                  <a:lnTo>
                    <a:pt x="48082" y="254000"/>
                  </a:lnTo>
                  <a:lnTo>
                    <a:pt x="48577" y="252730"/>
                  </a:lnTo>
                  <a:lnTo>
                    <a:pt x="50863" y="252730"/>
                  </a:lnTo>
                  <a:lnTo>
                    <a:pt x="51689" y="251460"/>
                  </a:lnTo>
                  <a:lnTo>
                    <a:pt x="51727" y="248920"/>
                  </a:lnTo>
                  <a:lnTo>
                    <a:pt x="51828" y="247650"/>
                  </a:lnTo>
                  <a:lnTo>
                    <a:pt x="52959" y="246380"/>
                  </a:lnTo>
                  <a:lnTo>
                    <a:pt x="54673" y="245110"/>
                  </a:lnTo>
                  <a:lnTo>
                    <a:pt x="55676" y="245110"/>
                  </a:lnTo>
                  <a:lnTo>
                    <a:pt x="57632" y="243840"/>
                  </a:lnTo>
                  <a:lnTo>
                    <a:pt x="58635" y="242570"/>
                  </a:lnTo>
                  <a:lnTo>
                    <a:pt x="58915" y="240030"/>
                  </a:lnTo>
                  <a:lnTo>
                    <a:pt x="59182" y="240030"/>
                  </a:lnTo>
                  <a:lnTo>
                    <a:pt x="58737" y="238760"/>
                  </a:lnTo>
                  <a:lnTo>
                    <a:pt x="55854" y="238760"/>
                  </a:lnTo>
                  <a:lnTo>
                    <a:pt x="54254" y="237490"/>
                  </a:lnTo>
                  <a:lnTo>
                    <a:pt x="53162" y="236220"/>
                  </a:lnTo>
                  <a:lnTo>
                    <a:pt x="51790" y="234950"/>
                  </a:lnTo>
                  <a:lnTo>
                    <a:pt x="51765" y="233680"/>
                  </a:lnTo>
                  <a:lnTo>
                    <a:pt x="52590" y="232410"/>
                  </a:lnTo>
                  <a:lnTo>
                    <a:pt x="53149" y="231140"/>
                  </a:lnTo>
                  <a:lnTo>
                    <a:pt x="54381" y="229870"/>
                  </a:lnTo>
                  <a:lnTo>
                    <a:pt x="55943" y="228600"/>
                  </a:lnTo>
                  <a:lnTo>
                    <a:pt x="59080" y="228600"/>
                  </a:lnTo>
                  <a:lnTo>
                    <a:pt x="59385" y="227330"/>
                  </a:lnTo>
                  <a:lnTo>
                    <a:pt x="59690" y="227330"/>
                  </a:lnTo>
                  <a:lnTo>
                    <a:pt x="60693" y="226060"/>
                  </a:lnTo>
                  <a:lnTo>
                    <a:pt x="61087" y="224790"/>
                  </a:lnTo>
                  <a:lnTo>
                    <a:pt x="60693" y="223520"/>
                  </a:lnTo>
                  <a:lnTo>
                    <a:pt x="60477" y="222250"/>
                  </a:lnTo>
                  <a:lnTo>
                    <a:pt x="60756" y="222250"/>
                  </a:lnTo>
                  <a:lnTo>
                    <a:pt x="61429" y="220980"/>
                  </a:lnTo>
                  <a:lnTo>
                    <a:pt x="61899" y="220980"/>
                  </a:lnTo>
                  <a:lnTo>
                    <a:pt x="62471" y="219710"/>
                  </a:lnTo>
                  <a:lnTo>
                    <a:pt x="62928" y="219710"/>
                  </a:lnTo>
                  <a:lnTo>
                    <a:pt x="61899" y="218440"/>
                  </a:lnTo>
                  <a:lnTo>
                    <a:pt x="63093" y="215900"/>
                  </a:lnTo>
                  <a:lnTo>
                    <a:pt x="62014" y="215900"/>
                  </a:lnTo>
                  <a:lnTo>
                    <a:pt x="61633" y="214630"/>
                  </a:lnTo>
                  <a:lnTo>
                    <a:pt x="61341" y="213360"/>
                  </a:lnTo>
                  <a:lnTo>
                    <a:pt x="61188" y="212090"/>
                  </a:lnTo>
                  <a:lnTo>
                    <a:pt x="61163" y="210820"/>
                  </a:lnTo>
                  <a:lnTo>
                    <a:pt x="61302" y="210820"/>
                  </a:lnTo>
                  <a:lnTo>
                    <a:pt x="61569" y="209550"/>
                  </a:lnTo>
                  <a:lnTo>
                    <a:pt x="61925" y="209550"/>
                  </a:lnTo>
                  <a:lnTo>
                    <a:pt x="65938" y="210820"/>
                  </a:lnTo>
                  <a:lnTo>
                    <a:pt x="70535" y="210820"/>
                  </a:lnTo>
                  <a:lnTo>
                    <a:pt x="72136" y="209550"/>
                  </a:lnTo>
                  <a:lnTo>
                    <a:pt x="71450" y="208280"/>
                  </a:lnTo>
                  <a:lnTo>
                    <a:pt x="71450" y="207010"/>
                  </a:lnTo>
                  <a:lnTo>
                    <a:pt x="72136" y="205740"/>
                  </a:lnTo>
                  <a:lnTo>
                    <a:pt x="72732" y="204470"/>
                  </a:lnTo>
                  <a:lnTo>
                    <a:pt x="72732" y="203200"/>
                  </a:lnTo>
                  <a:lnTo>
                    <a:pt x="72136" y="201930"/>
                  </a:lnTo>
                  <a:lnTo>
                    <a:pt x="72136" y="200660"/>
                  </a:lnTo>
                  <a:lnTo>
                    <a:pt x="73787" y="200660"/>
                  </a:lnTo>
                  <a:lnTo>
                    <a:pt x="75653" y="201930"/>
                  </a:lnTo>
                  <a:lnTo>
                    <a:pt x="77419" y="200660"/>
                  </a:lnTo>
                  <a:lnTo>
                    <a:pt x="80721" y="200660"/>
                  </a:lnTo>
                  <a:lnTo>
                    <a:pt x="83972" y="199390"/>
                  </a:lnTo>
                  <a:lnTo>
                    <a:pt x="88049" y="198120"/>
                  </a:lnTo>
                  <a:lnTo>
                    <a:pt x="88925" y="198120"/>
                  </a:lnTo>
                  <a:lnTo>
                    <a:pt x="89662" y="196850"/>
                  </a:lnTo>
                  <a:lnTo>
                    <a:pt x="90766" y="195580"/>
                  </a:lnTo>
                  <a:lnTo>
                    <a:pt x="91744" y="194310"/>
                  </a:lnTo>
                  <a:lnTo>
                    <a:pt x="92608" y="193040"/>
                  </a:lnTo>
                  <a:lnTo>
                    <a:pt x="93510" y="191770"/>
                  </a:lnTo>
                  <a:lnTo>
                    <a:pt x="93370" y="190500"/>
                  </a:lnTo>
                  <a:lnTo>
                    <a:pt x="91948" y="190500"/>
                  </a:lnTo>
                  <a:lnTo>
                    <a:pt x="91033" y="189230"/>
                  </a:lnTo>
                  <a:lnTo>
                    <a:pt x="90297" y="187960"/>
                  </a:lnTo>
                  <a:lnTo>
                    <a:pt x="91567" y="185420"/>
                  </a:lnTo>
                  <a:lnTo>
                    <a:pt x="90944" y="185420"/>
                  </a:lnTo>
                  <a:lnTo>
                    <a:pt x="89001" y="184150"/>
                  </a:lnTo>
                  <a:lnTo>
                    <a:pt x="88125" y="182880"/>
                  </a:lnTo>
                  <a:lnTo>
                    <a:pt x="86893" y="182880"/>
                  </a:lnTo>
                  <a:lnTo>
                    <a:pt x="86550" y="181610"/>
                  </a:lnTo>
                  <a:lnTo>
                    <a:pt x="87058" y="180340"/>
                  </a:lnTo>
                  <a:lnTo>
                    <a:pt x="87426" y="180340"/>
                  </a:lnTo>
                  <a:lnTo>
                    <a:pt x="88379" y="181610"/>
                  </a:lnTo>
                  <a:lnTo>
                    <a:pt x="91871" y="181610"/>
                  </a:lnTo>
                  <a:lnTo>
                    <a:pt x="92506" y="182880"/>
                  </a:lnTo>
                  <a:lnTo>
                    <a:pt x="98425" y="182880"/>
                  </a:lnTo>
                  <a:lnTo>
                    <a:pt x="100571" y="184150"/>
                  </a:lnTo>
                  <a:lnTo>
                    <a:pt x="102895" y="182880"/>
                  </a:lnTo>
                  <a:lnTo>
                    <a:pt x="104152" y="181610"/>
                  </a:lnTo>
                  <a:lnTo>
                    <a:pt x="105587" y="180340"/>
                  </a:lnTo>
                  <a:lnTo>
                    <a:pt x="106756" y="177800"/>
                  </a:lnTo>
                  <a:lnTo>
                    <a:pt x="108648" y="176530"/>
                  </a:lnTo>
                  <a:lnTo>
                    <a:pt x="108877" y="175260"/>
                  </a:lnTo>
                  <a:lnTo>
                    <a:pt x="109474" y="173990"/>
                  </a:lnTo>
                  <a:lnTo>
                    <a:pt x="110578" y="172720"/>
                  </a:lnTo>
                  <a:lnTo>
                    <a:pt x="110604" y="170180"/>
                  </a:lnTo>
                  <a:lnTo>
                    <a:pt x="110998" y="168910"/>
                  </a:lnTo>
                  <a:lnTo>
                    <a:pt x="111645" y="168910"/>
                  </a:lnTo>
                  <a:lnTo>
                    <a:pt x="112661" y="167640"/>
                  </a:lnTo>
                  <a:lnTo>
                    <a:pt x="113449" y="166370"/>
                  </a:lnTo>
                  <a:lnTo>
                    <a:pt x="113919" y="165100"/>
                  </a:lnTo>
                  <a:lnTo>
                    <a:pt x="114617" y="163830"/>
                  </a:lnTo>
                  <a:lnTo>
                    <a:pt x="115557" y="163830"/>
                  </a:lnTo>
                  <a:lnTo>
                    <a:pt x="117259" y="165100"/>
                  </a:lnTo>
                  <a:lnTo>
                    <a:pt x="117665" y="165100"/>
                  </a:lnTo>
                  <a:lnTo>
                    <a:pt x="118059" y="163830"/>
                  </a:lnTo>
                  <a:lnTo>
                    <a:pt x="118440" y="162560"/>
                  </a:lnTo>
                  <a:lnTo>
                    <a:pt x="119164" y="161290"/>
                  </a:lnTo>
                  <a:lnTo>
                    <a:pt x="120421" y="160020"/>
                  </a:lnTo>
                  <a:lnTo>
                    <a:pt x="122047" y="158750"/>
                  </a:lnTo>
                  <a:lnTo>
                    <a:pt x="123609" y="157480"/>
                  </a:lnTo>
                  <a:lnTo>
                    <a:pt x="124587" y="156210"/>
                  </a:lnTo>
                  <a:lnTo>
                    <a:pt x="124650" y="152400"/>
                  </a:lnTo>
                  <a:lnTo>
                    <a:pt x="124485" y="151130"/>
                  </a:lnTo>
                  <a:lnTo>
                    <a:pt x="124485" y="146050"/>
                  </a:lnTo>
                  <a:lnTo>
                    <a:pt x="124053" y="146050"/>
                  </a:lnTo>
                  <a:lnTo>
                    <a:pt x="128003" y="142240"/>
                  </a:lnTo>
                  <a:lnTo>
                    <a:pt x="130035" y="140970"/>
                  </a:lnTo>
                  <a:lnTo>
                    <a:pt x="132499" y="139700"/>
                  </a:lnTo>
                  <a:lnTo>
                    <a:pt x="135191" y="138430"/>
                  </a:lnTo>
                  <a:lnTo>
                    <a:pt x="136537" y="138430"/>
                  </a:lnTo>
                  <a:lnTo>
                    <a:pt x="137795" y="137160"/>
                  </a:lnTo>
                  <a:lnTo>
                    <a:pt x="138849" y="135890"/>
                  </a:lnTo>
                  <a:lnTo>
                    <a:pt x="140106" y="135890"/>
                  </a:lnTo>
                  <a:lnTo>
                    <a:pt x="141795" y="134620"/>
                  </a:lnTo>
                  <a:lnTo>
                    <a:pt x="149656" y="134620"/>
                  </a:lnTo>
                  <a:lnTo>
                    <a:pt x="149948" y="132080"/>
                  </a:lnTo>
                  <a:lnTo>
                    <a:pt x="151828" y="132080"/>
                  </a:lnTo>
                  <a:lnTo>
                    <a:pt x="152996" y="130810"/>
                  </a:lnTo>
                  <a:lnTo>
                    <a:pt x="153314" y="129540"/>
                  </a:lnTo>
                  <a:lnTo>
                    <a:pt x="153835" y="128270"/>
                  </a:lnTo>
                  <a:lnTo>
                    <a:pt x="154533" y="127000"/>
                  </a:lnTo>
                  <a:lnTo>
                    <a:pt x="155702" y="125730"/>
                  </a:lnTo>
                  <a:lnTo>
                    <a:pt x="156476" y="124460"/>
                  </a:lnTo>
                  <a:lnTo>
                    <a:pt x="158178" y="121920"/>
                  </a:lnTo>
                  <a:lnTo>
                    <a:pt x="158470" y="120650"/>
                  </a:lnTo>
                  <a:lnTo>
                    <a:pt x="158419" y="119380"/>
                  </a:lnTo>
                  <a:lnTo>
                    <a:pt x="158318" y="118110"/>
                  </a:lnTo>
                  <a:lnTo>
                    <a:pt x="158711" y="116840"/>
                  </a:lnTo>
                  <a:lnTo>
                    <a:pt x="159550" y="115570"/>
                  </a:lnTo>
                  <a:lnTo>
                    <a:pt x="159943" y="114300"/>
                  </a:lnTo>
                  <a:lnTo>
                    <a:pt x="160223" y="114300"/>
                  </a:lnTo>
                  <a:lnTo>
                    <a:pt x="160350" y="113030"/>
                  </a:lnTo>
                  <a:lnTo>
                    <a:pt x="160616" y="111760"/>
                  </a:lnTo>
                  <a:lnTo>
                    <a:pt x="160655" y="110490"/>
                  </a:lnTo>
                  <a:lnTo>
                    <a:pt x="160947" y="110490"/>
                  </a:lnTo>
                  <a:lnTo>
                    <a:pt x="161353" y="107950"/>
                  </a:lnTo>
                  <a:lnTo>
                    <a:pt x="161315" y="105410"/>
                  </a:lnTo>
                  <a:lnTo>
                    <a:pt x="161188" y="104140"/>
                  </a:lnTo>
                  <a:lnTo>
                    <a:pt x="160693" y="101600"/>
                  </a:lnTo>
                  <a:lnTo>
                    <a:pt x="161112" y="97790"/>
                  </a:lnTo>
                  <a:lnTo>
                    <a:pt x="162394" y="95250"/>
                  </a:lnTo>
                  <a:lnTo>
                    <a:pt x="164630" y="95250"/>
                  </a:lnTo>
                  <a:lnTo>
                    <a:pt x="165544" y="93980"/>
                  </a:lnTo>
                  <a:lnTo>
                    <a:pt x="166052" y="92710"/>
                  </a:lnTo>
                  <a:lnTo>
                    <a:pt x="166484" y="92710"/>
                  </a:lnTo>
                  <a:lnTo>
                    <a:pt x="166839" y="91440"/>
                  </a:lnTo>
                  <a:lnTo>
                    <a:pt x="167627" y="90170"/>
                  </a:lnTo>
                  <a:lnTo>
                    <a:pt x="168770" y="88900"/>
                  </a:lnTo>
                  <a:lnTo>
                    <a:pt x="170192" y="87630"/>
                  </a:lnTo>
                  <a:lnTo>
                    <a:pt x="172758" y="85090"/>
                  </a:lnTo>
                  <a:lnTo>
                    <a:pt x="176809" y="80010"/>
                  </a:lnTo>
                  <a:lnTo>
                    <a:pt x="177723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7390" y="4828144"/>
            <a:ext cx="305504" cy="209049"/>
          </a:xfrm>
          <a:prstGeom prst="rect">
            <a:avLst/>
          </a:prstGeom>
        </p:spPr>
      </p:pic>
      <p:graphicFrame>
        <p:nvGraphicFramePr>
          <p:cNvPr id="39" name="object 39" descr=""/>
          <p:cNvGraphicFramePr>
            <a:graphicFrameLocks noGrp="1"/>
          </p:cNvGraphicFramePr>
          <p:nvPr/>
        </p:nvGraphicFramePr>
        <p:xfrm>
          <a:off x="6094476" y="4187952"/>
          <a:ext cx="5549265" cy="180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3460"/>
                <a:gridCol w="1600200"/>
                <a:gridCol w="1588769"/>
              </a:tblGrid>
              <a:tr h="607695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Americas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R w="12700">
                      <a:solidFill>
                        <a:srgbClr val="A6A6A6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5143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b="1">
                          <a:latin typeface="Georgia"/>
                          <a:cs typeface="Georgia"/>
                        </a:rPr>
                        <a:t>$</a:t>
                      </a:r>
                      <a:r>
                        <a:rPr dirty="0" sz="1800" spc="-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10" b="1">
                          <a:latin typeface="Georgia"/>
                          <a:cs typeface="Georgia"/>
                        </a:rPr>
                        <a:t>1,435m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0970">
                    <a:lnL w="12700">
                      <a:solidFill>
                        <a:srgbClr val="A6A6A6"/>
                      </a:solidFill>
                      <a:prstDash val="sysDash"/>
                    </a:lnL>
                    <a:lnR w="12700">
                      <a:solidFill>
                        <a:srgbClr val="A6A6A6"/>
                      </a:solidFill>
                      <a:prstDash val="sysDash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dirty="0" sz="1800" spc="-10" b="1">
                          <a:latin typeface="Georgia"/>
                          <a:cs typeface="Georgia"/>
                        </a:rPr>
                        <a:t>13,025m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0970">
                    <a:lnL w="12700">
                      <a:solidFill>
                        <a:srgbClr val="A6A6A6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EMEA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50495">
                    <a:lnR w="12700">
                      <a:solidFill>
                        <a:srgbClr val="A6A6A6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6921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800" b="1">
                          <a:latin typeface="Georgia"/>
                          <a:cs typeface="Georgia"/>
                        </a:rPr>
                        <a:t>$</a:t>
                      </a:r>
                      <a:r>
                        <a:rPr dirty="0" sz="18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20" b="1">
                          <a:latin typeface="Georgia"/>
                          <a:cs typeface="Georgia"/>
                        </a:rPr>
                        <a:t>805m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A6A6A6"/>
                      </a:solidFill>
                      <a:prstDash val="sysDash"/>
                    </a:lnL>
                    <a:lnR w="12700">
                      <a:solidFill>
                        <a:srgbClr val="A6A6A6"/>
                      </a:solidFill>
                      <a:prstDash val="sysDash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800" spc="-10" b="1">
                          <a:latin typeface="Georgia"/>
                          <a:cs typeface="Georgia"/>
                        </a:rPr>
                        <a:t>11,175m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A6A6A6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  <a:tr h="4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APAC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R w="12700">
                      <a:solidFill>
                        <a:srgbClr val="A6A6A6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ctr" marR="4318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1800" b="1">
                          <a:latin typeface="Georgia"/>
                          <a:cs typeface="Georgia"/>
                        </a:rPr>
                        <a:t>$</a:t>
                      </a:r>
                      <a:r>
                        <a:rPr dirty="0" sz="1800" spc="5" b="1">
                          <a:latin typeface="Georgia"/>
                          <a:cs typeface="Georgia"/>
                        </a:rPr>
                        <a:t> </a:t>
                      </a:r>
                      <a:r>
                        <a:rPr dirty="0" sz="1800" spc="-20" b="1">
                          <a:latin typeface="Georgia"/>
                          <a:cs typeface="Georgia"/>
                        </a:rPr>
                        <a:t>541m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A6A6A6"/>
                      </a:solidFill>
                      <a:prstDash val="sysDash"/>
                    </a:lnL>
                    <a:lnR w="12700">
                      <a:solidFill>
                        <a:srgbClr val="A6A6A6"/>
                      </a:solidFill>
                      <a:prstDash val="sysDash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1800" spc="-10" b="1">
                          <a:latin typeface="Georgia"/>
                          <a:cs typeface="Georgia"/>
                        </a:rPr>
                        <a:t>10,550m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B="0" marT="142240">
                    <a:lnL w="12700">
                      <a:solidFill>
                        <a:srgbClr val="A6A6A6"/>
                      </a:solidFill>
                      <a:prstDash val="sysDash"/>
                    </a:lnL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40" name="object 4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96393" y="5486030"/>
            <a:ext cx="576941" cy="451443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6304788" y="3456432"/>
            <a:ext cx="5052060" cy="169545"/>
          </a:xfrm>
          <a:custGeom>
            <a:avLst/>
            <a:gdLst/>
            <a:ahLst/>
            <a:cxnLst/>
            <a:rect l="l" t="t" r="r" b="b"/>
            <a:pathLst>
              <a:path w="5052059" h="169545">
                <a:moveTo>
                  <a:pt x="5052060" y="0"/>
                </a:moveTo>
                <a:lnTo>
                  <a:pt x="0" y="0"/>
                </a:lnTo>
                <a:lnTo>
                  <a:pt x="2526030" y="169163"/>
                </a:lnTo>
                <a:lnTo>
                  <a:pt x="5052060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086602" y="3613226"/>
            <a:ext cx="5325110" cy="539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…prompting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significant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global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investment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new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facilities</a:t>
            </a:r>
            <a:endParaRPr sz="1300">
              <a:latin typeface="Arial"/>
              <a:cs typeface="Arial"/>
            </a:endParaRPr>
          </a:p>
          <a:p>
            <a:pPr marL="160655">
              <a:lnSpc>
                <a:spcPct val="100000"/>
              </a:lnSpc>
              <a:spcBef>
                <a:spcPts val="1100"/>
              </a:spcBef>
              <a:tabLst>
                <a:tab pos="2670810" algn="l"/>
                <a:tab pos="4062095" algn="l"/>
              </a:tabLst>
            </a:pPr>
            <a:r>
              <a:rPr dirty="0" baseline="2415" sz="1725" b="1">
                <a:latin typeface="Arial"/>
                <a:cs typeface="Arial"/>
              </a:rPr>
              <a:t>Data</a:t>
            </a:r>
            <a:r>
              <a:rPr dirty="0" baseline="2415" sz="1725" spc="165" b="1">
                <a:latin typeface="Arial"/>
                <a:cs typeface="Arial"/>
              </a:rPr>
              <a:t> </a:t>
            </a:r>
            <a:r>
              <a:rPr dirty="0" baseline="2415" sz="1725" b="1">
                <a:latin typeface="Arial"/>
                <a:cs typeface="Arial"/>
              </a:rPr>
              <a:t>center</a:t>
            </a:r>
            <a:r>
              <a:rPr dirty="0" baseline="2415" sz="1725" spc="195" b="1">
                <a:latin typeface="Arial"/>
                <a:cs typeface="Arial"/>
              </a:rPr>
              <a:t> </a:t>
            </a:r>
            <a:r>
              <a:rPr dirty="0" baseline="2415" sz="1725" b="1">
                <a:latin typeface="Arial"/>
                <a:cs typeface="Arial"/>
              </a:rPr>
              <a:t>investments</a:t>
            </a:r>
            <a:r>
              <a:rPr dirty="0" baseline="2415" sz="1725" spc="292" b="1">
                <a:latin typeface="Arial"/>
                <a:cs typeface="Arial"/>
              </a:rPr>
              <a:t> </a:t>
            </a:r>
            <a:r>
              <a:rPr dirty="0" baseline="2415" sz="1725" spc="-37" b="1">
                <a:latin typeface="Arial"/>
                <a:cs typeface="Arial"/>
              </a:rPr>
              <a:t>in:</a:t>
            </a:r>
            <a:r>
              <a:rPr dirty="0" baseline="2415" sz="1725" b="1">
                <a:latin typeface="Arial"/>
                <a:cs typeface="Arial"/>
              </a:rPr>
              <a:t>	</a:t>
            </a:r>
            <a:r>
              <a:rPr dirty="0" sz="1150" b="1">
                <a:latin typeface="Arial"/>
                <a:cs typeface="Arial"/>
              </a:rPr>
              <a:t>Total</a:t>
            </a:r>
            <a:r>
              <a:rPr dirty="0" sz="1150" spc="4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Capex</a:t>
            </a:r>
            <a:r>
              <a:rPr dirty="0" sz="1150" b="1">
                <a:latin typeface="Arial"/>
                <a:cs typeface="Arial"/>
              </a:rPr>
              <a:t>	Sellable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Cabinets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53872" y="1485391"/>
            <a:ext cx="4591050" cy="205993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135"/>
              </a:spcBef>
              <a:buChar char="•"/>
              <a:tabLst>
                <a:tab pos="300355" algn="l"/>
              </a:tabLst>
            </a:pP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aims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to</a:t>
            </a:r>
            <a:r>
              <a:rPr dirty="0" sz="1150" spc="5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maintain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its</a:t>
            </a:r>
            <a:r>
              <a:rPr dirty="0" sz="1150" spc="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leadership</a:t>
            </a:r>
            <a:r>
              <a:rPr dirty="0" sz="1150" spc="1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and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global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presence</a:t>
            </a:r>
            <a:endParaRPr sz="1150">
              <a:latin typeface="Arial"/>
              <a:cs typeface="Arial"/>
            </a:endParaRPr>
          </a:p>
          <a:p>
            <a:pPr marL="300355">
              <a:lnSpc>
                <a:spcPct val="100000"/>
              </a:lnSpc>
              <a:spcBef>
                <a:spcPts val="60"/>
              </a:spcBef>
            </a:pPr>
            <a:r>
              <a:rPr dirty="0" sz="1150">
                <a:latin typeface="Arial MT"/>
                <a:cs typeface="Arial MT"/>
              </a:rPr>
              <a:t>while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delivering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superior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quality</a:t>
            </a:r>
            <a:endParaRPr sz="1150">
              <a:latin typeface="Arial MT"/>
              <a:cs typeface="Arial MT"/>
            </a:endParaRPr>
          </a:p>
          <a:p>
            <a:pPr marL="300355" marR="5080" indent="-288290">
              <a:lnSpc>
                <a:spcPct val="104299"/>
              </a:lnSpc>
              <a:spcBef>
                <a:spcPts val="434"/>
              </a:spcBef>
              <a:buChar char="•"/>
              <a:tabLst>
                <a:tab pos="300355" algn="l"/>
              </a:tabLst>
            </a:pPr>
            <a:r>
              <a:rPr dirty="0" sz="1150">
                <a:latin typeface="Arial MT"/>
                <a:cs typeface="Arial MT"/>
              </a:rPr>
              <a:t>This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requires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sustaining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strength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current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markets,</a:t>
            </a:r>
            <a:r>
              <a:rPr dirty="0" sz="1150" spc="2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penetrating </a:t>
            </a:r>
            <a:r>
              <a:rPr dirty="0" sz="1150">
                <a:latin typeface="Arial MT"/>
                <a:cs typeface="Arial MT"/>
              </a:rPr>
              <a:t>new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ones,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constantly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enhancing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quality</a:t>
            </a:r>
            <a:endParaRPr sz="115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•"/>
              <a:tabLst>
                <a:tab pos="300355" algn="l"/>
              </a:tabLst>
            </a:pPr>
            <a:r>
              <a:rPr dirty="0" sz="1200" spc="-10">
                <a:latin typeface="Arial MT"/>
                <a:cs typeface="Arial MT"/>
              </a:rPr>
              <a:t>Currently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maintains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fastest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server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upload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speeds,</a:t>
            </a:r>
            <a:endParaRPr sz="12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55"/>
              </a:spcBef>
            </a:pPr>
            <a:r>
              <a:rPr dirty="0" sz="1150">
                <a:latin typeface="Arial MT"/>
                <a:cs typeface="Arial MT"/>
              </a:rPr>
              <a:t>showcasing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commitment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quality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global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reach</a:t>
            </a:r>
            <a:endParaRPr sz="115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•"/>
              <a:tabLst>
                <a:tab pos="300355" algn="l"/>
              </a:tabLst>
            </a:pPr>
            <a:r>
              <a:rPr dirty="0" sz="1200" spc="-25">
                <a:latin typeface="Arial MT"/>
                <a:cs typeface="Arial MT"/>
              </a:rPr>
              <a:t>However,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approaching</a:t>
            </a:r>
            <a:r>
              <a:rPr dirty="0" sz="1200" spc="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full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server</a:t>
            </a:r>
            <a:r>
              <a:rPr dirty="0" sz="1200" spc="-7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capacity</a:t>
            </a:r>
            <a:r>
              <a:rPr dirty="0" sz="1200">
                <a:latin typeface="Arial MT"/>
                <a:cs typeface="Arial MT"/>
              </a:rPr>
              <a:t>, </a:t>
            </a:r>
            <a:r>
              <a:rPr dirty="0" sz="1200" spc="-20">
                <a:latin typeface="Arial MT"/>
                <a:cs typeface="Arial MT"/>
              </a:rPr>
              <a:t>with</a:t>
            </a:r>
            <a:endParaRPr sz="12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55"/>
              </a:spcBef>
            </a:pPr>
            <a:r>
              <a:rPr dirty="0" sz="1150">
                <a:latin typeface="Arial MT"/>
                <a:cs typeface="Arial MT"/>
              </a:rPr>
              <a:t>demand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anticipated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increase</a:t>
            </a:r>
            <a:endParaRPr sz="115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•"/>
              <a:tabLst>
                <a:tab pos="300355" algn="l"/>
              </a:tabLst>
            </a:pPr>
            <a:r>
              <a:rPr dirty="0" sz="1200" spc="-5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address</a:t>
            </a:r>
            <a:r>
              <a:rPr dirty="0" sz="1200">
                <a:latin typeface="Arial MT"/>
                <a:cs typeface="Arial MT"/>
              </a:rPr>
              <a:t> this,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significantly</a:t>
            </a:r>
            <a:r>
              <a:rPr dirty="0" sz="1200" spc="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investing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new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300355">
              <a:lnSpc>
                <a:spcPct val="100000"/>
              </a:lnSpc>
              <a:spcBef>
                <a:spcPts val="50"/>
              </a:spcBef>
            </a:pPr>
            <a:r>
              <a:rPr dirty="0" sz="1150" b="1">
                <a:latin typeface="Arial"/>
                <a:cs typeface="Arial"/>
              </a:rPr>
              <a:t>centers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worldwide</a:t>
            </a:r>
            <a:endParaRPr sz="115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3227832" y="4055364"/>
            <a:ext cx="2446020" cy="558165"/>
          </a:xfrm>
          <a:custGeom>
            <a:avLst/>
            <a:gdLst/>
            <a:ahLst/>
            <a:cxnLst/>
            <a:rect l="l" t="t" r="r" b="b"/>
            <a:pathLst>
              <a:path w="2446020" h="558164">
                <a:moveTo>
                  <a:pt x="2446020" y="0"/>
                </a:moveTo>
                <a:lnTo>
                  <a:pt x="0" y="0"/>
                </a:lnTo>
                <a:lnTo>
                  <a:pt x="0" y="557784"/>
                </a:lnTo>
                <a:lnTo>
                  <a:pt x="2446020" y="557784"/>
                </a:lnTo>
                <a:lnTo>
                  <a:pt x="2446020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3227832" y="4055364"/>
            <a:ext cx="2446020" cy="558165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marL="499109">
              <a:lnSpc>
                <a:spcPct val="100000"/>
              </a:lnSpc>
              <a:spcBef>
                <a:spcPts val="111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Upload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635508" y="4055364"/>
            <a:ext cx="2446020" cy="553720"/>
          </a:xfrm>
          <a:custGeom>
            <a:avLst/>
            <a:gdLst/>
            <a:ahLst/>
            <a:cxnLst/>
            <a:rect l="l" t="t" r="r" b="b"/>
            <a:pathLst>
              <a:path w="2446020" h="553720">
                <a:moveTo>
                  <a:pt x="2446020" y="0"/>
                </a:moveTo>
                <a:lnTo>
                  <a:pt x="0" y="0"/>
                </a:lnTo>
                <a:lnTo>
                  <a:pt x="0" y="553212"/>
                </a:lnTo>
                <a:lnTo>
                  <a:pt x="2446020" y="553212"/>
                </a:lnTo>
                <a:lnTo>
                  <a:pt x="2446020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635508" y="4055364"/>
            <a:ext cx="2446020" cy="55372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530225">
              <a:lnSpc>
                <a:spcPct val="100000"/>
              </a:lnSpc>
              <a:spcBef>
                <a:spcPts val="108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762723" y="4158132"/>
            <a:ext cx="291465" cy="363220"/>
          </a:xfrm>
          <a:custGeom>
            <a:avLst/>
            <a:gdLst/>
            <a:ahLst/>
            <a:cxnLst/>
            <a:rect l="l" t="t" r="r" b="b"/>
            <a:pathLst>
              <a:path w="291465" h="363220">
                <a:moveTo>
                  <a:pt x="233565" y="354888"/>
                </a:moveTo>
                <a:lnTo>
                  <a:pt x="32702" y="354888"/>
                </a:lnTo>
                <a:lnTo>
                  <a:pt x="32702" y="363093"/>
                </a:lnTo>
                <a:lnTo>
                  <a:pt x="233565" y="363093"/>
                </a:lnTo>
                <a:lnTo>
                  <a:pt x="233565" y="354888"/>
                </a:lnTo>
                <a:close/>
              </a:path>
              <a:path w="291465" h="363220">
                <a:moveTo>
                  <a:pt x="266077" y="156984"/>
                </a:moveTo>
                <a:lnTo>
                  <a:pt x="262509" y="115951"/>
                </a:lnTo>
                <a:lnTo>
                  <a:pt x="258102" y="105384"/>
                </a:lnTo>
                <a:lnTo>
                  <a:pt x="258102" y="147078"/>
                </a:lnTo>
                <a:lnTo>
                  <a:pt x="250215" y="191592"/>
                </a:lnTo>
                <a:lnTo>
                  <a:pt x="247091" y="190309"/>
                </a:lnTo>
                <a:lnTo>
                  <a:pt x="247091" y="199161"/>
                </a:lnTo>
                <a:lnTo>
                  <a:pt x="221373" y="236321"/>
                </a:lnTo>
                <a:lnTo>
                  <a:pt x="185356" y="261353"/>
                </a:lnTo>
                <a:lnTo>
                  <a:pt x="142913" y="272453"/>
                </a:lnTo>
                <a:lnTo>
                  <a:pt x="97967" y="267830"/>
                </a:lnTo>
                <a:lnTo>
                  <a:pt x="112458" y="261353"/>
                </a:lnTo>
                <a:lnTo>
                  <a:pt x="127965" y="254444"/>
                </a:lnTo>
                <a:lnTo>
                  <a:pt x="154838" y="234340"/>
                </a:lnTo>
                <a:lnTo>
                  <a:pt x="177533" y="208445"/>
                </a:lnTo>
                <a:lnTo>
                  <a:pt x="194957" y="177698"/>
                </a:lnTo>
                <a:lnTo>
                  <a:pt x="247091" y="199161"/>
                </a:lnTo>
                <a:lnTo>
                  <a:pt x="247091" y="190309"/>
                </a:lnTo>
                <a:lnTo>
                  <a:pt x="216496" y="177698"/>
                </a:lnTo>
                <a:lnTo>
                  <a:pt x="198081" y="170116"/>
                </a:lnTo>
                <a:lnTo>
                  <a:pt x="198932" y="166979"/>
                </a:lnTo>
                <a:lnTo>
                  <a:pt x="207340" y="135991"/>
                </a:lnTo>
                <a:lnTo>
                  <a:pt x="209435" y="101638"/>
                </a:lnTo>
                <a:lnTo>
                  <a:pt x="204495" y="68427"/>
                </a:lnTo>
                <a:lnTo>
                  <a:pt x="201142" y="59791"/>
                </a:lnTo>
                <a:lnTo>
                  <a:pt x="201142" y="99491"/>
                </a:lnTo>
                <a:lnTo>
                  <a:pt x="199478" y="133324"/>
                </a:lnTo>
                <a:lnTo>
                  <a:pt x="190500" y="166979"/>
                </a:lnTo>
                <a:lnTo>
                  <a:pt x="187375" y="165696"/>
                </a:lnTo>
                <a:lnTo>
                  <a:pt x="187375" y="174561"/>
                </a:lnTo>
                <a:lnTo>
                  <a:pt x="170065" y="204800"/>
                </a:lnTo>
                <a:lnTo>
                  <a:pt x="147447" y="230009"/>
                </a:lnTo>
                <a:lnTo>
                  <a:pt x="120662" y="249186"/>
                </a:lnTo>
                <a:lnTo>
                  <a:pt x="90843" y="261353"/>
                </a:lnTo>
                <a:lnTo>
                  <a:pt x="92125" y="258241"/>
                </a:lnTo>
                <a:lnTo>
                  <a:pt x="135356" y="153162"/>
                </a:lnTo>
                <a:lnTo>
                  <a:pt x="187375" y="174561"/>
                </a:lnTo>
                <a:lnTo>
                  <a:pt x="187375" y="165696"/>
                </a:lnTo>
                <a:lnTo>
                  <a:pt x="156933" y="153162"/>
                </a:lnTo>
                <a:lnTo>
                  <a:pt x="138480" y="145567"/>
                </a:lnTo>
                <a:lnTo>
                  <a:pt x="139750" y="142481"/>
                </a:lnTo>
                <a:lnTo>
                  <a:pt x="183007" y="37363"/>
                </a:lnTo>
                <a:lnTo>
                  <a:pt x="195618" y="67005"/>
                </a:lnTo>
                <a:lnTo>
                  <a:pt x="201142" y="99491"/>
                </a:lnTo>
                <a:lnTo>
                  <a:pt x="201142" y="59791"/>
                </a:lnTo>
                <a:lnTo>
                  <a:pt x="248780" y="101638"/>
                </a:lnTo>
                <a:lnTo>
                  <a:pt x="258102" y="147078"/>
                </a:lnTo>
                <a:lnTo>
                  <a:pt x="258102" y="105384"/>
                </a:lnTo>
                <a:lnTo>
                  <a:pt x="246811" y="78295"/>
                </a:lnTo>
                <a:lnTo>
                  <a:pt x="220192" y="46875"/>
                </a:lnTo>
                <a:lnTo>
                  <a:pt x="205397" y="37807"/>
                </a:lnTo>
                <a:lnTo>
                  <a:pt x="204698" y="37363"/>
                </a:lnTo>
                <a:lnTo>
                  <a:pt x="199631" y="34264"/>
                </a:lnTo>
                <a:lnTo>
                  <a:pt x="183832" y="24561"/>
                </a:lnTo>
                <a:lnTo>
                  <a:pt x="176072" y="22745"/>
                </a:lnTo>
                <a:lnTo>
                  <a:pt x="175425" y="22606"/>
                </a:lnTo>
                <a:lnTo>
                  <a:pt x="175425" y="34264"/>
                </a:lnTo>
                <a:lnTo>
                  <a:pt x="130911" y="142481"/>
                </a:lnTo>
                <a:lnTo>
                  <a:pt x="127800" y="141211"/>
                </a:lnTo>
                <a:lnTo>
                  <a:pt x="127800" y="150037"/>
                </a:lnTo>
                <a:lnTo>
                  <a:pt x="83261" y="258241"/>
                </a:lnTo>
                <a:lnTo>
                  <a:pt x="83083" y="257822"/>
                </a:lnTo>
                <a:lnTo>
                  <a:pt x="73660" y="235686"/>
                </a:lnTo>
                <a:lnTo>
                  <a:pt x="73660" y="257822"/>
                </a:lnTo>
                <a:lnTo>
                  <a:pt x="38481" y="229463"/>
                </a:lnTo>
                <a:lnTo>
                  <a:pt x="16141" y="191693"/>
                </a:lnTo>
                <a:lnTo>
                  <a:pt x="8153" y="148551"/>
                </a:lnTo>
                <a:lnTo>
                  <a:pt x="16040" y="104038"/>
                </a:lnTo>
                <a:lnTo>
                  <a:pt x="68186" y="125514"/>
                </a:lnTo>
                <a:lnTo>
                  <a:pt x="58928" y="159613"/>
                </a:lnTo>
                <a:lnTo>
                  <a:pt x="56832" y="193979"/>
                </a:lnTo>
                <a:lnTo>
                  <a:pt x="61772" y="227190"/>
                </a:lnTo>
                <a:lnTo>
                  <a:pt x="73660" y="257822"/>
                </a:lnTo>
                <a:lnTo>
                  <a:pt x="73660" y="235686"/>
                </a:lnTo>
                <a:lnTo>
                  <a:pt x="70650" y="228612"/>
                </a:lnTo>
                <a:lnTo>
                  <a:pt x="65112" y="196126"/>
                </a:lnTo>
                <a:lnTo>
                  <a:pt x="66789" y="162293"/>
                </a:lnTo>
                <a:lnTo>
                  <a:pt x="75768" y="128625"/>
                </a:lnTo>
                <a:lnTo>
                  <a:pt x="127800" y="150037"/>
                </a:lnTo>
                <a:lnTo>
                  <a:pt x="127800" y="141211"/>
                </a:lnTo>
                <a:lnTo>
                  <a:pt x="97294" y="128625"/>
                </a:lnTo>
                <a:lnTo>
                  <a:pt x="78879" y="121043"/>
                </a:lnTo>
                <a:lnTo>
                  <a:pt x="80670" y="117919"/>
                </a:lnTo>
                <a:lnTo>
                  <a:pt x="96202" y="90805"/>
                </a:lnTo>
                <a:lnTo>
                  <a:pt x="118821" y="65608"/>
                </a:lnTo>
                <a:lnTo>
                  <a:pt x="145605" y="46431"/>
                </a:lnTo>
                <a:lnTo>
                  <a:pt x="175425" y="34264"/>
                </a:lnTo>
                <a:lnTo>
                  <a:pt x="175425" y="22606"/>
                </a:lnTo>
                <a:lnTo>
                  <a:pt x="168287" y="20929"/>
                </a:lnTo>
                <a:lnTo>
                  <a:pt x="168287" y="27800"/>
                </a:lnTo>
                <a:lnTo>
                  <a:pt x="138290" y="41186"/>
                </a:lnTo>
                <a:lnTo>
                  <a:pt x="111417" y="61290"/>
                </a:lnTo>
                <a:lnTo>
                  <a:pt x="88734" y="87185"/>
                </a:lnTo>
                <a:lnTo>
                  <a:pt x="71310" y="117919"/>
                </a:lnTo>
                <a:lnTo>
                  <a:pt x="37579" y="104038"/>
                </a:lnTo>
                <a:lnTo>
                  <a:pt x="65392" y="42799"/>
                </a:lnTo>
                <a:lnTo>
                  <a:pt x="133286" y="22745"/>
                </a:lnTo>
                <a:lnTo>
                  <a:pt x="142163" y="23063"/>
                </a:lnTo>
                <a:lnTo>
                  <a:pt x="150977" y="24015"/>
                </a:lnTo>
                <a:lnTo>
                  <a:pt x="159689" y="25603"/>
                </a:lnTo>
                <a:lnTo>
                  <a:pt x="168287" y="27800"/>
                </a:lnTo>
                <a:lnTo>
                  <a:pt x="168287" y="20929"/>
                </a:lnTo>
                <a:lnTo>
                  <a:pt x="142303" y="14820"/>
                </a:lnTo>
                <a:lnTo>
                  <a:pt x="101282" y="18389"/>
                </a:lnTo>
                <a:lnTo>
                  <a:pt x="63639" y="34099"/>
                </a:lnTo>
                <a:lnTo>
                  <a:pt x="32232" y="60718"/>
                </a:lnTo>
                <a:lnTo>
                  <a:pt x="9931" y="97091"/>
                </a:lnTo>
                <a:lnTo>
                  <a:pt x="0" y="138328"/>
                </a:lnTo>
                <a:lnTo>
                  <a:pt x="3200" y="177698"/>
                </a:lnTo>
                <a:lnTo>
                  <a:pt x="3314" y="179146"/>
                </a:lnTo>
                <a:lnTo>
                  <a:pt x="18707" y="216674"/>
                </a:lnTo>
                <a:lnTo>
                  <a:pt x="44996" y="248069"/>
                </a:lnTo>
                <a:lnTo>
                  <a:pt x="81013" y="270471"/>
                </a:lnTo>
                <a:lnTo>
                  <a:pt x="123952" y="280797"/>
                </a:lnTo>
                <a:lnTo>
                  <a:pt x="164973" y="277228"/>
                </a:lnTo>
                <a:lnTo>
                  <a:pt x="176403" y="272453"/>
                </a:lnTo>
                <a:lnTo>
                  <a:pt x="202615" y="261518"/>
                </a:lnTo>
                <a:lnTo>
                  <a:pt x="234035" y="234886"/>
                </a:lnTo>
                <a:lnTo>
                  <a:pt x="256336" y="198526"/>
                </a:lnTo>
                <a:lnTo>
                  <a:pt x="257937" y="191693"/>
                </a:lnTo>
                <a:lnTo>
                  <a:pt x="266077" y="156984"/>
                </a:lnTo>
                <a:close/>
              </a:path>
              <a:path w="291465" h="363220">
                <a:moveTo>
                  <a:pt x="290918" y="143738"/>
                </a:moveTo>
                <a:lnTo>
                  <a:pt x="282892" y="97904"/>
                </a:lnTo>
                <a:lnTo>
                  <a:pt x="262382" y="57175"/>
                </a:lnTo>
                <a:lnTo>
                  <a:pt x="231089" y="24003"/>
                </a:lnTo>
                <a:lnTo>
                  <a:pt x="190728" y="825"/>
                </a:lnTo>
                <a:lnTo>
                  <a:pt x="188620" y="0"/>
                </a:lnTo>
                <a:lnTo>
                  <a:pt x="186232" y="1028"/>
                </a:lnTo>
                <a:lnTo>
                  <a:pt x="184581" y="5245"/>
                </a:lnTo>
                <a:lnTo>
                  <a:pt x="185623" y="7632"/>
                </a:lnTo>
                <a:lnTo>
                  <a:pt x="187731" y="8458"/>
                </a:lnTo>
                <a:lnTo>
                  <a:pt x="228981" y="32829"/>
                </a:lnTo>
                <a:lnTo>
                  <a:pt x="259461" y="67602"/>
                </a:lnTo>
                <a:lnTo>
                  <a:pt x="277799" y="109588"/>
                </a:lnTo>
                <a:lnTo>
                  <a:pt x="282587" y="155600"/>
                </a:lnTo>
                <a:lnTo>
                  <a:pt x="272440" y="202425"/>
                </a:lnTo>
                <a:lnTo>
                  <a:pt x="248069" y="243687"/>
                </a:lnTo>
                <a:lnTo>
                  <a:pt x="213309" y="274193"/>
                </a:lnTo>
                <a:lnTo>
                  <a:pt x="171335" y="292531"/>
                </a:lnTo>
                <a:lnTo>
                  <a:pt x="125336" y="297319"/>
                </a:lnTo>
                <a:lnTo>
                  <a:pt x="78524" y="287159"/>
                </a:lnTo>
                <a:lnTo>
                  <a:pt x="76415" y="286334"/>
                </a:lnTo>
                <a:lnTo>
                  <a:pt x="74041" y="287375"/>
                </a:lnTo>
                <a:lnTo>
                  <a:pt x="72377" y="291592"/>
                </a:lnTo>
                <a:lnTo>
                  <a:pt x="73431" y="293966"/>
                </a:lnTo>
                <a:lnTo>
                  <a:pt x="88519" y="299250"/>
                </a:lnTo>
                <a:lnTo>
                  <a:pt x="101815" y="302539"/>
                </a:lnTo>
                <a:lnTo>
                  <a:pt x="115341" y="304660"/>
                </a:lnTo>
                <a:lnTo>
                  <a:pt x="129032" y="305600"/>
                </a:lnTo>
                <a:lnTo>
                  <a:pt x="129032" y="334391"/>
                </a:lnTo>
                <a:lnTo>
                  <a:pt x="68732" y="334391"/>
                </a:lnTo>
                <a:lnTo>
                  <a:pt x="61391" y="341731"/>
                </a:lnTo>
                <a:lnTo>
                  <a:pt x="61391" y="350786"/>
                </a:lnTo>
                <a:lnTo>
                  <a:pt x="69583" y="350786"/>
                </a:lnTo>
                <a:lnTo>
                  <a:pt x="69583" y="346252"/>
                </a:lnTo>
                <a:lnTo>
                  <a:pt x="73266" y="342582"/>
                </a:lnTo>
                <a:lnTo>
                  <a:pt x="193001" y="342582"/>
                </a:lnTo>
                <a:lnTo>
                  <a:pt x="196672" y="346252"/>
                </a:lnTo>
                <a:lnTo>
                  <a:pt x="196672" y="350786"/>
                </a:lnTo>
                <a:lnTo>
                  <a:pt x="204863" y="350786"/>
                </a:lnTo>
                <a:lnTo>
                  <a:pt x="204863" y="341731"/>
                </a:lnTo>
                <a:lnTo>
                  <a:pt x="197535" y="334391"/>
                </a:lnTo>
                <a:lnTo>
                  <a:pt x="137223" y="334391"/>
                </a:lnTo>
                <a:lnTo>
                  <a:pt x="137223" y="305523"/>
                </a:lnTo>
                <a:lnTo>
                  <a:pt x="186867" y="296214"/>
                </a:lnTo>
                <a:lnTo>
                  <a:pt x="229590" y="272707"/>
                </a:lnTo>
                <a:lnTo>
                  <a:pt x="262864" y="237693"/>
                </a:lnTo>
                <a:lnTo>
                  <a:pt x="284149" y="193814"/>
                </a:lnTo>
                <a:lnTo>
                  <a:pt x="290918" y="1437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3305190" y="4239526"/>
            <a:ext cx="348615" cy="199390"/>
            <a:chOff x="3305190" y="4239526"/>
            <a:chExt cx="348615" cy="199390"/>
          </a:xfrm>
        </p:grpSpPr>
        <p:sp>
          <p:nvSpPr>
            <p:cNvPr id="50" name="object 50" descr=""/>
            <p:cNvSpPr/>
            <p:nvPr/>
          </p:nvSpPr>
          <p:spPr>
            <a:xfrm>
              <a:off x="3305190" y="4239526"/>
              <a:ext cx="281940" cy="191770"/>
            </a:xfrm>
            <a:custGeom>
              <a:avLst/>
              <a:gdLst/>
              <a:ahLst/>
              <a:cxnLst/>
              <a:rect l="l" t="t" r="r" b="b"/>
              <a:pathLst>
                <a:path w="281939" h="191770">
                  <a:moveTo>
                    <a:pt x="153673" y="0"/>
                  </a:moveTo>
                  <a:lnTo>
                    <a:pt x="110478" y="10938"/>
                  </a:lnTo>
                  <a:lnTo>
                    <a:pt x="70943" y="32987"/>
                  </a:lnTo>
                  <a:lnTo>
                    <a:pt x="37398" y="65867"/>
                  </a:lnTo>
                  <a:lnTo>
                    <a:pt x="9586" y="117302"/>
                  </a:lnTo>
                  <a:lnTo>
                    <a:pt x="0" y="175136"/>
                  </a:lnTo>
                  <a:lnTo>
                    <a:pt x="0" y="191538"/>
                  </a:lnTo>
                  <a:lnTo>
                    <a:pt x="8104" y="191538"/>
                  </a:lnTo>
                  <a:lnTo>
                    <a:pt x="8104" y="175136"/>
                  </a:lnTo>
                  <a:lnTo>
                    <a:pt x="8791" y="159824"/>
                  </a:lnTo>
                  <a:lnTo>
                    <a:pt x="10854" y="144671"/>
                  </a:lnTo>
                  <a:lnTo>
                    <a:pt x="14278" y="129772"/>
                  </a:lnTo>
                  <a:lnTo>
                    <a:pt x="19045" y="115222"/>
                  </a:lnTo>
                  <a:lnTo>
                    <a:pt x="42953" y="125599"/>
                  </a:lnTo>
                  <a:lnTo>
                    <a:pt x="46145" y="118058"/>
                  </a:lnTo>
                  <a:lnTo>
                    <a:pt x="22104" y="107636"/>
                  </a:lnTo>
                  <a:lnTo>
                    <a:pt x="28500" y="94532"/>
                  </a:lnTo>
                  <a:lnTo>
                    <a:pt x="35977" y="82059"/>
                  </a:lnTo>
                  <a:lnTo>
                    <a:pt x="44492" y="70286"/>
                  </a:lnTo>
                  <a:lnTo>
                    <a:pt x="53999" y="59284"/>
                  </a:lnTo>
                  <a:lnTo>
                    <a:pt x="74103" y="79616"/>
                  </a:lnTo>
                  <a:lnTo>
                    <a:pt x="79832" y="73818"/>
                  </a:lnTo>
                  <a:lnTo>
                    <a:pt x="59729" y="53475"/>
                  </a:lnTo>
                  <a:lnTo>
                    <a:pt x="70604" y="43856"/>
                  </a:lnTo>
                  <a:lnTo>
                    <a:pt x="82238" y="35243"/>
                  </a:lnTo>
                  <a:lnTo>
                    <a:pt x="94564" y="27678"/>
                  </a:lnTo>
                  <a:lnTo>
                    <a:pt x="107514" y="21206"/>
                  </a:lnTo>
                  <a:lnTo>
                    <a:pt x="117814" y="45536"/>
                  </a:lnTo>
                  <a:lnTo>
                    <a:pt x="125265" y="42301"/>
                  </a:lnTo>
                  <a:lnTo>
                    <a:pt x="156091" y="8058"/>
                  </a:lnTo>
                  <a:lnTo>
                    <a:pt x="170189" y="7116"/>
                  </a:lnTo>
                  <a:lnTo>
                    <a:pt x="170189" y="35717"/>
                  </a:lnTo>
                  <a:lnTo>
                    <a:pt x="178293" y="35717"/>
                  </a:lnTo>
                  <a:lnTo>
                    <a:pt x="178293" y="7104"/>
                  </a:lnTo>
                  <a:lnTo>
                    <a:pt x="192396" y="8042"/>
                  </a:lnTo>
                  <a:lnTo>
                    <a:pt x="206340" y="10194"/>
                  </a:lnTo>
                  <a:lnTo>
                    <a:pt x="220049" y="13547"/>
                  </a:lnTo>
                  <a:lnTo>
                    <a:pt x="233449" y="18085"/>
                  </a:lnTo>
                  <a:lnTo>
                    <a:pt x="223206" y="42278"/>
                  </a:lnTo>
                  <a:lnTo>
                    <a:pt x="230646" y="45513"/>
                  </a:lnTo>
                  <a:lnTo>
                    <a:pt x="240957" y="21171"/>
                  </a:lnTo>
                  <a:lnTo>
                    <a:pt x="250083" y="25590"/>
                  </a:lnTo>
                  <a:lnTo>
                    <a:pt x="258922" y="30553"/>
                  </a:lnTo>
                  <a:lnTo>
                    <a:pt x="267448" y="36047"/>
                  </a:lnTo>
                  <a:lnTo>
                    <a:pt x="275637" y="42062"/>
                  </a:lnTo>
                  <a:lnTo>
                    <a:pt x="281918" y="36628"/>
                  </a:lnTo>
                  <a:lnTo>
                    <a:pt x="241723" y="12566"/>
                  </a:lnTo>
                  <a:lnTo>
                    <a:pt x="198198" y="449"/>
                  </a:lnTo>
                  <a:lnTo>
                    <a:pt x="153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269" y="4276713"/>
              <a:ext cx="194408" cy="161618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3227832" y="4613147"/>
            <a:ext cx="2446020" cy="127571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2870" rIns="0" bIns="0" rtlCol="0" vert="horz">
            <a:spAutoFit/>
          </a:bodyPr>
          <a:lstStyle/>
          <a:p>
            <a:pPr marL="109220" marR="215265">
              <a:lnSpc>
                <a:spcPct val="100099"/>
              </a:lnSpc>
              <a:spcBef>
                <a:spcPts val="810"/>
              </a:spcBef>
            </a:pPr>
            <a:r>
              <a:rPr dirty="0" sz="1000">
                <a:latin typeface="Arial MT"/>
                <a:cs typeface="Arial MT"/>
              </a:rPr>
              <a:t>Equinix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distinguishes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itself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by </a:t>
            </a:r>
            <a:r>
              <a:rPr dirty="0" sz="1000" spc="-10">
                <a:latin typeface="Arial MT"/>
                <a:cs typeface="Arial MT"/>
              </a:rPr>
              <a:t>leveraging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unique</a:t>
            </a:r>
            <a:r>
              <a:rPr dirty="0" sz="1000" spc="-1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capabilities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Equinix</a:t>
            </a:r>
            <a:r>
              <a:rPr dirty="0" sz="1000" spc="-10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Fabric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Fast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Connect, </a:t>
            </a:r>
            <a:r>
              <a:rPr dirty="0" sz="1000">
                <a:latin typeface="Arial MT"/>
                <a:cs typeface="Arial MT"/>
              </a:rPr>
              <a:t>offering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uploads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14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times </a:t>
            </a:r>
            <a:r>
              <a:rPr dirty="0" sz="1000" b="1">
                <a:latin typeface="Arial"/>
                <a:cs typeface="Arial"/>
              </a:rPr>
              <a:t>faster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conventional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internet,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with </a:t>
            </a:r>
            <a:r>
              <a:rPr dirty="0" sz="1000">
                <a:latin typeface="Arial MT"/>
                <a:cs typeface="Arial MT"/>
              </a:rPr>
              <a:t>minimal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latency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just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75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ms,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setting</a:t>
            </a:r>
            <a:r>
              <a:rPr dirty="0" sz="1000" spc="50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new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standard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industry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35508" y="4608576"/>
            <a:ext cx="2446020" cy="128016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7314" rIns="0" bIns="0" rtlCol="0" vert="horz">
            <a:spAutoFit/>
          </a:bodyPr>
          <a:lstStyle/>
          <a:p>
            <a:pPr marL="133350" marR="93345">
              <a:lnSpc>
                <a:spcPct val="100099"/>
              </a:lnSpc>
              <a:spcBef>
                <a:spcPts val="844"/>
              </a:spcBef>
            </a:pPr>
            <a:r>
              <a:rPr dirty="0" sz="1000">
                <a:latin typeface="Arial MT"/>
                <a:cs typeface="Arial MT"/>
              </a:rPr>
              <a:t>Equinix,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70+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locations</a:t>
            </a:r>
            <a:r>
              <a:rPr dirty="0" sz="1000" spc="5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worldwide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excels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supporting</a:t>
            </a:r>
            <a:r>
              <a:rPr dirty="0" sz="1000" spc="50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leading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Cloud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software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companies. </a:t>
            </a:r>
            <a:r>
              <a:rPr dirty="0" sz="1000">
                <a:latin typeface="Arial MT"/>
                <a:cs typeface="Arial MT"/>
              </a:rPr>
              <a:t>Their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robust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infrastructure, complemented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planned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expansions, reinforces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their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substantial</a:t>
            </a:r>
            <a:r>
              <a:rPr dirty="0" sz="1000" spc="-1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global presence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9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78435"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8544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 </a:t>
            </a:r>
            <a:r>
              <a:rPr dirty="0" sz="800" spc="-10" i="1">
                <a:latin typeface="Arial"/>
                <a:cs typeface="Arial"/>
              </a:rPr>
              <a:t>(Stratton,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2022);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(Synergy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Research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Group,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2022);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 Inc,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9047" y="1376172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99047" y="3890771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085332" y="5207508"/>
            <a:ext cx="3333115" cy="676910"/>
          </a:xfrm>
          <a:custGeom>
            <a:avLst/>
            <a:gdLst/>
            <a:ahLst/>
            <a:cxnLst/>
            <a:rect l="l" t="t" r="r" b="b"/>
            <a:pathLst>
              <a:path w="3333115" h="676910">
                <a:moveTo>
                  <a:pt x="3220212" y="0"/>
                </a:moveTo>
                <a:lnTo>
                  <a:pt x="112775" y="0"/>
                </a:lnTo>
                <a:lnTo>
                  <a:pt x="68901" y="8870"/>
                </a:lnTo>
                <a:lnTo>
                  <a:pt x="33051" y="33051"/>
                </a:lnTo>
                <a:lnTo>
                  <a:pt x="8870" y="68901"/>
                </a:lnTo>
                <a:lnTo>
                  <a:pt x="0" y="112776"/>
                </a:lnTo>
                <a:lnTo>
                  <a:pt x="0" y="563880"/>
                </a:lnTo>
                <a:lnTo>
                  <a:pt x="8870" y="607775"/>
                </a:lnTo>
                <a:lnTo>
                  <a:pt x="33051" y="643623"/>
                </a:lnTo>
                <a:lnTo>
                  <a:pt x="68901" y="667792"/>
                </a:lnTo>
                <a:lnTo>
                  <a:pt x="112775" y="676656"/>
                </a:lnTo>
                <a:lnTo>
                  <a:pt x="3220212" y="676656"/>
                </a:lnTo>
                <a:lnTo>
                  <a:pt x="3264086" y="667792"/>
                </a:lnTo>
                <a:lnTo>
                  <a:pt x="3299936" y="643623"/>
                </a:lnTo>
                <a:lnTo>
                  <a:pt x="3324117" y="607775"/>
                </a:lnTo>
                <a:lnTo>
                  <a:pt x="3332988" y="563880"/>
                </a:lnTo>
                <a:lnTo>
                  <a:pt x="3332988" y="112776"/>
                </a:lnTo>
                <a:lnTo>
                  <a:pt x="3324117" y="68901"/>
                </a:lnTo>
                <a:lnTo>
                  <a:pt x="3299936" y="33051"/>
                </a:lnTo>
                <a:lnTo>
                  <a:pt x="3264086" y="8870"/>
                </a:lnTo>
                <a:lnTo>
                  <a:pt x="322021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072630" y="5256021"/>
            <a:ext cx="2088514" cy="572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2200"/>
              </a:lnSpc>
              <a:spcBef>
                <a:spcPts val="105"/>
              </a:spcBef>
            </a:pP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11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115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uptime</a:t>
            </a:r>
            <a:r>
              <a:rPr dirty="0" sz="115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15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 spc="-2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transmission,</a:t>
            </a:r>
            <a:r>
              <a:rPr dirty="0" sz="12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positions</a:t>
            </a:r>
            <a:r>
              <a:rPr dirty="0" sz="12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Equinix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ahead</a:t>
            </a:r>
            <a:r>
              <a:rPr dirty="0" sz="1150" spc="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15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1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competition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Equinix</a:t>
            </a:r>
            <a:r>
              <a:rPr dirty="0" spc="-65"/>
              <a:t> </a:t>
            </a:r>
            <a:r>
              <a:rPr dirty="0"/>
              <a:t>in</a:t>
            </a:r>
            <a:r>
              <a:rPr dirty="0" spc="-3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Cloud</a:t>
            </a:r>
            <a:r>
              <a:rPr dirty="0" spc="-25"/>
              <a:t> </a:t>
            </a:r>
            <a:r>
              <a:rPr dirty="0"/>
              <a:t>/</a:t>
            </a:r>
            <a:r>
              <a:rPr dirty="0" spc="-10"/>
              <a:t> </a:t>
            </a:r>
            <a:r>
              <a:rPr dirty="0"/>
              <a:t>colocation</a:t>
            </a:r>
            <a:r>
              <a:rPr dirty="0" spc="-100"/>
              <a:t> </a:t>
            </a:r>
            <a:r>
              <a:rPr dirty="0" spc="-10"/>
              <a:t>market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Equinix’s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leading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position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solidified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through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quality-of-service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‘walled-</a:t>
            </a:r>
            <a:r>
              <a:rPr dirty="0" sz="1150" b="0">
                <a:latin typeface="Arial MT"/>
                <a:cs typeface="Arial MT"/>
              </a:rPr>
              <a:t>garden’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approach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customer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retention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2503" y="1100785"/>
            <a:ext cx="42259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leads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colocation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13%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share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2503" y="1392758"/>
            <a:ext cx="25184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Colocation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share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company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86602" y="1100785"/>
            <a:ext cx="4622800" cy="542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Operational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performance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stems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strong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pricing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power</a:t>
            </a:r>
            <a:endParaRPr sz="1300">
              <a:latin typeface="Arial"/>
              <a:cs typeface="Arial"/>
            </a:endParaRPr>
          </a:p>
          <a:p>
            <a:pPr marL="56515">
              <a:lnSpc>
                <a:spcPct val="100000"/>
              </a:lnSpc>
              <a:spcBef>
                <a:spcPts val="1080"/>
              </a:spcBef>
              <a:tabLst>
                <a:tab pos="2068830" algn="l"/>
              </a:tabLst>
            </a:pPr>
            <a:r>
              <a:rPr dirty="0" sz="1150" spc="-10" b="1">
                <a:latin typeface="Arial"/>
                <a:cs typeface="Arial"/>
              </a:rPr>
              <a:t>18.0%</a:t>
            </a:r>
            <a:r>
              <a:rPr dirty="0" sz="1150" b="1">
                <a:latin typeface="Arial"/>
                <a:cs typeface="Arial"/>
              </a:rPr>
              <a:t>	</a:t>
            </a:r>
            <a:r>
              <a:rPr dirty="0" sz="1200" spc="-20" b="1">
                <a:latin typeface="Arial"/>
                <a:cs typeface="Arial"/>
              </a:rPr>
              <a:t>9.5%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2503" y="3613226"/>
            <a:ext cx="42811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Three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main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drivers</a:t>
            </a:r>
            <a:r>
              <a:rPr dirty="0" sz="1300" spc="3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enable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Equinix’s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superior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position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086602" y="3613226"/>
            <a:ext cx="51168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Equinix,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superior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quality,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manages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96%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internet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traffic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99468" y="1755563"/>
            <a:ext cx="4983480" cy="1712595"/>
            <a:chOff x="699468" y="1755563"/>
            <a:chExt cx="4983480" cy="1712595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468" y="1755563"/>
              <a:ext cx="3806277" cy="171238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506086" y="1771650"/>
              <a:ext cx="1170305" cy="1668780"/>
            </a:xfrm>
            <a:custGeom>
              <a:avLst/>
              <a:gdLst/>
              <a:ahLst/>
              <a:cxnLst/>
              <a:rect l="l" t="t" r="r" b="b"/>
              <a:pathLst>
                <a:path w="1170304" h="1668779">
                  <a:moveTo>
                    <a:pt x="1170051" y="0"/>
                  </a:moveTo>
                  <a:lnTo>
                    <a:pt x="191642" y="0"/>
                  </a:lnTo>
                  <a:lnTo>
                    <a:pt x="191642" y="278129"/>
                  </a:lnTo>
                  <a:lnTo>
                    <a:pt x="0" y="453771"/>
                  </a:lnTo>
                  <a:lnTo>
                    <a:pt x="191642" y="695325"/>
                  </a:lnTo>
                  <a:lnTo>
                    <a:pt x="191642" y="1668779"/>
                  </a:lnTo>
                  <a:lnTo>
                    <a:pt x="1170051" y="1668779"/>
                  </a:lnTo>
                  <a:lnTo>
                    <a:pt x="1170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506086" y="1771650"/>
              <a:ext cx="1170305" cy="1668780"/>
            </a:xfrm>
            <a:custGeom>
              <a:avLst/>
              <a:gdLst/>
              <a:ahLst/>
              <a:cxnLst/>
              <a:rect l="l" t="t" r="r" b="b"/>
              <a:pathLst>
                <a:path w="1170304" h="1668779">
                  <a:moveTo>
                    <a:pt x="191642" y="0"/>
                  </a:moveTo>
                  <a:lnTo>
                    <a:pt x="354711" y="0"/>
                  </a:lnTo>
                  <a:lnTo>
                    <a:pt x="599313" y="0"/>
                  </a:lnTo>
                  <a:lnTo>
                    <a:pt x="1170051" y="0"/>
                  </a:lnTo>
                  <a:lnTo>
                    <a:pt x="1170051" y="278129"/>
                  </a:lnTo>
                  <a:lnTo>
                    <a:pt x="1170051" y="695325"/>
                  </a:lnTo>
                  <a:lnTo>
                    <a:pt x="1170051" y="1668779"/>
                  </a:lnTo>
                  <a:lnTo>
                    <a:pt x="599313" y="1668779"/>
                  </a:lnTo>
                  <a:lnTo>
                    <a:pt x="354711" y="1668779"/>
                  </a:lnTo>
                  <a:lnTo>
                    <a:pt x="191642" y="1668779"/>
                  </a:lnTo>
                  <a:lnTo>
                    <a:pt x="191642" y="695325"/>
                  </a:lnTo>
                  <a:lnTo>
                    <a:pt x="0" y="453771"/>
                  </a:lnTo>
                  <a:lnTo>
                    <a:pt x="191642" y="278129"/>
                  </a:lnTo>
                  <a:lnTo>
                    <a:pt x="191642" y="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754626" y="1978532"/>
            <a:ext cx="861060" cy="12452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4445">
              <a:lnSpc>
                <a:spcPct val="99900"/>
              </a:lnSpc>
              <a:spcBef>
                <a:spcPts val="110"/>
              </a:spcBef>
            </a:pPr>
            <a:r>
              <a:rPr dirty="0" sz="1000" i="1">
                <a:latin typeface="Arial"/>
                <a:cs typeface="Arial"/>
              </a:rPr>
              <a:t>Equinix</a:t>
            </a:r>
            <a:r>
              <a:rPr dirty="0" sz="1000" spc="-65" i="1">
                <a:latin typeface="Arial"/>
                <a:cs typeface="Arial"/>
              </a:rPr>
              <a:t> </a:t>
            </a:r>
            <a:r>
              <a:rPr dirty="0" sz="1000" spc="-25" i="1">
                <a:latin typeface="Arial"/>
                <a:cs typeface="Arial"/>
              </a:rPr>
              <a:t>has </a:t>
            </a:r>
            <a:r>
              <a:rPr dirty="0" sz="1000" i="1">
                <a:latin typeface="Arial"/>
                <a:cs typeface="Arial"/>
              </a:rPr>
              <a:t>maintained</a:t>
            </a:r>
            <a:r>
              <a:rPr dirty="0" sz="1000" spc="-35" i="1">
                <a:latin typeface="Arial"/>
                <a:cs typeface="Arial"/>
              </a:rPr>
              <a:t> </a:t>
            </a:r>
            <a:r>
              <a:rPr dirty="0" sz="1000" spc="-25" i="1">
                <a:latin typeface="Arial"/>
                <a:cs typeface="Arial"/>
              </a:rPr>
              <a:t>its </a:t>
            </a:r>
            <a:r>
              <a:rPr dirty="0" sz="1000" i="1">
                <a:latin typeface="Arial"/>
                <a:cs typeface="Arial"/>
              </a:rPr>
              <a:t>position</a:t>
            </a:r>
            <a:r>
              <a:rPr dirty="0" sz="1000" spc="-6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as</a:t>
            </a:r>
            <a:r>
              <a:rPr dirty="0" sz="1000" spc="-5" i="1">
                <a:latin typeface="Arial"/>
                <a:cs typeface="Arial"/>
              </a:rPr>
              <a:t> </a:t>
            </a:r>
            <a:r>
              <a:rPr dirty="0" sz="1000" spc="-25" i="1">
                <a:latin typeface="Arial"/>
                <a:cs typeface="Arial"/>
              </a:rPr>
              <a:t>the </a:t>
            </a:r>
            <a:r>
              <a:rPr dirty="0" sz="1000" b="1" i="1">
                <a:latin typeface="Arial"/>
                <a:cs typeface="Arial"/>
              </a:rPr>
              <a:t>market</a:t>
            </a:r>
            <a:r>
              <a:rPr dirty="0" sz="1000" spc="-65" b="1" i="1">
                <a:latin typeface="Arial"/>
                <a:cs typeface="Arial"/>
              </a:rPr>
              <a:t> </a:t>
            </a:r>
            <a:r>
              <a:rPr dirty="0" sz="1000" spc="-10" b="1" i="1">
                <a:latin typeface="Arial"/>
                <a:cs typeface="Arial"/>
              </a:rPr>
              <a:t>leader </a:t>
            </a:r>
            <a:r>
              <a:rPr dirty="0" sz="1000" i="1">
                <a:latin typeface="Arial"/>
                <a:cs typeface="Arial"/>
              </a:rPr>
              <a:t>in</a:t>
            </a:r>
            <a:r>
              <a:rPr dirty="0" sz="1000" spc="5" i="1">
                <a:latin typeface="Arial"/>
                <a:cs typeface="Arial"/>
              </a:rPr>
              <a:t> </a:t>
            </a:r>
            <a:r>
              <a:rPr dirty="0" sz="1000" i="1">
                <a:latin typeface="Arial"/>
                <a:cs typeface="Arial"/>
              </a:rPr>
              <a:t>the</a:t>
            </a:r>
            <a:r>
              <a:rPr dirty="0" sz="1000" spc="-30" i="1">
                <a:latin typeface="Arial"/>
                <a:cs typeface="Arial"/>
              </a:rPr>
              <a:t> </a:t>
            </a:r>
            <a:r>
              <a:rPr dirty="0" sz="1000" spc="-20" i="1">
                <a:latin typeface="Arial"/>
                <a:cs typeface="Arial"/>
              </a:rPr>
              <a:t>data </a:t>
            </a:r>
            <a:r>
              <a:rPr dirty="0" sz="1000" i="1">
                <a:latin typeface="Arial"/>
                <a:cs typeface="Arial"/>
              </a:rPr>
              <a:t>center</a:t>
            </a:r>
            <a:r>
              <a:rPr dirty="0" sz="1000" spc="-60" i="1">
                <a:latin typeface="Arial"/>
                <a:cs typeface="Arial"/>
              </a:rPr>
              <a:t> </a:t>
            </a:r>
            <a:r>
              <a:rPr dirty="0" sz="1000" spc="-10" i="1">
                <a:latin typeface="Arial"/>
                <a:cs typeface="Arial"/>
              </a:rPr>
              <a:t>industry </a:t>
            </a:r>
            <a:r>
              <a:rPr dirty="0" sz="1000" b="1" i="1">
                <a:latin typeface="Arial"/>
                <a:cs typeface="Arial"/>
              </a:rPr>
              <a:t>since</a:t>
            </a:r>
            <a:r>
              <a:rPr dirty="0" sz="1000" spc="-65" b="1" i="1">
                <a:latin typeface="Arial"/>
                <a:cs typeface="Arial"/>
              </a:rPr>
              <a:t> </a:t>
            </a:r>
            <a:r>
              <a:rPr dirty="0" sz="1000" b="1" i="1">
                <a:latin typeface="Arial"/>
                <a:cs typeface="Arial"/>
              </a:rPr>
              <a:t>at</a:t>
            </a:r>
            <a:r>
              <a:rPr dirty="0" sz="1000" spc="-10" b="1" i="1">
                <a:latin typeface="Arial"/>
                <a:cs typeface="Arial"/>
              </a:rPr>
              <a:t> least </a:t>
            </a:r>
            <a:r>
              <a:rPr dirty="0" sz="1000" spc="-20" b="1" i="1">
                <a:latin typeface="Arial"/>
                <a:cs typeface="Arial"/>
              </a:rPr>
              <a:t>2014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088824" y="1763712"/>
            <a:ext cx="518795" cy="1748789"/>
            <a:chOff x="6088824" y="1763712"/>
            <a:chExt cx="518795" cy="1748789"/>
          </a:xfrm>
        </p:grpSpPr>
        <p:sp>
          <p:nvSpPr>
            <p:cNvPr id="22" name="object 22" descr=""/>
            <p:cNvSpPr/>
            <p:nvPr/>
          </p:nvSpPr>
          <p:spPr>
            <a:xfrm>
              <a:off x="6096761" y="1771650"/>
              <a:ext cx="502920" cy="1732914"/>
            </a:xfrm>
            <a:custGeom>
              <a:avLst/>
              <a:gdLst/>
              <a:ahLst/>
              <a:cxnLst/>
              <a:rect l="l" t="t" r="r" b="b"/>
              <a:pathLst>
                <a:path w="502920" h="1732914">
                  <a:moveTo>
                    <a:pt x="502919" y="62864"/>
                  </a:moveTo>
                  <a:lnTo>
                    <a:pt x="468601" y="94572"/>
                  </a:lnTo>
                  <a:lnTo>
                    <a:pt x="429291" y="107299"/>
                  </a:lnTo>
                  <a:lnTo>
                    <a:pt x="378403" y="117136"/>
                  </a:lnTo>
                  <a:lnTo>
                    <a:pt x="318329" y="123481"/>
                  </a:lnTo>
                  <a:lnTo>
                    <a:pt x="251460" y="125729"/>
                  </a:lnTo>
                  <a:lnTo>
                    <a:pt x="184590" y="123481"/>
                  </a:lnTo>
                  <a:lnTo>
                    <a:pt x="124516" y="117136"/>
                  </a:lnTo>
                  <a:lnTo>
                    <a:pt x="73628" y="107299"/>
                  </a:lnTo>
                  <a:lnTo>
                    <a:pt x="34318" y="94572"/>
                  </a:lnTo>
                  <a:lnTo>
                    <a:pt x="0" y="62864"/>
                  </a:lnTo>
                  <a:lnTo>
                    <a:pt x="8978" y="46169"/>
                  </a:lnTo>
                  <a:lnTo>
                    <a:pt x="73628" y="18430"/>
                  </a:lnTo>
                  <a:lnTo>
                    <a:pt x="124516" y="8593"/>
                  </a:lnTo>
                  <a:lnTo>
                    <a:pt x="184590" y="2248"/>
                  </a:lnTo>
                  <a:lnTo>
                    <a:pt x="251460" y="0"/>
                  </a:lnTo>
                  <a:lnTo>
                    <a:pt x="318329" y="2248"/>
                  </a:lnTo>
                  <a:lnTo>
                    <a:pt x="378403" y="8593"/>
                  </a:lnTo>
                  <a:lnTo>
                    <a:pt x="429291" y="18430"/>
                  </a:lnTo>
                  <a:lnTo>
                    <a:pt x="468601" y="31157"/>
                  </a:lnTo>
                  <a:lnTo>
                    <a:pt x="502919" y="62864"/>
                  </a:lnTo>
                  <a:lnTo>
                    <a:pt x="502919" y="1669923"/>
                  </a:lnTo>
                  <a:lnTo>
                    <a:pt x="468601" y="1701630"/>
                  </a:lnTo>
                  <a:lnTo>
                    <a:pt x="429291" y="1714357"/>
                  </a:lnTo>
                  <a:lnTo>
                    <a:pt x="378403" y="1724194"/>
                  </a:lnTo>
                  <a:lnTo>
                    <a:pt x="318329" y="1730539"/>
                  </a:lnTo>
                  <a:lnTo>
                    <a:pt x="251460" y="1732788"/>
                  </a:lnTo>
                  <a:lnTo>
                    <a:pt x="184590" y="1730539"/>
                  </a:lnTo>
                  <a:lnTo>
                    <a:pt x="124516" y="1724194"/>
                  </a:lnTo>
                  <a:lnTo>
                    <a:pt x="73628" y="1714357"/>
                  </a:lnTo>
                  <a:lnTo>
                    <a:pt x="34318" y="1701630"/>
                  </a:lnTo>
                  <a:lnTo>
                    <a:pt x="0" y="1669923"/>
                  </a:lnTo>
                  <a:lnTo>
                    <a:pt x="0" y="62864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31051" y="2197988"/>
              <a:ext cx="429895" cy="1295400"/>
            </a:xfrm>
            <a:custGeom>
              <a:avLst/>
              <a:gdLst/>
              <a:ahLst/>
              <a:cxnLst/>
              <a:rect l="l" t="t" r="r" b="b"/>
              <a:pathLst>
                <a:path w="429895" h="1295400">
                  <a:moveTo>
                    <a:pt x="429768" y="0"/>
                  </a:moveTo>
                  <a:lnTo>
                    <a:pt x="388290" y="31747"/>
                  </a:lnTo>
                  <a:lnTo>
                    <a:pt x="341766" y="43369"/>
                  </a:lnTo>
                  <a:lnTo>
                    <a:pt x="282781" y="50986"/>
                  </a:lnTo>
                  <a:lnTo>
                    <a:pt x="214884" y="53721"/>
                  </a:lnTo>
                  <a:lnTo>
                    <a:pt x="146986" y="50986"/>
                  </a:lnTo>
                  <a:lnTo>
                    <a:pt x="88001" y="43369"/>
                  </a:lnTo>
                  <a:lnTo>
                    <a:pt x="41477" y="31747"/>
                  </a:lnTo>
                  <a:lnTo>
                    <a:pt x="10960" y="16998"/>
                  </a:lnTo>
                  <a:lnTo>
                    <a:pt x="0" y="0"/>
                  </a:lnTo>
                  <a:lnTo>
                    <a:pt x="0" y="1241298"/>
                  </a:lnTo>
                  <a:lnTo>
                    <a:pt x="41477" y="1273045"/>
                  </a:lnTo>
                  <a:lnTo>
                    <a:pt x="88001" y="1284667"/>
                  </a:lnTo>
                  <a:lnTo>
                    <a:pt x="146986" y="1292284"/>
                  </a:lnTo>
                  <a:lnTo>
                    <a:pt x="214884" y="1295019"/>
                  </a:lnTo>
                  <a:lnTo>
                    <a:pt x="282781" y="1292284"/>
                  </a:lnTo>
                  <a:lnTo>
                    <a:pt x="341766" y="1284667"/>
                  </a:lnTo>
                  <a:lnTo>
                    <a:pt x="388290" y="1273045"/>
                  </a:lnTo>
                  <a:lnTo>
                    <a:pt x="418807" y="1258296"/>
                  </a:lnTo>
                  <a:lnTo>
                    <a:pt x="429768" y="1241298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131051" y="2144268"/>
              <a:ext cx="429895" cy="107950"/>
            </a:xfrm>
            <a:custGeom>
              <a:avLst/>
              <a:gdLst/>
              <a:ahLst/>
              <a:cxnLst/>
              <a:rect l="l" t="t" r="r" b="b"/>
              <a:pathLst>
                <a:path w="429895" h="107950">
                  <a:moveTo>
                    <a:pt x="214884" y="0"/>
                  </a:moveTo>
                  <a:lnTo>
                    <a:pt x="146986" y="2734"/>
                  </a:lnTo>
                  <a:lnTo>
                    <a:pt x="88001" y="10351"/>
                  </a:lnTo>
                  <a:lnTo>
                    <a:pt x="41477" y="21973"/>
                  </a:lnTo>
                  <a:lnTo>
                    <a:pt x="0" y="53721"/>
                  </a:lnTo>
                  <a:lnTo>
                    <a:pt x="10960" y="70719"/>
                  </a:lnTo>
                  <a:lnTo>
                    <a:pt x="41477" y="85468"/>
                  </a:lnTo>
                  <a:lnTo>
                    <a:pt x="88001" y="97090"/>
                  </a:lnTo>
                  <a:lnTo>
                    <a:pt x="146986" y="104707"/>
                  </a:lnTo>
                  <a:lnTo>
                    <a:pt x="214884" y="107442"/>
                  </a:lnTo>
                  <a:lnTo>
                    <a:pt x="282781" y="104707"/>
                  </a:lnTo>
                  <a:lnTo>
                    <a:pt x="341766" y="97090"/>
                  </a:lnTo>
                  <a:lnTo>
                    <a:pt x="388290" y="85468"/>
                  </a:lnTo>
                  <a:lnTo>
                    <a:pt x="418807" y="70719"/>
                  </a:lnTo>
                  <a:lnTo>
                    <a:pt x="429768" y="53721"/>
                  </a:lnTo>
                  <a:lnTo>
                    <a:pt x="418807" y="36722"/>
                  </a:lnTo>
                  <a:lnTo>
                    <a:pt x="388290" y="21973"/>
                  </a:lnTo>
                  <a:lnTo>
                    <a:pt x="341766" y="10351"/>
                  </a:lnTo>
                  <a:lnTo>
                    <a:pt x="282781" y="2734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8690A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8059356" y="1763712"/>
            <a:ext cx="518795" cy="1725930"/>
            <a:chOff x="8059356" y="1763712"/>
            <a:chExt cx="518795" cy="1725930"/>
          </a:xfrm>
        </p:grpSpPr>
        <p:sp>
          <p:nvSpPr>
            <p:cNvPr id="26" name="object 26" descr=""/>
            <p:cNvSpPr/>
            <p:nvPr/>
          </p:nvSpPr>
          <p:spPr>
            <a:xfrm>
              <a:off x="8067293" y="1771650"/>
              <a:ext cx="502920" cy="1710055"/>
            </a:xfrm>
            <a:custGeom>
              <a:avLst/>
              <a:gdLst/>
              <a:ahLst/>
              <a:cxnLst/>
              <a:rect l="l" t="t" r="r" b="b"/>
              <a:pathLst>
                <a:path w="502920" h="1710054">
                  <a:moveTo>
                    <a:pt x="502920" y="62864"/>
                  </a:moveTo>
                  <a:lnTo>
                    <a:pt x="468601" y="94572"/>
                  </a:lnTo>
                  <a:lnTo>
                    <a:pt x="429291" y="107299"/>
                  </a:lnTo>
                  <a:lnTo>
                    <a:pt x="378403" y="117136"/>
                  </a:lnTo>
                  <a:lnTo>
                    <a:pt x="318329" y="123481"/>
                  </a:lnTo>
                  <a:lnTo>
                    <a:pt x="251459" y="125729"/>
                  </a:lnTo>
                  <a:lnTo>
                    <a:pt x="184590" y="123481"/>
                  </a:lnTo>
                  <a:lnTo>
                    <a:pt x="124516" y="117136"/>
                  </a:lnTo>
                  <a:lnTo>
                    <a:pt x="73628" y="107299"/>
                  </a:lnTo>
                  <a:lnTo>
                    <a:pt x="34318" y="94572"/>
                  </a:lnTo>
                  <a:lnTo>
                    <a:pt x="0" y="62864"/>
                  </a:lnTo>
                  <a:lnTo>
                    <a:pt x="8978" y="46169"/>
                  </a:lnTo>
                  <a:lnTo>
                    <a:pt x="73628" y="18430"/>
                  </a:lnTo>
                  <a:lnTo>
                    <a:pt x="124516" y="8593"/>
                  </a:lnTo>
                  <a:lnTo>
                    <a:pt x="184590" y="2248"/>
                  </a:lnTo>
                  <a:lnTo>
                    <a:pt x="251459" y="0"/>
                  </a:lnTo>
                  <a:lnTo>
                    <a:pt x="318329" y="2248"/>
                  </a:lnTo>
                  <a:lnTo>
                    <a:pt x="378403" y="8593"/>
                  </a:lnTo>
                  <a:lnTo>
                    <a:pt x="429291" y="18430"/>
                  </a:lnTo>
                  <a:lnTo>
                    <a:pt x="468601" y="31157"/>
                  </a:lnTo>
                  <a:lnTo>
                    <a:pt x="502920" y="62864"/>
                  </a:lnTo>
                  <a:lnTo>
                    <a:pt x="502920" y="1647063"/>
                  </a:lnTo>
                  <a:lnTo>
                    <a:pt x="468601" y="1678770"/>
                  </a:lnTo>
                  <a:lnTo>
                    <a:pt x="429291" y="1691497"/>
                  </a:lnTo>
                  <a:lnTo>
                    <a:pt x="378403" y="1701334"/>
                  </a:lnTo>
                  <a:lnTo>
                    <a:pt x="318329" y="1707679"/>
                  </a:lnTo>
                  <a:lnTo>
                    <a:pt x="251459" y="1709927"/>
                  </a:lnTo>
                  <a:lnTo>
                    <a:pt x="184590" y="1707679"/>
                  </a:lnTo>
                  <a:lnTo>
                    <a:pt x="124516" y="1701334"/>
                  </a:lnTo>
                  <a:lnTo>
                    <a:pt x="73628" y="1691497"/>
                  </a:lnTo>
                  <a:lnTo>
                    <a:pt x="34318" y="1678770"/>
                  </a:lnTo>
                  <a:lnTo>
                    <a:pt x="0" y="1647063"/>
                  </a:lnTo>
                  <a:lnTo>
                    <a:pt x="0" y="62864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01583" y="2723769"/>
              <a:ext cx="429895" cy="751205"/>
            </a:xfrm>
            <a:custGeom>
              <a:avLst/>
              <a:gdLst/>
              <a:ahLst/>
              <a:cxnLst/>
              <a:rect l="l" t="t" r="r" b="b"/>
              <a:pathLst>
                <a:path w="429895" h="751204">
                  <a:moveTo>
                    <a:pt x="429768" y="0"/>
                  </a:moveTo>
                  <a:lnTo>
                    <a:pt x="388290" y="31747"/>
                  </a:lnTo>
                  <a:lnTo>
                    <a:pt x="341766" y="43369"/>
                  </a:lnTo>
                  <a:lnTo>
                    <a:pt x="282781" y="50986"/>
                  </a:lnTo>
                  <a:lnTo>
                    <a:pt x="214884" y="53720"/>
                  </a:lnTo>
                  <a:lnTo>
                    <a:pt x="146986" y="50986"/>
                  </a:lnTo>
                  <a:lnTo>
                    <a:pt x="88001" y="43369"/>
                  </a:lnTo>
                  <a:lnTo>
                    <a:pt x="41477" y="31747"/>
                  </a:lnTo>
                  <a:lnTo>
                    <a:pt x="10960" y="16998"/>
                  </a:lnTo>
                  <a:lnTo>
                    <a:pt x="0" y="0"/>
                  </a:lnTo>
                  <a:lnTo>
                    <a:pt x="0" y="697229"/>
                  </a:lnTo>
                  <a:lnTo>
                    <a:pt x="41477" y="728977"/>
                  </a:lnTo>
                  <a:lnTo>
                    <a:pt x="88001" y="740599"/>
                  </a:lnTo>
                  <a:lnTo>
                    <a:pt x="146986" y="748216"/>
                  </a:lnTo>
                  <a:lnTo>
                    <a:pt x="214884" y="750951"/>
                  </a:lnTo>
                  <a:lnTo>
                    <a:pt x="282781" y="748216"/>
                  </a:lnTo>
                  <a:lnTo>
                    <a:pt x="341766" y="740599"/>
                  </a:lnTo>
                  <a:lnTo>
                    <a:pt x="388290" y="728977"/>
                  </a:lnTo>
                  <a:lnTo>
                    <a:pt x="418807" y="714228"/>
                  </a:lnTo>
                  <a:lnTo>
                    <a:pt x="429768" y="697229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101583" y="2670047"/>
              <a:ext cx="429895" cy="107950"/>
            </a:xfrm>
            <a:custGeom>
              <a:avLst/>
              <a:gdLst/>
              <a:ahLst/>
              <a:cxnLst/>
              <a:rect l="l" t="t" r="r" b="b"/>
              <a:pathLst>
                <a:path w="429895" h="107950">
                  <a:moveTo>
                    <a:pt x="214884" y="0"/>
                  </a:moveTo>
                  <a:lnTo>
                    <a:pt x="146986" y="2734"/>
                  </a:lnTo>
                  <a:lnTo>
                    <a:pt x="88001" y="10351"/>
                  </a:lnTo>
                  <a:lnTo>
                    <a:pt x="41477" y="21973"/>
                  </a:lnTo>
                  <a:lnTo>
                    <a:pt x="0" y="53721"/>
                  </a:lnTo>
                  <a:lnTo>
                    <a:pt x="10960" y="70719"/>
                  </a:lnTo>
                  <a:lnTo>
                    <a:pt x="41477" y="85468"/>
                  </a:lnTo>
                  <a:lnTo>
                    <a:pt x="88001" y="97090"/>
                  </a:lnTo>
                  <a:lnTo>
                    <a:pt x="146986" y="104707"/>
                  </a:lnTo>
                  <a:lnTo>
                    <a:pt x="214884" y="107441"/>
                  </a:lnTo>
                  <a:lnTo>
                    <a:pt x="282781" y="104707"/>
                  </a:lnTo>
                  <a:lnTo>
                    <a:pt x="341766" y="97090"/>
                  </a:lnTo>
                  <a:lnTo>
                    <a:pt x="388290" y="85468"/>
                  </a:lnTo>
                  <a:lnTo>
                    <a:pt x="418807" y="70719"/>
                  </a:lnTo>
                  <a:lnTo>
                    <a:pt x="429768" y="53721"/>
                  </a:lnTo>
                  <a:lnTo>
                    <a:pt x="418807" y="36722"/>
                  </a:lnTo>
                  <a:lnTo>
                    <a:pt x="388290" y="21973"/>
                  </a:lnTo>
                  <a:lnTo>
                    <a:pt x="341766" y="10351"/>
                  </a:lnTo>
                  <a:lnTo>
                    <a:pt x="282781" y="2734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D2D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6752843" y="2162555"/>
            <a:ext cx="1148080" cy="97409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62230" rIns="0" bIns="0" rtlCol="0" vert="horz">
            <a:spAutoFit/>
          </a:bodyPr>
          <a:lstStyle/>
          <a:p>
            <a:pPr algn="ctr" marL="52705" marR="44450" indent="10160">
              <a:lnSpc>
                <a:spcPct val="100099"/>
              </a:lnSpc>
              <a:spcBef>
                <a:spcPts val="490"/>
              </a:spcBef>
            </a:pPr>
            <a:r>
              <a:rPr dirty="0" sz="800" spc="-10">
                <a:latin typeface="Arial MT"/>
                <a:cs typeface="Arial MT"/>
              </a:rPr>
              <a:t>Equinix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boasts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-10" b="1">
                <a:latin typeface="Arial"/>
                <a:cs typeface="Arial"/>
              </a:rPr>
              <a:t>operating</a:t>
            </a:r>
            <a:r>
              <a:rPr dirty="0" sz="800" spc="6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margin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of</a:t>
            </a:r>
            <a:r>
              <a:rPr dirty="0" sz="800" spc="-10" b="1">
                <a:latin typeface="Arial"/>
                <a:cs typeface="Arial"/>
              </a:rPr>
              <a:t> 18.0%</a:t>
            </a:r>
            <a:r>
              <a:rPr dirty="0" sz="800" spc="-10">
                <a:latin typeface="Arial MT"/>
                <a:cs typeface="Arial MT"/>
              </a:rPr>
              <a:t>,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significantly surpassing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competitors </a:t>
            </a:r>
            <a:r>
              <a:rPr dirty="0" sz="800">
                <a:latin typeface="Arial MT"/>
                <a:cs typeface="Arial MT"/>
              </a:rPr>
              <a:t>such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as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Digital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Realty </a:t>
            </a:r>
            <a:r>
              <a:rPr dirty="0" sz="800">
                <a:latin typeface="Arial MT"/>
                <a:cs typeface="Arial MT"/>
              </a:rPr>
              <a:t>Trust,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which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has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 spc="-50">
                <a:latin typeface="Arial MT"/>
                <a:cs typeface="Arial MT"/>
              </a:rPr>
              <a:t>a</a:t>
            </a:r>
            <a:r>
              <a:rPr dirty="0" sz="800">
                <a:latin typeface="Arial MT"/>
                <a:cs typeface="Arial MT"/>
              </a:rPr>
              <a:t> 9.5%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margin.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542403" y="3093796"/>
            <a:ext cx="382270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-25" b="1">
                <a:latin typeface="Arial"/>
                <a:cs typeface="Arial"/>
              </a:rPr>
              <a:t>&gt;&gt;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 rot="10860000">
            <a:off x="6693651" y="1837683"/>
            <a:ext cx="474906" cy="306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15"/>
              </a:lnSpc>
            </a:pPr>
            <a:r>
              <a:rPr dirty="0" sz="2400" spc="-25" b="1">
                <a:latin typeface="Arial"/>
                <a:cs typeface="Arial"/>
              </a:rPr>
              <a:t>&gt;&gt;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677792" y="1924939"/>
            <a:ext cx="512445" cy="389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04139" marR="5080" indent="-91440">
              <a:lnSpc>
                <a:spcPct val="104299"/>
              </a:lnSpc>
              <a:spcBef>
                <a:spcPts val="75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Equinix 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13%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640329" y="2121484"/>
            <a:ext cx="67691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065" marR="5080" indent="3810">
              <a:lnSpc>
                <a:spcPct val="102200"/>
              </a:lnSpc>
              <a:spcBef>
                <a:spcPts val="55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Chinese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Operators 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13%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04946" y="2713684"/>
            <a:ext cx="439420" cy="57340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algn="just" marL="12700" marR="5080">
              <a:lnSpc>
                <a:spcPct val="104000"/>
              </a:lnSpc>
              <a:spcBef>
                <a:spcPts val="30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Digital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Realty 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11%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24959" y="2794761"/>
            <a:ext cx="323215" cy="389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57785" marR="5080" indent="-45720">
              <a:lnSpc>
                <a:spcPct val="104299"/>
              </a:lnSpc>
              <a:spcBef>
                <a:spcPts val="7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NTT 6%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373505" y="2455290"/>
            <a:ext cx="471170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Others</a:t>
            </a:r>
            <a:endParaRPr sz="115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655442" y="2886201"/>
            <a:ext cx="654050" cy="560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74295">
              <a:lnSpc>
                <a:spcPts val="950"/>
              </a:lnSpc>
              <a:spcBef>
                <a:spcPts val="90"/>
              </a:spcBef>
            </a:pP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800">
              <a:latin typeface="Arial MT"/>
              <a:cs typeface="Arial MT"/>
            </a:endParaRPr>
          </a:p>
          <a:p>
            <a:pPr marL="38100">
              <a:lnSpc>
                <a:spcPts val="950"/>
              </a:lnSpc>
              <a:tabLst>
                <a:tab pos="426084" algn="l"/>
              </a:tabLst>
            </a:pPr>
            <a:r>
              <a:rPr dirty="0" baseline="-27777" sz="1200" spc="-37">
                <a:solidFill>
                  <a:srgbClr val="FFFFFF"/>
                </a:solidFill>
                <a:latin typeface="Arial MT"/>
                <a:cs typeface="Arial MT"/>
              </a:rPr>
              <a:t>CO</a:t>
            </a:r>
            <a:r>
              <a:rPr dirty="0" baseline="-27777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endParaRPr sz="800">
              <a:latin typeface="Arial MT"/>
              <a:cs typeface="Arial MT"/>
            </a:endParaRPr>
          </a:p>
          <a:p>
            <a:pPr algn="r" marR="30480">
              <a:lnSpc>
                <a:spcPts val="950"/>
              </a:lnSpc>
              <a:spcBef>
                <a:spcPts val="430"/>
              </a:spcBef>
              <a:tabLst>
                <a:tab pos="334645" algn="l"/>
              </a:tabLst>
            </a:pPr>
            <a:r>
              <a:rPr dirty="0" baseline="3472" sz="1200" spc="-37">
                <a:solidFill>
                  <a:srgbClr val="FFFFFF"/>
                </a:solidFill>
                <a:latin typeface="Arial MT"/>
                <a:cs typeface="Arial MT"/>
              </a:rPr>
              <a:t>3%</a:t>
            </a:r>
            <a:r>
              <a:rPr dirty="0" baseline="3472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KDDI</a:t>
            </a:r>
            <a:endParaRPr sz="800">
              <a:latin typeface="Arial MT"/>
              <a:cs typeface="Arial MT"/>
            </a:endParaRPr>
          </a:p>
          <a:p>
            <a:pPr marL="419100">
              <a:lnSpc>
                <a:spcPts val="950"/>
              </a:lnSpc>
            </a:pP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2%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41172" y="4055871"/>
            <a:ext cx="4818380" cy="506730"/>
            <a:chOff x="741172" y="4055871"/>
            <a:chExt cx="4818380" cy="506730"/>
          </a:xfrm>
        </p:grpSpPr>
        <p:sp>
          <p:nvSpPr>
            <p:cNvPr id="39" name="object 39" descr=""/>
            <p:cNvSpPr/>
            <p:nvPr/>
          </p:nvSpPr>
          <p:spPr>
            <a:xfrm>
              <a:off x="747522" y="4062221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29">
                  <a:moveTo>
                    <a:pt x="4722876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4805172" y="493775"/>
                  </a:lnTo>
                  <a:lnTo>
                    <a:pt x="4805172" y="82295"/>
                  </a:lnTo>
                  <a:lnTo>
                    <a:pt x="4798706" y="50256"/>
                  </a:lnTo>
                  <a:lnTo>
                    <a:pt x="4781073" y="24098"/>
                  </a:lnTo>
                  <a:lnTo>
                    <a:pt x="4754915" y="6465"/>
                  </a:lnTo>
                  <a:lnTo>
                    <a:pt x="4722876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47522" y="4062221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29">
                  <a:moveTo>
                    <a:pt x="0" y="0"/>
                  </a:moveTo>
                  <a:lnTo>
                    <a:pt x="4722876" y="0"/>
                  </a:lnTo>
                  <a:lnTo>
                    <a:pt x="4754915" y="6465"/>
                  </a:lnTo>
                  <a:lnTo>
                    <a:pt x="4781073" y="24098"/>
                  </a:lnTo>
                  <a:lnTo>
                    <a:pt x="4798706" y="50256"/>
                  </a:lnTo>
                  <a:lnTo>
                    <a:pt x="4805172" y="82295"/>
                  </a:lnTo>
                  <a:lnTo>
                    <a:pt x="4805172" y="493775"/>
                  </a:lnTo>
                  <a:lnTo>
                    <a:pt x="0" y="4937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129690" y="4088714"/>
            <a:ext cx="377825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Recurring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Revenue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Arial MT"/>
                <a:cs typeface="Arial MT"/>
              </a:rPr>
              <a:t>With</a:t>
            </a:r>
            <a:r>
              <a:rPr dirty="0" sz="900" spc="-10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over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 b="1">
                <a:latin typeface="Arial"/>
                <a:cs typeface="Arial"/>
              </a:rPr>
              <a:t>90%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total</a:t>
            </a:r>
            <a:r>
              <a:rPr dirty="0" sz="900" spc="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revenues</a:t>
            </a:r>
            <a:r>
              <a:rPr dirty="0" sz="900" spc="-60" b="1">
                <a:latin typeface="Arial"/>
                <a:cs typeface="Arial"/>
              </a:rPr>
              <a:t> </a:t>
            </a:r>
            <a:r>
              <a:rPr dirty="0" sz="900">
                <a:latin typeface="Arial MT"/>
                <a:cs typeface="Arial MT"/>
              </a:rPr>
              <a:t>predicted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recurring,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10">
                <a:latin typeface="Arial MT"/>
                <a:cs typeface="Arial MT"/>
              </a:rPr>
              <a:t> company </a:t>
            </a:r>
            <a:r>
              <a:rPr dirty="0" sz="900">
                <a:latin typeface="Arial MT"/>
                <a:cs typeface="Arial MT"/>
              </a:rPr>
              <a:t>demonstrates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resilience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revenue</a:t>
            </a:r>
            <a:r>
              <a:rPr dirty="0" sz="900" spc="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generation,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ensuring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stable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cash </a:t>
            </a:r>
            <a:r>
              <a:rPr dirty="0" sz="900" spc="-10">
                <a:latin typeface="Arial MT"/>
                <a:cs typeface="Arial MT"/>
              </a:rPr>
              <a:t>flows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287" y="4037584"/>
            <a:ext cx="565912" cy="570484"/>
          </a:xfrm>
          <a:prstGeom prst="rect">
            <a:avLst/>
          </a:prstGeom>
        </p:spPr>
      </p:pic>
      <p:grpSp>
        <p:nvGrpSpPr>
          <p:cNvPr id="43" name="object 43" descr=""/>
          <p:cNvGrpSpPr/>
          <p:nvPr/>
        </p:nvGrpSpPr>
        <p:grpSpPr>
          <a:xfrm>
            <a:off x="741172" y="4695952"/>
            <a:ext cx="4813300" cy="511175"/>
            <a:chOff x="741172" y="4695952"/>
            <a:chExt cx="4813300" cy="511175"/>
          </a:xfrm>
        </p:grpSpPr>
        <p:sp>
          <p:nvSpPr>
            <p:cNvPr id="44" name="object 44" descr=""/>
            <p:cNvSpPr/>
            <p:nvPr/>
          </p:nvSpPr>
          <p:spPr>
            <a:xfrm>
              <a:off x="747522" y="4702302"/>
              <a:ext cx="4800600" cy="498475"/>
            </a:xfrm>
            <a:custGeom>
              <a:avLst/>
              <a:gdLst/>
              <a:ahLst/>
              <a:cxnLst/>
              <a:rect l="l" t="t" r="r" b="b"/>
              <a:pathLst>
                <a:path w="4800600" h="498475">
                  <a:moveTo>
                    <a:pt x="4717542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4800600" y="498348"/>
                  </a:lnTo>
                  <a:lnTo>
                    <a:pt x="4800600" y="83058"/>
                  </a:lnTo>
                  <a:lnTo>
                    <a:pt x="4794069" y="50738"/>
                  </a:lnTo>
                  <a:lnTo>
                    <a:pt x="4776263" y="24336"/>
                  </a:lnTo>
                  <a:lnTo>
                    <a:pt x="4749861" y="6530"/>
                  </a:lnTo>
                  <a:lnTo>
                    <a:pt x="4717542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47522" y="4702302"/>
              <a:ext cx="4800600" cy="498475"/>
            </a:xfrm>
            <a:custGeom>
              <a:avLst/>
              <a:gdLst/>
              <a:ahLst/>
              <a:cxnLst/>
              <a:rect l="l" t="t" r="r" b="b"/>
              <a:pathLst>
                <a:path w="4800600" h="498475">
                  <a:moveTo>
                    <a:pt x="0" y="0"/>
                  </a:moveTo>
                  <a:lnTo>
                    <a:pt x="4717542" y="0"/>
                  </a:lnTo>
                  <a:lnTo>
                    <a:pt x="4749861" y="6530"/>
                  </a:lnTo>
                  <a:lnTo>
                    <a:pt x="4776263" y="24336"/>
                  </a:lnTo>
                  <a:lnTo>
                    <a:pt x="4794069" y="50738"/>
                  </a:lnTo>
                  <a:lnTo>
                    <a:pt x="4800600" y="83058"/>
                  </a:lnTo>
                  <a:lnTo>
                    <a:pt x="4800600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129080" y="4733290"/>
            <a:ext cx="395541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Switching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Costs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recurring revenue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model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supported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by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stickiness</a:t>
            </a:r>
            <a:r>
              <a:rPr dirty="0" sz="900" spc="-1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interconnection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leases,</a:t>
            </a:r>
            <a:r>
              <a:rPr dirty="0" sz="900" spc="-7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due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global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reach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business,</a:t>
            </a:r>
            <a:r>
              <a:rPr dirty="0" sz="900" spc="-9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contributing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5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high-margins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26287" y="4682235"/>
            <a:ext cx="566420" cy="570865"/>
            <a:chOff x="526287" y="4682235"/>
            <a:chExt cx="566420" cy="570865"/>
          </a:xfrm>
        </p:grpSpPr>
        <p:sp>
          <p:nvSpPr>
            <p:cNvPr id="48" name="object 48" descr=""/>
            <p:cNvSpPr/>
            <p:nvPr/>
          </p:nvSpPr>
          <p:spPr>
            <a:xfrm>
              <a:off x="532637" y="4688585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276606" y="0"/>
                  </a:moveTo>
                  <a:lnTo>
                    <a:pt x="231738" y="3649"/>
                  </a:lnTo>
                  <a:lnTo>
                    <a:pt x="189175" y="14215"/>
                  </a:lnTo>
                  <a:lnTo>
                    <a:pt x="149488" y="31125"/>
                  </a:lnTo>
                  <a:lnTo>
                    <a:pt x="113244" y="53803"/>
                  </a:lnTo>
                  <a:lnTo>
                    <a:pt x="81014" y="81676"/>
                  </a:lnTo>
                  <a:lnTo>
                    <a:pt x="53368" y="114171"/>
                  </a:lnTo>
                  <a:lnTo>
                    <a:pt x="30873" y="150714"/>
                  </a:lnTo>
                  <a:lnTo>
                    <a:pt x="14101" y="190731"/>
                  </a:lnTo>
                  <a:lnTo>
                    <a:pt x="3620" y="233648"/>
                  </a:lnTo>
                  <a:lnTo>
                    <a:pt x="0" y="278891"/>
                  </a:lnTo>
                  <a:lnTo>
                    <a:pt x="3620" y="324135"/>
                  </a:lnTo>
                  <a:lnTo>
                    <a:pt x="14101" y="367052"/>
                  </a:lnTo>
                  <a:lnTo>
                    <a:pt x="30873" y="407069"/>
                  </a:lnTo>
                  <a:lnTo>
                    <a:pt x="53368" y="443612"/>
                  </a:lnTo>
                  <a:lnTo>
                    <a:pt x="81014" y="476107"/>
                  </a:lnTo>
                  <a:lnTo>
                    <a:pt x="113244" y="503980"/>
                  </a:lnTo>
                  <a:lnTo>
                    <a:pt x="149488" y="526658"/>
                  </a:lnTo>
                  <a:lnTo>
                    <a:pt x="189175" y="543568"/>
                  </a:lnTo>
                  <a:lnTo>
                    <a:pt x="231738" y="554134"/>
                  </a:lnTo>
                  <a:lnTo>
                    <a:pt x="276606" y="557783"/>
                  </a:lnTo>
                  <a:lnTo>
                    <a:pt x="321473" y="554134"/>
                  </a:lnTo>
                  <a:lnTo>
                    <a:pt x="364036" y="543568"/>
                  </a:lnTo>
                  <a:lnTo>
                    <a:pt x="403723" y="526658"/>
                  </a:lnTo>
                  <a:lnTo>
                    <a:pt x="439967" y="503980"/>
                  </a:lnTo>
                  <a:lnTo>
                    <a:pt x="472197" y="476107"/>
                  </a:lnTo>
                  <a:lnTo>
                    <a:pt x="499843" y="443612"/>
                  </a:lnTo>
                  <a:lnTo>
                    <a:pt x="522338" y="407069"/>
                  </a:lnTo>
                  <a:lnTo>
                    <a:pt x="539110" y="367052"/>
                  </a:lnTo>
                  <a:lnTo>
                    <a:pt x="549591" y="324135"/>
                  </a:lnTo>
                  <a:lnTo>
                    <a:pt x="553212" y="278891"/>
                  </a:lnTo>
                  <a:lnTo>
                    <a:pt x="549591" y="233648"/>
                  </a:lnTo>
                  <a:lnTo>
                    <a:pt x="539110" y="190731"/>
                  </a:lnTo>
                  <a:lnTo>
                    <a:pt x="522338" y="150714"/>
                  </a:lnTo>
                  <a:lnTo>
                    <a:pt x="499843" y="114171"/>
                  </a:lnTo>
                  <a:lnTo>
                    <a:pt x="472197" y="81676"/>
                  </a:lnTo>
                  <a:lnTo>
                    <a:pt x="439967" y="53803"/>
                  </a:lnTo>
                  <a:lnTo>
                    <a:pt x="403723" y="31125"/>
                  </a:lnTo>
                  <a:lnTo>
                    <a:pt x="364036" y="14215"/>
                  </a:lnTo>
                  <a:lnTo>
                    <a:pt x="321473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532637" y="4688585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0" y="278891"/>
                  </a:moveTo>
                  <a:lnTo>
                    <a:pt x="3620" y="233648"/>
                  </a:lnTo>
                  <a:lnTo>
                    <a:pt x="14101" y="190731"/>
                  </a:lnTo>
                  <a:lnTo>
                    <a:pt x="30873" y="150714"/>
                  </a:lnTo>
                  <a:lnTo>
                    <a:pt x="53368" y="114171"/>
                  </a:lnTo>
                  <a:lnTo>
                    <a:pt x="81014" y="81676"/>
                  </a:lnTo>
                  <a:lnTo>
                    <a:pt x="113244" y="53803"/>
                  </a:lnTo>
                  <a:lnTo>
                    <a:pt x="149488" y="31125"/>
                  </a:lnTo>
                  <a:lnTo>
                    <a:pt x="189175" y="14215"/>
                  </a:lnTo>
                  <a:lnTo>
                    <a:pt x="231738" y="3649"/>
                  </a:lnTo>
                  <a:lnTo>
                    <a:pt x="276606" y="0"/>
                  </a:lnTo>
                  <a:lnTo>
                    <a:pt x="321473" y="3649"/>
                  </a:lnTo>
                  <a:lnTo>
                    <a:pt x="364036" y="14215"/>
                  </a:lnTo>
                  <a:lnTo>
                    <a:pt x="403723" y="31125"/>
                  </a:lnTo>
                  <a:lnTo>
                    <a:pt x="439967" y="53803"/>
                  </a:lnTo>
                  <a:lnTo>
                    <a:pt x="472197" y="81676"/>
                  </a:lnTo>
                  <a:lnTo>
                    <a:pt x="499843" y="114171"/>
                  </a:lnTo>
                  <a:lnTo>
                    <a:pt x="522338" y="150714"/>
                  </a:lnTo>
                  <a:lnTo>
                    <a:pt x="539110" y="190731"/>
                  </a:lnTo>
                  <a:lnTo>
                    <a:pt x="549591" y="233648"/>
                  </a:lnTo>
                  <a:lnTo>
                    <a:pt x="553212" y="278891"/>
                  </a:lnTo>
                  <a:lnTo>
                    <a:pt x="549591" y="324135"/>
                  </a:lnTo>
                  <a:lnTo>
                    <a:pt x="539110" y="367052"/>
                  </a:lnTo>
                  <a:lnTo>
                    <a:pt x="522338" y="407069"/>
                  </a:lnTo>
                  <a:lnTo>
                    <a:pt x="499843" y="443612"/>
                  </a:lnTo>
                  <a:lnTo>
                    <a:pt x="472197" y="476107"/>
                  </a:lnTo>
                  <a:lnTo>
                    <a:pt x="439967" y="503980"/>
                  </a:lnTo>
                  <a:lnTo>
                    <a:pt x="403723" y="526658"/>
                  </a:lnTo>
                  <a:lnTo>
                    <a:pt x="364036" y="543568"/>
                  </a:lnTo>
                  <a:lnTo>
                    <a:pt x="321473" y="554134"/>
                  </a:lnTo>
                  <a:lnTo>
                    <a:pt x="276606" y="557783"/>
                  </a:lnTo>
                  <a:lnTo>
                    <a:pt x="231738" y="554134"/>
                  </a:lnTo>
                  <a:lnTo>
                    <a:pt x="189175" y="543568"/>
                  </a:lnTo>
                  <a:lnTo>
                    <a:pt x="149488" y="526658"/>
                  </a:lnTo>
                  <a:lnTo>
                    <a:pt x="113244" y="503980"/>
                  </a:lnTo>
                  <a:lnTo>
                    <a:pt x="81014" y="476107"/>
                  </a:lnTo>
                  <a:lnTo>
                    <a:pt x="53368" y="443612"/>
                  </a:lnTo>
                  <a:lnTo>
                    <a:pt x="30873" y="407069"/>
                  </a:lnTo>
                  <a:lnTo>
                    <a:pt x="14101" y="367052"/>
                  </a:lnTo>
                  <a:lnTo>
                    <a:pt x="3620" y="324135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51" y="4811867"/>
              <a:ext cx="311010" cy="311641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741172" y="5349747"/>
            <a:ext cx="4813300" cy="511175"/>
            <a:chOff x="741172" y="5349747"/>
            <a:chExt cx="4813300" cy="511175"/>
          </a:xfrm>
        </p:grpSpPr>
        <p:sp>
          <p:nvSpPr>
            <p:cNvPr id="52" name="object 52" descr=""/>
            <p:cNvSpPr/>
            <p:nvPr/>
          </p:nvSpPr>
          <p:spPr>
            <a:xfrm>
              <a:off x="747522" y="5356097"/>
              <a:ext cx="4800600" cy="498475"/>
            </a:xfrm>
            <a:custGeom>
              <a:avLst/>
              <a:gdLst/>
              <a:ahLst/>
              <a:cxnLst/>
              <a:rect l="l" t="t" r="r" b="b"/>
              <a:pathLst>
                <a:path w="4800600" h="498475">
                  <a:moveTo>
                    <a:pt x="4717542" y="0"/>
                  </a:moveTo>
                  <a:lnTo>
                    <a:pt x="0" y="0"/>
                  </a:lnTo>
                  <a:lnTo>
                    <a:pt x="0" y="498347"/>
                  </a:lnTo>
                  <a:lnTo>
                    <a:pt x="4800600" y="498347"/>
                  </a:lnTo>
                  <a:lnTo>
                    <a:pt x="4800600" y="83057"/>
                  </a:lnTo>
                  <a:lnTo>
                    <a:pt x="4794069" y="50738"/>
                  </a:lnTo>
                  <a:lnTo>
                    <a:pt x="4776263" y="24336"/>
                  </a:lnTo>
                  <a:lnTo>
                    <a:pt x="4749861" y="6530"/>
                  </a:lnTo>
                  <a:lnTo>
                    <a:pt x="4717542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47522" y="5356097"/>
              <a:ext cx="4800600" cy="498475"/>
            </a:xfrm>
            <a:custGeom>
              <a:avLst/>
              <a:gdLst/>
              <a:ahLst/>
              <a:cxnLst/>
              <a:rect l="l" t="t" r="r" b="b"/>
              <a:pathLst>
                <a:path w="4800600" h="498475">
                  <a:moveTo>
                    <a:pt x="0" y="0"/>
                  </a:moveTo>
                  <a:lnTo>
                    <a:pt x="4717542" y="0"/>
                  </a:lnTo>
                  <a:lnTo>
                    <a:pt x="4749861" y="6530"/>
                  </a:lnTo>
                  <a:lnTo>
                    <a:pt x="4776263" y="24336"/>
                  </a:lnTo>
                  <a:lnTo>
                    <a:pt x="4794069" y="50738"/>
                  </a:lnTo>
                  <a:lnTo>
                    <a:pt x="4800600" y="83057"/>
                  </a:lnTo>
                  <a:lnTo>
                    <a:pt x="4800600" y="498347"/>
                  </a:lnTo>
                  <a:lnTo>
                    <a:pt x="0" y="4983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129080" y="5386578"/>
            <a:ext cx="423735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Arial"/>
                <a:cs typeface="Arial"/>
              </a:rPr>
              <a:t>Scaling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Equinix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allows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businesses</a:t>
            </a:r>
            <a:r>
              <a:rPr dirty="0" sz="900" spc="-8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scale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flexibly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globally,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due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unique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global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reach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scale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servers</a:t>
            </a:r>
            <a:r>
              <a:rPr dirty="0" sz="900" spc="7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allowing</a:t>
            </a:r>
            <a:r>
              <a:rPr dirty="0" sz="900" spc="-9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multinational</a:t>
            </a:r>
            <a:r>
              <a:rPr dirty="0" sz="900" spc="-1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companies</a:t>
            </a:r>
            <a:r>
              <a:rPr dirty="0" sz="900" spc="-7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operate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world-</a:t>
            </a:r>
            <a:r>
              <a:rPr dirty="0" sz="900" spc="-10">
                <a:latin typeface="Arial MT"/>
                <a:cs typeface="Arial MT"/>
              </a:rPr>
              <a:t>wide.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526287" y="5336032"/>
            <a:ext cx="566420" cy="566420"/>
            <a:chOff x="526287" y="5336032"/>
            <a:chExt cx="566420" cy="566420"/>
          </a:xfrm>
        </p:grpSpPr>
        <p:sp>
          <p:nvSpPr>
            <p:cNvPr id="56" name="object 56" descr=""/>
            <p:cNvSpPr/>
            <p:nvPr/>
          </p:nvSpPr>
          <p:spPr>
            <a:xfrm>
              <a:off x="532637" y="534238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20">
                  <a:moveTo>
                    <a:pt x="276606" y="0"/>
                  </a:moveTo>
                  <a:lnTo>
                    <a:pt x="226884" y="4455"/>
                  </a:lnTo>
                  <a:lnTo>
                    <a:pt x="180087" y="17303"/>
                  </a:lnTo>
                  <a:lnTo>
                    <a:pt x="136996" y="37761"/>
                  </a:lnTo>
                  <a:lnTo>
                    <a:pt x="98391" y="65049"/>
                  </a:lnTo>
                  <a:lnTo>
                    <a:pt x="65053" y="98385"/>
                  </a:lnTo>
                  <a:lnTo>
                    <a:pt x="37764" y="136990"/>
                  </a:lnTo>
                  <a:lnTo>
                    <a:pt x="17304" y="180082"/>
                  </a:lnTo>
                  <a:lnTo>
                    <a:pt x="4456" y="226881"/>
                  </a:lnTo>
                  <a:lnTo>
                    <a:pt x="0" y="276606"/>
                  </a:lnTo>
                  <a:lnTo>
                    <a:pt x="4456" y="326327"/>
                  </a:lnTo>
                  <a:lnTo>
                    <a:pt x="17304" y="373124"/>
                  </a:lnTo>
                  <a:lnTo>
                    <a:pt x="37764" y="416215"/>
                  </a:lnTo>
                  <a:lnTo>
                    <a:pt x="65053" y="454820"/>
                  </a:lnTo>
                  <a:lnTo>
                    <a:pt x="98391" y="488158"/>
                  </a:lnTo>
                  <a:lnTo>
                    <a:pt x="136996" y="515447"/>
                  </a:lnTo>
                  <a:lnTo>
                    <a:pt x="180087" y="535907"/>
                  </a:lnTo>
                  <a:lnTo>
                    <a:pt x="226884" y="548755"/>
                  </a:lnTo>
                  <a:lnTo>
                    <a:pt x="276606" y="553212"/>
                  </a:lnTo>
                  <a:lnTo>
                    <a:pt x="326327" y="548755"/>
                  </a:lnTo>
                  <a:lnTo>
                    <a:pt x="373124" y="535907"/>
                  </a:lnTo>
                  <a:lnTo>
                    <a:pt x="416215" y="515447"/>
                  </a:lnTo>
                  <a:lnTo>
                    <a:pt x="454820" y="488158"/>
                  </a:lnTo>
                  <a:lnTo>
                    <a:pt x="488158" y="454820"/>
                  </a:lnTo>
                  <a:lnTo>
                    <a:pt x="515447" y="416215"/>
                  </a:lnTo>
                  <a:lnTo>
                    <a:pt x="535907" y="373124"/>
                  </a:lnTo>
                  <a:lnTo>
                    <a:pt x="548755" y="326327"/>
                  </a:lnTo>
                  <a:lnTo>
                    <a:pt x="553212" y="276606"/>
                  </a:lnTo>
                  <a:lnTo>
                    <a:pt x="548755" y="226881"/>
                  </a:lnTo>
                  <a:lnTo>
                    <a:pt x="535907" y="180082"/>
                  </a:lnTo>
                  <a:lnTo>
                    <a:pt x="515447" y="136990"/>
                  </a:lnTo>
                  <a:lnTo>
                    <a:pt x="488158" y="98385"/>
                  </a:lnTo>
                  <a:lnTo>
                    <a:pt x="454820" y="65049"/>
                  </a:lnTo>
                  <a:lnTo>
                    <a:pt x="416215" y="37761"/>
                  </a:lnTo>
                  <a:lnTo>
                    <a:pt x="373124" y="17303"/>
                  </a:lnTo>
                  <a:lnTo>
                    <a:pt x="326327" y="4455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32637" y="534238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20">
                  <a:moveTo>
                    <a:pt x="0" y="276606"/>
                  </a:moveTo>
                  <a:lnTo>
                    <a:pt x="4456" y="226881"/>
                  </a:lnTo>
                  <a:lnTo>
                    <a:pt x="17304" y="180082"/>
                  </a:lnTo>
                  <a:lnTo>
                    <a:pt x="37764" y="136990"/>
                  </a:lnTo>
                  <a:lnTo>
                    <a:pt x="65053" y="98385"/>
                  </a:lnTo>
                  <a:lnTo>
                    <a:pt x="98391" y="65049"/>
                  </a:lnTo>
                  <a:lnTo>
                    <a:pt x="136996" y="37761"/>
                  </a:lnTo>
                  <a:lnTo>
                    <a:pt x="180087" y="17303"/>
                  </a:lnTo>
                  <a:lnTo>
                    <a:pt x="226884" y="4455"/>
                  </a:lnTo>
                  <a:lnTo>
                    <a:pt x="276606" y="0"/>
                  </a:lnTo>
                  <a:lnTo>
                    <a:pt x="326327" y="4455"/>
                  </a:lnTo>
                  <a:lnTo>
                    <a:pt x="373124" y="17303"/>
                  </a:lnTo>
                  <a:lnTo>
                    <a:pt x="416215" y="37761"/>
                  </a:lnTo>
                  <a:lnTo>
                    <a:pt x="454820" y="65049"/>
                  </a:lnTo>
                  <a:lnTo>
                    <a:pt x="488158" y="98385"/>
                  </a:lnTo>
                  <a:lnTo>
                    <a:pt x="515447" y="136990"/>
                  </a:lnTo>
                  <a:lnTo>
                    <a:pt x="535907" y="180082"/>
                  </a:lnTo>
                  <a:lnTo>
                    <a:pt x="548755" y="226881"/>
                  </a:lnTo>
                  <a:lnTo>
                    <a:pt x="553212" y="276606"/>
                  </a:lnTo>
                  <a:lnTo>
                    <a:pt x="548755" y="326327"/>
                  </a:lnTo>
                  <a:lnTo>
                    <a:pt x="535907" y="373124"/>
                  </a:lnTo>
                  <a:lnTo>
                    <a:pt x="515447" y="416215"/>
                  </a:lnTo>
                  <a:lnTo>
                    <a:pt x="488158" y="454820"/>
                  </a:lnTo>
                  <a:lnTo>
                    <a:pt x="454820" y="488158"/>
                  </a:lnTo>
                  <a:lnTo>
                    <a:pt x="416215" y="515447"/>
                  </a:lnTo>
                  <a:lnTo>
                    <a:pt x="373124" y="535907"/>
                  </a:lnTo>
                  <a:lnTo>
                    <a:pt x="326327" y="548755"/>
                  </a:lnTo>
                  <a:lnTo>
                    <a:pt x="276606" y="553212"/>
                  </a:lnTo>
                  <a:lnTo>
                    <a:pt x="226884" y="548755"/>
                  </a:lnTo>
                  <a:lnTo>
                    <a:pt x="180087" y="535907"/>
                  </a:lnTo>
                  <a:lnTo>
                    <a:pt x="136996" y="515447"/>
                  </a:lnTo>
                  <a:lnTo>
                    <a:pt x="98391" y="488158"/>
                  </a:lnTo>
                  <a:lnTo>
                    <a:pt x="65053" y="454820"/>
                  </a:lnTo>
                  <a:lnTo>
                    <a:pt x="37764" y="416215"/>
                  </a:lnTo>
                  <a:lnTo>
                    <a:pt x="17304" y="373124"/>
                  </a:lnTo>
                  <a:lnTo>
                    <a:pt x="4456" y="326327"/>
                  </a:lnTo>
                  <a:lnTo>
                    <a:pt x="0" y="276606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82585" y="5439786"/>
              <a:ext cx="262890" cy="315595"/>
            </a:xfrm>
            <a:custGeom>
              <a:avLst/>
              <a:gdLst/>
              <a:ahLst/>
              <a:cxnLst/>
              <a:rect l="l" t="t" r="r" b="b"/>
              <a:pathLst>
                <a:path w="262890" h="315595">
                  <a:moveTo>
                    <a:pt x="120158" y="0"/>
                  </a:moveTo>
                  <a:lnTo>
                    <a:pt x="74651" y="7542"/>
                  </a:lnTo>
                  <a:lnTo>
                    <a:pt x="36896" y="31296"/>
                  </a:lnTo>
                  <a:lnTo>
                    <a:pt x="10733" y="67665"/>
                  </a:lnTo>
                  <a:lnTo>
                    <a:pt x="0" y="113057"/>
                  </a:lnTo>
                  <a:lnTo>
                    <a:pt x="87" y="122446"/>
                  </a:lnTo>
                  <a:lnTo>
                    <a:pt x="11960" y="174475"/>
                  </a:lnTo>
                  <a:lnTo>
                    <a:pt x="45592" y="216334"/>
                  </a:lnTo>
                  <a:lnTo>
                    <a:pt x="45592" y="315308"/>
                  </a:lnTo>
                  <a:lnTo>
                    <a:pt x="167682" y="315308"/>
                  </a:lnTo>
                  <a:lnTo>
                    <a:pt x="167682" y="268364"/>
                  </a:lnTo>
                  <a:lnTo>
                    <a:pt x="186615" y="268364"/>
                  </a:lnTo>
                  <a:lnTo>
                    <a:pt x="204334" y="264727"/>
                  </a:lnTo>
                  <a:lnTo>
                    <a:pt x="218829" y="254819"/>
                  </a:lnTo>
                  <a:lnTo>
                    <a:pt x="228615" y="240142"/>
                  </a:lnTo>
                  <a:lnTo>
                    <a:pt x="232207" y="222202"/>
                  </a:lnTo>
                  <a:lnTo>
                    <a:pt x="232207" y="197948"/>
                  </a:lnTo>
                  <a:lnTo>
                    <a:pt x="249208" y="197948"/>
                  </a:lnTo>
                  <a:lnTo>
                    <a:pt x="256259" y="195209"/>
                  </a:lnTo>
                  <a:lnTo>
                    <a:pt x="259553" y="191297"/>
                  </a:lnTo>
                  <a:lnTo>
                    <a:pt x="81521" y="191297"/>
                  </a:lnTo>
                  <a:lnTo>
                    <a:pt x="73020" y="185038"/>
                  </a:lnTo>
                  <a:lnTo>
                    <a:pt x="72248" y="178779"/>
                  </a:lnTo>
                  <a:lnTo>
                    <a:pt x="75339" y="174475"/>
                  </a:lnTo>
                  <a:lnTo>
                    <a:pt x="75725" y="173693"/>
                  </a:lnTo>
                  <a:lnTo>
                    <a:pt x="76498" y="172911"/>
                  </a:lnTo>
                  <a:lnTo>
                    <a:pt x="77270" y="172519"/>
                  </a:lnTo>
                  <a:lnTo>
                    <a:pt x="77270" y="168607"/>
                  </a:lnTo>
                  <a:lnTo>
                    <a:pt x="51383" y="168607"/>
                  </a:lnTo>
                  <a:lnTo>
                    <a:pt x="33558" y="147483"/>
                  </a:lnTo>
                  <a:lnTo>
                    <a:pt x="27819" y="147483"/>
                  </a:lnTo>
                  <a:lnTo>
                    <a:pt x="23182" y="143571"/>
                  </a:lnTo>
                  <a:lnTo>
                    <a:pt x="22465" y="133399"/>
                  </a:lnTo>
                  <a:lnTo>
                    <a:pt x="22409" y="132617"/>
                  </a:lnTo>
                  <a:lnTo>
                    <a:pt x="26273" y="127922"/>
                  </a:lnTo>
                  <a:lnTo>
                    <a:pt x="37092" y="127140"/>
                  </a:lnTo>
                  <a:lnTo>
                    <a:pt x="56214" y="127140"/>
                  </a:lnTo>
                  <a:lnTo>
                    <a:pt x="49842" y="122446"/>
                  </a:lnTo>
                  <a:lnTo>
                    <a:pt x="49069" y="116186"/>
                  </a:lnTo>
                  <a:lnTo>
                    <a:pt x="52156" y="111883"/>
                  </a:lnTo>
                  <a:lnTo>
                    <a:pt x="52542" y="111101"/>
                  </a:lnTo>
                  <a:lnTo>
                    <a:pt x="53315" y="110318"/>
                  </a:lnTo>
                  <a:lnTo>
                    <a:pt x="54088" y="109927"/>
                  </a:lnTo>
                  <a:lnTo>
                    <a:pt x="54088" y="94279"/>
                  </a:lnTo>
                  <a:lnTo>
                    <a:pt x="13909" y="94279"/>
                  </a:lnTo>
                  <a:lnTo>
                    <a:pt x="15068" y="90367"/>
                  </a:lnTo>
                  <a:lnTo>
                    <a:pt x="15841" y="86455"/>
                  </a:lnTo>
                  <a:lnTo>
                    <a:pt x="17386" y="82543"/>
                  </a:lnTo>
                  <a:lnTo>
                    <a:pt x="38637" y="82543"/>
                  </a:lnTo>
                  <a:lnTo>
                    <a:pt x="38637" y="66895"/>
                  </a:lnTo>
                  <a:lnTo>
                    <a:pt x="34387" y="63765"/>
                  </a:lnTo>
                  <a:lnTo>
                    <a:pt x="33614" y="57506"/>
                  </a:lnTo>
                  <a:lnTo>
                    <a:pt x="39796" y="48900"/>
                  </a:lnTo>
                  <a:lnTo>
                    <a:pt x="45978" y="48117"/>
                  </a:lnTo>
                  <a:lnTo>
                    <a:pt x="84998" y="48117"/>
                  </a:lnTo>
                  <a:lnTo>
                    <a:pt x="84998" y="35599"/>
                  </a:lnTo>
                  <a:lnTo>
                    <a:pt x="80748" y="32469"/>
                  </a:lnTo>
                  <a:lnTo>
                    <a:pt x="79975" y="26210"/>
                  </a:lnTo>
                  <a:lnTo>
                    <a:pt x="86157" y="17604"/>
                  </a:lnTo>
                  <a:lnTo>
                    <a:pt x="92339" y="16821"/>
                  </a:lnTo>
                  <a:lnTo>
                    <a:pt x="146818" y="16821"/>
                  </a:lnTo>
                  <a:lnTo>
                    <a:pt x="146818" y="16430"/>
                  </a:lnTo>
                  <a:lnTo>
                    <a:pt x="172620" y="16430"/>
                  </a:lnTo>
                  <a:lnTo>
                    <a:pt x="165050" y="10868"/>
                  </a:lnTo>
                  <a:lnTo>
                    <a:pt x="120158" y="0"/>
                  </a:lnTo>
                  <a:close/>
                </a:path>
                <a:path w="262890" h="315595">
                  <a:moveTo>
                    <a:pt x="105089" y="127140"/>
                  </a:moveTo>
                  <a:lnTo>
                    <a:pt x="88862" y="143571"/>
                  </a:lnTo>
                  <a:lnTo>
                    <a:pt x="88862" y="172519"/>
                  </a:lnTo>
                  <a:lnTo>
                    <a:pt x="93112" y="175649"/>
                  </a:lnTo>
                  <a:lnTo>
                    <a:pt x="93885" y="181908"/>
                  </a:lnTo>
                  <a:lnTo>
                    <a:pt x="87703" y="190515"/>
                  </a:lnTo>
                  <a:lnTo>
                    <a:pt x="81521" y="191297"/>
                  </a:lnTo>
                  <a:lnTo>
                    <a:pt x="259553" y="191297"/>
                  </a:lnTo>
                  <a:lnTo>
                    <a:pt x="261282" y="189243"/>
                  </a:lnTo>
                  <a:lnTo>
                    <a:pt x="262683" y="180784"/>
                  </a:lnTo>
                  <a:lnTo>
                    <a:pt x="258867" y="170564"/>
                  </a:lnTo>
                  <a:lnTo>
                    <a:pt x="246426" y="148656"/>
                  </a:lnTo>
                  <a:lnTo>
                    <a:pt x="119385" y="148656"/>
                  </a:lnTo>
                  <a:lnTo>
                    <a:pt x="115135" y="144353"/>
                  </a:lnTo>
                  <a:lnTo>
                    <a:pt x="115135" y="137311"/>
                  </a:lnTo>
                  <a:lnTo>
                    <a:pt x="105089" y="127140"/>
                  </a:lnTo>
                  <a:close/>
                </a:path>
                <a:path w="262890" h="315595">
                  <a:moveTo>
                    <a:pt x="56214" y="127140"/>
                  </a:moveTo>
                  <a:lnTo>
                    <a:pt x="37092" y="127140"/>
                  </a:lnTo>
                  <a:lnTo>
                    <a:pt x="41728" y="131052"/>
                  </a:lnTo>
                  <a:lnTo>
                    <a:pt x="42114" y="136529"/>
                  </a:lnTo>
                  <a:lnTo>
                    <a:pt x="42114" y="139267"/>
                  </a:lnTo>
                  <a:lnTo>
                    <a:pt x="56792" y="156871"/>
                  </a:lnTo>
                  <a:lnTo>
                    <a:pt x="77270" y="156871"/>
                  </a:lnTo>
                  <a:lnTo>
                    <a:pt x="77270" y="138876"/>
                  </a:lnTo>
                  <a:lnTo>
                    <a:pt x="87316" y="128705"/>
                  </a:lnTo>
                  <a:lnTo>
                    <a:pt x="58338" y="128705"/>
                  </a:lnTo>
                  <a:lnTo>
                    <a:pt x="56214" y="127140"/>
                  </a:lnTo>
                  <a:close/>
                </a:path>
                <a:path w="262890" h="315595">
                  <a:moveTo>
                    <a:pt x="115908" y="59071"/>
                  </a:moveTo>
                  <a:lnTo>
                    <a:pt x="96589" y="59071"/>
                  </a:lnTo>
                  <a:lnTo>
                    <a:pt x="96589" y="101712"/>
                  </a:lnTo>
                  <a:lnTo>
                    <a:pt x="123636" y="129096"/>
                  </a:lnTo>
                  <a:lnTo>
                    <a:pt x="130204" y="129096"/>
                  </a:lnTo>
                  <a:lnTo>
                    <a:pt x="134454" y="133399"/>
                  </a:lnTo>
                  <a:lnTo>
                    <a:pt x="134454" y="144353"/>
                  </a:lnTo>
                  <a:lnTo>
                    <a:pt x="130204" y="148656"/>
                  </a:lnTo>
                  <a:lnTo>
                    <a:pt x="246426" y="148656"/>
                  </a:lnTo>
                  <a:lnTo>
                    <a:pt x="232207" y="123619"/>
                  </a:lnTo>
                  <a:lnTo>
                    <a:pt x="232207" y="121663"/>
                  </a:lnTo>
                  <a:lnTo>
                    <a:pt x="227616" y="93497"/>
                  </a:lnTo>
                  <a:lnTo>
                    <a:pt x="120158" y="93497"/>
                  </a:lnTo>
                  <a:lnTo>
                    <a:pt x="111658" y="87238"/>
                  </a:lnTo>
                  <a:lnTo>
                    <a:pt x="110885" y="80978"/>
                  </a:lnTo>
                  <a:lnTo>
                    <a:pt x="113976" y="76675"/>
                  </a:lnTo>
                  <a:lnTo>
                    <a:pt x="114363" y="75893"/>
                  </a:lnTo>
                  <a:lnTo>
                    <a:pt x="115135" y="75110"/>
                  </a:lnTo>
                  <a:lnTo>
                    <a:pt x="115908" y="74719"/>
                  </a:lnTo>
                  <a:lnTo>
                    <a:pt x="115908" y="59071"/>
                  </a:lnTo>
                  <a:close/>
                </a:path>
                <a:path w="262890" h="315595">
                  <a:moveTo>
                    <a:pt x="33228" y="147091"/>
                  </a:moveTo>
                  <a:lnTo>
                    <a:pt x="27819" y="147483"/>
                  </a:lnTo>
                  <a:lnTo>
                    <a:pt x="33558" y="147483"/>
                  </a:lnTo>
                  <a:lnTo>
                    <a:pt x="33228" y="147091"/>
                  </a:lnTo>
                  <a:close/>
                </a:path>
                <a:path w="262890" h="315595">
                  <a:moveTo>
                    <a:pt x="84998" y="48117"/>
                  </a:moveTo>
                  <a:lnTo>
                    <a:pt x="45978" y="48117"/>
                  </a:lnTo>
                  <a:lnTo>
                    <a:pt x="54474" y="54377"/>
                  </a:lnTo>
                  <a:lnTo>
                    <a:pt x="55247" y="60636"/>
                  </a:lnTo>
                  <a:lnTo>
                    <a:pt x="52156" y="64939"/>
                  </a:lnTo>
                  <a:lnTo>
                    <a:pt x="51770" y="65721"/>
                  </a:lnTo>
                  <a:lnTo>
                    <a:pt x="51001" y="66504"/>
                  </a:lnTo>
                  <a:lnTo>
                    <a:pt x="50228" y="66895"/>
                  </a:lnTo>
                  <a:lnTo>
                    <a:pt x="50228" y="82543"/>
                  </a:lnTo>
                  <a:lnTo>
                    <a:pt x="65679" y="82543"/>
                  </a:lnTo>
                  <a:lnTo>
                    <a:pt x="65679" y="109927"/>
                  </a:lnTo>
                  <a:lnTo>
                    <a:pt x="69929" y="113057"/>
                  </a:lnTo>
                  <a:lnTo>
                    <a:pt x="70654" y="118925"/>
                  </a:lnTo>
                  <a:lnTo>
                    <a:pt x="70702" y="119316"/>
                  </a:lnTo>
                  <a:lnTo>
                    <a:pt x="64520" y="127922"/>
                  </a:lnTo>
                  <a:lnTo>
                    <a:pt x="58338" y="128705"/>
                  </a:lnTo>
                  <a:lnTo>
                    <a:pt x="87316" y="128705"/>
                  </a:lnTo>
                  <a:lnTo>
                    <a:pt x="96976" y="118925"/>
                  </a:lnTo>
                  <a:lnTo>
                    <a:pt x="84998" y="106406"/>
                  </a:lnTo>
                  <a:lnTo>
                    <a:pt x="84998" y="48117"/>
                  </a:lnTo>
                  <a:close/>
                </a:path>
                <a:path w="262890" h="315595">
                  <a:moveTo>
                    <a:pt x="146818" y="16821"/>
                  </a:moveTo>
                  <a:lnTo>
                    <a:pt x="92339" y="16821"/>
                  </a:lnTo>
                  <a:lnTo>
                    <a:pt x="100839" y="23080"/>
                  </a:lnTo>
                  <a:lnTo>
                    <a:pt x="101612" y="29340"/>
                  </a:lnTo>
                  <a:lnTo>
                    <a:pt x="98521" y="33643"/>
                  </a:lnTo>
                  <a:lnTo>
                    <a:pt x="98135" y="34425"/>
                  </a:lnTo>
                  <a:lnTo>
                    <a:pt x="97362" y="35208"/>
                  </a:lnTo>
                  <a:lnTo>
                    <a:pt x="96589" y="35599"/>
                  </a:lnTo>
                  <a:lnTo>
                    <a:pt x="96589" y="47335"/>
                  </a:lnTo>
                  <a:lnTo>
                    <a:pt x="127499" y="47335"/>
                  </a:lnTo>
                  <a:lnTo>
                    <a:pt x="127499" y="74719"/>
                  </a:lnTo>
                  <a:lnTo>
                    <a:pt x="131749" y="77849"/>
                  </a:lnTo>
                  <a:lnTo>
                    <a:pt x="132522" y="84108"/>
                  </a:lnTo>
                  <a:lnTo>
                    <a:pt x="126340" y="92714"/>
                  </a:lnTo>
                  <a:lnTo>
                    <a:pt x="120158" y="93497"/>
                  </a:lnTo>
                  <a:lnTo>
                    <a:pt x="227616" y="93497"/>
                  </a:lnTo>
                  <a:lnTo>
                    <a:pt x="224747" y="75893"/>
                  </a:lnTo>
                  <a:lnTo>
                    <a:pt x="224697" y="75587"/>
                  </a:lnTo>
                  <a:lnTo>
                    <a:pt x="221023" y="69633"/>
                  </a:lnTo>
                  <a:lnTo>
                    <a:pt x="166523" y="69633"/>
                  </a:lnTo>
                  <a:lnTo>
                    <a:pt x="162273" y="65330"/>
                  </a:lnTo>
                  <a:lnTo>
                    <a:pt x="162273" y="59071"/>
                  </a:lnTo>
                  <a:lnTo>
                    <a:pt x="146818" y="44988"/>
                  </a:lnTo>
                  <a:lnTo>
                    <a:pt x="146818" y="16821"/>
                  </a:lnTo>
                  <a:close/>
                </a:path>
                <a:path w="262890" h="315595">
                  <a:moveTo>
                    <a:pt x="172620" y="16430"/>
                  </a:moveTo>
                  <a:lnTo>
                    <a:pt x="146818" y="16430"/>
                  </a:lnTo>
                  <a:lnTo>
                    <a:pt x="150682" y="17604"/>
                  </a:lnTo>
                  <a:lnTo>
                    <a:pt x="158409" y="20733"/>
                  </a:lnTo>
                  <a:lnTo>
                    <a:pt x="158409" y="39902"/>
                  </a:lnTo>
                  <a:lnTo>
                    <a:pt x="170001" y="50465"/>
                  </a:lnTo>
                  <a:lnTo>
                    <a:pt x="177342" y="50465"/>
                  </a:lnTo>
                  <a:lnTo>
                    <a:pt x="181592" y="54768"/>
                  </a:lnTo>
                  <a:lnTo>
                    <a:pt x="181592" y="65721"/>
                  </a:lnTo>
                  <a:lnTo>
                    <a:pt x="177342" y="69633"/>
                  </a:lnTo>
                  <a:lnTo>
                    <a:pt x="221023" y="69633"/>
                  </a:lnTo>
                  <a:lnTo>
                    <a:pt x="201104" y="37359"/>
                  </a:lnTo>
                  <a:lnTo>
                    <a:pt x="172620" y="16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8951594" y="1618107"/>
            <a:ext cx="2625090" cy="915669"/>
            <a:chOff x="8951594" y="1618107"/>
            <a:chExt cx="2625090" cy="915669"/>
          </a:xfrm>
        </p:grpSpPr>
        <p:sp>
          <p:nvSpPr>
            <p:cNvPr id="60" name="object 60" descr=""/>
            <p:cNvSpPr/>
            <p:nvPr/>
          </p:nvSpPr>
          <p:spPr>
            <a:xfrm>
              <a:off x="9157715" y="1627632"/>
              <a:ext cx="2409825" cy="896619"/>
            </a:xfrm>
            <a:custGeom>
              <a:avLst/>
              <a:gdLst/>
              <a:ahLst/>
              <a:cxnLst/>
              <a:rect l="l" t="t" r="r" b="b"/>
              <a:pathLst>
                <a:path w="2409825" h="896619">
                  <a:moveTo>
                    <a:pt x="0" y="896112"/>
                  </a:moveTo>
                  <a:lnTo>
                    <a:pt x="2409444" y="896112"/>
                  </a:lnTo>
                  <a:lnTo>
                    <a:pt x="2409444" y="0"/>
                  </a:lnTo>
                  <a:lnTo>
                    <a:pt x="0" y="0"/>
                  </a:lnTo>
                  <a:lnTo>
                    <a:pt x="0" y="896112"/>
                  </a:lnTo>
                  <a:close/>
                </a:path>
              </a:pathLst>
            </a:custGeom>
            <a:ln w="19049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961119" y="1892808"/>
              <a:ext cx="429895" cy="370840"/>
            </a:xfrm>
            <a:custGeom>
              <a:avLst/>
              <a:gdLst/>
              <a:ahLst/>
              <a:cxnLst/>
              <a:rect l="l" t="t" r="r" b="b"/>
              <a:pathLst>
                <a:path w="429895" h="370839">
                  <a:moveTo>
                    <a:pt x="337184" y="0"/>
                  </a:moveTo>
                  <a:lnTo>
                    <a:pt x="92582" y="0"/>
                  </a:lnTo>
                  <a:lnTo>
                    <a:pt x="0" y="185165"/>
                  </a:lnTo>
                  <a:lnTo>
                    <a:pt x="92582" y="370331"/>
                  </a:lnTo>
                  <a:lnTo>
                    <a:pt x="337184" y="370331"/>
                  </a:lnTo>
                  <a:lnTo>
                    <a:pt x="429768" y="185165"/>
                  </a:lnTo>
                  <a:lnTo>
                    <a:pt x="337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961119" y="1892808"/>
              <a:ext cx="429895" cy="370840"/>
            </a:xfrm>
            <a:custGeom>
              <a:avLst/>
              <a:gdLst/>
              <a:ahLst/>
              <a:cxnLst/>
              <a:rect l="l" t="t" r="r" b="b"/>
              <a:pathLst>
                <a:path w="429895" h="370839">
                  <a:moveTo>
                    <a:pt x="0" y="185165"/>
                  </a:moveTo>
                  <a:lnTo>
                    <a:pt x="92582" y="0"/>
                  </a:lnTo>
                  <a:lnTo>
                    <a:pt x="337184" y="0"/>
                  </a:lnTo>
                  <a:lnTo>
                    <a:pt x="429768" y="185165"/>
                  </a:lnTo>
                  <a:lnTo>
                    <a:pt x="337184" y="370331"/>
                  </a:lnTo>
                  <a:lnTo>
                    <a:pt x="92582" y="370331"/>
                  </a:lnTo>
                  <a:lnTo>
                    <a:pt x="0" y="185165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9451340" y="1701164"/>
            <a:ext cx="1762125" cy="730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6B86C1"/>
                </a:solidFill>
                <a:latin typeface="Calibri"/>
                <a:cs typeface="Calibri"/>
              </a:rPr>
              <a:t>Low</a:t>
            </a:r>
            <a:r>
              <a:rPr dirty="0" sz="1000" spc="-5" b="1">
                <a:solidFill>
                  <a:srgbClr val="6B86C1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6B86C1"/>
                </a:solidFill>
                <a:latin typeface="Calibri"/>
                <a:cs typeface="Calibri"/>
              </a:rPr>
              <a:t>Churn</a:t>
            </a:r>
            <a:r>
              <a:rPr dirty="0" sz="1000" spc="-45" b="1">
                <a:solidFill>
                  <a:srgbClr val="6B86C1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6B86C1"/>
                </a:solidFill>
                <a:latin typeface="Calibri"/>
                <a:cs typeface="Calibri"/>
              </a:rPr>
              <a:t>rate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Equinix</a:t>
            </a:r>
            <a:r>
              <a:rPr dirty="0" sz="900" spc="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boasts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an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exceptionally</a:t>
            </a:r>
            <a:r>
              <a:rPr dirty="0" sz="900" spc="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low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quarterly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churn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rate</a:t>
            </a:r>
            <a:r>
              <a:rPr dirty="0" sz="9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only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2.2%,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underscoring</a:t>
            </a:r>
            <a:r>
              <a:rPr dirty="0" sz="9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remarkable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ability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retain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customers.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8951594" y="2628519"/>
            <a:ext cx="2625090" cy="915669"/>
            <a:chOff x="8951594" y="2628519"/>
            <a:chExt cx="2625090" cy="915669"/>
          </a:xfrm>
        </p:grpSpPr>
        <p:sp>
          <p:nvSpPr>
            <p:cNvPr id="65" name="object 65" descr=""/>
            <p:cNvSpPr/>
            <p:nvPr/>
          </p:nvSpPr>
          <p:spPr>
            <a:xfrm>
              <a:off x="9157715" y="2638044"/>
              <a:ext cx="2409825" cy="896619"/>
            </a:xfrm>
            <a:custGeom>
              <a:avLst/>
              <a:gdLst/>
              <a:ahLst/>
              <a:cxnLst/>
              <a:rect l="l" t="t" r="r" b="b"/>
              <a:pathLst>
                <a:path w="2409825" h="896620">
                  <a:moveTo>
                    <a:pt x="0" y="896112"/>
                  </a:moveTo>
                  <a:lnTo>
                    <a:pt x="2409444" y="896112"/>
                  </a:lnTo>
                  <a:lnTo>
                    <a:pt x="2409444" y="0"/>
                  </a:lnTo>
                  <a:lnTo>
                    <a:pt x="0" y="0"/>
                  </a:lnTo>
                  <a:lnTo>
                    <a:pt x="0" y="896112"/>
                  </a:lnTo>
                  <a:close/>
                </a:path>
              </a:pathLst>
            </a:custGeom>
            <a:ln w="1904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594" y="2889123"/>
              <a:ext cx="448818" cy="389381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9487661" y="2712212"/>
            <a:ext cx="1945005" cy="730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374662"/>
                </a:solidFill>
                <a:latin typeface="Calibri"/>
                <a:cs typeface="Calibri"/>
              </a:rPr>
              <a:t>Bargaining</a:t>
            </a:r>
            <a:r>
              <a:rPr dirty="0" sz="1000" spc="-20" b="1">
                <a:solidFill>
                  <a:srgbClr val="374662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374662"/>
                </a:solidFill>
                <a:latin typeface="Calibri"/>
                <a:cs typeface="Calibri"/>
              </a:rPr>
              <a:t>power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Equinix,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leveraging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its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significant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bargaining</a:t>
            </a:r>
            <a:r>
              <a:rPr dirty="0" sz="9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power,</a:t>
            </a:r>
            <a:r>
              <a:rPr dirty="0" sz="9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has</a:t>
            </a:r>
            <a:r>
              <a:rPr dirty="0" sz="900" spc="-4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the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ability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increase</a:t>
            </a:r>
            <a:r>
              <a:rPr dirty="0" sz="9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contractual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prices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annually by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2-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5%.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04994" y="1965054"/>
            <a:ext cx="165062" cy="216958"/>
          </a:xfrm>
          <a:prstGeom prst="rect">
            <a:avLst/>
          </a:prstGeom>
        </p:spPr>
      </p:pic>
      <p:sp>
        <p:nvSpPr>
          <p:cNvPr id="69" name="object 69" descr=""/>
          <p:cNvSpPr/>
          <p:nvPr/>
        </p:nvSpPr>
        <p:spPr>
          <a:xfrm>
            <a:off x="10299154" y="3994670"/>
            <a:ext cx="789305" cy="1140460"/>
          </a:xfrm>
          <a:custGeom>
            <a:avLst/>
            <a:gdLst/>
            <a:ahLst/>
            <a:cxnLst/>
            <a:rect l="l" t="t" r="r" b="b"/>
            <a:pathLst>
              <a:path w="789304" h="1140460">
                <a:moveTo>
                  <a:pt x="368046" y="816089"/>
                </a:moveTo>
                <a:lnTo>
                  <a:pt x="354139" y="813168"/>
                </a:lnTo>
                <a:lnTo>
                  <a:pt x="340474" y="808621"/>
                </a:lnTo>
                <a:lnTo>
                  <a:pt x="327317" y="802817"/>
                </a:lnTo>
                <a:lnTo>
                  <a:pt x="314896" y="796163"/>
                </a:lnTo>
                <a:lnTo>
                  <a:pt x="293966" y="798588"/>
                </a:lnTo>
                <a:lnTo>
                  <a:pt x="246811" y="792645"/>
                </a:lnTo>
                <a:lnTo>
                  <a:pt x="195313" y="765759"/>
                </a:lnTo>
                <a:lnTo>
                  <a:pt x="164744" y="732358"/>
                </a:lnTo>
                <a:lnTo>
                  <a:pt x="163423" y="732358"/>
                </a:lnTo>
                <a:lnTo>
                  <a:pt x="160756" y="731024"/>
                </a:lnTo>
                <a:lnTo>
                  <a:pt x="159435" y="731024"/>
                </a:lnTo>
                <a:lnTo>
                  <a:pt x="0" y="1044702"/>
                </a:lnTo>
                <a:lnTo>
                  <a:pt x="134188" y="1014133"/>
                </a:lnTo>
                <a:lnTo>
                  <a:pt x="201955" y="1140409"/>
                </a:lnTo>
                <a:lnTo>
                  <a:pt x="368046" y="816089"/>
                </a:lnTo>
                <a:close/>
              </a:path>
              <a:path w="789304" h="1140460">
                <a:moveTo>
                  <a:pt x="778637" y="386778"/>
                </a:moveTo>
                <a:lnTo>
                  <a:pt x="776452" y="365429"/>
                </a:lnTo>
                <a:lnTo>
                  <a:pt x="770166" y="345579"/>
                </a:lnTo>
                <a:lnTo>
                  <a:pt x="760133" y="327723"/>
                </a:lnTo>
                <a:lnTo>
                  <a:pt x="746747" y="312343"/>
                </a:lnTo>
                <a:lnTo>
                  <a:pt x="752906" y="292760"/>
                </a:lnTo>
                <a:lnTo>
                  <a:pt x="755218" y="272313"/>
                </a:lnTo>
                <a:lnTo>
                  <a:pt x="753287" y="251599"/>
                </a:lnTo>
                <a:lnTo>
                  <a:pt x="746747" y="231267"/>
                </a:lnTo>
                <a:lnTo>
                  <a:pt x="737336" y="214388"/>
                </a:lnTo>
                <a:lnTo>
                  <a:pt x="725309" y="199872"/>
                </a:lnTo>
                <a:lnTo>
                  <a:pt x="711047" y="188099"/>
                </a:lnTo>
                <a:lnTo>
                  <a:pt x="694918" y="179438"/>
                </a:lnTo>
                <a:lnTo>
                  <a:pt x="692404" y="161569"/>
                </a:lnTo>
                <a:lnTo>
                  <a:pt x="690867" y="156845"/>
                </a:lnTo>
                <a:lnTo>
                  <a:pt x="686777" y="144208"/>
                </a:lnTo>
                <a:lnTo>
                  <a:pt x="677913" y="127850"/>
                </a:lnTo>
                <a:lnTo>
                  <a:pt x="665683" y="112979"/>
                </a:lnTo>
                <a:lnTo>
                  <a:pt x="648804" y="99250"/>
                </a:lnTo>
                <a:lnTo>
                  <a:pt x="630313" y="89877"/>
                </a:lnTo>
                <a:lnTo>
                  <a:pt x="616521" y="86309"/>
                </a:lnTo>
                <a:lnTo>
                  <a:pt x="616521" y="386778"/>
                </a:lnTo>
                <a:lnTo>
                  <a:pt x="611822" y="433298"/>
                </a:lnTo>
                <a:lnTo>
                  <a:pt x="598360" y="476542"/>
                </a:lnTo>
                <a:lnTo>
                  <a:pt x="577075" y="515607"/>
                </a:lnTo>
                <a:lnTo>
                  <a:pt x="548919" y="549605"/>
                </a:lnTo>
                <a:lnTo>
                  <a:pt x="514858" y="577608"/>
                </a:lnTo>
                <a:lnTo>
                  <a:pt x="475818" y="598741"/>
                </a:lnTo>
                <a:lnTo>
                  <a:pt x="432765" y="612076"/>
                </a:lnTo>
                <a:lnTo>
                  <a:pt x="386651" y="616724"/>
                </a:lnTo>
                <a:lnTo>
                  <a:pt x="340525" y="612076"/>
                </a:lnTo>
                <a:lnTo>
                  <a:pt x="297472" y="598741"/>
                </a:lnTo>
                <a:lnTo>
                  <a:pt x="258445" y="577608"/>
                </a:lnTo>
                <a:lnTo>
                  <a:pt x="224370" y="549605"/>
                </a:lnTo>
                <a:lnTo>
                  <a:pt x="196227" y="515607"/>
                </a:lnTo>
                <a:lnTo>
                  <a:pt x="174942" y="476542"/>
                </a:lnTo>
                <a:lnTo>
                  <a:pt x="161467" y="433298"/>
                </a:lnTo>
                <a:lnTo>
                  <a:pt x="156768" y="386778"/>
                </a:lnTo>
                <a:lnTo>
                  <a:pt x="161467" y="340271"/>
                </a:lnTo>
                <a:lnTo>
                  <a:pt x="174942" y="297027"/>
                </a:lnTo>
                <a:lnTo>
                  <a:pt x="196227" y="257949"/>
                </a:lnTo>
                <a:lnTo>
                  <a:pt x="224370" y="223964"/>
                </a:lnTo>
                <a:lnTo>
                  <a:pt x="258445" y="195948"/>
                </a:lnTo>
                <a:lnTo>
                  <a:pt x="297472" y="174828"/>
                </a:lnTo>
                <a:lnTo>
                  <a:pt x="340245" y="161569"/>
                </a:lnTo>
                <a:lnTo>
                  <a:pt x="339648" y="161569"/>
                </a:lnTo>
                <a:lnTo>
                  <a:pt x="386651" y="156845"/>
                </a:lnTo>
                <a:lnTo>
                  <a:pt x="433641" y="161569"/>
                </a:lnTo>
                <a:lnTo>
                  <a:pt x="433057" y="161569"/>
                </a:lnTo>
                <a:lnTo>
                  <a:pt x="475818" y="174828"/>
                </a:lnTo>
                <a:lnTo>
                  <a:pt x="514858" y="195948"/>
                </a:lnTo>
                <a:lnTo>
                  <a:pt x="548919" y="223964"/>
                </a:lnTo>
                <a:lnTo>
                  <a:pt x="577075" y="257949"/>
                </a:lnTo>
                <a:lnTo>
                  <a:pt x="598360" y="297027"/>
                </a:lnTo>
                <a:lnTo>
                  <a:pt x="611822" y="340271"/>
                </a:lnTo>
                <a:lnTo>
                  <a:pt x="616521" y="386778"/>
                </a:lnTo>
                <a:lnTo>
                  <a:pt x="616521" y="86309"/>
                </a:lnTo>
                <a:lnTo>
                  <a:pt x="610565" y="84759"/>
                </a:lnTo>
                <a:lnTo>
                  <a:pt x="589953" y="83731"/>
                </a:lnTo>
                <a:lnTo>
                  <a:pt x="581025" y="65646"/>
                </a:lnTo>
                <a:lnTo>
                  <a:pt x="568350" y="49682"/>
                </a:lnTo>
                <a:lnTo>
                  <a:pt x="552208" y="36449"/>
                </a:lnTo>
                <a:lnTo>
                  <a:pt x="543267" y="31902"/>
                </a:lnTo>
                <a:lnTo>
                  <a:pt x="532815" y="26581"/>
                </a:lnTo>
                <a:lnTo>
                  <a:pt x="514477" y="21348"/>
                </a:lnTo>
                <a:lnTo>
                  <a:pt x="495769" y="19608"/>
                </a:lnTo>
                <a:lnTo>
                  <a:pt x="477316" y="21348"/>
                </a:lnTo>
                <a:lnTo>
                  <a:pt x="459727" y="26581"/>
                </a:lnTo>
                <a:lnTo>
                  <a:pt x="445033" y="15697"/>
                </a:lnTo>
                <a:lnTo>
                  <a:pt x="428840" y="7315"/>
                </a:lnTo>
                <a:lnTo>
                  <a:pt x="411149" y="1905"/>
                </a:lnTo>
                <a:lnTo>
                  <a:pt x="391960" y="0"/>
                </a:lnTo>
                <a:lnTo>
                  <a:pt x="370624" y="2184"/>
                </a:lnTo>
                <a:lnTo>
                  <a:pt x="350774" y="8470"/>
                </a:lnTo>
                <a:lnTo>
                  <a:pt x="332917" y="18503"/>
                </a:lnTo>
                <a:lnTo>
                  <a:pt x="317550" y="31902"/>
                </a:lnTo>
                <a:lnTo>
                  <a:pt x="297980" y="25730"/>
                </a:lnTo>
                <a:lnTo>
                  <a:pt x="277520" y="23431"/>
                </a:lnTo>
                <a:lnTo>
                  <a:pt x="256819" y="25361"/>
                </a:lnTo>
                <a:lnTo>
                  <a:pt x="236499" y="31902"/>
                </a:lnTo>
                <a:lnTo>
                  <a:pt x="219621" y="41313"/>
                </a:lnTo>
                <a:lnTo>
                  <a:pt x="205105" y="53327"/>
                </a:lnTo>
                <a:lnTo>
                  <a:pt x="193332" y="67602"/>
                </a:lnTo>
                <a:lnTo>
                  <a:pt x="184683" y="83731"/>
                </a:lnTo>
                <a:lnTo>
                  <a:pt x="166827" y="86245"/>
                </a:lnTo>
                <a:lnTo>
                  <a:pt x="118237" y="112979"/>
                </a:lnTo>
                <a:lnTo>
                  <a:pt x="95161" y="148361"/>
                </a:lnTo>
                <a:lnTo>
                  <a:pt x="89052" y="188099"/>
                </a:lnTo>
                <a:lnTo>
                  <a:pt x="89027" y="188734"/>
                </a:lnTo>
                <a:lnTo>
                  <a:pt x="70942" y="197662"/>
                </a:lnTo>
                <a:lnTo>
                  <a:pt x="41744" y="226491"/>
                </a:lnTo>
                <a:lnTo>
                  <a:pt x="26657" y="264223"/>
                </a:lnTo>
                <a:lnTo>
                  <a:pt x="24904" y="282943"/>
                </a:lnTo>
                <a:lnTo>
                  <a:pt x="26657" y="301409"/>
                </a:lnTo>
                <a:lnTo>
                  <a:pt x="31889" y="318998"/>
                </a:lnTo>
                <a:lnTo>
                  <a:pt x="21005" y="333692"/>
                </a:lnTo>
                <a:lnTo>
                  <a:pt x="12623" y="349897"/>
                </a:lnTo>
                <a:lnTo>
                  <a:pt x="7226" y="367588"/>
                </a:lnTo>
                <a:lnTo>
                  <a:pt x="5308" y="386778"/>
                </a:lnTo>
                <a:lnTo>
                  <a:pt x="7493" y="408127"/>
                </a:lnTo>
                <a:lnTo>
                  <a:pt x="13779" y="427990"/>
                </a:lnTo>
                <a:lnTo>
                  <a:pt x="23812" y="445846"/>
                </a:lnTo>
                <a:lnTo>
                  <a:pt x="37198" y="461213"/>
                </a:lnTo>
                <a:lnTo>
                  <a:pt x="31038" y="480796"/>
                </a:lnTo>
                <a:lnTo>
                  <a:pt x="28727" y="501256"/>
                </a:lnTo>
                <a:lnTo>
                  <a:pt x="30657" y="521957"/>
                </a:lnTo>
                <a:lnTo>
                  <a:pt x="37198" y="542290"/>
                </a:lnTo>
                <a:lnTo>
                  <a:pt x="46609" y="559181"/>
                </a:lnTo>
                <a:lnTo>
                  <a:pt x="58623" y="573697"/>
                </a:lnTo>
                <a:lnTo>
                  <a:pt x="72885" y="585470"/>
                </a:lnTo>
                <a:lnTo>
                  <a:pt x="89027" y="594131"/>
                </a:lnTo>
                <a:lnTo>
                  <a:pt x="91567" y="612076"/>
                </a:lnTo>
                <a:lnTo>
                  <a:pt x="118237" y="660590"/>
                </a:lnTo>
                <a:lnTo>
                  <a:pt x="153619" y="683679"/>
                </a:lnTo>
                <a:lnTo>
                  <a:pt x="193979" y="689825"/>
                </a:lnTo>
                <a:lnTo>
                  <a:pt x="202907" y="707910"/>
                </a:lnTo>
                <a:lnTo>
                  <a:pt x="231724" y="737108"/>
                </a:lnTo>
                <a:lnTo>
                  <a:pt x="269443" y="752208"/>
                </a:lnTo>
                <a:lnTo>
                  <a:pt x="288150" y="753960"/>
                </a:lnTo>
                <a:lnTo>
                  <a:pt x="306616" y="752208"/>
                </a:lnTo>
                <a:lnTo>
                  <a:pt x="324192" y="746975"/>
                </a:lnTo>
                <a:lnTo>
                  <a:pt x="338899" y="757859"/>
                </a:lnTo>
                <a:lnTo>
                  <a:pt x="355092" y="766254"/>
                </a:lnTo>
                <a:lnTo>
                  <a:pt x="372783" y="771652"/>
                </a:lnTo>
                <a:lnTo>
                  <a:pt x="391960" y="773557"/>
                </a:lnTo>
                <a:lnTo>
                  <a:pt x="413308" y="771385"/>
                </a:lnTo>
                <a:lnTo>
                  <a:pt x="433158" y="765086"/>
                </a:lnTo>
                <a:lnTo>
                  <a:pt x="451015" y="755053"/>
                </a:lnTo>
                <a:lnTo>
                  <a:pt x="460273" y="746975"/>
                </a:lnTo>
                <a:lnTo>
                  <a:pt x="466369" y="741667"/>
                </a:lnTo>
                <a:lnTo>
                  <a:pt x="485952" y="747826"/>
                </a:lnTo>
                <a:lnTo>
                  <a:pt x="506399" y="750138"/>
                </a:lnTo>
                <a:lnTo>
                  <a:pt x="527100" y="748207"/>
                </a:lnTo>
                <a:lnTo>
                  <a:pt x="564311" y="732256"/>
                </a:lnTo>
                <a:lnTo>
                  <a:pt x="599249" y="689825"/>
                </a:lnTo>
                <a:lnTo>
                  <a:pt x="617105" y="687311"/>
                </a:lnTo>
                <a:lnTo>
                  <a:pt x="665683" y="660590"/>
                </a:lnTo>
                <a:lnTo>
                  <a:pt x="688771" y="625195"/>
                </a:lnTo>
                <a:lnTo>
                  <a:pt x="690968" y="616724"/>
                </a:lnTo>
                <a:lnTo>
                  <a:pt x="693902" y="605447"/>
                </a:lnTo>
                <a:lnTo>
                  <a:pt x="694893" y="585470"/>
                </a:lnTo>
                <a:lnTo>
                  <a:pt x="694918" y="584822"/>
                </a:lnTo>
                <a:lnTo>
                  <a:pt x="713003" y="575894"/>
                </a:lnTo>
                <a:lnTo>
                  <a:pt x="742200" y="547065"/>
                </a:lnTo>
                <a:lnTo>
                  <a:pt x="757288" y="509333"/>
                </a:lnTo>
                <a:lnTo>
                  <a:pt x="759028" y="490626"/>
                </a:lnTo>
                <a:lnTo>
                  <a:pt x="757288" y="472160"/>
                </a:lnTo>
                <a:lnTo>
                  <a:pt x="752055" y="454571"/>
                </a:lnTo>
                <a:lnTo>
                  <a:pt x="762939" y="440423"/>
                </a:lnTo>
                <a:lnTo>
                  <a:pt x="771321" y="424167"/>
                </a:lnTo>
                <a:lnTo>
                  <a:pt x="776719" y="406158"/>
                </a:lnTo>
                <a:lnTo>
                  <a:pt x="778637" y="386778"/>
                </a:lnTo>
                <a:close/>
              </a:path>
              <a:path w="789304" h="1140460">
                <a:moveTo>
                  <a:pt x="789266" y="1042047"/>
                </a:moveTo>
                <a:lnTo>
                  <a:pt x="620509" y="739000"/>
                </a:lnTo>
                <a:lnTo>
                  <a:pt x="608799" y="752195"/>
                </a:lnTo>
                <a:lnTo>
                  <a:pt x="595591" y="763765"/>
                </a:lnTo>
                <a:lnTo>
                  <a:pt x="550519" y="786765"/>
                </a:lnTo>
                <a:lnTo>
                  <a:pt x="506234" y="793496"/>
                </a:lnTo>
                <a:lnTo>
                  <a:pt x="475678" y="790841"/>
                </a:lnTo>
                <a:lnTo>
                  <a:pt x="460248" y="800023"/>
                </a:lnTo>
                <a:lnTo>
                  <a:pt x="443953" y="807453"/>
                </a:lnTo>
                <a:lnTo>
                  <a:pt x="426910" y="812901"/>
                </a:lnTo>
                <a:lnTo>
                  <a:pt x="409232" y="816089"/>
                </a:lnTo>
                <a:lnTo>
                  <a:pt x="584631" y="1132433"/>
                </a:lnTo>
                <a:lnTo>
                  <a:pt x="653732" y="1019454"/>
                </a:lnTo>
                <a:lnTo>
                  <a:pt x="789266" y="104204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514203" y="4161485"/>
            <a:ext cx="354330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-25">
                <a:latin typeface="Georgia"/>
                <a:cs typeface="Georgia"/>
              </a:rPr>
              <a:t>#1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6121908" y="3987291"/>
            <a:ext cx="3333115" cy="1046480"/>
            <a:chOff x="6121908" y="3987291"/>
            <a:chExt cx="3333115" cy="1046480"/>
          </a:xfrm>
        </p:grpSpPr>
        <p:sp>
          <p:nvSpPr>
            <p:cNvPr id="72" name="object 72" descr=""/>
            <p:cNvSpPr/>
            <p:nvPr/>
          </p:nvSpPr>
          <p:spPr>
            <a:xfrm>
              <a:off x="6121908" y="4123943"/>
              <a:ext cx="3333115" cy="676910"/>
            </a:xfrm>
            <a:custGeom>
              <a:avLst/>
              <a:gdLst/>
              <a:ahLst/>
              <a:cxnLst/>
              <a:rect l="l" t="t" r="r" b="b"/>
              <a:pathLst>
                <a:path w="3333115" h="676910">
                  <a:moveTo>
                    <a:pt x="3220212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63879"/>
                  </a:lnTo>
                  <a:lnTo>
                    <a:pt x="8870" y="607754"/>
                  </a:lnTo>
                  <a:lnTo>
                    <a:pt x="33051" y="643604"/>
                  </a:lnTo>
                  <a:lnTo>
                    <a:pt x="68901" y="667785"/>
                  </a:lnTo>
                  <a:lnTo>
                    <a:pt x="112775" y="676655"/>
                  </a:lnTo>
                  <a:lnTo>
                    <a:pt x="3220212" y="676655"/>
                  </a:lnTo>
                  <a:lnTo>
                    <a:pt x="3264086" y="667785"/>
                  </a:lnTo>
                  <a:lnTo>
                    <a:pt x="3299936" y="643604"/>
                  </a:lnTo>
                  <a:lnTo>
                    <a:pt x="3324117" y="607754"/>
                  </a:lnTo>
                  <a:lnTo>
                    <a:pt x="3332988" y="563879"/>
                  </a:lnTo>
                  <a:lnTo>
                    <a:pt x="3332988" y="112775"/>
                  </a:lnTo>
                  <a:lnTo>
                    <a:pt x="3324117" y="68901"/>
                  </a:lnTo>
                  <a:lnTo>
                    <a:pt x="3299936" y="33051"/>
                  </a:lnTo>
                  <a:lnTo>
                    <a:pt x="3264086" y="8870"/>
                  </a:lnTo>
                  <a:lnTo>
                    <a:pt x="32202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949440" y="3991355"/>
              <a:ext cx="55244" cy="132715"/>
            </a:xfrm>
            <a:custGeom>
              <a:avLst/>
              <a:gdLst/>
              <a:ahLst/>
              <a:cxnLst/>
              <a:rect l="l" t="t" r="r" b="b"/>
              <a:pathLst>
                <a:path w="55245" h="132714">
                  <a:moveTo>
                    <a:pt x="0" y="0"/>
                  </a:moveTo>
                  <a:lnTo>
                    <a:pt x="0" y="132588"/>
                  </a:lnTo>
                  <a:lnTo>
                    <a:pt x="54863" y="132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211062" y="3993641"/>
              <a:ext cx="741045" cy="1033780"/>
            </a:xfrm>
            <a:custGeom>
              <a:avLst/>
              <a:gdLst/>
              <a:ahLst/>
              <a:cxnLst/>
              <a:rect l="l" t="t" r="r" b="b"/>
              <a:pathLst>
                <a:path w="741045" h="1033779">
                  <a:moveTo>
                    <a:pt x="740663" y="0"/>
                  </a:moveTo>
                  <a:lnTo>
                    <a:pt x="0" y="0"/>
                  </a:lnTo>
                  <a:lnTo>
                    <a:pt x="0" y="826642"/>
                  </a:lnTo>
                  <a:lnTo>
                    <a:pt x="370332" y="1033271"/>
                  </a:lnTo>
                  <a:lnTo>
                    <a:pt x="740663" y="826642"/>
                  </a:lnTo>
                  <a:lnTo>
                    <a:pt x="740663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6211062" y="3993641"/>
              <a:ext cx="741045" cy="1033780"/>
            </a:xfrm>
            <a:custGeom>
              <a:avLst/>
              <a:gdLst/>
              <a:ahLst/>
              <a:cxnLst/>
              <a:rect l="l" t="t" r="r" b="b"/>
              <a:pathLst>
                <a:path w="741045" h="1033779">
                  <a:moveTo>
                    <a:pt x="0" y="0"/>
                  </a:moveTo>
                  <a:lnTo>
                    <a:pt x="740663" y="0"/>
                  </a:lnTo>
                  <a:lnTo>
                    <a:pt x="740663" y="826642"/>
                  </a:lnTo>
                  <a:lnTo>
                    <a:pt x="370332" y="1033271"/>
                  </a:lnTo>
                  <a:lnTo>
                    <a:pt x="0" y="82664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6345173" y="4268165"/>
            <a:ext cx="46799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25" b="1">
                <a:solidFill>
                  <a:srgbClr val="FFFFFF"/>
                </a:solidFill>
                <a:latin typeface="Georgia"/>
                <a:cs typeface="Georgia"/>
              </a:rPr>
              <a:t>96%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072630" y="4265167"/>
            <a:ext cx="2274570" cy="389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75"/>
              </a:spcBef>
            </a:pP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15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115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r>
              <a:rPr dirty="0" sz="1150" spc="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traffic</a:t>
            </a:r>
            <a:r>
              <a:rPr dirty="0" sz="11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flows</a:t>
            </a:r>
            <a:r>
              <a:rPr dirty="0" sz="115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through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Equinix’s</a:t>
            </a:r>
            <a:r>
              <a:rPr dirty="0" sz="1150" spc="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15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centers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6208776" y="5074920"/>
            <a:ext cx="795655" cy="1038225"/>
            <a:chOff x="6208776" y="5074920"/>
            <a:chExt cx="795655" cy="1038225"/>
          </a:xfrm>
        </p:grpSpPr>
        <p:sp>
          <p:nvSpPr>
            <p:cNvPr id="79" name="object 79" descr=""/>
            <p:cNvSpPr/>
            <p:nvPr/>
          </p:nvSpPr>
          <p:spPr>
            <a:xfrm>
              <a:off x="6949440" y="5074920"/>
              <a:ext cx="55244" cy="137160"/>
            </a:xfrm>
            <a:custGeom>
              <a:avLst/>
              <a:gdLst/>
              <a:ahLst/>
              <a:cxnLst/>
              <a:rect l="l" t="t" r="r" b="b"/>
              <a:pathLst>
                <a:path w="55245" h="137160">
                  <a:moveTo>
                    <a:pt x="0" y="0"/>
                  </a:moveTo>
                  <a:lnTo>
                    <a:pt x="0" y="137159"/>
                  </a:lnTo>
                  <a:lnTo>
                    <a:pt x="54863" y="137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208776" y="5074920"/>
              <a:ext cx="741045" cy="1038225"/>
            </a:xfrm>
            <a:custGeom>
              <a:avLst/>
              <a:gdLst/>
              <a:ahLst/>
              <a:cxnLst/>
              <a:rect l="l" t="t" r="r" b="b"/>
              <a:pathLst>
                <a:path w="741045" h="1038225">
                  <a:moveTo>
                    <a:pt x="740664" y="0"/>
                  </a:moveTo>
                  <a:lnTo>
                    <a:pt x="0" y="0"/>
                  </a:lnTo>
                  <a:lnTo>
                    <a:pt x="0" y="830275"/>
                  </a:lnTo>
                  <a:lnTo>
                    <a:pt x="370331" y="1037843"/>
                  </a:lnTo>
                  <a:lnTo>
                    <a:pt x="740664" y="830275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6250051" y="5356097"/>
            <a:ext cx="66357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-10" b="1">
                <a:solidFill>
                  <a:srgbClr val="FFFFFF"/>
                </a:solidFill>
                <a:latin typeface="Georgia"/>
                <a:cs typeface="Georgia"/>
              </a:rPr>
              <a:t>99.9%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679305" y="5174996"/>
            <a:ext cx="211074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Colocation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provider </a:t>
            </a:r>
            <a:r>
              <a:rPr dirty="0" sz="1800">
                <a:latin typeface="Arial MT"/>
                <a:cs typeface="Arial MT"/>
              </a:rPr>
              <a:t>in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the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industry </a:t>
            </a:r>
            <a:r>
              <a:rPr dirty="0" sz="1800">
                <a:latin typeface="Arial MT"/>
                <a:cs typeface="Arial MT"/>
              </a:rPr>
              <a:t>according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Gartner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7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99047" y="1376172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099047" y="3890771"/>
            <a:ext cx="5471160" cy="0"/>
          </a:xfrm>
          <a:custGeom>
            <a:avLst/>
            <a:gdLst/>
            <a:ahLst/>
            <a:cxnLst/>
            <a:rect l="l" t="t" r="r" b="b"/>
            <a:pathLst>
              <a:path w="5471159" h="0">
                <a:moveTo>
                  <a:pt x="0" y="0"/>
                </a:moveTo>
                <a:lnTo>
                  <a:pt x="547103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Equinix</a:t>
            </a:r>
            <a:r>
              <a:rPr dirty="0" spc="-85"/>
              <a:t> </a:t>
            </a:r>
            <a:r>
              <a:rPr dirty="0"/>
              <a:t>Key</a:t>
            </a:r>
            <a:r>
              <a:rPr dirty="0" spc="-50"/>
              <a:t> </a:t>
            </a:r>
            <a:r>
              <a:rPr dirty="0" spc="-10"/>
              <a:t>Challenges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faces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challenges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SG&amp;A</a:t>
            </a:r>
            <a:r>
              <a:rPr dirty="0" sz="1150" spc="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expense,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reduced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REIT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flexibility,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reinvestments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needs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30427" y="1100785"/>
            <a:ext cx="49669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Equinix's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SG&amp;A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expenses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represent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65%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operating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2503" y="3613226"/>
            <a:ext cx="35502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REIT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structure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limits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power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act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86602" y="3613226"/>
            <a:ext cx="43091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2020,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encountered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significant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breach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005839" y="5417820"/>
            <a:ext cx="2510155" cy="402590"/>
          </a:xfrm>
          <a:custGeom>
            <a:avLst/>
            <a:gdLst/>
            <a:ahLst/>
            <a:cxnLst/>
            <a:rect l="l" t="t" r="r" b="b"/>
            <a:pathLst>
              <a:path w="2510154" h="402589">
                <a:moveTo>
                  <a:pt x="0" y="402335"/>
                </a:moveTo>
                <a:lnTo>
                  <a:pt x="2510028" y="402335"/>
                </a:lnTo>
                <a:lnTo>
                  <a:pt x="2510028" y="0"/>
                </a:lnTo>
                <a:lnTo>
                  <a:pt x="0" y="0"/>
                </a:lnTo>
                <a:lnTo>
                  <a:pt x="0" y="402335"/>
                </a:lnTo>
                <a:close/>
              </a:path>
            </a:pathLst>
          </a:custGeom>
          <a:ln w="1905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164437" y="5412435"/>
            <a:ext cx="2296160" cy="407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dirty="0" sz="900" b="1">
                <a:solidFill>
                  <a:srgbClr val="0D0D0D"/>
                </a:solidFill>
                <a:latin typeface="Arial"/>
                <a:cs typeface="Arial"/>
              </a:rPr>
              <a:t>Lack</a:t>
            </a:r>
            <a:r>
              <a:rPr dirty="0" sz="9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D0D0D"/>
                </a:solidFill>
                <a:latin typeface="Arial"/>
                <a:cs typeface="Arial"/>
              </a:rPr>
              <a:t>of</a:t>
            </a:r>
            <a:r>
              <a:rPr dirty="0" sz="900" spc="-5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D0D0D"/>
                </a:solidFill>
                <a:latin typeface="Arial"/>
                <a:cs typeface="Arial"/>
              </a:rPr>
              <a:t>Control.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REIT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investors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have</a:t>
            </a:r>
            <a:r>
              <a:rPr dirty="0" sz="800" spc="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little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control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over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investment</a:t>
            </a:r>
            <a:r>
              <a:rPr dirty="0" sz="800" spc="1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decisions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or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8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properties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8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REIT’S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portfolio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25983" y="5408295"/>
            <a:ext cx="485775" cy="421640"/>
            <a:chOff x="625983" y="5408295"/>
            <a:chExt cx="485775" cy="421640"/>
          </a:xfrm>
        </p:grpSpPr>
        <p:sp>
          <p:nvSpPr>
            <p:cNvPr id="15" name="object 15" descr=""/>
            <p:cNvSpPr/>
            <p:nvPr/>
          </p:nvSpPr>
          <p:spPr>
            <a:xfrm>
              <a:off x="635508" y="5417820"/>
              <a:ext cx="466725" cy="402590"/>
            </a:xfrm>
            <a:custGeom>
              <a:avLst/>
              <a:gdLst/>
              <a:ahLst/>
              <a:cxnLst/>
              <a:rect l="l" t="t" r="r" b="b"/>
              <a:pathLst>
                <a:path w="466725" h="402589">
                  <a:moveTo>
                    <a:pt x="365760" y="0"/>
                  </a:moveTo>
                  <a:lnTo>
                    <a:pt x="100584" y="0"/>
                  </a:lnTo>
                  <a:lnTo>
                    <a:pt x="0" y="201167"/>
                  </a:lnTo>
                  <a:lnTo>
                    <a:pt x="100584" y="402335"/>
                  </a:lnTo>
                  <a:lnTo>
                    <a:pt x="365760" y="402335"/>
                  </a:lnTo>
                  <a:lnTo>
                    <a:pt x="466344" y="201167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5508" y="5417820"/>
              <a:ext cx="466725" cy="402590"/>
            </a:xfrm>
            <a:custGeom>
              <a:avLst/>
              <a:gdLst/>
              <a:ahLst/>
              <a:cxnLst/>
              <a:rect l="l" t="t" r="r" b="b"/>
              <a:pathLst>
                <a:path w="466725" h="402589">
                  <a:moveTo>
                    <a:pt x="0" y="201167"/>
                  </a:moveTo>
                  <a:lnTo>
                    <a:pt x="100584" y="0"/>
                  </a:lnTo>
                  <a:lnTo>
                    <a:pt x="365760" y="0"/>
                  </a:lnTo>
                  <a:lnTo>
                    <a:pt x="466344" y="201167"/>
                  </a:lnTo>
                  <a:lnTo>
                    <a:pt x="365760" y="402335"/>
                  </a:lnTo>
                  <a:lnTo>
                    <a:pt x="100584" y="402335"/>
                  </a:lnTo>
                  <a:lnTo>
                    <a:pt x="0" y="201167"/>
                  </a:lnTo>
                  <a:close/>
                </a:path>
              </a:pathLst>
            </a:custGeom>
            <a:ln w="1904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7241" y="5488434"/>
              <a:ext cx="321945" cy="248285"/>
            </a:xfrm>
            <a:custGeom>
              <a:avLst/>
              <a:gdLst/>
              <a:ahLst/>
              <a:cxnLst/>
              <a:rect l="l" t="t" r="r" b="b"/>
              <a:pathLst>
                <a:path w="321944" h="248285">
                  <a:moveTo>
                    <a:pt x="92766" y="184332"/>
                  </a:moveTo>
                  <a:lnTo>
                    <a:pt x="41196" y="184332"/>
                  </a:lnTo>
                  <a:lnTo>
                    <a:pt x="43360" y="185727"/>
                  </a:lnTo>
                  <a:lnTo>
                    <a:pt x="45732" y="186788"/>
                  </a:lnTo>
                  <a:lnTo>
                    <a:pt x="87463" y="197357"/>
                  </a:lnTo>
                  <a:lnTo>
                    <a:pt x="104439" y="200506"/>
                  </a:lnTo>
                  <a:lnTo>
                    <a:pt x="104507" y="237256"/>
                  </a:lnTo>
                  <a:lnTo>
                    <a:pt x="107852" y="241325"/>
                  </a:lnTo>
                  <a:lnTo>
                    <a:pt x="117592" y="243735"/>
                  </a:lnTo>
                  <a:lnTo>
                    <a:pt x="138761" y="246805"/>
                  </a:lnTo>
                  <a:lnTo>
                    <a:pt x="160081" y="247718"/>
                  </a:lnTo>
                  <a:lnTo>
                    <a:pt x="181385" y="246477"/>
                  </a:lnTo>
                  <a:lnTo>
                    <a:pt x="202505" y="243081"/>
                  </a:lnTo>
                  <a:lnTo>
                    <a:pt x="209159" y="241325"/>
                  </a:lnTo>
                  <a:lnTo>
                    <a:pt x="212336" y="237256"/>
                  </a:lnTo>
                  <a:lnTo>
                    <a:pt x="212346" y="200995"/>
                  </a:lnTo>
                  <a:lnTo>
                    <a:pt x="221592" y="199482"/>
                  </a:lnTo>
                  <a:lnTo>
                    <a:pt x="230792" y="197725"/>
                  </a:lnTo>
                  <a:lnTo>
                    <a:pt x="239941" y="195723"/>
                  </a:lnTo>
                  <a:lnTo>
                    <a:pt x="249035" y="193479"/>
                  </a:lnTo>
                  <a:lnTo>
                    <a:pt x="257653" y="191214"/>
                  </a:lnTo>
                  <a:lnTo>
                    <a:pt x="160053" y="191213"/>
                  </a:lnTo>
                  <a:lnTo>
                    <a:pt x="138753" y="190521"/>
                  </a:lnTo>
                  <a:lnTo>
                    <a:pt x="138496" y="190521"/>
                  </a:lnTo>
                  <a:lnTo>
                    <a:pt x="117164" y="188450"/>
                  </a:lnTo>
                  <a:lnTo>
                    <a:pt x="117015" y="188450"/>
                  </a:lnTo>
                  <a:lnTo>
                    <a:pt x="95837" y="185008"/>
                  </a:lnTo>
                  <a:lnTo>
                    <a:pt x="92766" y="184332"/>
                  </a:lnTo>
                  <a:close/>
                </a:path>
                <a:path w="321944" h="248285">
                  <a:moveTo>
                    <a:pt x="60132" y="194100"/>
                  </a:moveTo>
                  <a:lnTo>
                    <a:pt x="11847" y="194100"/>
                  </a:lnTo>
                  <a:lnTo>
                    <a:pt x="6400" y="199482"/>
                  </a:lnTo>
                  <a:lnTo>
                    <a:pt x="6387" y="208471"/>
                  </a:lnTo>
                  <a:lnTo>
                    <a:pt x="3839" y="211321"/>
                  </a:lnTo>
                  <a:lnTo>
                    <a:pt x="4072" y="214990"/>
                  </a:lnTo>
                  <a:lnTo>
                    <a:pt x="4115" y="215670"/>
                  </a:lnTo>
                  <a:lnTo>
                    <a:pt x="9901" y="220704"/>
                  </a:lnTo>
                  <a:lnTo>
                    <a:pt x="14068" y="220439"/>
                  </a:lnTo>
                  <a:lnTo>
                    <a:pt x="14287" y="220439"/>
                  </a:lnTo>
                  <a:lnTo>
                    <a:pt x="19157" y="214990"/>
                  </a:lnTo>
                  <a:lnTo>
                    <a:pt x="19172" y="211075"/>
                  </a:lnTo>
                  <a:lnTo>
                    <a:pt x="16847" y="208471"/>
                  </a:lnTo>
                  <a:lnTo>
                    <a:pt x="16847" y="205154"/>
                  </a:lnTo>
                  <a:lnTo>
                    <a:pt x="17628" y="204384"/>
                  </a:lnTo>
                  <a:lnTo>
                    <a:pt x="65577" y="204384"/>
                  </a:lnTo>
                  <a:lnTo>
                    <a:pt x="65571" y="199482"/>
                  </a:lnTo>
                  <a:lnTo>
                    <a:pt x="60132" y="194100"/>
                  </a:lnTo>
                  <a:close/>
                </a:path>
                <a:path w="321944" h="248285">
                  <a:moveTo>
                    <a:pt x="41196" y="204384"/>
                  </a:moveTo>
                  <a:lnTo>
                    <a:pt x="30753" y="204384"/>
                  </a:lnTo>
                  <a:lnTo>
                    <a:pt x="30749" y="208471"/>
                  </a:lnTo>
                  <a:lnTo>
                    <a:pt x="28200" y="211321"/>
                  </a:lnTo>
                  <a:lnTo>
                    <a:pt x="28426" y="214990"/>
                  </a:lnTo>
                  <a:lnTo>
                    <a:pt x="28477" y="215670"/>
                  </a:lnTo>
                  <a:lnTo>
                    <a:pt x="34239" y="220704"/>
                  </a:lnTo>
                  <a:lnTo>
                    <a:pt x="38595" y="220439"/>
                  </a:lnTo>
                  <a:lnTo>
                    <a:pt x="43529" y="214990"/>
                  </a:lnTo>
                  <a:lnTo>
                    <a:pt x="43532" y="211075"/>
                  </a:lnTo>
                  <a:lnTo>
                    <a:pt x="41199" y="208471"/>
                  </a:lnTo>
                  <a:lnTo>
                    <a:pt x="41196" y="204384"/>
                  </a:lnTo>
                  <a:close/>
                </a:path>
                <a:path w="321944" h="248285">
                  <a:moveTo>
                    <a:pt x="65577" y="204384"/>
                  </a:moveTo>
                  <a:lnTo>
                    <a:pt x="54341" y="204384"/>
                  </a:lnTo>
                  <a:lnTo>
                    <a:pt x="55122" y="205154"/>
                  </a:lnTo>
                  <a:lnTo>
                    <a:pt x="55122" y="208471"/>
                  </a:lnTo>
                  <a:lnTo>
                    <a:pt x="52574" y="211321"/>
                  </a:lnTo>
                  <a:lnTo>
                    <a:pt x="52807" y="214990"/>
                  </a:lnTo>
                  <a:lnTo>
                    <a:pt x="52850" y="215670"/>
                  </a:lnTo>
                  <a:lnTo>
                    <a:pt x="58636" y="220704"/>
                  </a:lnTo>
                  <a:lnTo>
                    <a:pt x="62803" y="220439"/>
                  </a:lnTo>
                  <a:lnTo>
                    <a:pt x="63022" y="220439"/>
                  </a:lnTo>
                  <a:lnTo>
                    <a:pt x="67892" y="214990"/>
                  </a:lnTo>
                  <a:lnTo>
                    <a:pt x="67907" y="211075"/>
                  </a:lnTo>
                  <a:lnTo>
                    <a:pt x="65582" y="208471"/>
                  </a:lnTo>
                  <a:lnTo>
                    <a:pt x="65577" y="204384"/>
                  </a:lnTo>
                  <a:close/>
                </a:path>
                <a:path w="321944" h="248285">
                  <a:moveTo>
                    <a:pt x="309608" y="194100"/>
                  </a:moveTo>
                  <a:lnTo>
                    <a:pt x="261306" y="194100"/>
                  </a:lnTo>
                  <a:lnTo>
                    <a:pt x="255873" y="199482"/>
                  </a:lnTo>
                  <a:lnTo>
                    <a:pt x="255863" y="208471"/>
                  </a:lnTo>
                  <a:lnTo>
                    <a:pt x="253306" y="211321"/>
                  </a:lnTo>
                  <a:lnTo>
                    <a:pt x="253535" y="214990"/>
                  </a:lnTo>
                  <a:lnTo>
                    <a:pt x="253583" y="215670"/>
                  </a:lnTo>
                  <a:lnTo>
                    <a:pt x="259340" y="220704"/>
                  </a:lnTo>
                  <a:lnTo>
                    <a:pt x="263747" y="220439"/>
                  </a:lnTo>
                  <a:lnTo>
                    <a:pt x="268638" y="214990"/>
                  </a:lnTo>
                  <a:lnTo>
                    <a:pt x="268638" y="211075"/>
                  </a:lnTo>
                  <a:lnTo>
                    <a:pt x="266304" y="208471"/>
                  </a:lnTo>
                  <a:lnTo>
                    <a:pt x="266304" y="205154"/>
                  </a:lnTo>
                  <a:lnTo>
                    <a:pt x="267089" y="204384"/>
                  </a:lnTo>
                  <a:lnTo>
                    <a:pt x="315057" y="204384"/>
                  </a:lnTo>
                  <a:lnTo>
                    <a:pt x="315052" y="199482"/>
                  </a:lnTo>
                  <a:lnTo>
                    <a:pt x="314620" y="199036"/>
                  </a:lnTo>
                  <a:lnTo>
                    <a:pt x="309608" y="194100"/>
                  </a:lnTo>
                  <a:close/>
                </a:path>
                <a:path w="321944" h="248285">
                  <a:moveTo>
                    <a:pt x="290673" y="204384"/>
                  </a:moveTo>
                  <a:lnTo>
                    <a:pt x="280232" y="204384"/>
                  </a:lnTo>
                  <a:lnTo>
                    <a:pt x="280229" y="208471"/>
                  </a:lnTo>
                  <a:lnTo>
                    <a:pt x="277676" y="211321"/>
                  </a:lnTo>
                  <a:lnTo>
                    <a:pt x="277904" y="214990"/>
                  </a:lnTo>
                  <a:lnTo>
                    <a:pt x="277955" y="215670"/>
                  </a:lnTo>
                  <a:lnTo>
                    <a:pt x="283713" y="220704"/>
                  </a:lnTo>
                  <a:lnTo>
                    <a:pt x="288068" y="220439"/>
                  </a:lnTo>
                  <a:lnTo>
                    <a:pt x="293004" y="214990"/>
                  </a:lnTo>
                  <a:lnTo>
                    <a:pt x="293007" y="211075"/>
                  </a:lnTo>
                  <a:lnTo>
                    <a:pt x="290676" y="208471"/>
                  </a:lnTo>
                  <a:lnTo>
                    <a:pt x="290673" y="204384"/>
                  </a:lnTo>
                  <a:close/>
                </a:path>
                <a:path w="321944" h="248285">
                  <a:moveTo>
                    <a:pt x="315057" y="204384"/>
                  </a:moveTo>
                  <a:lnTo>
                    <a:pt x="303816" y="204384"/>
                  </a:lnTo>
                  <a:lnTo>
                    <a:pt x="304601" y="205154"/>
                  </a:lnTo>
                  <a:lnTo>
                    <a:pt x="304601" y="208471"/>
                  </a:lnTo>
                  <a:lnTo>
                    <a:pt x="302054" y="211321"/>
                  </a:lnTo>
                  <a:lnTo>
                    <a:pt x="302282" y="214990"/>
                  </a:lnTo>
                  <a:lnTo>
                    <a:pt x="302325" y="215670"/>
                  </a:lnTo>
                  <a:lnTo>
                    <a:pt x="308115" y="220704"/>
                  </a:lnTo>
                  <a:lnTo>
                    <a:pt x="312282" y="220439"/>
                  </a:lnTo>
                  <a:lnTo>
                    <a:pt x="312501" y="220439"/>
                  </a:lnTo>
                  <a:lnTo>
                    <a:pt x="317371" y="214990"/>
                  </a:lnTo>
                  <a:lnTo>
                    <a:pt x="317386" y="211075"/>
                  </a:lnTo>
                  <a:lnTo>
                    <a:pt x="315061" y="208471"/>
                  </a:lnTo>
                  <a:lnTo>
                    <a:pt x="315057" y="204384"/>
                  </a:lnTo>
                  <a:close/>
                </a:path>
                <a:path w="321944" h="248285">
                  <a:moveTo>
                    <a:pt x="54000" y="84753"/>
                  </a:moveTo>
                  <a:lnTo>
                    <a:pt x="4396" y="87620"/>
                  </a:lnTo>
                  <a:lnTo>
                    <a:pt x="0" y="92494"/>
                  </a:lnTo>
                  <a:lnTo>
                    <a:pt x="332" y="98171"/>
                  </a:lnTo>
                  <a:lnTo>
                    <a:pt x="389" y="98812"/>
                  </a:lnTo>
                  <a:lnTo>
                    <a:pt x="9184" y="171105"/>
                  </a:lnTo>
                  <a:lnTo>
                    <a:pt x="12176" y="174545"/>
                  </a:lnTo>
                  <a:lnTo>
                    <a:pt x="30745" y="179630"/>
                  </a:lnTo>
                  <a:lnTo>
                    <a:pt x="30745" y="194100"/>
                  </a:lnTo>
                  <a:lnTo>
                    <a:pt x="41196" y="194100"/>
                  </a:lnTo>
                  <a:lnTo>
                    <a:pt x="41196" y="184332"/>
                  </a:lnTo>
                  <a:lnTo>
                    <a:pt x="92766" y="184332"/>
                  </a:lnTo>
                  <a:lnTo>
                    <a:pt x="74775" y="180203"/>
                  </a:lnTo>
                  <a:lnTo>
                    <a:pt x="51833" y="174172"/>
                  </a:lnTo>
                  <a:lnTo>
                    <a:pt x="46680" y="173064"/>
                  </a:lnTo>
                  <a:lnTo>
                    <a:pt x="43412" y="168046"/>
                  </a:lnTo>
                  <a:lnTo>
                    <a:pt x="44790" y="161805"/>
                  </a:lnTo>
                  <a:lnTo>
                    <a:pt x="45264" y="160706"/>
                  </a:lnTo>
                  <a:lnTo>
                    <a:pt x="45930" y="159722"/>
                  </a:lnTo>
                  <a:lnTo>
                    <a:pt x="78312" y="110730"/>
                  </a:lnTo>
                  <a:lnTo>
                    <a:pt x="61681" y="110730"/>
                  </a:lnTo>
                  <a:lnTo>
                    <a:pt x="58789" y="88671"/>
                  </a:lnTo>
                  <a:lnTo>
                    <a:pt x="54000" y="84753"/>
                  </a:lnTo>
                  <a:close/>
                </a:path>
                <a:path w="321944" h="248285">
                  <a:moveTo>
                    <a:pt x="290673" y="183539"/>
                  </a:moveTo>
                  <a:lnTo>
                    <a:pt x="280222" y="183539"/>
                  </a:lnTo>
                  <a:lnTo>
                    <a:pt x="280222" y="194100"/>
                  </a:lnTo>
                  <a:lnTo>
                    <a:pt x="290673" y="194100"/>
                  </a:lnTo>
                  <a:lnTo>
                    <a:pt x="290673" y="183539"/>
                  </a:lnTo>
                  <a:close/>
                </a:path>
                <a:path w="321944" h="248285">
                  <a:moveTo>
                    <a:pt x="234607" y="51464"/>
                  </a:moveTo>
                  <a:lnTo>
                    <a:pt x="198001" y="51464"/>
                  </a:lnTo>
                  <a:lnTo>
                    <a:pt x="204549" y="54752"/>
                  </a:lnTo>
                  <a:lnTo>
                    <a:pt x="208604" y="60343"/>
                  </a:lnTo>
                  <a:lnTo>
                    <a:pt x="274330" y="159722"/>
                  </a:lnTo>
                  <a:lnTo>
                    <a:pt x="277258" y="164032"/>
                  </a:lnTo>
                  <a:lnTo>
                    <a:pt x="276087" y="169881"/>
                  </a:lnTo>
                  <a:lnTo>
                    <a:pt x="270711" y="173437"/>
                  </a:lnTo>
                  <a:lnTo>
                    <a:pt x="269597" y="173905"/>
                  </a:lnTo>
                  <a:lnTo>
                    <a:pt x="268379" y="174173"/>
                  </a:lnTo>
                  <a:lnTo>
                    <a:pt x="245451" y="180203"/>
                  </a:lnTo>
                  <a:lnTo>
                    <a:pt x="224405" y="185008"/>
                  </a:lnTo>
                  <a:lnTo>
                    <a:pt x="203112" y="188450"/>
                  </a:lnTo>
                  <a:lnTo>
                    <a:pt x="181638" y="190521"/>
                  </a:lnTo>
                  <a:lnTo>
                    <a:pt x="160053" y="191213"/>
                  </a:lnTo>
                  <a:lnTo>
                    <a:pt x="257653" y="191214"/>
                  </a:lnTo>
                  <a:lnTo>
                    <a:pt x="274490" y="186788"/>
                  </a:lnTo>
                  <a:lnTo>
                    <a:pt x="274702" y="186788"/>
                  </a:lnTo>
                  <a:lnTo>
                    <a:pt x="277752" y="185336"/>
                  </a:lnTo>
                  <a:lnTo>
                    <a:pt x="280222" y="183539"/>
                  </a:lnTo>
                  <a:lnTo>
                    <a:pt x="290673" y="183539"/>
                  </a:lnTo>
                  <a:lnTo>
                    <a:pt x="290673" y="179630"/>
                  </a:lnTo>
                  <a:lnTo>
                    <a:pt x="309240" y="174545"/>
                  </a:lnTo>
                  <a:lnTo>
                    <a:pt x="312223" y="171105"/>
                  </a:lnTo>
                  <a:lnTo>
                    <a:pt x="319386" y="112231"/>
                  </a:lnTo>
                  <a:lnTo>
                    <a:pt x="259524" y="112231"/>
                  </a:lnTo>
                  <a:lnTo>
                    <a:pt x="253664" y="103371"/>
                  </a:lnTo>
                  <a:lnTo>
                    <a:pt x="256113" y="84753"/>
                  </a:lnTo>
                  <a:lnTo>
                    <a:pt x="256132" y="84609"/>
                  </a:lnTo>
                  <a:lnTo>
                    <a:pt x="262849" y="78779"/>
                  </a:lnTo>
                  <a:lnTo>
                    <a:pt x="237412" y="78779"/>
                  </a:lnTo>
                  <a:lnTo>
                    <a:pt x="231717" y="70178"/>
                  </a:lnTo>
                  <a:lnTo>
                    <a:pt x="233459" y="59034"/>
                  </a:lnTo>
                  <a:lnTo>
                    <a:pt x="234607" y="51464"/>
                  </a:lnTo>
                  <a:close/>
                </a:path>
                <a:path w="321944" h="248285">
                  <a:moveTo>
                    <a:pt x="267408" y="84753"/>
                  </a:moveTo>
                  <a:lnTo>
                    <a:pt x="262614" y="88671"/>
                  </a:lnTo>
                  <a:lnTo>
                    <a:pt x="259524" y="112231"/>
                  </a:lnTo>
                  <a:lnTo>
                    <a:pt x="319386" y="112231"/>
                  </a:lnTo>
                  <a:lnTo>
                    <a:pt x="321706" y="93163"/>
                  </a:lnTo>
                  <a:lnTo>
                    <a:pt x="317628" y="88031"/>
                  </a:lnTo>
                  <a:lnTo>
                    <a:pt x="311904" y="87352"/>
                  </a:lnTo>
                  <a:lnTo>
                    <a:pt x="312244" y="87352"/>
                  </a:lnTo>
                  <a:lnTo>
                    <a:pt x="267408" y="84753"/>
                  </a:lnTo>
                  <a:close/>
                </a:path>
                <a:path w="321944" h="248285">
                  <a:moveTo>
                    <a:pt x="99803" y="78215"/>
                  </a:moveTo>
                  <a:lnTo>
                    <a:pt x="57938" y="78215"/>
                  </a:lnTo>
                  <a:lnTo>
                    <a:pt x="65305" y="84609"/>
                  </a:lnTo>
                  <a:lnTo>
                    <a:pt x="67573" y="101870"/>
                  </a:lnTo>
                  <a:lnTo>
                    <a:pt x="61681" y="110730"/>
                  </a:lnTo>
                  <a:lnTo>
                    <a:pt x="78312" y="110730"/>
                  </a:lnTo>
                  <a:lnTo>
                    <a:pt x="99803" y="78215"/>
                  </a:lnTo>
                  <a:close/>
                </a:path>
                <a:path w="321944" h="248285">
                  <a:moveTo>
                    <a:pt x="75386" y="50317"/>
                  </a:moveTo>
                  <a:lnTo>
                    <a:pt x="33015" y="53118"/>
                  </a:lnTo>
                  <a:lnTo>
                    <a:pt x="28663" y="58049"/>
                  </a:lnTo>
                  <a:lnTo>
                    <a:pt x="29058" y="63736"/>
                  </a:lnTo>
                  <a:lnTo>
                    <a:pt x="29166" y="64663"/>
                  </a:lnTo>
                  <a:lnTo>
                    <a:pt x="31402" y="78215"/>
                  </a:lnTo>
                  <a:lnTo>
                    <a:pt x="31495" y="78779"/>
                  </a:lnTo>
                  <a:lnTo>
                    <a:pt x="31562" y="79181"/>
                  </a:lnTo>
                  <a:lnTo>
                    <a:pt x="48137" y="78215"/>
                  </a:lnTo>
                  <a:lnTo>
                    <a:pt x="99803" y="78215"/>
                  </a:lnTo>
                  <a:lnTo>
                    <a:pt x="100415" y="77288"/>
                  </a:lnTo>
                  <a:lnTo>
                    <a:pt x="83787" y="77288"/>
                  </a:lnTo>
                  <a:lnTo>
                    <a:pt x="80265" y="54752"/>
                  </a:lnTo>
                  <a:lnTo>
                    <a:pt x="80164" y="54102"/>
                  </a:lnTo>
                  <a:lnTo>
                    <a:pt x="75386" y="50317"/>
                  </a:lnTo>
                  <a:close/>
                </a:path>
                <a:path w="321944" h="248285">
                  <a:moveTo>
                    <a:pt x="290065" y="78216"/>
                  </a:moveTo>
                  <a:lnTo>
                    <a:pt x="273326" y="78216"/>
                  </a:lnTo>
                  <a:lnTo>
                    <a:pt x="290074" y="79181"/>
                  </a:lnTo>
                  <a:lnTo>
                    <a:pt x="290065" y="78216"/>
                  </a:lnTo>
                  <a:close/>
                </a:path>
                <a:path w="321944" h="248285">
                  <a:moveTo>
                    <a:pt x="246081" y="50317"/>
                  </a:moveTo>
                  <a:lnTo>
                    <a:pt x="241304" y="54102"/>
                  </a:lnTo>
                  <a:lnTo>
                    <a:pt x="237501" y="78215"/>
                  </a:lnTo>
                  <a:lnTo>
                    <a:pt x="237412" y="78779"/>
                  </a:lnTo>
                  <a:lnTo>
                    <a:pt x="262849" y="78779"/>
                  </a:lnTo>
                  <a:lnTo>
                    <a:pt x="263501" y="78216"/>
                  </a:lnTo>
                  <a:lnTo>
                    <a:pt x="290065" y="78216"/>
                  </a:lnTo>
                  <a:lnTo>
                    <a:pt x="293220" y="59034"/>
                  </a:lnTo>
                  <a:lnTo>
                    <a:pt x="289336" y="53739"/>
                  </a:lnTo>
                  <a:lnTo>
                    <a:pt x="283632" y="52831"/>
                  </a:lnTo>
                  <a:lnTo>
                    <a:pt x="284290" y="52831"/>
                  </a:lnTo>
                  <a:lnTo>
                    <a:pt x="246081" y="50317"/>
                  </a:lnTo>
                  <a:close/>
                </a:path>
                <a:path w="321944" h="248285">
                  <a:moveTo>
                    <a:pt x="108064" y="43828"/>
                  </a:moveTo>
                  <a:lnTo>
                    <a:pt x="79361" y="43828"/>
                  </a:lnTo>
                  <a:lnTo>
                    <a:pt x="86594" y="49954"/>
                  </a:lnTo>
                  <a:lnTo>
                    <a:pt x="87818" y="58049"/>
                  </a:lnTo>
                  <a:lnTo>
                    <a:pt x="89484" y="68687"/>
                  </a:lnTo>
                  <a:lnTo>
                    <a:pt x="83787" y="77288"/>
                  </a:lnTo>
                  <a:lnTo>
                    <a:pt x="100415" y="77288"/>
                  </a:lnTo>
                  <a:lnTo>
                    <a:pt x="111616" y="60343"/>
                  </a:lnTo>
                  <a:lnTo>
                    <a:pt x="115655" y="54752"/>
                  </a:lnTo>
                  <a:lnTo>
                    <a:pt x="122212" y="51464"/>
                  </a:lnTo>
                  <a:lnTo>
                    <a:pt x="234607" y="51464"/>
                  </a:lnTo>
                  <a:lnTo>
                    <a:pt x="234781" y="50317"/>
                  </a:lnTo>
                  <a:lnTo>
                    <a:pt x="234836" y="49954"/>
                  </a:lnTo>
                  <a:lnTo>
                    <a:pt x="240217" y="45395"/>
                  </a:lnTo>
                  <a:lnTo>
                    <a:pt x="213169" y="45395"/>
                  </a:lnTo>
                  <a:lnTo>
                    <a:pt x="212059" y="44525"/>
                  </a:lnTo>
                  <a:lnTo>
                    <a:pt x="108139" y="44525"/>
                  </a:lnTo>
                  <a:lnTo>
                    <a:pt x="108064" y="43828"/>
                  </a:lnTo>
                  <a:close/>
                </a:path>
                <a:path w="321944" h="248285">
                  <a:moveTo>
                    <a:pt x="220443" y="20966"/>
                  </a:moveTo>
                  <a:lnTo>
                    <a:pt x="220305" y="20966"/>
                  </a:lnTo>
                  <a:lnTo>
                    <a:pt x="215347" y="25038"/>
                  </a:lnTo>
                  <a:lnTo>
                    <a:pt x="213337" y="43828"/>
                  </a:lnTo>
                  <a:lnTo>
                    <a:pt x="213289" y="44277"/>
                  </a:lnTo>
                  <a:lnTo>
                    <a:pt x="213169" y="45395"/>
                  </a:lnTo>
                  <a:lnTo>
                    <a:pt x="240217" y="45395"/>
                  </a:lnTo>
                  <a:lnTo>
                    <a:pt x="242068" y="43828"/>
                  </a:lnTo>
                  <a:lnTo>
                    <a:pt x="258858" y="43828"/>
                  </a:lnTo>
                  <a:lnTo>
                    <a:pt x="260522" y="28985"/>
                  </a:lnTo>
                  <a:lnTo>
                    <a:pt x="256376" y="23881"/>
                  </a:lnTo>
                  <a:lnTo>
                    <a:pt x="250643" y="23260"/>
                  </a:lnTo>
                  <a:lnTo>
                    <a:pt x="220443" y="20966"/>
                  </a:lnTo>
                  <a:close/>
                </a:path>
                <a:path w="321944" h="248285">
                  <a:moveTo>
                    <a:pt x="199085" y="37787"/>
                  </a:moveTo>
                  <a:lnTo>
                    <a:pt x="121581" y="37787"/>
                  </a:lnTo>
                  <a:lnTo>
                    <a:pt x="114250" y="40138"/>
                  </a:lnTo>
                  <a:lnTo>
                    <a:pt x="108139" y="44525"/>
                  </a:lnTo>
                  <a:lnTo>
                    <a:pt x="212059" y="44525"/>
                  </a:lnTo>
                  <a:lnTo>
                    <a:pt x="206873" y="40463"/>
                  </a:lnTo>
                  <a:lnTo>
                    <a:pt x="199085" y="37787"/>
                  </a:lnTo>
                  <a:close/>
                </a:path>
                <a:path w="321944" h="248285">
                  <a:moveTo>
                    <a:pt x="101107" y="20966"/>
                  </a:moveTo>
                  <a:lnTo>
                    <a:pt x="65356" y="23681"/>
                  </a:lnTo>
                  <a:lnTo>
                    <a:pt x="61054" y="28650"/>
                  </a:lnTo>
                  <a:lnTo>
                    <a:pt x="61507" y="34328"/>
                  </a:lnTo>
                  <a:lnTo>
                    <a:pt x="62572" y="43828"/>
                  </a:lnTo>
                  <a:lnTo>
                    <a:pt x="62622" y="44277"/>
                  </a:lnTo>
                  <a:lnTo>
                    <a:pt x="69505" y="43828"/>
                  </a:lnTo>
                  <a:lnTo>
                    <a:pt x="108064" y="43828"/>
                  </a:lnTo>
                  <a:lnTo>
                    <a:pt x="106056" y="25038"/>
                  </a:lnTo>
                  <a:lnTo>
                    <a:pt x="101107" y="20966"/>
                  </a:lnTo>
                  <a:close/>
                </a:path>
                <a:path w="321944" h="248285">
                  <a:moveTo>
                    <a:pt x="258858" y="43828"/>
                  </a:moveTo>
                  <a:lnTo>
                    <a:pt x="251931" y="43828"/>
                  </a:lnTo>
                  <a:lnTo>
                    <a:pt x="258807" y="44277"/>
                  </a:lnTo>
                  <a:lnTo>
                    <a:pt x="258858" y="43828"/>
                  </a:lnTo>
                  <a:close/>
                </a:path>
                <a:path w="321944" h="248285">
                  <a:moveTo>
                    <a:pt x="160656" y="0"/>
                  </a:moveTo>
                  <a:lnTo>
                    <a:pt x="149479" y="1141"/>
                  </a:lnTo>
                  <a:lnTo>
                    <a:pt x="150057" y="1141"/>
                  </a:lnTo>
                  <a:lnTo>
                    <a:pt x="140343" y="4308"/>
                  </a:lnTo>
                  <a:lnTo>
                    <a:pt x="132517" y="11218"/>
                  </a:lnTo>
                  <a:lnTo>
                    <a:pt x="132517" y="37787"/>
                  </a:lnTo>
                  <a:lnTo>
                    <a:pt x="187967" y="37787"/>
                  </a:lnTo>
                  <a:lnTo>
                    <a:pt x="187967" y="11218"/>
                  </a:lnTo>
                  <a:lnTo>
                    <a:pt x="170981" y="1141"/>
                  </a:lnTo>
                  <a:lnTo>
                    <a:pt x="16065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625983" y="4439030"/>
            <a:ext cx="2899410" cy="426084"/>
            <a:chOff x="625983" y="4439030"/>
            <a:chExt cx="2899410" cy="426084"/>
          </a:xfrm>
        </p:grpSpPr>
        <p:sp>
          <p:nvSpPr>
            <p:cNvPr id="19" name="object 19" descr=""/>
            <p:cNvSpPr/>
            <p:nvPr/>
          </p:nvSpPr>
          <p:spPr>
            <a:xfrm>
              <a:off x="1005840" y="4448555"/>
              <a:ext cx="2510155" cy="402590"/>
            </a:xfrm>
            <a:custGeom>
              <a:avLst/>
              <a:gdLst/>
              <a:ahLst/>
              <a:cxnLst/>
              <a:rect l="l" t="t" r="r" b="b"/>
              <a:pathLst>
                <a:path w="2510154" h="402589">
                  <a:moveTo>
                    <a:pt x="0" y="402336"/>
                  </a:moveTo>
                  <a:lnTo>
                    <a:pt x="2510028" y="402336"/>
                  </a:lnTo>
                  <a:lnTo>
                    <a:pt x="2510028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35508" y="4448555"/>
              <a:ext cx="466725" cy="407034"/>
            </a:xfrm>
            <a:custGeom>
              <a:avLst/>
              <a:gdLst/>
              <a:ahLst/>
              <a:cxnLst/>
              <a:rect l="l" t="t" r="r" b="b"/>
              <a:pathLst>
                <a:path w="466725" h="407035">
                  <a:moveTo>
                    <a:pt x="364617" y="0"/>
                  </a:moveTo>
                  <a:lnTo>
                    <a:pt x="101726" y="0"/>
                  </a:lnTo>
                  <a:lnTo>
                    <a:pt x="0" y="203454"/>
                  </a:lnTo>
                  <a:lnTo>
                    <a:pt x="101726" y="406908"/>
                  </a:lnTo>
                  <a:lnTo>
                    <a:pt x="364617" y="406908"/>
                  </a:lnTo>
                  <a:lnTo>
                    <a:pt x="466344" y="203454"/>
                  </a:lnTo>
                  <a:lnTo>
                    <a:pt x="364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35508" y="4448555"/>
              <a:ext cx="466725" cy="407034"/>
            </a:xfrm>
            <a:custGeom>
              <a:avLst/>
              <a:gdLst/>
              <a:ahLst/>
              <a:cxnLst/>
              <a:rect l="l" t="t" r="r" b="b"/>
              <a:pathLst>
                <a:path w="466725" h="407035">
                  <a:moveTo>
                    <a:pt x="0" y="203454"/>
                  </a:moveTo>
                  <a:lnTo>
                    <a:pt x="101726" y="0"/>
                  </a:lnTo>
                  <a:lnTo>
                    <a:pt x="364617" y="0"/>
                  </a:lnTo>
                  <a:lnTo>
                    <a:pt x="466344" y="203454"/>
                  </a:lnTo>
                  <a:lnTo>
                    <a:pt x="364617" y="406908"/>
                  </a:lnTo>
                  <a:lnTo>
                    <a:pt x="101726" y="406908"/>
                  </a:lnTo>
                  <a:lnTo>
                    <a:pt x="0" y="203454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164437" y="4449317"/>
            <a:ext cx="2329815" cy="389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95"/>
              </a:spcBef>
            </a:pPr>
            <a:r>
              <a:rPr dirty="0" sz="800" b="1">
                <a:latin typeface="Arial"/>
                <a:cs typeface="Arial"/>
              </a:rPr>
              <a:t>Tax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Inefficiency</a:t>
            </a:r>
            <a:r>
              <a:rPr dirty="0" sz="800" spc="8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for</a:t>
            </a:r>
            <a:r>
              <a:rPr dirty="0" sz="800" spc="-10" b="1">
                <a:latin typeface="Arial"/>
                <a:cs typeface="Arial"/>
              </a:rPr>
              <a:t> Shareholders.</a:t>
            </a:r>
            <a:r>
              <a:rPr dirty="0" sz="800" spc="100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The </a:t>
            </a:r>
            <a:r>
              <a:rPr dirty="0" sz="800" spc="-10">
                <a:latin typeface="Arial MT"/>
                <a:cs typeface="Arial MT"/>
              </a:rPr>
              <a:t>double </a:t>
            </a:r>
            <a:r>
              <a:rPr dirty="0" sz="800">
                <a:latin typeface="Arial MT"/>
                <a:cs typeface="Arial MT"/>
              </a:rPr>
              <a:t>taxation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profits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dividends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can be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higher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than </a:t>
            </a:r>
            <a:r>
              <a:rPr dirty="0" sz="800">
                <a:latin typeface="Arial MT"/>
                <a:cs typeface="Arial MT"/>
              </a:rPr>
              <a:t>capital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gains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tax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rates.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25983" y="3954398"/>
            <a:ext cx="2899410" cy="426084"/>
            <a:chOff x="625983" y="3954398"/>
            <a:chExt cx="2899410" cy="426084"/>
          </a:xfrm>
        </p:grpSpPr>
        <p:sp>
          <p:nvSpPr>
            <p:cNvPr id="24" name="object 24" descr=""/>
            <p:cNvSpPr/>
            <p:nvPr/>
          </p:nvSpPr>
          <p:spPr>
            <a:xfrm>
              <a:off x="1005840" y="3968495"/>
              <a:ext cx="2510155" cy="402590"/>
            </a:xfrm>
            <a:custGeom>
              <a:avLst/>
              <a:gdLst/>
              <a:ahLst/>
              <a:cxnLst/>
              <a:rect l="l" t="t" r="r" b="b"/>
              <a:pathLst>
                <a:path w="2510154" h="402589">
                  <a:moveTo>
                    <a:pt x="0" y="402335"/>
                  </a:moveTo>
                  <a:lnTo>
                    <a:pt x="2510028" y="402335"/>
                  </a:lnTo>
                  <a:lnTo>
                    <a:pt x="2510028" y="0"/>
                  </a:lnTo>
                  <a:lnTo>
                    <a:pt x="0" y="0"/>
                  </a:lnTo>
                  <a:lnTo>
                    <a:pt x="0" y="402335"/>
                  </a:lnTo>
                  <a:close/>
                </a:path>
              </a:pathLst>
            </a:custGeom>
            <a:ln w="1905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5508" y="3963923"/>
              <a:ext cx="466725" cy="407034"/>
            </a:xfrm>
            <a:custGeom>
              <a:avLst/>
              <a:gdLst/>
              <a:ahLst/>
              <a:cxnLst/>
              <a:rect l="l" t="t" r="r" b="b"/>
              <a:pathLst>
                <a:path w="466725" h="407035">
                  <a:moveTo>
                    <a:pt x="364617" y="0"/>
                  </a:moveTo>
                  <a:lnTo>
                    <a:pt x="101726" y="0"/>
                  </a:lnTo>
                  <a:lnTo>
                    <a:pt x="0" y="203453"/>
                  </a:lnTo>
                  <a:lnTo>
                    <a:pt x="101726" y="406907"/>
                  </a:lnTo>
                  <a:lnTo>
                    <a:pt x="364617" y="406907"/>
                  </a:lnTo>
                  <a:lnTo>
                    <a:pt x="466344" y="203453"/>
                  </a:lnTo>
                  <a:lnTo>
                    <a:pt x="364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35508" y="3963923"/>
              <a:ext cx="466725" cy="407034"/>
            </a:xfrm>
            <a:custGeom>
              <a:avLst/>
              <a:gdLst/>
              <a:ahLst/>
              <a:cxnLst/>
              <a:rect l="l" t="t" r="r" b="b"/>
              <a:pathLst>
                <a:path w="466725" h="407035">
                  <a:moveTo>
                    <a:pt x="0" y="203453"/>
                  </a:moveTo>
                  <a:lnTo>
                    <a:pt x="101726" y="0"/>
                  </a:lnTo>
                  <a:lnTo>
                    <a:pt x="364617" y="0"/>
                  </a:lnTo>
                  <a:lnTo>
                    <a:pt x="466344" y="203453"/>
                  </a:lnTo>
                  <a:lnTo>
                    <a:pt x="364617" y="406907"/>
                  </a:lnTo>
                  <a:lnTo>
                    <a:pt x="101726" y="406907"/>
                  </a:lnTo>
                  <a:lnTo>
                    <a:pt x="0" y="203453"/>
                  </a:lnTo>
                  <a:close/>
                </a:path>
              </a:pathLst>
            </a:custGeom>
            <a:ln w="1905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164437" y="3967098"/>
            <a:ext cx="220218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95"/>
              </a:spcBef>
            </a:pPr>
            <a:r>
              <a:rPr dirty="0" sz="800" b="1">
                <a:solidFill>
                  <a:srgbClr val="0D0D0D"/>
                </a:solidFill>
                <a:latin typeface="Arial"/>
                <a:cs typeface="Arial"/>
              </a:rPr>
              <a:t>Tax</a:t>
            </a:r>
            <a:r>
              <a:rPr dirty="0" sz="800" spc="-4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D0D0D"/>
                </a:solidFill>
                <a:latin typeface="Arial"/>
                <a:cs typeface="Arial"/>
              </a:rPr>
              <a:t>Treatment.</a:t>
            </a:r>
            <a:r>
              <a:rPr dirty="0" sz="800" spc="5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REITS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are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required</a:t>
            </a:r>
            <a:r>
              <a:rPr dirty="0" sz="800" spc="1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distribute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90%</a:t>
            </a:r>
            <a:r>
              <a:rPr dirty="0" sz="8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8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their</a:t>
            </a:r>
            <a:r>
              <a:rPr dirty="0" sz="8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taxable</a:t>
            </a:r>
            <a:r>
              <a:rPr dirty="0" sz="8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income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8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shareholders</a:t>
            </a:r>
            <a:r>
              <a:rPr dirty="0" sz="800" spc="1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 dividends,</a:t>
            </a:r>
            <a:r>
              <a:rPr dirty="0" sz="800" spc="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D0D0D"/>
                </a:solidFill>
                <a:latin typeface="Arial MT"/>
                <a:cs typeface="Arial MT"/>
              </a:rPr>
              <a:t>which</a:t>
            </a:r>
            <a:r>
              <a:rPr dirty="0" sz="800" spc="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D0D0D"/>
                </a:solidFill>
                <a:latin typeface="Arial MT"/>
                <a:cs typeface="Arial MT"/>
              </a:rPr>
              <a:t>are</a:t>
            </a:r>
            <a:r>
              <a:rPr dirty="0" sz="8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800" spc="-30">
                <a:solidFill>
                  <a:srgbClr val="0D0D0D"/>
                </a:solidFill>
                <a:latin typeface="Arial MT"/>
                <a:cs typeface="Arial MT"/>
              </a:rPr>
              <a:t>double-</a:t>
            </a:r>
            <a:r>
              <a:rPr dirty="0" sz="800" spc="-20">
                <a:solidFill>
                  <a:srgbClr val="0D0D0D"/>
                </a:solidFill>
                <a:latin typeface="Arial MT"/>
                <a:cs typeface="Arial MT"/>
              </a:rPr>
              <a:t>taxed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25983" y="4923663"/>
            <a:ext cx="2899410" cy="421640"/>
            <a:chOff x="625983" y="4923663"/>
            <a:chExt cx="2899410" cy="421640"/>
          </a:xfrm>
        </p:grpSpPr>
        <p:sp>
          <p:nvSpPr>
            <p:cNvPr id="29" name="object 29" descr=""/>
            <p:cNvSpPr/>
            <p:nvPr/>
          </p:nvSpPr>
          <p:spPr>
            <a:xfrm>
              <a:off x="1005840" y="4933188"/>
              <a:ext cx="2510155" cy="402590"/>
            </a:xfrm>
            <a:custGeom>
              <a:avLst/>
              <a:gdLst/>
              <a:ahLst/>
              <a:cxnLst/>
              <a:rect l="l" t="t" r="r" b="b"/>
              <a:pathLst>
                <a:path w="2510154" h="402589">
                  <a:moveTo>
                    <a:pt x="0" y="402336"/>
                  </a:moveTo>
                  <a:lnTo>
                    <a:pt x="2510028" y="402336"/>
                  </a:lnTo>
                  <a:lnTo>
                    <a:pt x="2510028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35508" y="4933188"/>
              <a:ext cx="466725" cy="402590"/>
            </a:xfrm>
            <a:custGeom>
              <a:avLst/>
              <a:gdLst/>
              <a:ahLst/>
              <a:cxnLst/>
              <a:rect l="l" t="t" r="r" b="b"/>
              <a:pathLst>
                <a:path w="466725" h="402589">
                  <a:moveTo>
                    <a:pt x="365760" y="0"/>
                  </a:moveTo>
                  <a:lnTo>
                    <a:pt x="100584" y="0"/>
                  </a:lnTo>
                  <a:lnTo>
                    <a:pt x="0" y="201168"/>
                  </a:lnTo>
                  <a:lnTo>
                    <a:pt x="100584" y="402336"/>
                  </a:lnTo>
                  <a:lnTo>
                    <a:pt x="365760" y="402336"/>
                  </a:lnTo>
                  <a:lnTo>
                    <a:pt x="466344" y="201168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35508" y="4933188"/>
              <a:ext cx="466725" cy="402590"/>
            </a:xfrm>
            <a:custGeom>
              <a:avLst/>
              <a:gdLst/>
              <a:ahLst/>
              <a:cxnLst/>
              <a:rect l="l" t="t" r="r" b="b"/>
              <a:pathLst>
                <a:path w="466725" h="402589">
                  <a:moveTo>
                    <a:pt x="0" y="201168"/>
                  </a:moveTo>
                  <a:lnTo>
                    <a:pt x="100584" y="0"/>
                  </a:lnTo>
                  <a:lnTo>
                    <a:pt x="365760" y="0"/>
                  </a:lnTo>
                  <a:lnTo>
                    <a:pt x="466344" y="201168"/>
                  </a:lnTo>
                  <a:lnTo>
                    <a:pt x="365760" y="402336"/>
                  </a:lnTo>
                  <a:lnTo>
                    <a:pt x="100584" y="402336"/>
                  </a:lnTo>
                  <a:lnTo>
                    <a:pt x="0" y="201168"/>
                  </a:lnTo>
                  <a:close/>
                </a:path>
              </a:pathLst>
            </a:custGeom>
            <a:ln w="19049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164437" y="4934458"/>
            <a:ext cx="222504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95"/>
              </a:spcBef>
            </a:pPr>
            <a:r>
              <a:rPr dirty="0" sz="800" spc="-20" b="1">
                <a:latin typeface="Arial"/>
                <a:cs typeface="Arial"/>
              </a:rPr>
              <a:t>Limited</a:t>
            </a:r>
            <a:r>
              <a:rPr dirty="0" sz="800" spc="85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Re-</a:t>
            </a:r>
            <a:r>
              <a:rPr dirty="0" sz="800" spc="-10" b="1">
                <a:latin typeface="Arial"/>
                <a:cs typeface="Arial"/>
              </a:rPr>
              <a:t>Investment.</a:t>
            </a:r>
            <a:r>
              <a:rPr dirty="0" sz="800" spc="100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Due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small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share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of</a:t>
            </a:r>
            <a:r>
              <a:rPr dirty="0" sz="800">
                <a:latin typeface="Arial MT"/>
                <a:cs typeface="Arial MT"/>
              </a:rPr>
              <a:t> profits</a:t>
            </a:r>
            <a:r>
              <a:rPr dirty="0" sz="800" spc="-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ending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up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retained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earnings, reinvestments</a:t>
            </a:r>
            <a:r>
              <a:rPr dirty="0" sz="800" spc="8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are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severely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curtailed.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589020" y="4417059"/>
            <a:ext cx="1458595" cy="470534"/>
            <a:chOff x="3589020" y="4417059"/>
            <a:chExt cx="1458595" cy="470534"/>
          </a:xfrm>
        </p:grpSpPr>
        <p:sp>
          <p:nvSpPr>
            <p:cNvPr id="34" name="object 34" descr=""/>
            <p:cNvSpPr/>
            <p:nvPr/>
          </p:nvSpPr>
          <p:spPr>
            <a:xfrm>
              <a:off x="4318254" y="4423409"/>
              <a:ext cx="0" cy="219075"/>
            </a:xfrm>
            <a:custGeom>
              <a:avLst/>
              <a:gdLst/>
              <a:ahLst/>
              <a:cxnLst/>
              <a:rect l="l" t="t" r="r" b="b"/>
              <a:pathLst>
                <a:path w="0" h="219075">
                  <a:moveTo>
                    <a:pt x="0" y="0"/>
                  </a:moveTo>
                  <a:lnTo>
                    <a:pt x="0" y="21856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589020" y="4640579"/>
              <a:ext cx="1458595" cy="247015"/>
            </a:xfrm>
            <a:custGeom>
              <a:avLst/>
              <a:gdLst/>
              <a:ahLst/>
              <a:cxnLst/>
              <a:rect l="l" t="t" r="r" b="b"/>
              <a:pathLst>
                <a:path w="1458595" h="247014">
                  <a:moveTo>
                    <a:pt x="0" y="246888"/>
                  </a:moveTo>
                  <a:lnTo>
                    <a:pt x="1458468" y="246888"/>
                  </a:lnTo>
                  <a:lnTo>
                    <a:pt x="1458468" y="0"/>
                  </a:lnTo>
                  <a:lnTo>
                    <a:pt x="0" y="0"/>
                  </a:lnTo>
                  <a:lnTo>
                    <a:pt x="0" y="24688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3907282" y="4670247"/>
            <a:ext cx="814069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10">
                <a:latin typeface="Arial MT"/>
                <a:cs typeface="Arial MT"/>
              </a:rPr>
              <a:t>Shareholders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3589020" y="4887467"/>
            <a:ext cx="1458595" cy="265430"/>
          </a:xfrm>
          <a:custGeom>
            <a:avLst/>
            <a:gdLst/>
            <a:ahLst/>
            <a:cxnLst/>
            <a:rect l="l" t="t" r="r" b="b"/>
            <a:pathLst>
              <a:path w="1458595" h="265429">
                <a:moveTo>
                  <a:pt x="1458468" y="0"/>
                </a:moveTo>
                <a:lnTo>
                  <a:pt x="0" y="0"/>
                </a:lnTo>
                <a:lnTo>
                  <a:pt x="0" y="265175"/>
                </a:lnTo>
                <a:lnTo>
                  <a:pt x="1458468" y="265175"/>
                </a:lnTo>
                <a:lnTo>
                  <a:pt x="1458468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975861" y="4925948"/>
            <a:ext cx="67691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">
                <a:latin typeface="Arial MT"/>
                <a:cs typeface="Arial MT"/>
              </a:rPr>
              <a:t>Operations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4647" y="5399532"/>
            <a:ext cx="768096" cy="370331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4261103" y="4114800"/>
            <a:ext cx="1769745" cy="1641475"/>
            <a:chOff x="4261103" y="4114800"/>
            <a:chExt cx="1769745" cy="1641475"/>
          </a:xfrm>
        </p:grpSpPr>
        <p:sp>
          <p:nvSpPr>
            <p:cNvPr id="41" name="object 41" descr=""/>
            <p:cNvSpPr/>
            <p:nvPr/>
          </p:nvSpPr>
          <p:spPr>
            <a:xfrm>
              <a:off x="4261103" y="5244083"/>
              <a:ext cx="859790" cy="512445"/>
            </a:xfrm>
            <a:custGeom>
              <a:avLst/>
              <a:gdLst/>
              <a:ahLst/>
              <a:cxnLst/>
              <a:rect l="l" t="t" r="r" b="b"/>
              <a:pathLst>
                <a:path w="859789" h="512445">
                  <a:moveTo>
                    <a:pt x="63754" y="0"/>
                  </a:moveTo>
                  <a:lnTo>
                    <a:pt x="0" y="195706"/>
                  </a:lnTo>
                  <a:lnTo>
                    <a:pt x="42799" y="195706"/>
                  </a:lnTo>
                  <a:lnTo>
                    <a:pt x="42799" y="511568"/>
                  </a:lnTo>
                  <a:lnTo>
                    <a:pt x="43307" y="512063"/>
                  </a:lnTo>
                  <a:lnTo>
                    <a:pt x="859536" y="512063"/>
                  </a:lnTo>
                  <a:lnTo>
                    <a:pt x="859536" y="469950"/>
                  </a:lnTo>
                  <a:lnTo>
                    <a:pt x="84836" y="469950"/>
                  </a:lnTo>
                  <a:lnTo>
                    <a:pt x="84836" y="195706"/>
                  </a:lnTo>
                  <a:lnTo>
                    <a:pt x="127635" y="195706"/>
                  </a:lnTo>
                  <a:lnTo>
                    <a:pt x="63754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061203" y="4114800"/>
              <a:ext cx="508000" cy="1120140"/>
            </a:xfrm>
            <a:custGeom>
              <a:avLst/>
              <a:gdLst/>
              <a:ahLst/>
              <a:cxnLst/>
              <a:rect l="l" t="t" r="r" b="b"/>
              <a:pathLst>
                <a:path w="508000" h="1120139">
                  <a:moveTo>
                    <a:pt x="96520" y="0"/>
                  </a:moveTo>
                  <a:lnTo>
                    <a:pt x="0" y="63245"/>
                  </a:lnTo>
                  <a:lnTo>
                    <a:pt x="96520" y="126492"/>
                  </a:lnTo>
                  <a:lnTo>
                    <a:pt x="96520" y="84074"/>
                  </a:lnTo>
                  <a:lnTo>
                    <a:pt x="465709" y="84074"/>
                  </a:lnTo>
                  <a:lnTo>
                    <a:pt x="465709" y="1120140"/>
                  </a:lnTo>
                  <a:lnTo>
                    <a:pt x="507492" y="1120140"/>
                  </a:lnTo>
                  <a:lnTo>
                    <a:pt x="507492" y="42799"/>
                  </a:lnTo>
                  <a:lnTo>
                    <a:pt x="506984" y="42418"/>
                  </a:lnTo>
                  <a:lnTo>
                    <a:pt x="96520" y="42418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120639" y="4622291"/>
              <a:ext cx="909955" cy="379730"/>
            </a:xfrm>
            <a:custGeom>
              <a:avLst/>
              <a:gdLst/>
              <a:ahLst/>
              <a:cxnLst/>
              <a:rect l="l" t="t" r="r" b="b"/>
              <a:pathLst>
                <a:path w="909954" h="379729">
                  <a:moveTo>
                    <a:pt x="909827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909827" y="379475"/>
                  </a:lnTo>
                  <a:lnTo>
                    <a:pt x="909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5149088" y="4644390"/>
            <a:ext cx="85280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9050">
              <a:lnSpc>
                <a:spcPts val="1195"/>
              </a:lnSpc>
              <a:spcBef>
                <a:spcPts val="105"/>
              </a:spcBef>
            </a:pPr>
            <a:r>
              <a:rPr dirty="0" sz="1000" spc="-25">
                <a:solidFill>
                  <a:srgbClr val="1C2231"/>
                </a:solidFill>
                <a:latin typeface="Arial MT"/>
                <a:cs typeface="Arial MT"/>
              </a:rPr>
              <a:t>90%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>
                <a:solidFill>
                  <a:srgbClr val="1C2231"/>
                </a:solidFill>
                <a:latin typeface="Arial MT"/>
                <a:cs typeface="Arial MT"/>
              </a:rPr>
              <a:t>Taxable</a:t>
            </a:r>
            <a:r>
              <a:rPr dirty="0" sz="1000" spc="-60">
                <a:solidFill>
                  <a:srgbClr val="1C2231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C2231"/>
                </a:solidFill>
                <a:latin typeface="Arial MT"/>
                <a:cs typeface="Arial MT"/>
              </a:rPr>
              <a:t>profits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114538" y="3989977"/>
            <a:ext cx="946785" cy="1926589"/>
            <a:chOff x="4114538" y="3989977"/>
            <a:chExt cx="946785" cy="1926589"/>
          </a:xfrm>
        </p:grpSpPr>
        <p:sp>
          <p:nvSpPr>
            <p:cNvPr id="46" name="object 46" descr=""/>
            <p:cNvSpPr/>
            <p:nvPr/>
          </p:nvSpPr>
          <p:spPr>
            <a:xfrm>
              <a:off x="4156805" y="4129846"/>
              <a:ext cx="82550" cy="274955"/>
            </a:xfrm>
            <a:custGeom>
              <a:avLst/>
              <a:gdLst/>
              <a:ahLst/>
              <a:cxnLst/>
              <a:rect l="l" t="t" r="r" b="b"/>
              <a:pathLst>
                <a:path w="82550" h="274954">
                  <a:moveTo>
                    <a:pt x="79875" y="0"/>
                  </a:moveTo>
                  <a:lnTo>
                    <a:pt x="77051" y="0"/>
                  </a:lnTo>
                  <a:lnTo>
                    <a:pt x="74211" y="0"/>
                  </a:lnTo>
                  <a:lnTo>
                    <a:pt x="71909" y="2333"/>
                  </a:lnTo>
                  <a:lnTo>
                    <a:pt x="71852" y="264529"/>
                  </a:lnTo>
                  <a:lnTo>
                    <a:pt x="46223" y="264529"/>
                  </a:lnTo>
                  <a:lnTo>
                    <a:pt x="46223" y="119361"/>
                  </a:lnTo>
                  <a:lnTo>
                    <a:pt x="35951" y="119361"/>
                  </a:lnTo>
                  <a:lnTo>
                    <a:pt x="35951" y="264529"/>
                  </a:lnTo>
                  <a:lnTo>
                    <a:pt x="10272" y="264529"/>
                  </a:lnTo>
                  <a:lnTo>
                    <a:pt x="10271" y="2333"/>
                  </a:lnTo>
                  <a:lnTo>
                    <a:pt x="7972" y="0"/>
                  </a:lnTo>
                  <a:lnTo>
                    <a:pt x="2299" y="0"/>
                  </a:lnTo>
                  <a:lnTo>
                    <a:pt x="0" y="2333"/>
                  </a:lnTo>
                  <a:lnTo>
                    <a:pt x="0" y="274899"/>
                  </a:lnTo>
                  <a:lnTo>
                    <a:pt x="82130" y="274899"/>
                  </a:lnTo>
                  <a:lnTo>
                    <a:pt x="82187" y="2333"/>
                  </a:lnTo>
                  <a:lnTo>
                    <a:pt x="798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1941" y="3989977"/>
              <a:ext cx="71900" cy="7258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434145" y="4129846"/>
              <a:ext cx="82550" cy="274955"/>
            </a:xfrm>
            <a:custGeom>
              <a:avLst/>
              <a:gdLst/>
              <a:ahLst/>
              <a:cxnLst/>
              <a:rect l="l" t="t" r="r" b="b"/>
              <a:pathLst>
                <a:path w="82550" h="274954">
                  <a:moveTo>
                    <a:pt x="79878" y="0"/>
                  </a:moveTo>
                  <a:lnTo>
                    <a:pt x="77053" y="0"/>
                  </a:lnTo>
                  <a:lnTo>
                    <a:pt x="74214" y="0"/>
                  </a:lnTo>
                  <a:lnTo>
                    <a:pt x="71917" y="2333"/>
                  </a:lnTo>
                  <a:lnTo>
                    <a:pt x="71861" y="264529"/>
                  </a:lnTo>
                  <a:lnTo>
                    <a:pt x="46223" y="264529"/>
                  </a:lnTo>
                  <a:lnTo>
                    <a:pt x="46223" y="119361"/>
                  </a:lnTo>
                  <a:lnTo>
                    <a:pt x="35951" y="119361"/>
                  </a:lnTo>
                  <a:lnTo>
                    <a:pt x="35951" y="264529"/>
                  </a:lnTo>
                  <a:lnTo>
                    <a:pt x="10272" y="264529"/>
                  </a:lnTo>
                  <a:lnTo>
                    <a:pt x="10271" y="2333"/>
                  </a:lnTo>
                  <a:lnTo>
                    <a:pt x="7975" y="0"/>
                  </a:lnTo>
                  <a:lnTo>
                    <a:pt x="2296" y="0"/>
                  </a:lnTo>
                  <a:lnTo>
                    <a:pt x="0" y="2333"/>
                  </a:lnTo>
                  <a:lnTo>
                    <a:pt x="0" y="274899"/>
                  </a:lnTo>
                  <a:lnTo>
                    <a:pt x="82132" y="274899"/>
                  </a:lnTo>
                  <a:lnTo>
                    <a:pt x="82189" y="2333"/>
                  </a:lnTo>
                  <a:lnTo>
                    <a:pt x="79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2531" y="3989977"/>
              <a:ext cx="146047" cy="25437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538" y="4072960"/>
              <a:ext cx="146253" cy="17139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4295474" y="4129846"/>
              <a:ext cx="82550" cy="274955"/>
            </a:xfrm>
            <a:custGeom>
              <a:avLst/>
              <a:gdLst/>
              <a:ahLst/>
              <a:cxnLst/>
              <a:rect l="l" t="t" r="r" b="b"/>
              <a:pathLst>
                <a:path w="82550" h="274954">
                  <a:moveTo>
                    <a:pt x="79878" y="0"/>
                  </a:moveTo>
                  <a:lnTo>
                    <a:pt x="77053" y="0"/>
                  </a:lnTo>
                  <a:lnTo>
                    <a:pt x="74214" y="0"/>
                  </a:lnTo>
                  <a:lnTo>
                    <a:pt x="71917" y="2333"/>
                  </a:lnTo>
                  <a:lnTo>
                    <a:pt x="71861" y="264529"/>
                  </a:lnTo>
                  <a:lnTo>
                    <a:pt x="46223" y="264529"/>
                  </a:lnTo>
                  <a:lnTo>
                    <a:pt x="46223" y="119361"/>
                  </a:lnTo>
                  <a:lnTo>
                    <a:pt x="35951" y="119361"/>
                  </a:lnTo>
                  <a:lnTo>
                    <a:pt x="35951" y="264529"/>
                  </a:lnTo>
                  <a:lnTo>
                    <a:pt x="10272" y="264529"/>
                  </a:lnTo>
                  <a:lnTo>
                    <a:pt x="10271" y="2333"/>
                  </a:lnTo>
                  <a:lnTo>
                    <a:pt x="7975" y="0"/>
                  </a:lnTo>
                  <a:lnTo>
                    <a:pt x="2296" y="0"/>
                  </a:lnTo>
                  <a:lnTo>
                    <a:pt x="0" y="2333"/>
                  </a:lnTo>
                  <a:lnTo>
                    <a:pt x="0" y="274899"/>
                  </a:lnTo>
                  <a:lnTo>
                    <a:pt x="82132" y="274899"/>
                  </a:lnTo>
                  <a:lnTo>
                    <a:pt x="82189" y="2333"/>
                  </a:lnTo>
                  <a:lnTo>
                    <a:pt x="79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3202" y="3989977"/>
              <a:ext cx="166705" cy="25437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4439411" y="5381243"/>
              <a:ext cx="622300" cy="535305"/>
            </a:xfrm>
            <a:custGeom>
              <a:avLst/>
              <a:gdLst/>
              <a:ahLst/>
              <a:cxnLst/>
              <a:rect l="l" t="t" r="r" b="b"/>
              <a:pathLst>
                <a:path w="622300" h="535304">
                  <a:moveTo>
                    <a:pt x="621791" y="0"/>
                  </a:moveTo>
                  <a:lnTo>
                    <a:pt x="0" y="0"/>
                  </a:lnTo>
                  <a:lnTo>
                    <a:pt x="0" y="534923"/>
                  </a:lnTo>
                  <a:lnTo>
                    <a:pt x="621791" y="534923"/>
                  </a:lnTo>
                  <a:lnTo>
                    <a:pt x="621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4519421" y="5402072"/>
            <a:ext cx="466725" cy="485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05"/>
              </a:spcBef>
            </a:pPr>
            <a:r>
              <a:rPr dirty="0" sz="1000" spc="-25">
                <a:solidFill>
                  <a:srgbClr val="1C2231"/>
                </a:solidFill>
                <a:latin typeface="Arial MT"/>
                <a:cs typeface="Arial MT"/>
              </a:rPr>
              <a:t>10%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 spc="-10">
                <a:solidFill>
                  <a:srgbClr val="1C2231"/>
                </a:solidFill>
                <a:latin typeface="Arial MT"/>
                <a:cs typeface="Arial MT"/>
              </a:rPr>
              <a:t>Taxable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000" spc="-10">
                <a:solidFill>
                  <a:srgbClr val="1C2231"/>
                </a:solidFill>
                <a:latin typeface="Arial MT"/>
                <a:cs typeface="Arial MT"/>
              </a:rPr>
              <a:t>profits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744385" y="4036072"/>
            <a:ext cx="252095" cy="264795"/>
          </a:xfrm>
          <a:custGeom>
            <a:avLst/>
            <a:gdLst/>
            <a:ahLst/>
            <a:cxnLst/>
            <a:rect l="l" t="t" r="r" b="b"/>
            <a:pathLst>
              <a:path w="252094" h="264795">
                <a:moveTo>
                  <a:pt x="172466" y="56337"/>
                </a:moveTo>
                <a:lnTo>
                  <a:pt x="171627" y="42875"/>
                </a:lnTo>
                <a:lnTo>
                  <a:pt x="171526" y="41173"/>
                </a:lnTo>
                <a:lnTo>
                  <a:pt x="165011" y="35420"/>
                </a:lnTo>
                <a:lnTo>
                  <a:pt x="149860" y="36360"/>
                </a:lnTo>
                <a:lnTo>
                  <a:pt x="144094" y="42875"/>
                </a:lnTo>
                <a:lnTo>
                  <a:pt x="144932" y="56337"/>
                </a:lnTo>
                <a:lnTo>
                  <a:pt x="145034" y="58039"/>
                </a:lnTo>
                <a:lnTo>
                  <a:pt x="151549" y="63804"/>
                </a:lnTo>
                <a:lnTo>
                  <a:pt x="166712" y="62852"/>
                </a:lnTo>
                <a:lnTo>
                  <a:pt x="172466" y="56337"/>
                </a:lnTo>
                <a:close/>
              </a:path>
              <a:path w="252094" h="264795">
                <a:moveTo>
                  <a:pt x="251904" y="0"/>
                </a:moveTo>
                <a:lnTo>
                  <a:pt x="239458" y="5219"/>
                </a:lnTo>
                <a:lnTo>
                  <a:pt x="239458" y="24955"/>
                </a:lnTo>
                <a:lnTo>
                  <a:pt x="239458" y="171081"/>
                </a:lnTo>
                <a:lnTo>
                  <a:pt x="223913" y="177304"/>
                </a:lnTo>
                <a:lnTo>
                  <a:pt x="212255" y="167970"/>
                </a:lnTo>
                <a:lnTo>
                  <a:pt x="208356" y="164858"/>
                </a:lnTo>
                <a:lnTo>
                  <a:pt x="183489" y="167970"/>
                </a:lnTo>
                <a:lnTo>
                  <a:pt x="164820" y="149313"/>
                </a:lnTo>
                <a:lnTo>
                  <a:pt x="169430" y="130886"/>
                </a:lnTo>
                <a:lnTo>
                  <a:pt x="172135" y="120116"/>
                </a:lnTo>
                <a:lnTo>
                  <a:pt x="192836" y="112331"/>
                </a:lnTo>
                <a:lnTo>
                  <a:pt x="202653" y="99148"/>
                </a:lnTo>
                <a:lnTo>
                  <a:pt x="218998" y="77216"/>
                </a:lnTo>
                <a:lnTo>
                  <a:pt x="220446" y="46659"/>
                </a:lnTo>
                <a:lnTo>
                  <a:pt x="239458" y="24955"/>
                </a:lnTo>
                <a:lnTo>
                  <a:pt x="239458" y="5219"/>
                </a:lnTo>
                <a:lnTo>
                  <a:pt x="208356" y="40436"/>
                </a:lnTo>
                <a:lnTo>
                  <a:pt x="206806" y="72745"/>
                </a:lnTo>
                <a:lnTo>
                  <a:pt x="187134" y="99148"/>
                </a:lnTo>
                <a:lnTo>
                  <a:pt x="186664" y="98615"/>
                </a:lnTo>
                <a:lnTo>
                  <a:pt x="186207" y="98272"/>
                </a:lnTo>
                <a:lnTo>
                  <a:pt x="185458" y="97866"/>
                </a:lnTo>
                <a:lnTo>
                  <a:pt x="174828" y="92748"/>
                </a:lnTo>
                <a:lnTo>
                  <a:pt x="174828" y="105816"/>
                </a:lnTo>
                <a:lnTo>
                  <a:pt x="161709" y="110731"/>
                </a:lnTo>
                <a:lnTo>
                  <a:pt x="156502" y="130822"/>
                </a:lnTo>
                <a:lnTo>
                  <a:pt x="157111" y="121348"/>
                </a:lnTo>
                <a:lnTo>
                  <a:pt x="155803" y="118681"/>
                </a:lnTo>
                <a:lnTo>
                  <a:pt x="149440" y="114363"/>
                </a:lnTo>
                <a:lnTo>
                  <a:pt x="136067" y="105257"/>
                </a:lnTo>
                <a:lnTo>
                  <a:pt x="150520" y="87058"/>
                </a:lnTo>
                <a:lnTo>
                  <a:pt x="162217" y="99593"/>
                </a:lnTo>
                <a:lnTo>
                  <a:pt x="162814" y="100025"/>
                </a:lnTo>
                <a:lnTo>
                  <a:pt x="174828" y="105816"/>
                </a:lnTo>
                <a:lnTo>
                  <a:pt x="174828" y="92748"/>
                </a:lnTo>
                <a:lnTo>
                  <a:pt x="169570" y="90208"/>
                </a:lnTo>
                <a:lnTo>
                  <a:pt x="166624" y="87058"/>
                </a:lnTo>
                <a:lnTo>
                  <a:pt x="160909" y="80911"/>
                </a:lnTo>
                <a:lnTo>
                  <a:pt x="194170" y="78841"/>
                </a:lnTo>
                <a:lnTo>
                  <a:pt x="196634" y="76047"/>
                </a:lnTo>
                <a:lnTo>
                  <a:pt x="196227" y="69557"/>
                </a:lnTo>
                <a:lnTo>
                  <a:pt x="193446" y="67094"/>
                </a:lnTo>
                <a:lnTo>
                  <a:pt x="155041" y="69469"/>
                </a:lnTo>
                <a:lnTo>
                  <a:pt x="150444" y="65747"/>
                </a:lnTo>
                <a:lnTo>
                  <a:pt x="149936" y="65303"/>
                </a:lnTo>
                <a:lnTo>
                  <a:pt x="149390" y="64897"/>
                </a:lnTo>
                <a:lnTo>
                  <a:pt x="143446" y="60794"/>
                </a:lnTo>
                <a:lnTo>
                  <a:pt x="135318" y="61988"/>
                </a:lnTo>
                <a:lnTo>
                  <a:pt x="111086" y="92519"/>
                </a:lnTo>
                <a:lnTo>
                  <a:pt x="103289" y="130886"/>
                </a:lnTo>
                <a:lnTo>
                  <a:pt x="83007" y="155346"/>
                </a:lnTo>
                <a:lnTo>
                  <a:pt x="83439" y="159854"/>
                </a:lnTo>
                <a:lnTo>
                  <a:pt x="83477" y="160299"/>
                </a:lnTo>
                <a:lnTo>
                  <a:pt x="90157" y="165836"/>
                </a:lnTo>
                <a:lnTo>
                  <a:pt x="95097" y="165366"/>
                </a:lnTo>
                <a:lnTo>
                  <a:pt x="117703" y="138099"/>
                </a:lnTo>
                <a:lnTo>
                  <a:pt x="118300" y="136753"/>
                </a:lnTo>
                <a:lnTo>
                  <a:pt x="121526" y="114363"/>
                </a:lnTo>
                <a:lnTo>
                  <a:pt x="140982" y="127609"/>
                </a:lnTo>
                <a:lnTo>
                  <a:pt x="139280" y="154736"/>
                </a:lnTo>
                <a:lnTo>
                  <a:pt x="139166" y="156565"/>
                </a:lnTo>
                <a:lnTo>
                  <a:pt x="139712" y="158381"/>
                </a:lnTo>
                <a:lnTo>
                  <a:pt x="140804" y="159854"/>
                </a:lnTo>
                <a:lnTo>
                  <a:pt x="127508" y="161759"/>
                </a:lnTo>
                <a:lnTo>
                  <a:pt x="87083" y="195973"/>
                </a:lnTo>
                <a:lnTo>
                  <a:pt x="80860" y="220853"/>
                </a:lnTo>
                <a:lnTo>
                  <a:pt x="43548" y="227076"/>
                </a:lnTo>
                <a:lnTo>
                  <a:pt x="31102" y="242633"/>
                </a:lnTo>
                <a:lnTo>
                  <a:pt x="6223" y="248856"/>
                </a:lnTo>
                <a:lnTo>
                  <a:pt x="0" y="264414"/>
                </a:lnTo>
                <a:lnTo>
                  <a:pt x="251904" y="264414"/>
                </a:lnTo>
                <a:lnTo>
                  <a:pt x="251904" y="177304"/>
                </a:lnTo>
                <a:lnTo>
                  <a:pt x="251904" y="24955"/>
                </a:lnTo>
                <a:lnTo>
                  <a:pt x="251904" y="0"/>
                </a:lnTo>
                <a:close/>
              </a:path>
            </a:pathLst>
          </a:custGeom>
          <a:solidFill>
            <a:srgbClr val="B5C2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785317" y="4505210"/>
            <a:ext cx="172085" cy="257810"/>
          </a:xfrm>
          <a:custGeom>
            <a:avLst/>
            <a:gdLst/>
            <a:ahLst/>
            <a:cxnLst/>
            <a:rect l="l" t="t" r="r" b="b"/>
            <a:pathLst>
              <a:path w="172084" h="257810">
                <a:moveTo>
                  <a:pt x="76555" y="101104"/>
                </a:moveTo>
                <a:lnTo>
                  <a:pt x="52057" y="101104"/>
                </a:lnTo>
                <a:lnTo>
                  <a:pt x="52057" y="119481"/>
                </a:lnTo>
                <a:lnTo>
                  <a:pt x="76555" y="119481"/>
                </a:lnTo>
                <a:lnTo>
                  <a:pt x="76555" y="101104"/>
                </a:lnTo>
                <a:close/>
              </a:path>
              <a:path w="172084" h="257810">
                <a:moveTo>
                  <a:pt x="119443" y="101104"/>
                </a:moveTo>
                <a:lnTo>
                  <a:pt x="94932" y="101104"/>
                </a:lnTo>
                <a:lnTo>
                  <a:pt x="94932" y="119481"/>
                </a:lnTo>
                <a:lnTo>
                  <a:pt x="119443" y="119481"/>
                </a:lnTo>
                <a:lnTo>
                  <a:pt x="119443" y="101104"/>
                </a:lnTo>
                <a:close/>
              </a:path>
              <a:path w="172084" h="257810">
                <a:moveTo>
                  <a:pt x="150063" y="12255"/>
                </a:moveTo>
                <a:lnTo>
                  <a:pt x="140881" y="12255"/>
                </a:lnTo>
                <a:lnTo>
                  <a:pt x="140881" y="0"/>
                </a:lnTo>
                <a:lnTo>
                  <a:pt x="30619" y="0"/>
                </a:lnTo>
                <a:lnTo>
                  <a:pt x="30619" y="12255"/>
                </a:lnTo>
                <a:lnTo>
                  <a:pt x="21437" y="12255"/>
                </a:lnTo>
                <a:lnTo>
                  <a:pt x="21437" y="30645"/>
                </a:lnTo>
                <a:lnTo>
                  <a:pt x="150063" y="30645"/>
                </a:lnTo>
                <a:lnTo>
                  <a:pt x="150063" y="12255"/>
                </a:lnTo>
                <a:close/>
              </a:path>
              <a:path w="172084" h="257810">
                <a:moveTo>
                  <a:pt x="159258" y="101104"/>
                </a:moveTo>
                <a:lnTo>
                  <a:pt x="137820" y="101104"/>
                </a:lnTo>
                <a:lnTo>
                  <a:pt x="137820" y="119481"/>
                </a:lnTo>
                <a:lnTo>
                  <a:pt x="159258" y="119481"/>
                </a:lnTo>
                <a:lnTo>
                  <a:pt x="159258" y="101104"/>
                </a:lnTo>
                <a:close/>
              </a:path>
              <a:path w="172084" h="257810">
                <a:moveTo>
                  <a:pt x="171500" y="235902"/>
                </a:moveTo>
                <a:lnTo>
                  <a:pt x="159258" y="235902"/>
                </a:lnTo>
                <a:lnTo>
                  <a:pt x="159258" y="217525"/>
                </a:lnTo>
                <a:lnTo>
                  <a:pt x="159258" y="217411"/>
                </a:lnTo>
                <a:lnTo>
                  <a:pt x="159258" y="150126"/>
                </a:lnTo>
                <a:lnTo>
                  <a:pt x="137820" y="150126"/>
                </a:lnTo>
                <a:lnTo>
                  <a:pt x="137820" y="167868"/>
                </a:lnTo>
                <a:lnTo>
                  <a:pt x="137820" y="199631"/>
                </a:lnTo>
                <a:lnTo>
                  <a:pt x="137820" y="217411"/>
                </a:lnTo>
                <a:lnTo>
                  <a:pt x="119443" y="217411"/>
                </a:lnTo>
                <a:lnTo>
                  <a:pt x="119443" y="199631"/>
                </a:lnTo>
                <a:lnTo>
                  <a:pt x="137820" y="199631"/>
                </a:lnTo>
                <a:lnTo>
                  <a:pt x="137820" y="167868"/>
                </a:lnTo>
                <a:lnTo>
                  <a:pt x="119443" y="167868"/>
                </a:lnTo>
                <a:lnTo>
                  <a:pt x="119443" y="150114"/>
                </a:lnTo>
                <a:lnTo>
                  <a:pt x="94932" y="150114"/>
                </a:lnTo>
                <a:lnTo>
                  <a:pt x="94932" y="167868"/>
                </a:lnTo>
                <a:lnTo>
                  <a:pt x="94932" y="199631"/>
                </a:lnTo>
                <a:lnTo>
                  <a:pt x="94932" y="217411"/>
                </a:lnTo>
                <a:lnTo>
                  <a:pt x="94932" y="235902"/>
                </a:lnTo>
                <a:lnTo>
                  <a:pt x="76555" y="235902"/>
                </a:lnTo>
                <a:lnTo>
                  <a:pt x="76555" y="217525"/>
                </a:lnTo>
                <a:lnTo>
                  <a:pt x="76555" y="199631"/>
                </a:lnTo>
                <a:lnTo>
                  <a:pt x="94932" y="199631"/>
                </a:lnTo>
                <a:lnTo>
                  <a:pt x="94932" y="167868"/>
                </a:lnTo>
                <a:lnTo>
                  <a:pt x="76555" y="167868"/>
                </a:lnTo>
                <a:lnTo>
                  <a:pt x="76555" y="150114"/>
                </a:lnTo>
                <a:lnTo>
                  <a:pt x="52057" y="150114"/>
                </a:lnTo>
                <a:lnTo>
                  <a:pt x="52057" y="167868"/>
                </a:lnTo>
                <a:lnTo>
                  <a:pt x="52057" y="199631"/>
                </a:lnTo>
                <a:lnTo>
                  <a:pt x="52057" y="217411"/>
                </a:lnTo>
                <a:lnTo>
                  <a:pt x="33680" y="217411"/>
                </a:lnTo>
                <a:lnTo>
                  <a:pt x="33680" y="199631"/>
                </a:lnTo>
                <a:lnTo>
                  <a:pt x="52057" y="199631"/>
                </a:lnTo>
                <a:lnTo>
                  <a:pt x="52057" y="167868"/>
                </a:lnTo>
                <a:lnTo>
                  <a:pt x="33680" y="167868"/>
                </a:lnTo>
                <a:lnTo>
                  <a:pt x="33680" y="150088"/>
                </a:lnTo>
                <a:lnTo>
                  <a:pt x="159258" y="150088"/>
                </a:lnTo>
                <a:lnTo>
                  <a:pt x="159258" y="119608"/>
                </a:lnTo>
                <a:lnTo>
                  <a:pt x="33680" y="119608"/>
                </a:lnTo>
                <a:lnTo>
                  <a:pt x="33680" y="100545"/>
                </a:lnTo>
                <a:lnTo>
                  <a:pt x="159258" y="100545"/>
                </a:lnTo>
                <a:lnTo>
                  <a:pt x="159258" y="70472"/>
                </a:lnTo>
                <a:lnTo>
                  <a:pt x="159258" y="70065"/>
                </a:lnTo>
                <a:lnTo>
                  <a:pt x="159258" y="52285"/>
                </a:lnTo>
                <a:lnTo>
                  <a:pt x="159258" y="52082"/>
                </a:lnTo>
                <a:lnTo>
                  <a:pt x="159258" y="30695"/>
                </a:lnTo>
                <a:lnTo>
                  <a:pt x="137820" y="30695"/>
                </a:lnTo>
                <a:lnTo>
                  <a:pt x="137820" y="52285"/>
                </a:lnTo>
                <a:lnTo>
                  <a:pt x="137820" y="70065"/>
                </a:lnTo>
                <a:lnTo>
                  <a:pt x="119443" y="70065"/>
                </a:lnTo>
                <a:lnTo>
                  <a:pt x="119443" y="52285"/>
                </a:lnTo>
                <a:lnTo>
                  <a:pt x="137820" y="52285"/>
                </a:lnTo>
                <a:lnTo>
                  <a:pt x="137820" y="30695"/>
                </a:lnTo>
                <a:lnTo>
                  <a:pt x="94932" y="30695"/>
                </a:lnTo>
                <a:lnTo>
                  <a:pt x="94932" y="52285"/>
                </a:lnTo>
                <a:lnTo>
                  <a:pt x="94932" y="70065"/>
                </a:lnTo>
                <a:lnTo>
                  <a:pt x="76555" y="70065"/>
                </a:lnTo>
                <a:lnTo>
                  <a:pt x="76555" y="52285"/>
                </a:lnTo>
                <a:lnTo>
                  <a:pt x="94932" y="52285"/>
                </a:lnTo>
                <a:lnTo>
                  <a:pt x="94932" y="30695"/>
                </a:lnTo>
                <a:lnTo>
                  <a:pt x="52057" y="30695"/>
                </a:lnTo>
                <a:lnTo>
                  <a:pt x="52057" y="52285"/>
                </a:lnTo>
                <a:lnTo>
                  <a:pt x="52057" y="70065"/>
                </a:lnTo>
                <a:lnTo>
                  <a:pt x="33680" y="70065"/>
                </a:lnTo>
                <a:lnTo>
                  <a:pt x="33680" y="52285"/>
                </a:lnTo>
                <a:lnTo>
                  <a:pt x="52057" y="52285"/>
                </a:lnTo>
                <a:lnTo>
                  <a:pt x="52057" y="30695"/>
                </a:lnTo>
                <a:lnTo>
                  <a:pt x="12242" y="30695"/>
                </a:lnTo>
                <a:lnTo>
                  <a:pt x="12242" y="52285"/>
                </a:lnTo>
                <a:lnTo>
                  <a:pt x="12242" y="70065"/>
                </a:lnTo>
                <a:lnTo>
                  <a:pt x="12242" y="235902"/>
                </a:lnTo>
                <a:lnTo>
                  <a:pt x="0" y="235902"/>
                </a:lnTo>
                <a:lnTo>
                  <a:pt x="0" y="257352"/>
                </a:lnTo>
                <a:lnTo>
                  <a:pt x="171500" y="257352"/>
                </a:lnTo>
                <a:lnTo>
                  <a:pt x="171500" y="235902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734943" y="4998437"/>
            <a:ext cx="272415" cy="240665"/>
          </a:xfrm>
          <a:custGeom>
            <a:avLst/>
            <a:gdLst/>
            <a:ahLst/>
            <a:cxnLst/>
            <a:rect l="l" t="t" r="r" b="b"/>
            <a:pathLst>
              <a:path w="272415" h="240664">
                <a:moveTo>
                  <a:pt x="136288" y="0"/>
                </a:moveTo>
                <a:lnTo>
                  <a:pt x="130132" y="1598"/>
                </a:lnTo>
                <a:lnTo>
                  <a:pt x="125397" y="6394"/>
                </a:lnTo>
                <a:lnTo>
                  <a:pt x="1647" y="221131"/>
                </a:lnTo>
                <a:lnTo>
                  <a:pt x="0" y="227689"/>
                </a:lnTo>
                <a:lnTo>
                  <a:pt x="1726" y="233802"/>
                </a:lnTo>
                <a:lnTo>
                  <a:pt x="6175" y="238317"/>
                </a:lnTo>
                <a:lnTo>
                  <a:pt x="12696" y="240078"/>
                </a:lnTo>
                <a:lnTo>
                  <a:pt x="259568" y="240078"/>
                </a:lnTo>
                <a:lnTo>
                  <a:pt x="266090" y="238317"/>
                </a:lnTo>
                <a:lnTo>
                  <a:pt x="270539" y="233802"/>
                </a:lnTo>
                <a:lnTo>
                  <a:pt x="272265" y="227689"/>
                </a:lnTo>
                <a:lnTo>
                  <a:pt x="270618" y="221131"/>
                </a:lnTo>
                <a:lnTo>
                  <a:pt x="265172" y="211657"/>
                </a:lnTo>
                <a:lnTo>
                  <a:pt x="127291" y="211657"/>
                </a:lnTo>
                <a:lnTo>
                  <a:pt x="120346" y="204710"/>
                </a:lnTo>
                <a:lnTo>
                  <a:pt x="120346" y="187026"/>
                </a:lnTo>
                <a:lnTo>
                  <a:pt x="127291" y="180078"/>
                </a:lnTo>
                <a:lnTo>
                  <a:pt x="247019" y="180078"/>
                </a:lnTo>
                <a:lnTo>
                  <a:pt x="239758" y="167447"/>
                </a:lnTo>
                <a:lnTo>
                  <a:pt x="126660" y="167447"/>
                </a:lnTo>
                <a:lnTo>
                  <a:pt x="126660" y="56921"/>
                </a:lnTo>
                <a:lnTo>
                  <a:pt x="176224" y="56921"/>
                </a:lnTo>
                <a:lnTo>
                  <a:pt x="147180" y="6394"/>
                </a:lnTo>
                <a:lnTo>
                  <a:pt x="142445" y="1598"/>
                </a:lnTo>
                <a:lnTo>
                  <a:pt x="136288" y="0"/>
                </a:lnTo>
                <a:close/>
              </a:path>
              <a:path w="272415" h="240664">
                <a:moveTo>
                  <a:pt x="247019" y="180078"/>
                </a:moveTo>
                <a:lnTo>
                  <a:pt x="144970" y="180078"/>
                </a:lnTo>
                <a:lnTo>
                  <a:pt x="151916" y="187026"/>
                </a:lnTo>
                <a:lnTo>
                  <a:pt x="151916" y="204710"/>
                </a:lnTo>
                <a:lnTo>
                  <a:pt x="144970" y="211657"/>
                </a:lnTo>
                <a:lnTo>
                  <a:pt x="265172" y="211657"/>
                </a:lnTo>
                <a:lnTo>
                  <a:pt x="247019" y="180078"/>
                </a:lnTo>
                <a:close/>
              </a:path>
              <a:path w="272415" h="240664">
                <a:moveTo>
                  <a:pt x="176224" y="56921"/>
                </a:moveTo>
                <a:lnTo>
                  <a:pt x="145602" y="56921"/>
                </a:lnTo>
                <a:lnTo>
                  <a:pt x="145602" y="167447"/>
                </a:lnTo>
                <a:lnTo>
                  <a:pt x="239758" y="167447"/>
                </a:lnTo>
                <a:lnTo>
                  <a:pt x="176224" y="56921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6528816" y="4192523"/>
            <a:ext cx="3058795" cy="828040"/>
            <a:chOff x="6528816" y="4192523"/>
            <a:chExt cx="3058795" cy="828040"/>
          </a:xfrm>
        </p:grpSpPr>
        <p:sp>
          <p:nvSpPr>
            <p:cNvPr id="59" name="object 59" descr=""/>
            <p:cNvSpPr/>
            <p:nvPr/>
          </p:nvSpPr>
          <p:spPr>
            <a:xfrm>
              <a:off x="7315200" y="4192523"/>
              <a:ext cx="45720" cy="109855"/>
            </a:xfrm>
            <a:custGeom>
              <a:avLst/>
              <a:gdLst/>
              <a:ahLst/>
              <a:cxnLst/>
              <a:rect l="l" t="t" r="r" b="b"/>
              <a:pathLst>
                <a:path w="45720" h="109854">
                  <a:moveTo>
                    <a:pt x="0" y="0"/>
                  </a:moveTo>
                  <a:lnTo>
                    <a:pt x="0" y="109727"/>
                  </a:lnTo>
                  <a:lnTo>
                    <a:pt x="45720" y="109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528816" y="4279391"/>
              <a:ext cx="3058795" cy="539750"/>
            </a:xfrm>
            <a:custGeom>
              <a:avLst/>
              <a:gdLst/>
              <a:ahLst/>
              <a:cxnLst/>
              <a:rect l="l" t="t" r="r" b="b"/>
              <a:pathLst>
                <a:path w="3058795" h="539750">
                  <a:moveTo>
                    <a:pt x="2968752" y="0"/>
                  </a:moveTo>
                  <a:lnTo>
                    <a:pt x="89915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5"/>
                  </a:lnTo>
                  <a:lnTo>
                    <a:pt x="0" y="449579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5" y="539495"/>
                  </a:lnTo>
                  <a:lnTo>
                    <a:pt x="2968752" y="539495"/>
                  </a:lnTo>
                  <a:lnTo>
                    <a:pt x="3003750" y="532429"/>
                  </a:lnTo>
                  <a:lnTo>
                    <a:pt x="3032331" y="513159"/>
                  </a:lnTo>
                  <a:lnTo>
                    <a:pt x="3051601" y="484578"/>
                  </a:lnTo>
                  <a:lnTo>
                    <a:pt x="3058667" y="449579"/>
                  </a:lnTo>
                  <a:lnTo>
                    <a:pt x="3058667" y="89915"/>
                  </a:lnTo>
                  <a:lnTo>
                    <a:pt x="3051601" y="54917"/>
                  </a:lnTo>
                  <a:lnTo>
                    <a:pt x="3032331" y="26336"/>
                  </a:lnTo>
                  <a:lnTo>
                    <a:pt x="3003750" y="7066"/>
                  </a:lnTo>
                  <a:lnTo>
                    <a:pt x="296875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693408" y="4192523"/>
              <a:ext cx="622300" cy="828040"/>
            </a:xfrm>
            <a:custGeom>
              <a:avLst/>
              <a:gdLst/>
              <a:ahLst/>
              <a:cxnLst/>
              <a:rect l="l" t="t" r="r" b="b"/>
              <a:pathLst>
                <a:path w="622300" h="828039">
                  <a:moveTo>
                    <a:pt x="621792" y="0"/>
                  </a:moveTo>
                  <a:lnTo>
                    <a:pt x="0" y="0"/>
                  </a:lnTo>
                  <a:lnTo>
                    <a:pt x="0" y="662051"/>
                  </a:lnTo>
                  <a:lnTo>
                    <a:pt x="310896" y="827532"/>
                  </a:lnTo>
                  <a:lnTo>
                    <a:pt x="621792" y="662051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6697218" y="4366971"/>
            <a:ext cx="61531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FF"/>
                </a:solidFill>
                <a:latin typeface="Georgia"/>
                <a:cs typeface="Georgia"/>
              </a:rPr>
              <a:t>4.5m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389368" y="4325873"/>
            <a:ext cx="1980564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dirty="0" sz="9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9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ransom amount specified</a:t>
            </a:r>
            <a:r>
              <a:rPr dirty="0" sz="9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9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 hacker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dirty="0" sz="9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9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 cyberattack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against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6528816" y="5129784"/>
            <a:ext cx="3058795" cy="828040"/>
            <a:chOff x="6528816" y="5129784"/>
            <a:chExt cx="3058795" cy="828040"/>
          </a:xfrm>
        </p:grpSpPr>
        <p:sp>
          <p:nvSpPr>
            <p:cNvPr id="65" name="object 65" descr=""/>
            <p:cNvSpPr/>
            <p:nvPr/>
          </p:nvSpPr>
          <p:spPr>
            <a:xfrm>
              <a:off x="7315200" y="5129784"/>
              <a:ext cx="45720" cy="109855"/>
            </a:xfrm>
            <a:custGeom>
              <a:avLst/>
              <a:gdLst/>
              <a:ahLst/>
              <a:cxnLst/>
              <a:rect l="l" t="t" r="r" b="b"/>
              <a:pathLst>
                <a:path w="45720" h="109854">
                  <a:moveTo>
                    <a:pt x="0" y="0"/>
                  </a:moveTo>
                  <a:lnTo>
                    <a:pt x="0" y="109728"/>
                  </a:lnTo>
                  <a:lnTo>
                    <a:pt x="45720" y="10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528816" y="5216652"/>
              <a:ext cx="3058795" cy="539750"/>
            </a:xfrm>
            <a:custGeom>
              <a:avLst/>
              <a:gdLst/>
              <a:ahLst/>
              <a:cxnLst/>
              <a:rect l="l" t="t" r="r" b="b"/>
              <a:pathLst>
                <a:path w="3058795" h="539750">
                  <a:moveTo>
                    <a:pt x="2968752" y="0"/>
                  </a:moveTo>
                  <a:lnTo>
                    <a:pt x="89915" y="0"/>
                  </a:lnTo>
                  <a:lnTo>
                    <a:pt x="54917" y="7066"/>
                  </a:lnTo>
                  <a:lnTo>
                    <a:pt x="26336" y="26336"/>
                  </a:lnTo>
                  <a:lnTo>
                    <a:pt x="7066" y="54917"/>
                  </a:lnTo>
                  <a:lnTo>
                    <a:pt x="0" y="89916"/>
                  </a:lnTo>
                  <a:lnTo>
                    <a:pt x="0" y="449580"/>
                  </a:lnTo>
                  <a:lnTo>
                    <a:pt x="7066" y="484578"/>
                  </a:lnTo>
                  <a:lnTo>
                    <a:pt x="26336" y="513159"/>
                  </a:lnTo>
                  <a:lnTo>
                    <a:pt x="54917" y="532429"/>
                  </a:lnTo>
                  <a:lnTo>
                    <a:pt x="89915" y="539496"/>
                  </a:lnTo>
                  <a:lnTo>
                    <a:pt x="2968752" y="539496"/>
                  </a:lnTo>
                  <a:lnTo>
                    <a:pt x="3003750" y="532429"/>
                  </a:lnTo>
                  <a:lnTo>
                    <a:pt x="3032331" y="513159"/>
                  </a:lnTo>
                  <a:lnTo>
                    <a:pt x="3051601" y="484578"/>
                  </a:lnTo>
                  <a:lnTo>
                    <a:pt x="3058667" y="449580"/>
                  </a:lnTo>
                  <a:lnTo>
                    <a:pt x="3058667" y="89916"/>
                  </a:lnTo>
                  <a:lnTo>
                    <a:pt x="3051601" y="54917"/>
                  </a:lnTo>
                  <a:lnTo>
                    <a:pt x="3032331" y="26336"/>
                  </a:lnTo>
                  <a:lnTo>
                    <a:pt x="3003750" y="7066"/>
                  </a:lnTo>
                  <a:lnTo>
                    <a:pt x="2968752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693408" y="5129784"/>
              <a:ext cx="622300" cy="828040"/>
            </a:xfrm>
            <a:custGeom>
              <a:avLst/>
              <a:gdLst/>
              <a:ahLst/>
              <a:cxnLst/>
              <a:rect l="l" t="t" r="r" b="b"/>
              <a:pathLst>
                <a:path w="622300" h="828039">
                  <a:moveTo>
                    <a:pt x="621792" y="0"/>
                  </a:moveTo>
                  <a:lnTo>
                    <a:pt x="0" y="0"/>
                  </a:lnTo>
                  <a:lnTo>
                    <a:pt x="0" y="662025"/>
                  </a:lnTo>
                  <a:lnTo>
                    <a:pt x="310896" y="827532"/>
                  </a:lnTo>
                  <a:lnTo>
                    <a:pt x="621792" y="662025"/>
                  </a:lnTo>
                  <a:lnTo>
                    <a:pt x="6217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6697218" y="5304866"/>
            <a:ext cx="6216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FF"/>
                </a:solidFill>
                <a:latin typeface="Georgia"/>
                <a:cs typeface="Georgia"/>
              </a:rPr>
              <a:t>$20b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389368" y="5317363"/>
            <a:ext cx="209423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Cyber</a:t>
            </a:r>
            <a:r>
              <a:rPr dirty="0" sz="10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insurance</a:t>
            </a:r>
            <a:r>
              <a:rPr dirty="0" sz="10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2025.</a:t>
            </a:r>
            <a:r>
              <a:rPr dirty="0" sz="10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0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$3.5b</a:t>
            </a:r>
            <a:r>
              <a:rPr dirty="0" sz="10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9678923" y="4032503"/>
            <a:ext cx="1884045" cy="320040"/>
          </a:xfrm>
          <a:custGeom>
            <a:avLst/>
            <a:gdLst/>
            <a:ahLst/>
            <a:cxnLst/>
            <a:rect l="l" t="t" r="r" b="b"/>
            <a:pathLst>
              <a:path w="1884045" h="320039">
                <a:moveTo>
                  <a:pt x="0" y="320040"/>
                </a:moveTo>
                <a:lnTo>
                  <a:pt x="1883664" y="320040"/>
                </a:lnTo>
                <a:lnTo>
                  <a:pt x="1883664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9678923" y="4032503"/>
            <a:ext cx="1884045" cy="32004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7556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59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r>
              <a:rPr dirty="0" sz="11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Ransomware</a:t>
            </a:r>
            <a:r>
              <a:rPr dirty="0" sz="11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attack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9683495" y="4393691"/>
            <a:ext cx="1884045" cy="1645920"/>
          </a:xfrm>
          <a:custGeom>
            <a:avLst/>
            <a:gdLst/>
            <a:ahLst/>
            <a:cxnLst/>
            <a:rect l="l" t="t" r="r" b="b"/>
            <a:pathLst>
              <a:path w="1884045" h="1645920">
                <a:moveTo>
                  <a:pt x="0" y="1645919"/>
                </a:moveTo>
                <a:lnTo>
                  <a:pt x="1883663" y="1645919"/>
                </a:lnTo>
                <a:lnTo>
                  <a:pt x="1883663" y="0"/>
                </a:lnTo>
                <a:lnTo>
                  <a:pt x="0" y="0"/>
                </a:lnTo>
                <a:lnTo>
                  <a:pt x="0" y="1645919"/>
                </a:lnTo>
                <a:close/>
              </a:path>
            </a:pathLst>
          </a:custGeom>
          <a:ln w="9525">
            <a:solidFill>
              <a:srgbClr val="1C223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9688258" y="4427931"/>
            <a:ext cx="1874520" cy="1487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2075" marR="13843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September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2020,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Equinix experienced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ransomware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attack </a:t>
            </a:r>
            <a:r>
              <a:rPr dirty="0" sz="800">
                <a:latin typeface="Arial MT"/>
                <a:cs typeface="Arial MT"/>
              </a:rPr>
              <a:t>that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was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contained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to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internal </a:t>
            </a:r>
            <a:r>
              <a:rPr dirty="0" sz="800">
                <a:latin typeface="Arial MT"/>
                <a:cs typeface="Arial MT"/>
              </a:rPr>
              <a:t>systems,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without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impacting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its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data </a:t>
            </a:r>
            <a:r>
              <a:rPr dirty="0" sz="800" spc="-10">
                <a:latin typeface="Arial MT"/>
                <a:cs typeface="Arial MT"/>
              </a:rPr>
              <a:t>center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operations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or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customer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data.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10">
                <a:latin typeface="Arial MT"/>
                <a:cs typeface="Arial MT"/>
              </a:rPr>
              <a:t> company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responded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promptly, involving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law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enforcement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implementing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containment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>
                <a:latin typeface="Arial MT"/>
                <a:cs typeface="Arial MT"/>
              </a:rPr>
              <a:t> mitigation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measures.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Equinix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did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not</a:t>
            </a:r>
            <a:r>
              <a:rPr dirty="0" sz="800">
                <a:latin typeface="Arial MT"/>
                <a:cs typeface="Arial MT"/>
              </a:rPr>
              <a:t> disclose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if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ransom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was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paid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but</a:t>
            </a:r>
            <a:r>
              <a:rPr dirty="0" sz="800" spc="-10">
                <a:latin typeface="Arial MT"/>
                <a:cs typeface="Arial MT"/>
              </a:rPr>
              <a:t> enhanced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its</a:t>
            </a:r>
            <a:r>
              <a:rPr dirty="0" sz="800" spc="-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cybersecurity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post- </a:t>
            </a:r>
            <a:r>
              <a:rPr dirty="0" sz="800">
                <a:latin typeface="Arial MT"/>
                <a:cs typeface="Arial MT"/>
              </a:rPr>
              <a:t>attack to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prevent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future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incidents.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49223" y="1723644"/>
            <a:ext cx="2432685" cy="90106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76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ts val="1190"/>
              </a:lnSpc>
              <a:spcBef>
                <a:spcPts val="5"/>
              </a:spcBef>
            </a:pPr>
            <a:r>
              <a:rPr dirty="0" sz="1000" spc="-10">
                <a:latin typeface="Arial MT"/>
                <a:cs typeface="Arial MT"/>
              </a:rPr>
              <a:t>Equinix’s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SG&amp;A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expenses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stand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at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2150"/>
              </a:lnSpc>
            </a:pPr>
            <a:r>
              <a:rPr dirty="0" sz="1800" spc="-10" b="1">
                <a:latin typeface="Arial"/>
                <a:cs typeface="Arial"/>
              </a:rPr>
              <a:t>$1,6B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250692" y="1719072"/>
            <a:ext cx="2432685" cy="90106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ts val="1190"/>
              </a:lnSpc>
            </a:pPr>
            <a:r>
              <a:rPr dirty="0" sz="1000">
                <a:latin typeface="Arial MT"/>
                <a:cs typeface="Arial MT"/>
              </a:rPr>
              <a:t>Which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stands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for</a:t>
            </a:r>
            <a:endParaRPr sz="1000">
              <a:latin typeface="Arial MT"/>
              <a:cs typeface="Arial MT"/>
            </a:endParaRPr>
          </a:p>
          <a:p>
            <a:pPr algn="ctr" marL="1270">
              <a:lnSpc>
                <a:spcPts val="2150"/>
              </a:lnSpc>
            </a:pPr>
            <a:r>
              <a:rPr dirty="0" sz="1800" b="1">
                <a:latin typeface="Arial"/>
                <a:cs typeface="Arial"/>
              </a:rPr>
              <a:t>65%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9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All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000">
                <a:latin typeface="Arial MT"/>
                <a:cs typeface="Arial MT"/>
              </a:rPr>
              <a:t>Operating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Expenses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58368" y="2766060"/>
            <a:ext cx="2423160" cy="52578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107950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850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25%</a:t>
            </a:r>
            <a:r>
              <a:rPr dirty="0" sz="1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0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dirty="0" sz="1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stock</a:t>
            </a:r>
            <a:r>
              <a:rPr dirty="0" sz="1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compensations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085713" y="1125728"/>
            <a:ext cx="50609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faces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full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utilization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needs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invest</a:t>
            </a:r>
            <a:r>
              <a:rPr dirty="0" sz="1300" spc="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new</a:t>
            </a:r>
            <a:r>
              <a:rPr dirty="0" sz="1300" spc="-10" b="1">
                <a:latin typeface="Arial"/>
                <a:cs typeface="Arial"/>
              </a:rPr>
              <a:t> facilities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255264" y="2743200"/>
            <a:ext cx="2418715" cy="53086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118110" rIns="0" bIns="0" rtlCol="0" vert="horz">
            <a:spAutoFit/>
          </a:bodyPr>
          <a:lstStyle/>
          <a:p>
            <a:pPr marL="487680" marR="267970" indent="-205740">
              <a:lnSpc>
                <a:spcPts val="1190"/>
              </a:lnSpc>
              <a:spcBef>
                <a:spcPts val="930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Leaving</a:t>
            </a:r>
            <a:r>
              <a:rPr dirty="0" sz="1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company</a:t>
            </a:r>
            <a:r>
              <a:rPr dirty="0" sz="1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0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18%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margin</a:t>
            </a:r>
            <a:r>
              <a:rPr dirty="0" sz="1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(2023)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570468" y="1745995"/>
            <a:ext cx="2891155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-6985">
              <a:lnSpc>
                <a:spcPts val="1190"/>
              </a:lnSpc>
              <a:spcBef>
                <a:spcPts val="155"/>
              </a:spcBef>
              <a:buSzPct val="90000"/>
              <a:buFont typeface="Arial MT"/>
              <a:buChar char="•"/>
              <a:tabLst>
                <a:tab pos="57785" algn="l"/>
              </a:tabLst>
            </a:pP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b="1">
                <a:latin typeface="Arial"/>
                <a:cs typeface="Arial"/>
              </a:rPr>
              <a:t>Small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Center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(1-</a:t>
            </a:r>
            <a:r>
              <a:rPr dirty="0" sz="1000" b="1">
                <a:latin typeface="Arial"/>
                <a:cs typeface="Arial"/>
              </a:rPr>
              <a:t>3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MW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capacity)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Costs </a:t>
            </a:r>
            <a:r>
              <a:rPr dirty="0" sz="1000" spc="-25">
                <a:latin typeface="Arial MT"/>
                <a:cs typeface="Arial MT"/>
              </a:rPr>
              <a:t>can </a:t>
            </a:r>
            <a:r>
              <a:rPr dirty="0" sz="1000">
                <a:latin typeface="Arial MT"/>
                <a:cs typeface="Arial MT"/>
              </a:rPr>
              <a:t>range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$10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million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$25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million.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570468" y="2203449"/>
            <a:ext cx="287020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985">
              <a:lnSpc>
                <a:spcPct val="100499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57785" algn="l"/>
              </a:tabLst>
            </a:pP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b="1">
                <a:latin typeface="Arial"/>
                <a:cs typeface="Arial"/>
              </a:rPr>
              <a:t>Medium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Center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(5-</a:t>
            </a:r>
            <a:r>
              <a:rPr dirty="0" sz="1000" b="1">
                <a:latin typeface="Arial"/>
                <a:cs typeface="Arial"/>
              </a:rPr>
              <a:t>10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MW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capacity)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Costs </a:t>
            </a:r>
            <a:r>
              <a:rPr dirty="0" sz="1000">
                <a:latin typeface="Arial MT"/>
                <a:cs typeface="Arial MT"/>
              </a:rPr>
              <a:t>can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escalate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between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$25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million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$200 </a:t>
            </a:r>
            <a:r>
              <a:rPr dirty="0" sz="1000" spc="-10">
                <a:latin typeface="Arial MT"/>
                <a:cs typeface="Arial MT"/>
              </a:rPr>
              <a:t>million.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570468" y="2811906"/>
            <a:ext cx="282892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985">
              <a:lnSpc>
                <a:spcPct val="100600"/>
              </a:lnSpc>
              <a:spcBef>
                <a:spcPts val="100"/>
              </a:spcBef>
              <a:buSzPct val="90000"/>
              <a:buFont typeface="Arial MT"/>
              <a:buChar char="•"/>
              <a:tabLst>
                <a:tab pos="57785" algn="l"/>
              </a:tabLst>
            </a:pP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b="1">
                <a:latin typeface="Arial"/>
                <a:cs typeface="Arial"/>
              </a:rPr>
              <a:t>Large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Center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(10+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MW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capacity)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very </a:t>
            </a:r>
            <a:r>
              <a:rPr dirty="0" sz="1000">
                <a:latin typeface="Arial MT"/>
                <a:cs typeface="Arial MT"/>
              </a:rPr>
              <a:t>large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hyperscale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centers,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initial investment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exceed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$1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billion.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545960" y="1514678"/>
            <a:ext cx="53911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25">
                <a:latin typeface="Georgia"/>
                <a:cs typeface="Georgia"/>
              </a:rPr>
              <a:t>80%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6094476" y="2039111"/>
            <a:ext cx="1440180" cy="274320"/>
            <a:chOff x="6094476" y="2039111"/>
            <a:chExt cx="1440180" cy="274320"/>
          </a:xfrm>
        </p:grpSpPr>
        <p:sp>
          <p:nvSpPr>
            <p:cNvPr id="84" name="object 84" descr=""/>
            <p:cNvSpPr/>
            <p:nvPr/>
          </p:nvSpPr>
          <p:spPr>
            <a:xfrm>
              <a:off x="7246620" y="2039111"/>
              <a:ext cx="288290" cy="274320"/>
            </a:xfrm>
            <a:custGeom>
              <a:avLst/>
              <a:gdLst/>
              <a:ahLst/>
              <a:cxnLst/>
              <a:rect l="l" t="t" r="r" b="b"/>
              <a:pathLst>
                <a:path w="288290" h="274319">
                  <a:moveTo>
                    <a:pt x="0" y="274320"/>
                  </a:moveTo>
                  <a:lnTo>
                    <a:pt x="288035" y="274320"/>
                  </a:lnTo>
                  <a:lnTo>
                    <a:pt x="288035" y="0"/>
                  </a:lnTo>
                  <a:lnTo>
                    <a:pt x="0" y="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094476" y="2039111"/>
              <a:ext cx="1152525" cy="274320"/>
            </a:xfrm>
            <a:custGeom>
              <a:avLst/>
              <a:gdLst/>
              <a:ahLst/>
              <a:cxnLst/>
              <a:rect l="l" t="t" r="r" b="b"/>
              <a:pathLst>
                <a:path w="1152525" h="274319">
                  <a:moveTo>
                    <a:pt x="1152144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1152144" y="274320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/>
          <p:nvPr/>
        </p:nvSpPr>
        <p:spPr>
          <a:xfrm>
            <a:off x="6094476" y="251002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 h="0">
                <a:moveTo>
                  <a:pt x="0" y="0"/>
                </a:moveTo>
                <a:lnTo>
                  <a:pt x="1440052" y="0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6163436" y="2651582"/>
            <a:ext cx="1306195" cy="943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5715">
              <a:lnSpc>
                <a:spcPct val="100299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Equinix's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available </a:t>
            </a:r>
            <a:r>
              <a:rPr dirty="0" sz="1000">
                <a:latin typeface="Arial MT"/>
                <a:cs typeface="Arial MT"/>
              </a:rPr>
              <a:t>Cloud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capacity</a:t>
            </a:r>
            <a:r>
              <a:rPr dirty="0" sz="1000" spc="-105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is </a:t>
            </a:r>
            <a:r>
              <a:rPr dirty="0" sz="1000" b="1">
                <a:latin typeface="Arial"/>
                <a:cs typeface="Arial"/>
              </a:rPr>
              <a:t>already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utilized</a:t>
            </a:r>
            <a:r>
              <a:rPr dirty="0" sz="1000" spc="-10">
                <a:latin typeface="Arial MT"/>
                <a:cs typeface="Arial MT"/>
              </a:rPr>
              <a:t>, </a:t>
            </a:r>
            <a:r>
              <a:rPr dirty="0" sz="1000">
                <a:latin typeface="Arial MT"/>
                <a:cs typeface="Arial MT"/>
              </a:rPr>
              <a:t>approaching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maximum </a:t>
            </a:r>
            <a:r>
              <a:rPr dirty="0" sz="1000">
                <a:latin typeface="Arial MT"/>
                <a:cs typeface="Arial MT"/>
              </a:rPr>
              <a:t>utilization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the </a:t>
            </a:r>
            <a:r>
              <a:rPr dirty="0" sz="1000" spc="-10">
                <a:latin typeface="Arial MT"/>
                <a:cs typeface="Arial MT"/>
              </a:rPr>
              <a:t>foreseeable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future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7580883" y="1408683"/>
            <a:ext cx="959485" cy="2061845"/>
            <a:chOff x="7580883" y="1408683"/>
            <a:chExt cx="959485" cy="2061845"/>
          </a:xfrm>
        </p:grpSpPr>
        <p:sp>
          <p:nvSpPr>
            <p:cNvPr id="89" name="object 89" descr=""/>
            <p:cNvSpPr/>
            <p:nvPr/>
          </p:nvSpPr>
          <p:spPr>
            <a:xfrm>
              <a:off x="7886699" y="1613915"/>
              <a:ext cx="219710" cy="1856739"/>
            </a:xfrm>
            <a:custGeom>
              <a:avLst/>
              <a:gdLst/>
              <a:ahLst/>
              <a:cxnLst/>
              <a:rect l="l" t="t" r="r" b="b"/>
              <a:pathLst>
                <a:path w="219709" h="1856739">
                  <a:moveTo>
                    <a:pt x="0" y="0"/>
                  </a:moveTo>
                  <a:lnTo>
                    <a:pt x="0" y="1856232"/>
                  </a:lnTo>
                  <a:lnTo>
                    <a:pt x="219455" y="928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7587233" y="1414779"/>
              <a:ext cx="946785" cy="773430"/>
            </a:xfrm>
            <a:custGeom>
              <a:avLst/>
              <a:gdLst/>
              <a:ahLst/>
              <a:cxnLst/>
              <a:rect l="l" t="t" r="r" b="b"/>
              <a:pathLst>
                <a:path w="946784" h="773430">
                  <a:moveTo>
                    <a:pt x="0" y="773429"/>
                  </a:moveTo>
                  <a:lnTo>
                    <a:pt x="946404" y="773429"/>
                  </a:lnTo>
                  <a:lnTo>
                    <a:pt x="946404" y="0"/>
                  </a:lnTo>
                  <a:lnTo>
                    <a:pt x="0" y="0"/>
                  </a:lnTo>
                  <a:lnTo>
                    <a:pt x="0" y="7734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587233" y="1415033"/>
              <a:ext cx="946785" cy="941705"/>
            </a:xfrm>
            <a:custGeom>
              <a:avLst/>
              <a:gdLst/>
              <a:ahLst/>
              <a:cxnLst/>
              <a:rect l="l" t="t" r="r" b="b"/>
              <a:pathLst>
                <a:path w="946784" h="941705">
                  <a:moveTo>
                    <a:pt x="0" y="0"/>
                  </a:moveTo>
                  <a:lnTo>
                    <a:pt x="157734" y="0"/>
                  </a:lnTo>
                  <a:lnTo>
                    <a:pt x="394335" y="0"/>
                  </a:lnTo>
                  <a:lnTo>
                    <a:pt x="946404" y="0"/>
                  </a:lnTo>
                  <a:lnTo>
                    <a:pt x="946404" y="450723"/>
                  </a:lnTo>
                  <a:lnTo>
                    <a:pt x="946404" y="643889"/>
                  </a:lnTo>
                  <a:lnTo>
                    <a:pt x="946404" y="772667"/>
                  </a:lnTo>
                  <a:lnTo>
                    <a:pt x="394335" y="772667"/>
                  </a:lnTo>
                  <a:lnTo>
                    <a:pt x="170434" y="941704"/>
                  </a:lnTo>
                  <a:lnTo>
                    <a:pt x="157734" y="772667"/>
                  </a:lnTo>
                  <a:lnTo>
                    <a:pt x="0" y="772667"/>
                  </a:lnTo>
                  <a:lnTo>
                    <a:pt x="0" y="643889"/>
                  </a:lnTo>
                  <a:lnTo>
                    <a:pt x="0" y="4507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7621269" y="1420749"/>
            <a:ext cx="879475" cy="755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3810">
              <a:lnSpc>
                <a:spcPct val="998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Equinix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must </a:t>
            </a:r>
            <a:r>
              <a:rPr dirty="0" sz="800" spc="-10" b="1">
                <a:latin typeface="Arial"/>
                <a:cs typeface="Arial"/>
              </a:rPr>
              <a:t>invest</a:t>
            </a:r>
            <a:r>
              <a:rPr dirty="0" sz="800" spc="50" b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additional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center locations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to</a:t>
            </a:r>
            <a:r>
              <a:rPr dirty="0" sz="800" spc="-10">
                <a:latin typeface="Arial MT"/>
                <a:cs typeface="Arial MT"/>
              </a:rPr>
              <a:t> maintain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its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market position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"/>
            <a:ext cx="12193905" cy="6858000"/>
            <a:chOff x="0" y="-1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"/>
              <a:ext cx="8458199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29015" y="0"/>
              <a:ext cx="4064508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883791" y="4952491"/>
            <a:ext cx="120142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Brain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6219" y="780745"/>
            <a:ext cx="3066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STRATEGIC</a:t>
            </a:r>
            <a:r>
              <a:rPr dirty="0" sz="3200" spc="-210">
                <a:solidFill>
                  <a:srgbClr val="FFFFFF"/>
                </a:solidFill>
              </a:rPr>
              <a:t> </a:t>
            </a:r>
            <a:r>
              <a:rPr dirty="0" sz="3200" spc="-25">
                <a:solidFill>
                  <a:srgbClr val="FFFFFF"/>
                </a:solidFill>
              </a:rPr>
              <a:t>FIT</a:t>
            </a:r>
            <a:endParaRPr sz="3200"/>
          </a:p>
        </p:txBody>
      </p:sp>
      <p:sp>
        <p:nvSpPr>
          <p:cNvPr id="8" name="object 8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280794" y="2858135"/>
            <a:ext cx="2234565" cy="1548765"/>
            <a:chOff x="1280794" y="2858135"/>
            <a:chExt cx="2234565" cy="1548765"/>
          </a:xfrm>
        </p:grpSpPr>
        <p:sp>
          <p:nvSpPr>
            <p:cNvPr id="10" name="object 10" descr=""/>
            <p:cNvSpPr/>
            <p:nvPr/>
          </p:nvSpPr>
          <p:spPr>
            <a:xfrm>
              <a:off x="1303019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90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8" y="250698"/>
                  </a:lnTo>
                  <a:lnTo>
                    <a:pt x="2189988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90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05227" y="3557397"/>
              <a:ext cx="382905" cy="163830"/>
            </a:xfrm>
            <a:custGeom>
              <a:avLst/>
              <a:gdLst/>
              <a:ahLst/>
              <a:cxnLst/>
              <a:rect l="l" t="t" r="r" b="b"/>
              <a:pathLst>
                <a:path w="382905" h="163829">
                  <a:moveTo>
                    <a:pt x="33020" y="0"/>
                  </a:moveTo>
                  <a:lnTo>
                    <a:pt x="0" y="0"/>
                  </a:lnTo>
                  <a:lnTo>
                    <a:pt x="0" y="163702"/>
                  </a:lnTo>
                  <a:lnTo>
                    <a:pt x="33020" y="163702"/>
                  </a:lnTo>
                  <a:lnTo>
                    <a:pt x="33020" y="0"/>
                  </a:lnTo>
                  <a:close/>
                </a:path>
                <a:path w="382905" h="163829">
                  <a:moveTo>
                    <a:pt x="135080" y="115"/>
                  </a:moveTo>
                  <a:lnTo>
                    <a:pt x="60579" y="115"/>
                  </a:lnTo>
                  <a:lnTo>
                    <a:pt x="60579" y="163702"/>
                  </a:lnTo>
                  <a:lnTo>
                    <a:pt x="116205" y="163702"/>
                  </a:lnTo>
                  <a:lnTo>
                    <a:pt x="130561" y="163560"/>
                  </a:lnTo>
                  <a:lnTo>
                    <a:pt x="172212" y="159003"/>
                  </a:lnTo>
                  <a:lnTo>
                    <a:pt x="178181" y="154812"/>
                  </a:lnTo>
                  <a:lnTo>
                    <a:pt x="184277" y="150621"/>
                  </a:lnTo>
                  <a:lnTo>
                    <a:pt x="188976" y="145033"/>
                  </a:lnTo>
                  <a:lnTo>
                    <a:pt x="193277" y="136144"/>
                  </a:lnTo>
                  <a:lnTo>
                    <a:pt x="93599" y="136144"/>
                  </a:lnTo>
                  <a:lnTo>
                    <a:pt x="93599" y="92328"/>
                  </a:lnTo>
                  <a:lnTo>
                    <a:pt x="190098" y="92328"/>
                  </a:lnTo>
                  <a:lnTo>
                    <a:pt x="189611" y="91566"/>
                  </a:lnTo>
                  <a:lnTo>
                    <a:pt x="185108" y="86709"/>
                  </a:lnTo>
                  <a:lnTo>
                    <a:pt x="179784" y="82613"/>
                  </a:lnTo>
                  <a:lnTo>
                    <a:pt x="173626" y="79279"/>
                  </a:lnTo>
                  <a:lnTo>
                    <a:pt x="166624" y="76707"/>
                  </a:lnTo>
                  <a:lnTo>
                    <a:pt x="173609" y="73532"/>
                  </a:lnTo>
                  <a:lnTo>
                    <a:pt x="179197" y="68706"/>
                  </a:lnTo>
                  <a:lnTo>
                    <a:pt x="181543" y="65150"/>
                  </a:lnTo>
                  <a:lnTo>
                    <a:pt x="93599" y="65150"/>
                  </a:lnTo>
                  <a:lnTo>
                    <a:pt x="93599" y="27416"/>
                  </a:lnTo>
                  <a:lnTo>
                    <a:pt x="187603" y="27416"/>
                  </a:lnTo>
                  <a:lnTo>
                    <a:pt x="181229" y="16382"/>
                  </a:lnTo>
                  <a:lnTo>
                    <a:pt x="177038" y="11811"/>
                  </a:lnTo>
                  <a:lnTo>
                    <a:pt x="171958" y="8381"/>
                  </a:lnTo>
                  <a:lnTo>
                    <a:pt x="167005" y="4952"/>
                  </a:lnTo>
                  <a:lnTo>
                    <a:pt x="161290" y="2793"/>
                  </a:lnTo>
                  <a:lnTo>
                    <a:pt x="154940" y="1650"/>
                  </a:lnTo>
                  <a:lnTo>
                    <a:pt x="149558" y="964"/>
                  </a:lnTo>
                  <a:lnTo>
                    <a:pt x="142938" y="444"/>
                  </a:lnTo>
                  <a:lnTo>
                    <a:pt x="135080" y="115"/>
                  </a:lnTo>
                  <a:close/>
                </a:path>
                <a:path w="382905" h="163829">
                  <a:moveTo>
                    <a:pt x="190098" y="92328"/>
                  </a:moveTo>
                  <a:lnTo>
                    <a:pt x="120269" y="92328"/>
                  </a:lnTo>
                  <a:lnTo>
                    <a:pt x="130532" y="92473"/>
                  </a:lnTo>
                  <a:lnTo>
                    <a:pt x="138842" y="92916"/>
                  </a:lnTo>
                  <a:lnTo>
                    <a:pt x="163449" y="120522"/>
                  </a:lnTo>
                  <a:lnTo>
                    <a:pt x="161925" y="125094"/>
                  </a:lnTo>
                  <a:lnTo>
                    <a:pt x="158750" y="128523"/>
                  </a:lnTo>
                  <a:lnTo>
                    <a:pt x="155702" y="132079"/>
                  </a:lnTo>
                  <a:lnTo>
                    <a:pt x="151765" y="134238"/>
                  </a:lnTo>
                  <a:lnTo>
                    <a:pt x="146812" y="135127"/>
                  </a:lnTo>
                  <a:lnTo>
                    <a:pt x="143637" y="135762"/>
                  </a:lnTo>
                  <a:lnTo>
                    <a:pt x="136017" y="136144"/>
                  </a:lnTo>
                  <a:lnTo>
                    <a:pt x="193277" y="136144"/>
                  </a:lnTo>
                  <a:lnTo>
                    <a:pt x="195834" y="130936"/>
                  </a:lnTo>
                  <a:lnTo>
                    <a:pt x="197612" y="123697"/>
                  </a:lnTo>
                  <a:lnTo>
                    <a:pt x="197612" y="116204"/>
                  </a:lnTo>
                  <a:lnTo>
                    <a:pt x="197137" y="109727"/>
                  </a:lnTo>
                  <a:lnTo>
                    <a:pt x="197111" y="109372"/>
                  </a:lnTo>
                  <a:lnTo>
                    <a:pt x="195611" y="102981"/>
                  </a:lnTo>
                  <a:lnTo>
                    <a:pt x="193111" y="97041"/>
                  </a:lnTo>
                  <a:lnTo>
                    <a:pt x="190190" y="92473"/>
                  </a:lnTo>
                  <a:lnTo>
                    <a:pt x="190098" y="92328"/>
                  </a:lnTo>
                  <a:close/>
                </a:path>
                <a:path w="382905" h="163829">
                  <a:moveTo>
                    <a:pt x="187603" y="27416"/>
                  </a:moveTo>
                  <a:lnTo>
                    <a:pt x="131302" y="27416"/>
                  </a:lnTo>
                  <a:lnTo>
                    <a:pt x="137221" y="27572"/>
                  </a:lnTo>
                  <a:lnTo>
                    <a:pt x="140843" y="27812"/>
                  </a:lnTo>
                  <a:lnTo>
                    <a:pt x="157353" y="40893"/>
                  </a:lnTo>
                  <a:lnTo>
                    <a:pt x="157353" y="51180"/>
                  </a:lnTo>
                  <a:lnTo>
                    <a:pt x="155829" y="55498"/>
                  </a:lnTo>
                  <a:lnTo>
                    <a:pt x="152527" y="58673"/>
                  </a:lnTo>
                  <a:lnTo>
                    <a:pt x="149352" y="61975"/>
                  </a:lnTo>
                  <a:lnTo>
                    <a:pt x="144907" y="63880"/>
                  </a:lnTo>
                  <a:lnTo>
                    <a:pt x="139192" y="64515"/>
                  </a:lnTo>
                  <a:lnTo>
                    <a:pt x="136144" y="64896"/>
                  </a:lnTo>
                  <a:lnTo>
                    <a:pt x="128143" y="65150"/>
                  </a:lnTo>
                  <a:lnTo>
                    <a:pt x="181543" y="65150"/>
                  </a:lnTo>
                  <a:lnTo>
                    <a:pt x="183388" y="62356"/>
                  </a:lnTo>
                  <a:lnTo>
                    <a:pt x="187452" y="55879"/>
                  </a:lnTo>
                  <a:lnTo>
                    <a:pt x="189611" y="48894"/>
                  </a:lnTo>
                  <a:lnTo>
                    <a:pt x="189611" y="34162"/>
                  </a:lnTo>
                  <a:lnTo>
                    <a:pt x="187833" y="27812"/>
                  </a:lnTo>
                  <a:lnTo>
                    <a:pt x="187694" y="27572"/>
                  </a:lnTo>
                  <a:lnTo>
                    <a:pt x="187603" y="27416"/>
                  </a:lnTo>
                  <a:close/>
                </a:path>
                <a:path w="382905" h="163829">
                  <a:moveTo>
                    <a:pt x="274066" y="0"/>
                  </a:moveTo>
                  <a:lnTo>
                    <a:pt x="224536" y="0"/>
                  </a:lnTo>
                  <a:lnTo>
                    <a:pt x="224536" y="163702"/>
                  </a:lnTo>
                  <a:lnTo>
                    <a:pt x="255270" y="163702"/>
                  </a:lnTo>
                  <a:lnTo>
                    <a:pt x="255270" y="34798"/>
                  </a:lnTo>
                  <a:lnTo>
                    <a:pt x="283290" y="34798"/>
                  </a:lnTo>
                  <a:lnTo>
                    <a:pt x="274066" y="0"/>
                  </a:lnTo>
                  <a:close/>
                </a:path>
                <a:path w="382905" h="163829">
                  <a:moveTo>
                    <a:pt x="283290" y="34798"/>
                  </a:moveTo>
                  <a:lnTo>
                    <a:pt x="255270" y="34798"/>
                  </a:lnTo>
                  <a:lnTo>
                    <a:pt x="287655" y="163702"/>
                  </a:lnTo>
                  <a:lnTo>
                    <a:pt x="319405" y="163702"/>
                  </a:lnTo>
                  <a:lnTo>
                    <a:pt x="332537" y="111632"/>
                  </a:lnTo>
                  <a:lnTo>
                    <a:pt x="303657" y="111632"/>
                  </a:lnTo>
                  <a:lnTo>
                    <a:pt x="283290" y="34798"/>
                  </a:lnTo>
                  <a:close/>
                </a:path>
                <a:path w="382905" h="163829">
                  <a:moveTo>
                    <a:pt x="382651" y="34798"/>
                  </a:moveTo>
                  <a:lnTo>
                    <a:pt x="351917" y="34798"/>
                  </a:lnTo>
                  <a:lnTo>
                    <a:pt x="351917" y="163702"/>
                  </a:lnTo>
                  <a:lnTo>
                    <a:pt x="382651" y="163702"/>
                  </a:lnTo>
                  <a:lnTo>
                    <a:pt x="382651" y="34798"/>
                  </a:lnTo>
                  <a:close/>
                </a:path>
                <a:path w="382905" h="163829">
                  <a:moveTo>
                    <a:pt x="382651" y="0"/>
                  </a:moveTo>
                  <a:lnTo>
                    <a:pt x="332994" y="0"/>
                  </a:lnTo>
                  <a:lnTo>
                    <a:pt x="303657" y="111632"/>
                  </a:lnTo>
                  <a:lnTo>
                    <a:pt x="332537" y="111632"/>
                  </a:lnTo>
                  <a:lnTo>
                    <a:pt x="351917" y="34798"/>
                  </a:lnTo>
                  <a:lnTo>
                    <a:pt x="382651" y="34798"/>
                  </a:lnTo>
                  <a:lnTo>
                    <a:pt x="382651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4974971" y="2858135"/>
            <a:ext cx="2234565" cy="1548765"/>
            <a:chOff x="4974971" y="2858135"/>
            <a:chExt cx="2234565" cy="1548765"/>
          </a:xfrm>
        </p:grpSpPr>
        <p:sp>
          <p:nvSpPr>
            <p:cNvPr id="13" name="object 13" descr=""/>
            <p:cNvSpPr/>
            <p:nvPr/>
          </p:nvSpPr>
          <p:spPr>
            <a:xfrm>
              <a:off x="4997196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95950" y="3557397"/>
              <a:ext cx="803910" cy="208915"/>
            </a:xfrm>
            <a:custGeom>
              <a:avLst/>
              <a:gdLst/>
              <a:ahLst/>
              <a:cxnLst/>
              <a:rect l="l" t="t" r="r" b="b"/>
              <a:pathLst>
                <a:path w="803910" h="208914">
                  <a:moveTo>
                    <a:pt x="121412" y="0"/>
                  </a:moveTo>
                  <a:lnTo>
                    <a:pt x="0" y="0"/>
                  </a:lnTo>
                  <a:lnTo>
                    <a:pt x="0" y="163702"/>
                  </a:lnTo>
                  <a:lnTo>
                    <a:pt x="124460" y="163702"/>
                  </a:lnTo>
                  <a:lnTo>
                    <a:pt x="124460" y="136144"/>
                  </a:lnTo>
                  <a:lnTo>
                    <a:pt x="33020" y="136144"/>
                  </a:lnTo>
                  <a:lnTo>
                    <a:pt x="33020" y="91566"/>
                  </a:lnTo>
                  <a:lnTo>
                    <a:pt x="115188" y="91566"/>
                  </a:lnTo>
                  <a:lnTo>
                    <a:pt x="115188" y="64007"/>
                  </a:lnTo>
                  <a:lnTo>
                    <a:pt x="33020" y="64007"/>
                  </a:lnTo>
                  <a:lnTo>
                    <a:pt x="33020" y="27686"/>
                  </a:lnTo>
                  <a:lnTo>
                    <a:pt x="121412" y="27686"/>
                  </a:lnTo>
                  <a:lnTo>
                    <a:pt x="121412" y="0"/>
                  </a:lnTo>
                  <a:close/>
                </a:path>
                <a:path w="803910" h="208914">
                  <a:moveTo>
                    <a:pt x="259461" y="149097"/>
                  </a:moveTo>
                  <a:lnTo>
                    <a:pt x="228091" y="149097"/>
                  </a:lnTo>
                  <a:lnTo>
                    <a:pt x="228091" y="208787"/>
                  </a:lnTo>
                  <a:lnTo>
                    <a:pt x="259461" y="208787"/>
                  </a:lnTo>
                  <a:lnTo>
                    <a:pt x="259461" y="149097"/>
                  </a:lnTo>
                  <a:close/>
                </a:path>
                <a:path w="803910" h="208914">
                  <a:moveTo>
                    <a:pt x="202691" y="42417"/>
                  </a:moveTo>
                  <a:lnTo>
                    <a:pt x="194817" y="42417"/>
                  </a:lnTo>
                  <a:lnTo>
                    <a:pt x="184505" y="43418"/>
                  </a:lnTo>
                  <a:lnTo>
                    <a:pt x="152651" y="67055"/>
                  </a:lnTo>
                  <a:lnTo>
                    <a:pt x="144399" y="102996"/>
                  </a:lnTo>
                  <a:lnTo>
                    <a:pt x="145373" y="117429"/>
                  </a:lnTo>
                  <a:lnTo>
                    <a:pt x="166822" y="157797"/>
                  </a:lnTo>
                  <a:lnTo>
                    <a:pt x="193039" y="166369"/>
                  </a:lnTo>
                  <a:lnTo>
                    <a:pt x="200151" y="166369"/>
                  </a:lnTo>
                  <a:lnTo>
                    <a:pt x="206755" y="164845"/>
                  </a:lnTo>
                  <a:lnTo>
                    <a:pt x="212851" y="161670"/>
                  </a:lnTo>
                  <a:lnTo>
                    <a:pt x="218948" y="158622"/>
                  </a:lnTo>
                  <a:lnTo>
                    <a:pt x="224027" y="154431"/>
                  </a:lnTo>
                  <a:lnTo>
                    <a:pt x="228091" y="149097"/>
                  </a:lnTo>
                  <a:lnTo>
                    <a:pt x="259461" y="149097"/>
                  </a:lnTo>
                  <a:lnTo>
                    <a:pt x="259461" y="141604"/>
                  </a:lnTo>
                  <a:lnTo>
                    <a:pt x="194817" y="141604"/>
                  </a:lnTo>
                  <a:lnTo>
                    <a:pt x="188722" y="138683"/>
                  </a:lnTo>
                  <a:lnTo>
                    <a:pt x="176402" y="104775"/>
                  </a:lnTo>
                  <a:lnTo>
                    <a:pt x="176899" y="95611"/>
                  </a:lnTo>
                  <a:lnTo>
                    <a:pt x="195579" y="67055"/>
                  </a:lnTo>
                  <a:lnTo>
                    <a:pt x="259461" y="67055"/>
                  </a:lnTo>
                  <a:lnTo>
                    <a:pt x="259461" y="62610"/>
                  </a:lnTo>
                  <a:lnTo>
                    <a:pt x="230632" y="62610"/>
                  </a:lnTo>
                  <a:lnTo>
                    <a:pt x="226187" y="55879"/>
                  </a:lnTo>
                  <a:lnTo>
                    <a:pt x="220979" y="50800"/>
                  </a:lnTo>
                  <a:lnTo>
                    <a:pt x="209423" y="44068"/>
                  </a:lnTo>
                  <a:lnTo>
                    <a:pt x="202691" y="42417"/>
                  </a:lnTo>
                  <a:close/>
                </a:path>
                <a:path w="803910" h="208914">
                  <a:moveTo>
                    <a:pt x="259461" y="67055"/>
                  </a:moveTo>
                  <a:lnTo>
                    <a:pt x="210565" y="67055"/>
                  </a:lnTo>
                  <a:lnTo>
                    <a:pt x="216788" y="69976"/>
                  </a:lnTo>
                  <a:lnTo>
                    <a:pt x="221741" y="75818"/>
                  </a:lnTo>
                  <a:lnTo>
                    <a:pt x="224982" y="80869"/>
                  </a:lnTo>
                  <a:lnTo>
                    <a:pt x="227282" y="87074"/>
                  </a:lnTo>
                  <a:lnTo>
                    <a:pt x="228653" y="94446"/>
                  </a:lnTo>
                  <a:lnTo>
                    <a:pt x="229108" y="102996"/>
                  </a:lnTo>
                  <a:lnTo>
                    <a:pt x="228605" y="111948"/>
                  </a:lnTo>
                  <a:lnTo>
                    <a:pt x="209296" y="141604"/>
                  </a:lnTo>
                  <a:lnTo>
                    <a:pt x="259461" y="141604"/>
                  </a:lnTo>
                  <a:lnTo>
                    <a:pt x="259461" y="67055"/>
                  </a:lnTo>
                  <a:close/>
                </a:path>
                <a:path w="803910" h="208914">
                  <a:moveTo>
                    <a:pt x="259461" y="45085"/>
                  </a:moveTo>
                  <a:lnTo>
                    <a:pt x="230632" y="45085"/>
                  </a:lnTo>
                  <a:lnTo>
                    <a:pt x="230632" y="62610"/>
                  </a:lnTo>
                  <a:lnTo>
                    <a:pt x="259461" y="62610"/>
                  </a:lnTo>
                  <a:lnTo>
                    <a:pt x="259461" y="45085"/>
                  </a:lnTo>
                  <a:close/>
                </a:path>
                <a:path w="803910" h="208914">
                  <a:moveTo>
                    <a:pt x="323088" y="45085"/>
                  </a:moveTo>
                  <a:lnTo>
                    <a:pt x="291719" y="45085"/>
                  </a:lnTo>
                  <a:lnTo>
                    <a:pt x="291804" y="122697"/>
                  </a:lnTo>
                  <a:lnTo>
                    <a:pt x="291921" y="126232"/>
                  </a:lnTo>
                  <a:lnTo>
                    <a:pt x="291982" y="128071"/>
                  </a:lnTo>
                  <a:lnTo>
                    <a:pt x="315975" y="164591"/>
                  </a:lnTo>
                  <a:lnTo>
                    <a:pt x="323214" y="166369"/>
                  </a:lnTo>
                  <a:lnTo>
                    <a:pt x="338963" y="166369"/>
                  </a:lnTo>
                  <a:lnTo>
                    <a:pt x="345837" y="164591"/>
                  </a:lnTo>
                  <a:lnTo>
                    <a:pt x="346075" y="164591"/>
                  </a:lnTo>
                  <a:lnTo>
                    <a:pt x="353440" y="160908"/>
                  </a:lnTo>
                  <a:lnTo>
                    <a:pt x="360425" y="157225"/>
                  </a:lnTo>
                  <a:lnTo>
                    <a:pt x="366140" y="152272"/>
                  </a:lnTo>
                  <a:lnTo>
                    <a:pt x="370459" y="145922"/>
                  </a:lnTo>
                  <a:lnTo>
                    <a:pt x="399541" y="145922"/>
                  </a:lnTo>
                  <a:lnTo>
                    <a:pt x="399541" y="142494"/>
                  </a:lnTo>
                  <a:lnTo>
                    <a:pt x="338074" y="142494"/>
                  </a:lnTo>
                  <a:lnTo>
                    <a:pt x="334137" y="141350"/>
                  </a:lnTo>
                  <a:lnTo>
                    <a:pt x="323205" y="110853"/>
                  </a:lnTo>
                  <a:lnTo>
                    <a:pt x="323088" y="45085"/>
                  </a:lnTo>
                  <a:close/>
                </a:path>
                <a:path w="803910" h="208914">
                  <a:moveTo>
                    <a:pt x="399541" y="145922"/>
                  </a:moveTo>
                  <a:lnTo>
                    <a:pt x="370459" y="145922"/>
                  </a:lnTo>
                  <a:lnTo>
                    <a:pt x="370459" y="163702"/>
                  </a:lnTo>
                  <a:lnTo>
                    <a:pt x="399541" y="163702"/>
                  </a:lnTo>
                  <a:lnTo>
                    <a:pt x="399541" y="145922"/>
                  </a:lnTo>
                  <a:close/>
                </a:path>
                <a:path w="803910" h="208914">
                  <a:moveTo>
                    <a:pt x="399541" y="45085"/>
                  </a:moveTo>
                  <a:lnTo>
                    <a:pt x="368173" y="45085"/>
                  </a:lnTo>
                  <a:lnTo>
                    <a:pt x="368173" y="95122"/>
                  </a:lnTo>
                  <a:lnTo>
                    <a:pt x="368030" y="106695"/>
                  </a:lnTo>
                  <a:lnTo>
                    <a:pt x="357124" y="138048"/>
                  </a:lnTo>
                  <a:lnTo>
                    <a:pt x="352933" y="140969"/>
                  </a:lnTo>
                  <a:lnTo>
                    <a:pt x="348107" y="142494"/>
                  </a:lnTo>
                  <a:lnTo>
                    <a:pt x="399541" y="142494"/>
                  </a:lnTo>
                  <a:lnTo>
                    <a:pt x="399541" y="45085"/>
                  </a:lnTo>
                  <a:close/>
                </a:path>
                <a:path w="803910" h="208914">
                  <a:moveTo>
                    <a:pt x="460883" y="0"/>
                  </a:moveTo>
                  <a:lnTo>
                    <a:pt x="429513" y="0"/>
                  </a:lnTo>
                  <a:lnTo>
                    <a:pt x="429513" y="29082"/>
                  </a:lnTo>
                  <a:lnTo>
                    <a:pt x="460883" y="29082"/>
                  </a:lnTo>
                  <a:lnTo>
                    <a:pt x="460883" y="0"/>
                  </a:lnTo>
                  <a:close/>
                </a:path>
                <a:path w="803910" h="208914">
                  <a:moveTo>
                    <a:pt x="460883" y="45085"/>
                  </a:moveTo>
                  <a:lnTo>
                    <a:pt x="429513" y="45085"/>
                  </a:lnTo>
                  <a:lnTo>
                    <a:pt x="429513" y="163702"/>
                  </a:lnTo>
                  <a:lnTo>
                    <a:pt x="460883" y="163702"/>
                  </a:lnTo>
                  <a:lnTo>
                    <a:pt x="460883" y="45085"/>
                  </a:lnTo>
                  <a:close/>
                </a:path>
                <a:path w="803910" h="208914">
                  <a:moveTo>
                    <a:pt x="522477" y="45085"/>
                  </a:moveTo>
                  <a:lnTo>
                    <a:pt x="493395" y="45085"/>
                  </a:lnTo>
                  <a:lnTo>
                    <a:pt x="493395" y="163702"/>
                  </a:lnTo>
                  <a:lnTo>
                    <a:pt x="524763" y="163702"/>
                  </a:lnTo>
                  <a:lnTo>
                    <a:pt x="524763" y="109981"/>
                  </a:lnTo>
                  <a:lnTo>
                    <a:pt x="524908" y="100841"/>
                  </a:lnTo>
                  <a:lnTo>
                    <a:pt x="545211" y="66420"/>
                  </a:lnTo>
                  <a:lnTo>
                    <a:pt x="599107" y="66420"/>
                  </a:lnTo>
                  <a:lnTo>
                    <a:pt x="598551" y="64007"/>
                  </a:lnTo>
                  <a:lnTo>
                    <a:pt x="597854" y="62483"/>
                  </a:lnTo>
                  <a:lnTo>
                    <a:pt x="522477" y="62483"/>
                  </a:lnTo>
                  <a:lnTo>
                    <a:pt x="522477" y="45085"/>
                  </a:lnTo>
                  <a:close/>
                </a:path>
                <a:path w="803910" h="208914">
                  <a:moveTo>
                    <a:pt x="599107" y="66420"/>
                  </a:moveTo>
                  <a:lnTo>
                    <a:pt x="554863" y="66420"/>
                  </a:lnTo>
                  <a:lnTo>
                    <a:pt x="558546" y="67436"/>
                  </a:lnTo>
                  <a:lnTo>
                    <a:pt x="561466" y="69595"/>
                  </a:lnTo>
                  <a:lnTo>
                    <a:pt x="569976" y="90423"/>
                  </a:lnTo>
                  <a:lnTo>
                    <a:pt x="569976" y="163702"/>
                  </a:lnTo>
                  <a:lnTo>
                    <a:pt x="601345" y="163702"/>
                  </a:lnTo>
                  <a:lnTo>
                    <a:pt x="601345" y="80898"/>
                  </a:lnTo>
                  <a:lnTo>
                    <a:pt x="600891" y="74548"/>
                  </a:lnTo>
                  <a:lnTo>
                    <a:pt x="600837" y="73786"/>
                  </a:lnTo>
                  <a:lnTo>
                    <a:pt x="599107" y="66420"/>
                  </a:lnTo>
                  <a:close/>
                </a:path>
                <a:path w="803910" h="208914">
                  <a:moveTo>
                    <a:pt x="568451" y="42417"/>
                  </a:moveTo>
                  <a:lnTo>
                    <a:pt x="561594" y="42417"/>
                  </a:lnTo>
                  <a:lnTo>
                    <a:pt x="550275" y="43687"/>
                  </a:lnTo>
                  <a:lnTo>
                    <a:pt x="540035" y="47450"/>
                  </a:lnTo>
                  <a:lnTo>
                    <a:pt x="530768" y="53722"/>
                  </a:lnTo>
                  <a:lnTo>
                    <a:pt x="522477" y="62483"/>
                  </a:lnTo>
                  <a:lnTo>
                    <a:pt x="597854" y="62483"/>
                  </a:lnTo>
                  <a:lnTo>
                    <a:pt x="596519" y="59562"/>
                  </a:lnTo>
                  <a:lnTo>
                    <a:pt x="593471" y="55752"/>
                  </a:lnTo>
                  <a:lnTo>
                    <a:pt x="590550" y="51815"/>
                  </a:lnTo>
                  <a:lnTo>
                    <a:pt x="586232" y="48640"/>
                  </a:lnTo>
                  <a:lnTo>
                    <a:pt x="580516" y="46227"/>
                  </a:lnTo>
                  <a:lnTo>
                    <a:pt x="574801" y="43687"/>
                  </a:lnTo>
                  <a:lnTo>
                    <a:pt x="568451" y="42417"/>
                  </a:lnTo>
                  <a:close/>
                </a:path>
                <a:path w="803910" h="208914">
                  <a:moveTo>
                    <a:pt x="662051" y="0"/>
                  </a:moveTo>
                  <a:lnTo>
                    <a:pt x="630682" y="0"/>
                  </a:lnTo>
                  <a:lnTo>
                    <a:pt x="630682" y="29082"/>
                  </a:lnTo>
                  <a:lnTo>
                    <a:pt x="662051" y="29082"/>
                  </a:lnTo>
                  <a:lnTo>
                    <a:pt x="662051" y="0"/>
                  </a:lnTo>
                  <a:close/>
                </a:path>
                <a:path w="803910" h="208914">
                  <a:moveTo>
                    <a:pt x="662051" y="45085"/>
                  </a:moveTo>
                  <a:lnTo>
                    <a:pt x="630682" y="45085"/>
                  </a:lnTo>
                  <a:lnTo>
                    <a:pt x="630682" y="163702"/>
                  </a:lnTo>
                  <a:lnTo>
                    <a:pt x="662051" y="163702"/>
                  </a:lnTo>
                  <a:lnTo>
                    <a:pt x="662051" y="45085"/>
                  </a:lnTo>
                  <a:close/>
                </a:path>
                <a:path w="803910" h="208914">
                  <a:moveTo>
                    <a:pt x="719709" y="45085"/>
                  </a:moveTo>
                  <a:lnTo>
                    <a:pt x="681482" y="45085"/>
                  </a:lnTo>
                  <a:lnTo>
                    <a:pt x="722376" y="102615"/>
                  </a:lnTo>
                  <a:lnTo>
                    <a:pt x="679703" y="163702"/>
                  </a:lnTo>
                  <a:lnTo>
                    <a:pt x="716407" y="163702"/>
                  </a:lnTo>
                  <a:lnTo>
                    <a:pt x="740790" y="127000"/>
                  </a:lnTo>
                  <a:lnTo>
                    <a:pt x="777590" y="127000"/>
                  </a:lnTo>
                  <a:lnTo>
                    <a:pt x="759460" y="101218"/>
                  </a:lnTo>
                  <a:lnTo>
                    <a:pt x="776310" y="77723"/>
                  </a:lnTo>
                  <a:lnTo>
                    <a:pt x="740790" y="77723"/>
                  </a:lnTo>
                  <a:lnTo>
                    <a:pt x="719709" y="45085"/>
                  </a:lnTo>
                  <a:close/>
                </a:path>
                <a:path w="803910" h="208914">
                  <a:moveTo>
                    <a:pt x="777590" y="127000"/>
                  </a:moveTo>
                  <a:lnTo>
                    <a:pt x="740790" y="127000"/>
                  </a:lnTo>
                  <a:lnTo>
                    <a:pt x="764794" y="163702"/>
                  </a:lnTo>
                  <a:lnTo>
                    <a:pt x="803401" y="163702"/>
                  </a:lnTo>
                  <a:lnTo>
                    <a:pt x="777590" y="127000"/>
                  </a:lnTo>
                  <a:close/>
                </a:path>
                <a:path w="803910" h="208914">
                  <a:moveTo>
                    <a:pt x="799719" y="45085"/>
                  </a:moveTo>
                  <a:lnTo>
                    <a:pt x="762888" y="45085"/>
                  </a:lnTo>
                  <a:lnTo>
                    <a:pt x="740790" y="77723"/>
                  </a:lnTo>
                  <a:lnTo>
                    <a:pt x="776310" y="77723"/>
                  </a:lnTo>
                  <a:lnTo>
                    <a:pt x="799719" y="45085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8695943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924035" y="3481781"/>
            <a:ext cx="173291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559933" y="4932121"/>
            <a:ext cx="10712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5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626279"/>
                </a:solidFill>
                <a:latin typeface="Arial"/>
                <a:cs typeface="Arial"/>
              </a:rPr>
              <a:t>Fuel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039606" y="4932121"/>
            <a:ext cx="157099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34581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(Lindner,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2020),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(Little, </a:t>
            </a:r>
            <a:r>
              <a:rPr dirty="0" sz="800" spc="-10" i="1">
                <a:latin typeface="Arial"/>
                <a:cs typeface="Arial"/>
              </a:rPr>
              <a:t>2019),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(Nelson,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(Macquarie,</a:t>
            </a:r>
            <a:r>
              <a:rPr dirty="0" sz="800" spc="6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1530" y="124019"/>
            <a:ext cx="8895080" cy="5410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2000" b="1">
                <a:latin typeface="Arial"/>
                <a:cs typeface="Arial"/>
              </a:rPr>
              <a:t>Potential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Synergies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potential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cross-selling,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up-selling,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power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capture,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end-to-end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capability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synergies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exist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between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35508" y="809244"/>
            <a:ext cx="10922635" cy="1152525"/>
            <a:chOff x="635508" y="809244"/>
            <a:chExt cx="10922635" cy="1152525"/>
          </a:xfrm>
        </p:grpSpPr>
        <p:sp>
          <p:nvSpPr>
            <p:cNvPr id="6" name="object 6" descr=""/>
            <p:cNvSpPr/>
            <p:nvPr/>
          </p:nvSpPr>
          <p:spPr>
            <a:xfrm>
              <a:off x="635508" y="809244"/>
              <a:ext cx="10922635" cy="1152525"/>
            </a:xfrm>
            <a:custGeom>
              <a:avLst/>
              <a:gdLst/>
              <a:ahLst/>
              <a:cxnLst/>
              <a:rect l="l" t="t" r="r" b="b"/>
              <a:pathLst>
                <a:path w="10922635" h="1152525">
                  <a:moveTo>
                    <a:pt x="10922508" y="0"/>
                  </a:moveTo>
                  <a:lnTo>
                    <a:pt x="0" y="0"/>
                  </a:lnTo>
                  <a:lnTo>
                    <a:pt x="0" y="1152143"/>
                  </a:lnTo>
                  <a:lnTo>
                    <a:pt x="10922508" y="1152143"/>
                  </a:lnTo>
                  <a:lnTo>
                    <a:pt x="109225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51375" y="841248"/>
              <a:ext cx="0" cy="1081405"/>
            </a:xfrm>
            <a:custGeom>
              <a:avLst/>
              <a:gdLst/>
              <a:ahLst/>
              <a:cxnLst/>
              <a:rect l="l" t="t" r="r" b="b"/>
              <a:pathLst>
                <a:path w="0" h="1081405">
                  <a:moveTo>
                    <a:pt x="0" y="0"/>
                  </a:moveTo>
                  <a:lnTo>
                    <a:pt x="0" y="1081151"/>
                  </a:lnTo>
                </a:path>
              </a:pathLst>
            </a:custGeom>
            <a:ln w="2857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5508" y="809244"/>
              <a:ext cx="3223260" cy="1152525"/>
            </a:xfrm>
            <a:custGeom>
              <a:avLst/>
              <a:gdLst/>
              <a:ahLst/>
              <a:cxnLst/>
              <a:rect l="l" t="t" r="r" b="b"/>
              <a:pathLst>
                <a:path w="3223260" h="1152525">
                  <a:moveTo>
                    <a:pt x="2925699" y="0"/>
                  </a:moveTo>
                  <a:lnTo>
                    <a:pt x="0" y="0"/>
                  </a:lnTo>
                  <a:lnTo>
                    <a:pt x="0" y="1152143"/>
                  </a:lnTo>
                  <a:lnTo>
                    <a:pt x="2925699" y="1152143"/>
                  </a:lnTo>
                  <a:lnTo>
                    <a:pt x="3223260" y="576071"/>
                  </a:lnTo>
                  <a:lnTo>
                    <a:pt x="2925699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15746" y="1147648"/>
            <a:ext cx="232346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Cross-Selling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416552" y="877824"/>
            <a:ext cx="7009130" cy="1010919"/>
            <a:chOff x="4416552" y="877824"/>
            <a:chExt cx="7009130" cy="1010919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6552" y="877824"/>
              <a:ext cx="1513331" cy="101041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584180" y="923544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30">
                  <a:moveTo>
                    <a:pt x="0" y="418338"/>
                  </a:moveTo>
                  <a:lnTo>
                    <a:pt x="2814" y="369556"/>
                  </a:lnTo>
                  <a:lnTo>
                    <a:pt x="11050" y="322425"/>
                  </a:lnTo>
                  <a:lnTo>
                    <a:pt x="24391" y="277261"/>
                  </a:lnTo>
                  <a:lnTo>
                    <a:pt x="42525" y="234376"/>
                  </a:lnTo>
                  <a:lnTo>
                    <a:pt x="65137" y="194084"/>
                  </a:lnTo>
                  <a:lnTo>
                    <a:pt x="91913" y="156700"/>
                  </a:lnTo>
                  <a:lnTo>
                    <a:pt x="122539" y="122539"/>
                  </a:lnTo>
                  <a:lnTo>
                    <a:pt x="156700" y="91913"/>
                  </a:lnTo>
                  <a:lnTo>
                    <a:pt x="194084" y="65137"/>
                  </a:lnTo>
                  <a:lnTo>
                    <a:pt x="234376" y="42525"/>
                  </a:lnTo>
                  <a:lnTo>
                    <a:pt x="277261" y="24391"/>
                  </a:lnTo>
                  <a:lnTo>
                    <a:pt x="322425" y="11050"/>
                  </a:lnTo>
                  <a:lnTo>
                    <a:pt x="369556" y="2814"/>
                  </a:lnTo>
                  <a:lnTo>
                    <a:pt x="418338" y="0"/>
                  </a:lnTo>
                  <a:lnTo>
                    <a:pt x="467119" y="2814"/>
                  </a:lnTo>
                  <a:lnTo>
                    <a:pt x="514250" y="11050"/>
                  </a:lnTo>
                  <a:lnTo>
                    <a:pt x="559414" y="24391"/>
                  </a:lnTo>
                  <a:lnTo>
                    <a:pt x="602299" y="42525"/>
                  </a:lnTo>
                  <a:lnTo>
                    <a:pt x="642591" y="65137"/>
                  </a:lnTo>
                  <a:lnTo>
                    <a:pt x="679975" y="91913"/>
                  </a:lnTo>
                  <a:lnTo>
                    <a:pt x="714136" y="122539"/>
                  </a:lnTo>
                  <a:lnTo>
                    <a:pt x="744762" y="156700"/>
                  </a:lnTo>
                  <a:lnTo>
                    <a:pt x="771538" y="194084"/>
                  </a:lnTo>
                  <a:lnTo>
                    <a:pt x="794150" y="234376"/>
                  </a:lnTo>
                  <a:lnTo>
                    <a:pt x="812284" y="277261"/>
                  </a:lnTo>
                  <a:lnTo>
                    <a:pt x="825625" y="322425"/>
                  </a:lnTo>
                  <a:lnTo>
                    <a:pt x="833861" y="369556"/>
                  </a:lnTo>
                  <a:lnTo>
                    <a:pt x="836676" y="418338"/>
                  </a:lnTo>
                  <a:lnTo>
                    <a:pt x="833861" y="467119"/>
                  </a:lnTo>
                  <a:lnTo>
                    <a:pt x="825625" y="514250"/>
                  </a:lnTo>
                  <a:lnTo>
                    <a:pt x="812284" y="559414"/>
                  </a:lnTo>
                  <a:lnTo>
                    <a:pt x="794150" y="602299"/>
                  </a:lnTo>
                  <a:lnTo>
                    <a:pt x="771538" y="642591"/>
                  </a:lnTo>
                  <a:lnTo>
                    <a:pt x="744762" y="679975"/>
                  </a:lnTo>
                  <a:lnTo>
                    <a:pt x="714136" y="714136"/>
                  </a:lnTo>
                  <a:lnTo>
                    <a:pt x="679975" y="744762"/>
                  </a:lnTo>
                  <a:lnTo>
                    <a:pt x="642591" y="771538"/>
                  </a:lnTo>
                  <a:lnTo>
                    <a:pt x="602299" y="794150"/>
                  </a:lnTo>
                  <a:lnTo>
                    <a:pt x="559414" y="812284"/>
                  </a:lnTo>
                  <a:lnTo>
                    <a:pt x="514250" y="825625"/>
                  </a:lnTo>
                  <a:lnTo>
                    <a:pt x="467119" y="833861"/>
                  </a:lnTo>
                  <a:lnTo>
                    <a:pt x="418338" y="836676"/>
                  </a:lnTo>
                  <a:lnTo>
                    <a:pt x="369556" y="833861"/>
                  </a:lnTo>
                  <a:lnTo>
                    <a:pt x="322425" y="825625"/>
                  </a:lnTo>
                  <a:lnTo>
                    <a:pt x="277261" y="812284"/>
                  </a:lnTo>
                  <a:lnTo>
                    <a:pt x="234376" y="794150"/>
                  </a:lnTo>
                  <a:lnTo>
                    <a:pt x="194084" y="771538"/>
                  </a:lnTo>
                  <a:lnTo>
                    <a:pt x="156700" y="744762"/>
                  </a:lnTo>
                  <a:lnTo>
                    <a:pt x="122539" y="714136"/>
                  </a:lnTo>
                  <a:lnTo>
                    <a:pt x="91913" y="679975"/>
                  </a:lnTo>
                  <a:lnTo>
                    <a:pt x="65137" y="642591"/>
                  </a:lnTo>
                  <a:lnTo>
                    <a:pt x="42525" y="602299"/>
                  </a:lnTo>
                  <a:lnTo>
                    <a:pt x="24391" y="559414"/>
                  </a:lnTo>
                  <a:lnTo>
                    <a:pt x="11050" y="514250"/>
                  </a:lnTo>
                  <a:lnTo>
                    <a:pt x="2814" y="467119"/>
                  </a:lnTo>
                  <a:lnTo>
                    <a:pt x="0" y="41833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584180" y="923544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30">
                  <a:moveTo>
                    <a:pt x="418338" y="0"/>
                  </a:moveTo>
                  <a:lnTo>
                    <a:pt x="418338" y="418338"/>
                  </a:lnTo>
                  <a:lnTo>
                    <a:pt x="0" y="418338"/>
                  </a:lnTo>
                  <a:lnTo>
                    <a:pt x="2814" y="467119"/>
                  </a:lnTo>
                  <a:lnTo>
                    <a:pt x="11050" y="514250"/>
                  </a:lnTo>
                  <a:lnTo>
                    <a:pt x="24391" y="559414"/>
                  </a:lnTo>
                  <a:lnTo>
                    <a:pt x="42525" y="602299"/>
                  </a:lnTo>
                  <a:lnTo>
                    <a:pt x="65137" y="642591"/>
                  </a:lnTo>
                  <a:lnTo>
                    <a:pt x="91913" y="679975"/>
                  </a:lnTo>
                  <a:lnTo>
                    <a:pt x="122539" y="714136"/>
                  </a:lnTo>
                  <a:lnTo>
                    <a:pt x="156700" y="744762"/>
                  </a:lnTo>
                  <a:lnTo>
                    <a:pt x="194084" y="771538"/>
                  </a:lnTo>
                  <a:lnTo>
                    <a:pt x="234376" y="794150"/>
                  </a:lnTo>
                  <a:lnTo>
                    <a:pt x="277261" y="812284"/>
                  </a:lnTo>
                  <a:lnTo>
                    <a:pt x="322425" y="825625"/>
                  </a:lnTo>
                  <a:lnTo>
                    <a:pt x="369556" y="833861"/>
                  </a:lnTo>
                  <a:lnTo>
                    <a:pt x="418338" y="836676"/>
                  </a:lnTo>
                  <a:lnTo>
                    <a:pt x="467119" y="833861"/>
                  </a:lnTo>
                  <a:lnTo>
                    <a:pt x="514250" y="825625"/>
                  </a:lnTo>
                  <a:lnTo>
                    <a:pt x="559414" y="812284"/>
                  </a:lnTo>
                  <a:lnTo>
                    <a:pt x="602299" y="794150"/>
                  </a:lnTo>
                  <a:lnTo>
                    <a:pt x="642591" y="771538"/>
                  </a:lnTo>
                  <a:lnTo>
                    <a:pt x="679975" y="744762"/>
                  </a:lnTo>
                  <a:lnTo>
                    <a:pt x="714136" y="714136"/>
                  </a:lnTo>
                  <a:lnTo>
                    <a:pt x="744762" y="679975"/>
                  </a:lnTo>
                  <a:lnTo>
                    <a:pt x="771538" y="642591"/>
                  </a:lnTo>
                  <a:lnTo>
                    <a:pt x="794150" y="602299"/>
                  </a:lnTo>
                  <a:lnTo>
                    <a:pt x="812284" y="559414"/>
                  </a:lnTo>
                  <a:lnTo>
                    <a:pt x="825625" y="514250"/>
                  </a:lnTo>
                  <a:lnTo>
                    <a:pt x="833861" y="467119"/>
                  </a:lnTo>
                  <a:lnTo>
                    <a:pt x="836676" y="418338"/>
                  </a:lnTo>
                  <a:lnTo>
                    <a:pt x="833861" y="369556"/>
                  </a:lnTo>
                  <a:lnTo>
                    <a:pt x="825625" y="322425"/>
                  </a:lnTo>
                  <a:lnTo>
                    <a:pt x="812284" y="277261"/>
                  </a:lnTo>
                  <a:lnTo>
                    <a:pt x="794150" y="234376"/>
                  </a:lnTo>
                  <a:lnTo>
                    <a:pt x="771538" y="194084"/>
                  </a:lnTo>
                  <a:lnTo>
                    <a:pt x="744762" y="156700"/>
                  </a:lnTo>
                  <a:lnTo>
                    <a:pt x="714136" y="122539"/>
                  </a:lnTo>
                  <a:lnTo>
                    <a:pt x="679975" y="91913"/>
                  </a:lnTo>
                  <a:lnTo>
                    <a:pt x="642591" y="65137"/>
                  </a:lnTo>
                  <a:lnTo>
                    <a:pt x="602299" y="42525"/>
                  </a:lnTo>
                  <a:lnTo>
                    <a:pt x="559414" y="24391"/>
                  </a:lnTo>
                  <a:lnTo>
                    <a:pt x="514250" y="11050"/>
                  </a:lnTo>
                  <a:lnTo>
                    <a:pt x="467119" y="2814"/>
                  </a:lnTo>
                  <a:lnTo>
                    <a:pt x="41833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584180" y="923544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30">
                  <a:moveTo>
                    <a:pt x="418338" y="0"/>
                  </a:moveTo>
                  <a:lnTo>
                    <a:pt x="467119" y="2814"/>
                  </a:lnTo>
                  <a:lnTo>
                    <a:pt x="514250" y="11050"/>
                  </a:lnTo>
                  <a:lnTo>
                    <a:pt x="559414" y="24391"/>
                  </a:lnTo>
                  <a:lnTo>
                    <a:pt x="602299" y="42525"/>
                  </a:lnTo>
                  <a:lnTo>
                    <a:pt x="642591" y="65137"/>
                  </a:lnTo>
                  <a:lnTo>
                    <a:pt x="679975" y="91913"/>
                  </a:lnTo>
                  <a:lnTo>
                    <a:pt x="714136" y="122539"/>
                  </a:lnTo>
                  <a:lnTo>
                    <a:pt x="744762" y="156700"/>
                  </a:lnTo>
                  <a:lnTo>
                    <a:pt x="771538" y="194084"/>
                  </a:lnTo>
                  <a:lnTo>
                    <a:pt x="794150" y="234376"/>
                  </a:lnTo>
                  <a:lnTo>
                    <a:pt x="812284" y="277261"/>
                  </a:lnTo>
                  <a:lnTo>
                    <a:pt x="825625" y="322425"/>
                  </a:lnTo>
                  <a:lnTo>
                    <a:pt x="833861" y="369556"/>
                  </a:lnTo>
                  <a:lnTo>
                    <a:pt x="836676" y="418338"/>
                  </a:lnTo>
                  <a:lnTo>
                    <a:pt x="833861" y="467119"/>
                  </a:lnTo>
                  <a:lnTo>
                    <a:pt x="825625" y="514250"/>
                  </a:lnTo>
                  <a:lnTo>
                    <a:pt x="812284" y="559414"/>
                  </a:lnTo>
                  <a:lnTo>
                    <a:pt x="794150" y="602299"/>
                  </a:lnTo>
                  <a:lnTo>
                    <a:pt x="771538" y="642591"/>
                  </a:lnTo>
                  <a:lnTo>
                    <a:pt x="744762" y="679975"/>
                  </a:lnTo>
                  <a:lnTo>
                    <a:pt x="714136" y="714136"/>
                  </a:lnTo>
                  <a:lnTo>
                    <a:pt x="679975" y="744762"/>
                  </a:lnTo>
                  <a:lnTo>
                    <a:pt x="642591" y="771538"/>
                  </a:lnTo>
                  <a:lnTo>
                    <a:pt x="602299" y="794150"/>
                  </a:lnTo>
                  <a:lnTo>
                    <a:pt x="559414" y="812284"/>
                  </a:lnTo>
                  <a:lnTo>
                    <a:pt x="514250" y="825625"/>
                  </a:lnTo>
                  <a:lnTo>
                    <a:pt x="467119" y="833861"/>
                  </a:lnTo>
                  <a:lnTo>
                    <a:pt x="418338" y="836676"/>
                  </a:lnTo>
                  <a:lnTo>
                    <a:pt x="369556" y="833861"/>
                  </a:lnTo>
                  <a:lnTo>
                    <a:pt x="322425" y="825625"/>
                  </a:lnTo>
                  <a:lnTo>
                    <a:pt x="277261" y="812284"/>
                  </a:lnTo>
                  <a:lnTo>
                    <a:pt x="234376" y="794150"/>
                  </a:lnTo>
                  <a:lnTo>
                    <a:pt x="194084" y="771538"/>
                  </a:lnTo>
                  <a:lnTo>
                    <a:pt x="156700" y="744762"/>
                  </a:lnTo>
                  <a:lnTo>
                    <a:pt x="122539" y="714136"/>
                  </a:lnTo>
                  <a:lnTo>
                    <a:pt x="91913" y="679975"/>
                  </a:lnTo>
                  <a:lnTo>
                    <a:pt x="65137" y="642591"/>
                  </a:lnTo>
                  <a:lnTo>
                    <a:pt x="42525" y="602299"/>
                  </a:lnTo>
                  <a:lnTo>
                    <a:pt x="24391" y="559414"/>
                  </a:lnTo>
                  <a:lnTo>
                    <a:pt x="11050" y="514250"/>
                  </a:lnTo>
                  <a:lnTo>
                    <a:pt x="2814" y="467119"/>
                  </a:lnTo>
                  <a:lnTo>
                    <a:pt x="0" y="41833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21791" y="4535423"/>
            <a:ext cx="10936605" cy="1175385"/>
            <a:chOff x="621791" y="4535423"/>
            <a:chExt cx="10936605" cy="1175385"/>
          </a:xfrm>
        </p:grpSpPr>
        <p:sp>
          <p:nvSpPr>
            <p:cNvPr id="16" name="object 16" descr=""/>
            <p:cNvSpPr/>
            <p:nvPr/>
          </p:nvSpPr>
          <p:spPr>
            <a:xfrm>
              <a:off x="621792" y="4535423"/>
              <a:ext cx="10936605" cy="1175385"/>
            </a:xfrm>
            <a:custGeom>
              <a:avLst/>
              <a:gdLst/>
              <a:ahLst/>
              <a:cxnLst/>
              <a:rect l="l" t="t" r="r" b="b"/>
              <a:pathLst>
                <a:path w="10936605" h="1175385">
                  <a:moveTo>
                    <a:pt x="10936211" y="0"/>
                  </a:moveTo>
                  <a:lnTo>
                    <a:pt x="13716" y="0"/>
                  </a:lnTo>
                  <a:lnTo>
                    <a:pt x="13716" y="22872"/>
                  </a:lnTo>
                  <a:lnTo>
                    <a:pt x="0" y="22872"/>
                  </a:lnTo>
                  <a:lnTo>
                    <a:pt x="0" y="1175004"/>
                  </a:lnTo>
                  <a:lnTo>
                    <a:pt x="10922508" y="1175004"/>
                  </a:lnTo>
                  <a:lnTo>
                    <a:pt x="10922508" y="1147572"/>
                  </a:lnTo>
                  <a:lnTo>
                    <a:pt x="10936211" y="1147572"/>
                  </a:lnTo>
                  <a:lnTo>
                    <a:pt x="109362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151376" y="457199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w="0" h="1079500">
                  <a:moveTo>
                    <a:pt x="0" y="0"/>
                  </a:moveTo>
                  <a:lnTo>
                    <a:pt x="0" y="1079004"/>
                  </a:lnTo>
                </a:path>
              </a:pathLst>
            </a:custGeom>
            <a:ln w="2857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35507" y="4535423"/>
              <a:ext cx="3223260" cy="1148080"/>
            </a:xfrm>
            <a:custGeom>
              <a:avLst/>
              <a:gdLst/>
              <a:ahLst/>
              <a:cxnLst/>
              <a:rect l="l" t="t" r="r" b="b"/>
              <a:pathLst>
                <a:path w="3223260" h="1148079">
                  <a:moveTo>
                    <a:pt x="2926969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2926969" y="1147572"/>
                  </a:lnTo>
                  <a:lnTo>
                    <a:pt x="3223260" y="573786"/>
                  </a:lnTo>
                  <a:lnTo>
                    <a:pt x="2926969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621791" y="2043683"/>
            <a:ext cx="10922635" cy="1148080"/>
            <a:chOff x="621791" y="2043683"/>
            <a:chExt cx="10922635" cy="1148080"/>
          </a:xfrm>
        </p:grpSpPr>
        <p:sp>
          <p:nvSpPr>
            <p:cNvPr id="20" name="object 20" descr=""/>
            <p:cNvSpPr/>
            <p:nvPr/>
          </p:nvSpPr>
          <p:spPr>
            <a:xfrm>
              <a:off x="621791" y="2043683"/>
              <a:ext cx="10922635" cy="1148080"/>
            </a:xfrm>
            <a:custGeom>
              <a:avLst/>
              <a:gdLst/>
              <a:ahLst/>
              <a:cxnLst/>
              <a:rect l="l" t="t" r="r" b="b"/>
              <a:pathLst>
                <a:path w="10922635" h="1148080">
                  <a:moveTo>
                    <a:pt x="10922508" y="0"/>
                  </a:moveTo>
                  <a:lnTo>
                    <a:pt x="0" y="0"/>
                  </a:lnTo>
                  <a:lnTo>
                    <a:pt x="0" y="1147572"/>
                  </a:lnTo>
                  <a:lnTo>
                    <a:pt x="10922508" y="1147572"/>
                  </a:lnTo>
                  <a:lnTo>
                    <a:pt x="109225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151376" y="208025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w="0" h="1079500">
                  <a:moveTo>
                    <a:pt x="0" y="0"/>
                  </a:moveTo>
                  <a:lnTo>
                    <a:pt x="0" y="1079500"/>
                  </a:lnTo>
                </a:path>
              </a:pathLst>
            </a:custGeom>
            <a:ln w="28575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1791" y="2043683"/>
              <a:ext cx="3228340" cy="1148080"/>
            </a:xfrm>
            <a:custGeom>
              <a:avLst/>
              <a:gdLst/>
              <a:ahLst/>
              <a:cxnLst/>
              <a:rect l="l" t="t" r="r" b="b"/>
              <a:pathLst>
                <a:path w="3228340" h="1148080">
                  <a:moveTo>
                    <a:pt x="2931541" y="0"/>
                  </a:moveTo>
                  <a:lnTo>
                    <a:pt x="0" y="0"/>
                  </a:lnTo>
                  <a:lnTo>
                    <a:pt x="0" y="1147571"/>
                  </a:lnTo>
                  <a:lnTo>
                    <a:pt x="2931541" y="1147571"/>
                  </a:lnTo>
                  <a:lnTo>
                    <a:pt x="3227832" y="573786"/>
                  </a:lnTo>
                  <a:lnTo>
                    <a:pt x="2931541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15746" y="2381453"/>
            <a:ext cx="1793239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Up-Selling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416552" y="2102929"/>
            <a:ext cx="7009130" cy="1019810"/>
            <a:chOff x="4416552" y="2102929"/>
            <a:chExt cx="7009130" cy="101981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552" y="2112264"/>
              <a:ext cx="1513331" cy="101041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584180" y="2107692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30">
                  <a:moveTo>
                    <a:pt x="0" y="418338"/>
                  </a:moveTo>
                  <a:lnTo>
                    <a:pt x="2814" y="369556"/>
                  </a:lnTo>
                  <a:lnTo>
                    <a:pt x="11050" y="322425"/>
                  </a:lnTo>
                  <a:lnTo>
                    <a:pt x="24391" y="277261"/>
                  </a:lnTo>
                  <a:lnTo>
                    <a:pt x="42525" y="234376"/>
                  </a:lnTo>
                  <a:lnTo>
                    <a:pt x="65137" y="194084"/>
                  </a:lnTo>
                  <a:lnTo>
                    <a:pt x="91913" y="156700"/>
                  </a:lnTo>
                  <a:lnTo>
                    <a:pt x="122539" y="122539"/>
                  </a:lnTo>
                  <a:lnTo>
                    <a:pt x="156700" y="91913"/>
                  </a:lnTo>
                  <a:lnTo>
                    <a:pt x="194084" y="65137"/>
                  </a:lnTo>
                  <a:lnTo>
                    <a:pt x="234376" y="42525"/>
                  </a:lnTo>
                  <a:lnTo>
                    <a:pt x="277261" y="24391"/>
                  </a:lnTo>
                  <a:lnTo>
                    <a:pt x="322425" y="11050"/>
                  </a:lnTo>
                  <a:lnTo>
                    <a:pt x="369556" y="2814"/>
                  </a:lnTo>
                  <a:lnTo>
                    <a:pt x="418338" y="0"/>
                  </a:lnTo>
                  <a:lnTo>
                    <a:pt x="467119" y="2814"/>
                  </a:lnTo>
                  <a:lnTo>
                    <a:pt x="514250" y="11050"/>
                  </a:lnTo>
                  <a:lnTo>
                    <a:pt x="559414" y="24391"/>
                  </a:lnTo>
                  <a:lnTo>
                    <a:pt x="602299" y="42525"/>
                  </a:lnTo>
                  <a:lnTo>
                    <a:pt x="642591" y="65137"/>
                  </a:lnTo>
                  <a:lnTo>
                    <a:pt x="679975" y="91913"/>
                  </a:lnTo>
                  <a:lnTo>
                    <a:pt x="714136" y="122539"/>
                  </a:lnTo>
                  <a:lnTo>
                    <a:pt x="744762" y="156700"/>
                  </a:lnTo>
                  <a:lnTo>
                    <a:pt x="771538" y="194084"/>
                  </a:lnTo>
                  <a:lnTo>
                    <a:pt x="794150" y="234376"/>
                  </a:lnTo>
                  <a:lnTo>
                    <a:pt x="812284" y="277261"/>
                  </a:lnTo>
                  <a:lnTo>
                    <a:pt x="825625" y="322425"/>
                  </a:lnTo>
                  <a:lnTo>
                    <a:pt x="833861" y="369556"/>
                  </a:lnTo>
                  <a:lnTo>
                    <a:pt x="836676" y="418338"/>
                  </a:lnTo>
                  <a:lnTo>
                    <a:pt x="833861" y="467119"/>
                  </a:lnTo>
                  <a:lnTo>
                    <a:pt x="825625" y="514250"/>
                  </a:lnTo>
                  <a:lnTo>
                    <a:pt x="812284" y="559414"/>
                  </a:lnTo>
                  <a:lnTo>
                    <a:pt x="794150" y="602299"/>
                  </a:lnTo>
                  <a:lnTo>
                    <a:pt x="771538" y="642591"/>
                  </a:lnTo>
                  <a:lnTo>
                    <a:pt x="744762" y="679975"/>
                  </a:lnTo>
                  <a:lnTo>
                    <a:pt x="714136" y="714136"/>
                  </a:lnTo>
                  <a:lnTo>
                    <a:pt x="679975" y="744762"/>
                  </a:lnTo>
                  <a:lnTo>
                    <a:pt x="642591" y="771538"/>
                  </a:lnTo>
                  <a:lnTo>
                    <a:pt x="602299" y="794150"/>
                  </a:lnTo>
                  <a:lnTo>
                    <a:pt x="559414" y="812284"/>
                  </a:lnTo>
                  <a:lnTo>
                    <a:pt x="514250" y="825625"/>
                  </a:lnTo>
                  <a:lnTo>
                    <a:pt x="467119" y="833861"/>
                  </a:lnTo>
                  <a:lnTo>
                    <a:pt x="418338" y="836676"/>
                  </a:lnTo>
                  <a:lnTo>
                    <a:pt x="369556" y="833861"/>
                  </a:lnTo>
                  <a:lnTo>
                    <a:pt x="322425" y="825625"/>
                  </a:lnTo>
                  <a:lnTo>
                    <a:pt x="277261" y="812284"/>
                  </a:lnTo>
                  <a:lnTo>
                    <a:pt x="234376" y="794150"/>
                  </a:lnTo>
                  <a:lnTo>
                    <a:pt x="194084" y="771538"/>
                  </a:lnTo>
                  <a:lnTo>
                    <a:pt x="156700" y="744762"/>
                  </a:lnTo>
                  <a:lnTo>
                    <a:pt x="122539" y="714136"/>
                  </a:lnTo>
                  <a:lnTo>
                    <a:pt x="91913" y="679975"/>
                  </a:lnTo>
                  <a:lnTo>
                    <a:pt x="65137" y="642591"/>
                  </a:lnTo>
                  <a:lnTo>
                    <a:pt x="42525" y="602299"/>
                  </a:lnTo>
                  <a:lnTo>
                    <a:pt x="24391" y="559414"/>
                  </a:lnTo>
                  <a:lnTo>
                    <a:pt x="11050" y="514250"/>
                  </a:lnTo>
                  <a:lnTo>
                    <a:pt x="2814" y="467119"/>
                  </a:lnTo>
                  <a:lnTo>
                    <a:pt x="0" y="41833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706735" y="2107692"/>
              <a:ext cx="714375" cy="836930"/>
            </a:xfrm>
            <a:custGeom>
              <a:avLst/>
              <a:gdLst/>
              <a:ahLst/>
              <a:cxnLst/>
              <a:rect l="l" t="t" r="r" b="b"/>
              <a:pathLst>
                <a:path w="714375" h="836930">
                  <a:moveTo>
                    <a:pt x="295783" y="0"/>
                  </a:moveTo>
                  <a:lnTo>
                    <a:pt x="295783" y="418338"/>
                  </a:lnTo>
                  <a:lnTo>
                    <a:pt x="0" y="714121"/>
                  </a:lnTo>
                  <a:lnTo>
                    <a:pt x="35272" y="745622"/>
                  </a:lnTo>
                  <a:lnTo>
                    <a:pt x="73545" y="772740"/>
                  </a:lnTo>
                  <a:lnTo>
                    <a:pt x="114416" y="795307"/>
                  </a:lnTo>
                  <a:lnTo>
                    <a:pt x="157480" y="813152"/>
                  </a:lnTo>
                  <a:lnTo>
                    <a:pt x="202331" y="826108"/>
                  </a:lnTo>
                  <a:lnTo>
                    <a:pt x="248567" y="834006"/>
                  </a:lnTo>
                  <a:lnTo>
                    <a:pt x="295783" y="836676"/>
                  </a:lnTo>
                  <a:lnTo>
                    <a:pt x="344564" y="833861"/>
                  </a:lnTo>
                  <a:lnTo>
                    <a:pt x="391695" y="825625"/>
                  </a:lnTo>
                  <a:lnTo>
                    <a:pt x="436859" y="812284"/>
                  </a:lnTo>
                  <a:lnTo>
                    <a:pt x="479744" y="794150"/>
                  </a:lnTo>
                  <a:lnTo>
                    <a:pt x="520036" y="771538"/>
                  </a:lnTo>
                  <a:lnTo>
                    <a:pt x="557420" y="744762"/>
                  </a:lnTo>
                  <a:lnTo>
                    <a:pt x="591581" y="714136"/>
                  </a:lnTo>
                  <a:lnTo>
                    <a:pt x="622207" y="679975"/>
                  </a:lnTo>
                  <a:lnTo>
                    <a:pt x="648983" y="642591"/>
                  </a:lnTo>
                  <a:lnTo>
                    <a:pt x="671595" y="602299"/>
                  </a:lnTo>
                  <a:lnTo>
                    <a:pt x="689729" y="559414"/>
                  </a:lnTo>
                  <a:lnTo>
                    <a:pt x="703070" y="514250"/>
                  </a:lnTo>
                  <a:lnTo>
                    <a:pt x="711306" y="467119"/>
                  </a:lnTo>
                  <a:lnTo>
                    <a:pt x="714121" y="418338"/>
                  </a:lnTo>
                  <a:lnTo>
                    <a:pt x="711306" y="369556"/>
                  </a:lnTo>
                  <a:lnTo>
                    <a:pt x="703070" y="322425"/>
                  </a:lnTo>
                  <a:lnTo>
                    <a:pt x="689729" y="277261"/>
                  </a:lnTo>
                  <a:lnTo>
                    <a:pt x="671595" y="234376"/>
                  </a:lnTo>
                  <a:lnTo>
                    <a:pt x="648983" y="194084"/>
                  </a:lnTo>
                  <a:lnTo>
                    <a:pt x="622207" y="156700"/>
                  </a:lnTo>
                  <a:lnTo>
                    <a:pt x="591581" y="122539"/>
                  </a:lnTo>
                  <a:lnTo>
                    <a:pt x="557420" y="91913"/>
                  </a:lnTo>
                  <a:lnTo>
                    <a:pt x="520036" y="65137"/>
                  </a:lnTo>
                  <a:lnTo>
                    <a:pt x="479744" y="42525"/>
                  </a:lnTo>
                  <a:lnTo>
                    <a:pt x="436859" y="24391"/>
                  </a:lnTo>
                  <a:lnTo>
                    <a:pt x="391695" y="11050"/>
                  </a:lnTo>
                  <a:lnTo>
                    <a:pt x="344564" y="2814"/>
                  </a:lnTo>
                  <a:lnTo>
                    <a:pt x="29578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706735" y="2107692"/>
              <a:ext cx="714375" cy="836930"/>
            </a:xfrm>
            <a:custGeom>
              <a:avLst/>
              <a:gdLst/>
              <a:ahLst/>
              <a:cxnLst/>
              <a:rect l="l" t="t" r="r" b="b"/>
              <a:pathLst>
                <a:path w="714375" h="836930">
                  <a:moveTo>
                    <a:pt x="295783" y="0"/>
                  </a:moveTo>
                  <a:lnTo>
                    <a:pt x="344564" y="2814"/>
                  </a:lnTo>
                  <a:lnTo>
                    <a:pt x="391695" y="11050"/>
                  </a:lnTo>
                  <a:lnTo>
                    <a:pt x="436859" y="24391"/>
                  </a:lnTo>
                  <a:lnTo>
                    <a:pt x="479744" y="42525"/>
                  </a:lnTo>
                  <a:lnTo>
                    <a:pt x="520036" y="65137"/>
                  </a:lnTo>
                  <a:lnTo>
                    <a:pt x="557420" y="91913"/>
                  </a:lnTo>
                  <a:lnTo>
                    <a:pt x="591581" y="122539"/>
                  </a:lnTo>
                  <a:lnTo>
                    <a:pt x="622207" y="156700"/>
                  </a:lnTo>
                  <a:lnTo>
                    <a:pt x="648983" y="194084"/>
                  </a:lnTo>
                  <a:lnTo>
                    <a:pt x="671595" y="234376"/>
                  </a:lnTo>
                  <a:lnTo>
                    <a:pt x="689729" y="277261"/>
                  </a:lnTo>
                  <a:lnTo>
                    <a:pt x="703070" y="322425"/>
                  </a:lnTo>
                  <a:lnTo>
                    <a:pt x="711306" y="369556"/>
                  </a:lnTo>
                  <a:lnTo>
                    <a:pt x="714121" y="418338"/>
                  </a:lnTo>
                  <a:lnTo>
                    <a:pt x="711306" y="467119"/>
                  </a:lnTo>
                  <a:lnTo>
                    <a:pt x="703070" y="514250"/>
                  </a:lnTo>
                  <a:lnTo>
                    <a:pt x="689729" y="559414"/>
                  </a:lnTo>
                  <a:lnTo>
                    <a:pt x="671595" y="602299"/>
                  </a:lnTo>
                  <a:lnTo>
                    <a:pt x="648983" y="642591"/>
                  </a:lnTo>
                  <a:lnTo>
                    <a:pt x="622207" y="679975"/>
                  </a:lnTo>
                  <a:lnTo>
                    <a:pt x="591581" y="714136"/>
                  </a:lnTo>
                  <a:lnTo>
                    <a:pt x="557420" y="744762"/>
                  </a:lnTo>
                  <a:lnTo>
                    <a:pt x="520036" y="771538"/>
                  </a:lnTo>
                  <a:lnTo>
                    <a:pt x="479744" y="794150"/>
                  </a:lnTo>
                  <a:lnTo>
                    <a:pt x="436859" y="812284"/>
                  </a:lnTo>
                  <a:lnTo>
                    <a:pt x="391695" y="825625"/>
                  </a:lnTo>
                  <a:lnTo>
                    <a:pt x="344564" y="833861"/>
                  </a:lnTo>
                  <a:lnTo>
                    <a:pt x="295783" y="836676"/>
                  </a:lnTo>
                  <a:lnTo>
                    <a:pt x="248567" y="834006"/>
                  </a:lnTo>
                  <a:lnTo>
                    <a:pt x="202331" y="826108"/>
                  </a:lnTo>
                  <a:lnTo>
                    <a:pt x="157480" y="813152"/>
                  </a:lnTo>
                  <a:lnTo>
                    <a:pt x="114416" y="795307"/>
                  </a:lnTo>
                  <a:lnTo>
                    <a:pt x="73545" y="772740"/>
                  </a:lnTo>
                  <a:lnTo>
                    <a:pt x="35272" y="745622"/>
                  </a:lnTo>
                  <a:lnTo>
                    <a:pt x="0" y="71412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35508" y="3273552"/>
            <a:ext cx="10932160" cy="1179830"/>
            <a:chOff x="635508" y="3273552"/>
            <a:chExt cx="10932160" cy="1179830"/>
          </a:xfrm>
        </p:grpSpPr>
        <p:sp>
          <p:nvSpPr>
            <p:cNvPr id="30" name="object 30" descr=""/>
            <p:cNvSpPr/>
            <p:nvPr/>
          </p:nvSpPr>
          <p:spPr>
            <a:xfrm>
              <a:off x="635508" y="3273551"/>
              <a:ext cx="10932160" cy="1179830"/>
            </a:xfrm>
            <a:custGeom>
              <a:avLst/>
              <a:gdLst/>
              <a:ahLst/>
              <a:cxnLst/>
              <a:rect l="l" t="t" r="r" b="b"/>
              <a:pathLst>
                <a:path w="10932160" h="1179829">
                  <a:moveTo>
                    <a:pt x="10931652" y="0"/>
                  </a:moveTo>
                  <a:lnTo>
                    <a:pt x="9144" y="0"/>
                  </a:lnTo>
                  <a:lnTo>
                    <a:pt x="9144" y="27432"/>
                  </a:lnTo>
                  <a:lnTo>
                    <a:pt x="0" y="27432"/>
                  </a:lnTo>
                  <a:lnTo>
                    <a:pt x="0" y="1179576"/>
                  </a:lnTo>
                  <a:lnTo>
                    <a:pt x="10922495" y="1179576"/>
                  </a:lnTo>
                  <a:lnTo>
                    <a:pt x="10922495" y="1152144"/>
                  </a:lnTo>
                  <a:lnTo>
                    <a:pt x="10931652" y="1152144"/>
                  </a:lnTo>
                  <a:lnTo>
                    <a:pt x="109316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151375" y="3310128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w="0" h="1079500">
                  <a:moveTo>
                    <a:pt x="0" y="0"/>
                  </a:moveTo>
                  <a:lnTo>
                    <a:pt x="0" y="1079500"/>
                  </a:lnTo>
                </a:path>
              </a:pathLst>
            </a:custGeom>
            <a:ln w="28575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4652" y="3273552"/>
              <a:ext cx="3228340" cy="1152525"/>
            </a:xfrm>
            <a:custGeom>
              <a:avLst/>
              <a:gdLst/>
              <a:ahLst/>
              <a:cxnLst/>
              <a:rect l="l" t="t" r="r" b="b"/>
              <a:pathLst>
                <a:path w="3228340" h="1152525">
                  <a:moveTo>
                    <a:pt x="2930271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2930271" y="1152144"/>
                  </a:lnTo>
                  <a:lnTo>
                    <a:pt x="3227832" y="576072"/>
                  </a:lnTo>
                  <a:lnTo>
                    <a:pt x="293027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815746" y="3616274"/>
            <a:ext cx="235394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416552" y="3291649"/>
            <a:ext cx="7009130" cy="1061085"/>
            <a:chOff x="4416552" y="3291649"/>
            <a:chExt cx="7009130" cy="106108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6552" y="3346703"/>
              <a:ext cx="1513331" cy="100584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0584180" y="3296411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29">
                  <a:moveTo>
                    <a:pt x="418338" y="0"/>
                  </a:moveTo>
                  <a:lnTo>
                    <a:pt x="369556" y="2814"/>
                  </a:lnTo>
                  <a:lnTo>
                    <a:pt x="322425" y="11050"/>
                  </a:lnTo>
                  <a:lnTo>
                    <a:pt x="277261" y="24391"/>
                  </a:lnTo>
                  <a:lnTo>
                    <a:pt x="234376" y="42525"/>
                  </a:lnTo>
                  <a:lnTo>
                    <a:pt x="194084" y="65137"/>
                  </a:lnTo>
                  <a:lnTo>
                    <a:pt x="156700" y="91913"/>
                  </a:lnTo>
                  <a:lnTo>
                    <a:pt x="122539" y="122539"/>
                  </a:lnTo>
                  <a:lnTo>
                    <a:pt x="91913" y="156700"/>
                  </a:lnTo>
                  <a:lnTo>
                    <a:pt x="65137" y="194084"/>
                  </a:lnTo>
                  <a:lnTo>
                    <a:pt x="42525" y="234376"/>
                  </a:lnTo>
                  <a:lnTo>
                    <a:pt x="24391" y="277261"/>
                  </a:lnTo>
                  <a:lnTo>
                    <a:pt x="11050" y="322425"/>
                  </a:lnTo>
                  <a:lnTo>
                    <a:pt x="2814" y="369556"/>
                  </a:lnTo>
                  <a:lnTo>
                    <a:pt x="0" y="418338"/>
                  </a:lnTo>
                  <a:lnTo>
                    <a:pt x="2814" y="467119"/>
                  </a:lnTo>
                  <a:lnTo>
                    <a:pt x="11050" y="514250"/>
                  </a:lnTo>
                  <a:lnTo>
                    <a:pt x="24391" y="559414"/>
                  </a:lnTo>
                  <a:lnTo>
                    <a:pt x="42525" y="602299"/>
                  </a:lnTo>
                  <a:lnTo>
                    <a:pt x="65137" y="642591"/>
                  </a:lnTo>
                  <a:lnTo>
                    <a:pt x="91913" y="679975"/>
                  </a:lnTo>
                  <a:lnTo>
                    <a:pt x="122539" y="714136"/>
                  </a:lnTo>
                  <a:lnTo>
                    <a:pt x="156700" y="744762"/>
                  </a:lnTo>
                  <a:lnTo>
                    <a:pt x="194084" y="771538"/>
                  </a:lnTo>
                  <a:lnTo>
                    <a:pt x="234376" y="794150"/>
                  </a:lnTo>
                  <a:lnTo>
                    <a:pt x="277261" y="812284"/>
                  </a:lnTo>
                  <a:lnTo>
                    <a:pt x="322425" y="825625"/>
                  </a:lnTo>
                  <a:lnTo>
                    <a:pt x="369556" y="833861"/>
                  </a:lnTo>
                  <a:lnTo>
                    <a:pt x="418338" y="836676"/>
                  </a:lnTo>
                  <a:lnTo>
                    <a:pt x="467119" y="833861"/>
                  </a:lnTo>
                  <a:lnTo>
                    <a:pt x="514250" y="825625"/>
                  </a:lnTo>
                  <a:lnTo>
                    <a:pt x="559414" y="812284"/>
                  </a:lnTo>
                  <a:lnTo>
                    <a:pt x="602299" y="794150"/>
                  </a:lnTo>
                  <a:lnTo>
                    <a:pt x="642591" y="771538"/>
                  </a:lnTo>
                  <a:lnTo>
                    <a:pt x="679975" y="744762"/>
                  </a:lnTo>
                  <a:lnTo>
                    <a:pt x="714136" y="714136"/>
                  </a:lnTo>
                  <a:lnTo>
                    <a:pt x="744762" y="679975"/>
                  </a:lnTo>
                  <a:lnTo>
                    <a:pt x="771538" y="642591"/>
                  </a:lnTo>
                  <a:lnTo>
                    <a:pt x="794150" y="602299"/>
                  </a:lnTo>
                  <a:lnTo>
                    <a:pt x="812284" y="559414"/>
                  </a:lnTo>
                  <a:lnTo>
                    <a:pt x="825625" y="514250"/>
                  </a:lnTo>
                  <a:lnTo>
                    <a:pt x="833861" y="467119"/>
                  </a:lnTo>
                  <a:lnTo>
                    <a:pt x="836676" y="418338"/>
                  </a:lnTo>
                  <a:lnTo>
                    <a:pt x="833861" y="369556"/>
                  </a:lnTo>
                  <a:lnTo>
                    <a:pt x="825625" y="322425"/>
                  </a:lnTo>
                  <a:lnTo>
                    <a:pt x="812284" y="277261"/>
                  </a:lnTo>
                  <a:lnTo>
                    <a:pt x="794150" y="234376"/>
                  </a:lnTo>
                  <a:lnTo>
                    <a:pt x="771538" y="194084"/>
                  </a:lnTo>
                  <a:lnTo>
                    <a:pt x="744762" y="156700"/>
                  </a:lnTo>
                  <a:lnTo>
                    <a:pt x="714136" y="122539"/>
                  </a:lnTo>
                  <a:lnTo>
                    <a:pt x="679975" y="91913"/>
                  </a:lnTo>
                  <a:lnTo>
                    <a:pt x="642591" y="65137"/>
                  </a:lnTo>
                  <a:lnTo>
                    <a:pt x="602299" y="42525"/>
                  </a:lnTo>
                  <a:lnTo>
                    <a:pt x="559414" y="24391"/>
                  </a:lnTo>
                  <a:lnTo>
                    <a:pt x="514250" y="11050"/>
                  </a:lnTo>
                  <a:lnTo>
                    <a:pt x="467119" y="2814"/>
                  </a:lnTo>
                  <a:lnTo>
                    <a:pt x="41833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584180" y="3296411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29">
                  <a:moveTo>
                    <a:pt x="0" y="418338"/>
                  </a:moveTo>
                  <a:lnTo>
                    <a:pt x="2814" y="369556"/>
                  </a:lnTo>
                  <a:lnTo>
                    <a:pt x="11050" y="322425"/>
                  </a:lnTo>
                  <a:lnTo>
                    <a:pt x="24391" y="277261"/>
                  </a:lnTo>
                  <a:lnTo>
                    <a:pt x="42525" y="234376"/>
                  </a:lnTo>
                  <a:lnTo>
                    <a:pt x="65137" y="194084"/>
                  </a:lnTo>
                  <a:lnTo>
                    <a:pt x="91913" y="156700"/>
                  </a:lnTo>
                  <a:lnTo>
                    <a:pt x="122539" y="122539"/>
                  </a:lnTo>
                  <a:lnTo>
                    <a:pt x="156700" y="91913"/>
                  </a:lnTo>
                  <a:lnTo>
                    <a:pt x="194084" y="65137"/>
                  </a:lnTo>
                  <a:lnTo>
                    <a:pt x="234376" y="42525"/>
                  </a:lnTo>
                  <a:lnTo>
                    <a:pt x="277261" y="24391"/>
                  </a:lnTo>
                  <a:lnTo>
                    <a:pt x="322425" y="11050"/>
                  </a:lnTo>
                  <a:lnTo>
                    <a:pt x="369556" y="2814"/>
                  </a:lnTo>
                  <a:lnTo>
                    <a:pt x="418338" y="0"/>
                  </a:lnTo>
                  <a:lnTo>
                    <a:pt x="467119" y="2814"/>
                  </a:lnTo>
                  <a:lnTo>
                    <a:pt x="514250" y="11050"/>
                  </a:lnTo>
                  <a:lnTo>
                    <a:pt x="559414" y="24391"/>
                  </a:lnTo>
                  <a:lnTo>
                    <a:pt x="602299" y="42525"/>
                  </a:lnTo>
                  <a:lnTo>
                    <a:pt x="642591" y="65137"/>
                  </a:lnTo>
                  <a:lnTo>
                    <a:pt x="679975" y="91913"/>
                  </a:lnTo>
                  <a:lnTo>
                    <a:pt x="714136" y="122539"/>
                  </a:lnTo>
                  <a:lnTo>
                    <a:pt x="744762" y="156700"/>
                  </a:lnTo>
                  <a:lnTo>
                    <a:pt x="771538" y="194084"/>
                  </a:lnTo>
                  <a:lnTo>
                    <a:pt x="794150" y="234376"/>
                  </a:lnTo>
                  <a:lnTo>
                    <a:pt x="812284" y="277261"/>
                  </a:lnTo>
                  <a:lnTo>
                    <a:pt x="825625" y="322425"/>
                  </a:lnTo>
                  <a:lnTo>
                    <a:pt x="833861" y="369556"/>
                  </a:lnTo>
                  <a:lnTo>
                    <a:pt x="836676" y="418338"/>
                  </a:lnTo>
                  <a:lnTo>
                    <a:pt x="833861" y="467119"/>
                  </a:lnTo>
                  <a:lnTo>
                    <a:pt x="825625" y="514250"/>
                  </a:lnTo>
                  <a:lnTo>
                    <a:pt x="812284" y="559414"/>
                  </a:lnTo>
                  <a:lnTo>
                    <a:pt x="794150" y="602299"/>
                  </a:lnTo>
                  <a:lnTo>
                    <a:pt x="771538" y="642591"/>
                  </a:lnTo>
                  <a:lnTo>
                    <a:pt x="744762" y="679975"/>
                  </a:lnTo>
                  <a:lnTo>
                    <a:pt x="714136" y="714136"/>
                  </a:lnTo>
                  <a:lnTo>
                    <a:pt x="679975" y="744762"/>
                  </a:lnTo>
                  <a:lnTo>
                    <a:pt x="642591" y="771538"/>
                  </a:lnTo>
                  <a:lnTo>
                    <a:pt x="602299" y="794150"/>
                  </a:lnTo>
                  <a:lnTo>
                    <a:pt x="559414" y="812284"/>
                  </a:lnTo>
                  <a:lnTo>
                    <a:pt x="514250" y="825625"/>
                  </a:lnTo>
                  <a:lnTo>
                    <a:pt x="467119" y="833861"/>
                  </a:lnTo>
                  <a:lnTo>
                    <a:pt x="418338" y="836676"/>
                  </a:lnTo>
                  <a:lnTo>
                    <a:pt x="369556" y="833861"/>
                  </a:lnTo>
                  <a:lnTo>
                    <a:pt x="322425" y="825625"/>
                  </a:lnTo>
                  <a:lnTo>
                    <a:pt x="277261" y="812284"/>
                  </a:lnTo>
                  <a:lnTo>
                    <a:pt x="234376" y="794150"/>
                  </a:lnTo>
                  <a:lnTo>
                    <a:pt x="194084" y="771538"/>
                  </a:lnTo>
                  <a:lnTo>
                    <a:pt x="156700" y="744762"/>
                  </a:lnTo>
                  <a:lnTo>
                    <a:pt x="122539" y="714136"/>
                  </a:lnTo>
                  <a:lnTo>
                    <a:pt x="91913" y="679975"/>
                  </a:lnTo>
                  <a:lnTo>
                    <a:pt x="65137" y="642591"/>
                  </a:lnTo>
                  <a:lnTo>
                    <a:pt x="42525" y="602299"/>
                  </a:lnTo>
                  <a:lnTo>
                    <a:pt x="24391" y="559414"/>
                  </a:lnTo>
                  <a:lnTo>
                    <a:pt x="11050" y="514250"/>
                  </a:lnTo>
                  <a:lnTo>
                    <a:pt x="2814" y="467119"/>
                  </a:lnTo>
                  <a:lnTo>
                    <a:pt x="0" y="41833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6104635" y="915416"/>
            <a:ext cx="4298950" cy="942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Post-acquisition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Equinix,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enhances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its</a:t>
            </a:r>
            <a:r>
              <a:rPr dirty="0" sz="10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cross-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selling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capabilities,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directly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targeting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Equinix’s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IBM’s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customer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base.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Further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boosts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endParaRPr sz="1000">
              <a:latin typeface="Arial MT"/>
              <a:cs typeface="Arial MT"/>
            </a:endParaRPr>
          </a:p>
          <a:p>
            <a:pPr marL="12700" marR="95250">
              <a:lnSpc>
                <a:spcPct val="100099"/>
              </a:lnSpc>
              <a:spcBef>
                <a:spcPts val="25"/>
              </a:spcBef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infrastructure,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facilitating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superior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service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delivery</a:t>
            </a:r>
            <a:r>
              <a:rPr dirty="0" sz="10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alongside</a:t>
            </a:r>
            <a:r>
              <a:rPr dirty="0" sz="1000" spc="-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established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software</a:t>
            </a:r>
            <a:r>
              <a:rPr dirty="0" sz="10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offerings.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This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strategic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integration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allows</a:t>
            </a:r>
            <a:r>
              <a:rPr dirty="0" sz="1000" spc="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offer comprehensive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solutions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wider</a:t>
            </a:r>
            <a:r>
              <a:rPr dirty="0" sz="1000" spc="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audience,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enriching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customer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experiences</a:t>
            </a:r>
            <a:r>
              <a:rPr dirty="0" sz="10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driving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business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growth.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15746" y="4660519"/>
            <a:ext cx="2026920" cy="8788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End-to-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End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Capabilities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416552" y="4604003"/>
            <a:ext cx="7009130" cy="1010919"/>
            <a:chOff x="4416552" y="4604003"/>
            <a:chExt cx="7009130" cy="1010919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552" y="4604003"/>
              <a:ext cx="1513331" cy="101041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0584180" y="4695443"/>
              <a:ext cx="836930" cy="836930"/>
            </a:xfrm>
            <a:custGeom>
              <a:avLst/>
              <a:gdLst/>
              <a:ahLst/>
              <a:cxnLst/>
              <a:rect l="l" t="t" r="r" b="b"/>
              <a:pathLst>
                <a:path w="836929" h="836929">
                  <a:moveTo>
                    <a:pt x="0" y="418337"/>
                  </a:moveTo>
                  <a:lnTo>
                    <a:pt x="2814" y="369556"/>
                  </a:lnTo>
                  <a:lnTo>
                    <a:pt x="11050" y="322425"/>
                  </a:lnTo>
                  <a:lnTo>
                    <a:pt x="24391" y="277261"/>
                  </a:lnTo>
                  <a:lnTo>
                    <a:pt x="42525" y="234376"/>
                  </a:lnTo>
                  <a:lnTo>
                    <a:pt x="65137" y="194084"/>
                  </a:lnTo>
                  <a:lnTo>
                    <a:pt x="91913" y="156700"/>
                  </a:lnTo>
                  <a:lnTo>
                    <a:pt x="122539" y="122539"/>
                  </a:lnTo>
                  <a:lnTo>
                    <a:pt x="156700" y="91913"/>
                  </a:lnTo>
                  <a:lnTo>
                    <a:pt x="194084" y="65137"/>
                  </a:lnTo>
                  <a:lnTo>
                    <a:pt x="234376" y="42525"/>
                  </a:lnTo>
                  <a:lnTo>
                    <a:pt x="277261" y="24391"/>
                  </a:lnTo>
                  <a:lnTo>
                    <a:pt x="322425" y="11050"/>
                  </a:lnTo>
                  <a:lnTo>
                    <a:pt x="369556" y="2814"/>
                  </a:lnTo>
                  <a:lnTo>
                    <a:pt x="418338" y="0"/>
                  </a:lnTo>
                  <a:lnTo>
                    <a:pt x="467119" y="2814"/>
                  </a:lnTo>
                  <a:lnTo>
                    <a:pt x="514250" y="11050"/>
                  </a:lnTo>
                  <a:lnTo>
                    <a:pt x="559414" y="24391"/>
                  </a:lnTo>
                  <a:lnTo>
                    <a:pt x="602299" y="42525"/>
                  </a:lnTo>
                  <a:lnTo>
                    <a:pt x="642591" y="65137"/>
                  </a:lnTo>
                  <a:lnTo>
                    <a:pt x="679975" y="91913"/>
                  </a:lnTo>
                  <a:lnTo>
                    <a:pt x="714136" y="122539"/>
                  </a:lnTo>
                  <a:lnTo>
                    <a:pt x="744762" y="156700"/>
                  </a:lnTo>
                  <a:lnTo>
                    <a:pt x="771538" y="194084"/>
                  </a:lnTo>
                  <a:lnTo>
                    <a:pt x="794150" y="234376"/>
                  </a:lnTo>
                  <a:lnTo>
                    <a:pt x="812284" y="277261"/>
                  </a:lnTo>
                  <a:lnTo>
                    <a:pt x="825625" y="322425"/>
                  </a:lnTo>
                  <a:lnTo>
                    <a:pt x="833861" y="369556"/>
                  </a:lnTo>
                  <a:lnTo>
                    <a:pt x="836676" y="418337"/>
                  </a:lnTo>
                  <a:lnTo>
                    <a:pt x="833861" y="467119"/>
                  </a:lnTo>
                  <a:lnTo>
                    <a:pt x="825625" y="514250"/>
                  </a:lnTo>
                  <a:lnTo>
                    <a:pt x="812284" y="559414"/>
                  </a:lnTo>
                  <a:lnTo>
                    <a:pt x="794150" y="602299"/>
                  </a:lnTo>
                  <a:lnTo>
                    <a:pt x="771538" y="642591"/>
                  </a:lnTo>
                  <a:lnTo>
                    <a:pt x="744762" y="679975"/>
                  </a:lnTo>
                  <a:lnTo>
                    <a:pt x="714136" y="714136"/>
                  </a:lnTo>
                  <a:lnTo>
                    <a:pt x="679975" y="744762"/>
                  </a:lnTo>
                  <a:lnTo>
                    <a:pt x="642591" y="771538"/>
                  </a:lnTo>
                  <a:lnTo>
                    <a:pt x="602299" y="794150"/>
                  </a:lnTo>
                  <a:lnTo>
                    <a:pt x="559414" y="812284"/>
                  </a:lnTo>
                  <a:lnTo>
                    <a:pt x="514250" y="825625"/>
                  </a:lnTo>
                  <a:lnTo>
                    <a:pt x="467119" y="833861"/>
                  </a:lnTo>
                  <a:lnTo>
                    <a:pt x="418338" y="836675"/>
                  </a:lnTo>
                  <a:lnTo>
                    <a:pt x="369556" y="833861"/>
                  </a:lnTo>
                  <a:lnTo>
                    <a:pt x="322425" y="825625"/>
                  </a:lnTo>
                  <a:lnTo>
                    <a:pt x="277261" y="812284"/>
                  </a:lnTo>
                  <a:lnTo>
                    <a:pt x="234376" y="794150"/>
                  </a:lnTo>
                  <a:lnTo>
                    <a:pt x="194084" y="771538"/>
                  </a:lnTo>
                  <a:lnTo>
                    <a:pt x="156700" y="744762"/>
                  </a:lnTo>
                  <a:lnTo>
                    <a:pt x="122539" y="714136"/>
                  </a:lnTo>
                  <a:lnTo>
                    <a:pt x="91913" y="679975"/>
                  </a:lnTo>
                  <a:lnTo>
                    <a:pt x="65137" y="642591"/>
                  </a:lnTo>
                  <a:lnTo>
                    <a:pt x="42525" y="602299"/>
                  </a:lnTo>
                  <a:lnTo>
                    <a:pt x="24391" y="559414"/>
                  </a:lnTo>
                  <a:lnTo>
                    <a:pt x="11050" y="514250"/>
                  </a:lnTo>
                  <a:lnTo>
                    <a:pt x="2814" y="467119"/>
                  </a:lnTo>
                  <a:lnTo>
                    <a:pt x="0" y="4183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002518" y="4695443"/>
              <a:ext cx="418465" cy="714375"/>
            </a:xfrm>
            <a:custGeom>
              <a:avLst/>
              <a:gdLst/>
              <a:ahLst/>
              <a:cxnLst/>
              <a:rect l="l" t="t" r="r" b="b"/>
              <a:pathLst>
                <a:path w="418465" h="714375">
                  <a:moveTo>
                    <a:pt x="0" y="0"/>
                  </a:moveTo>
                  <a:lnTo>
                    <a:pt x="0" y="418337"/>
                  </a:lnTo>
                  <a:lnTo>
                    <a:pt x="295782" y="714120"/>
                  </a:lnTo>
                  <a:lnTo>
                    <a:pt x="327284" y="678848"/>
                  </a:lnTo>
                  <a:lnTo>
                    <a:pt x="354402" y="640575"/>
                  </a:lnTo>
                  <a:lnTo>
                    <a:pt x="376969" y="599704"/>
                  </a:lnTo>
                  <a:lnTo>
                    <a:pt x="394814" y="556640"/>
                  </a:lnTo>
                  <a:lnTo>
                    <a:pt x="407770" y="511789"/>
                  </a:lnTo>
                  <a:lnTo>
                    <a:pt x="415668" y="465553"/>
                  </a:lnTo>
                  <a:lnTo>
                    <a:pt x="418337" y="418337"/>
                  </a:lnTo>
                  <a:lnTo>
                    <a:pt x="415523" y="369556"/>
                  </a:lnTo>
                  <a:lnTo>
                    <a:pt x="407287" y="322425"/>
                  </a:lnTo>
                  <a:lnTo>
                    <a:pt x="393946" y="277261"/>
                  </a:lnTo>
                  <a:lnTo>
                    <a:pt x="375812" y="234376"/>
                  </a:lnTo>
                  <a:lnTo>
                    <a:pt x="353200" y="194084"/>
                  </a:lnTo>
                  <a:lnTo>
                    <a:pt x="326424" y="156700"/>
                  </a:lnTo>
                  <a:lnTo>
                    <a:pt x="295798" y="122539"/>
                  </a:lnTo>
                  <a:lnTo>
                    <a:pt x="261637" y="91913"/>
                  </a:lnTo>
                  <a:lnTo>
                    <a:pt x="224253" y="65137"/>
                  </a:lnTo>
                  <a:lnTo>
                    <a:pt x="183961" y="42525"/>
                  </a:lnTo>
                  <a:lnTo>
                    <a:pt x="141076" y="24391"/>
                  </a:lnTo>
                  <a:lnTo>
                    <a:pt x="95912" y="11050"/>
                  </a:lnTo>
                  <a:lnTo>
                    <a:pt x="48781" y="2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1002518" y="4695443"/>
              <a:ext cx="418465" cy="714375"/>
            </a:xfrm>
            <a:custGeom>
              <a:avLst/>
              <a:gdLst/>
              <a:ahLst/>
              <a:cxnLst/>
              <a:rect l="l" t="t" r="r" b="b"/>
              <a:pathLst>
                <a:path w="418465" h="714375">
                  <a:moveTo>
                    <a:pt x="0" y="0"/>
                  </a:moveTo>
                  <a:lnTo>
                    <a:pt x="48781" y="2814"/>
                  </a:lnTo>
                  <a:lnTo>
                    <a:pt x="95912" y="11050"/>
                  </a:lnTo>
                  <a:lnTo>
                    <a:pt x="141076" y="24391"/>
                  </a:lnTo>
                  <a:lnTo>
                    <a:pt x="183961" y="42525"/>
                  </a:lnTo>
                  <a:lnTo>
                    <a:pt x="224253" y="65137"/>
                  </a:lnTo>
                  <a:lnTo>
                    <a:pt x="261637" y="91913"/>
                  </a:lnTo>
                  <a:lnTo>
                    <a:pt x="295798" y="122539"/>
                  </a:lnTo>
                  <a:lnTo>
                    <a:pt x="326424" y="156700"/>
                  </a:lnTo>
                  <a:lnTo>
                    <a:pt x="353200" y="194084"/>
                  </a:lnTo>
                  <a:lnTo>
                    <a:pt x="375812" y="234376"/>
                  </a:lnTo>
                  <a:lnTo>
                    <a:pt x="393946" y="277261"/>
                  </a:lnTo>
                  <a:lnTo>
                    <a:pt x="407287" y="322425"/>
                  </a:lnTo>
                  <a:lnTo>
                    <a:pt x="415523" y="369556"/>
                  </a:lnTo>
                  <a:lnTo>
                    <a:pt x="418337" y="418337"/>
                  </a:lnTo>
                  <a:lnTo>
                    <a:pt x="415668" y="465553"/>
                  </a:lnTo>
                  <a:lnTo>
                    <a:pt x="407770" y="511789"/>
                  </a:lnTo>
                  <a:lnTo>
                    <a:pt x="394814" y="556640"/>
                  </a:lnTo>
                  <a:lnTo>
                    <a:pt x="376969" y="599704"/>
                  </a:lnTo>
                  <a:lnTo>
                    <a:pt x="354402" y="640575"/>
                  </a:lnTo>
                  <a:lnTo>
                    <a:pt x="327284" y="678848"/>
                  </a:lnTo>
                  <a:lnTo>
                    <a:pt x="295782" y="7141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104635" y="4642866"/>
            <a:ext cx="4317365" cy="943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5"/>
              </a:spcBef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Further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transforms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into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one-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stop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shop,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offering</a:t>
            </a:r>
            <a:r>
              <a:rPr dirty="0" sz="10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extensive</a:t>
            </a:r>
            <a:r>
              <a:rPr dirty="0" sz="10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end-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to-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end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capabilities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across</a:t>
            </a:r>
            <a:r>
              <a:rPr dirty="0" sz="1000" spc="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entire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value</a:t>
            </a:r>
            <a:r>
              <a:rPr dirty="0" sz="10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chain.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Previously,</a:t>
            </a:r>
            <a:r>
              <a:rPr dirty="0" sz="10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infrastructure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division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was smaller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diminishing;</a:t>
            </a:r>
            <a:r>
              <a:rPr dirty="0" sz="1000" spc="-9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now,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Equinix's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resources,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can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offer</a:t>
            </a:r>
            <a:r>
              <a:rPr dirty="0" sz="10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comprehensive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services</a:t>
            </a:r>
            <a:r>
              <a:rPr dirty="0" sz="1000" spc="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complementary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all clients.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This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strategic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enhancement</a:t>
            </a:r>
            <a:r>
              <a:rPr dirty="0" sz="1000" spc="-9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positions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as</a:t>
            </a:r>
            <a:r>
              <a:rPr dirty="0" sz="10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complete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solution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provider,</a:t>
            </a:r>
            <a:r>
              <a:rPr dirty="0" sz="1000" spc="5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catering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diverse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client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needs.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104635" y="2062733"/>
            <a:ext cx="4340860" cy="1094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5"/>
              </a:spcBef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After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acquiring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Equinix,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enhances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upselling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potential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by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tailoring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both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its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software</a:t>
            </a:r>
            <a:r>
              <a:rPr dirty="0" sz="1000" spc="9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Equinix's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solutions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Equinix's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infrastructure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to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software,</a:t>
            </a:r>
            <a:r>
              <a:rPr dirty="0" sz="1000" spc="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ensuring</a:t>
            </a:r>
            <a:r>
              <a:rPr dirty="0" sz="1000" spc="-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optimal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performance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enabling</a:t>
            </a:r>
            <a:r>
              <a:rPr dirty="0" sz="1000" spc="-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sale</a:t>
            </a:r>
            <a:r>
              <a:rPr dirty="0" sz="10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dirty="0" sz="1000" spc="-8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products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at</a:t>
            </a:r>
            <a:r>
              <a:rPr dirty="0" sz="1000" spc="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higher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prices.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Further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it</a:t>
            </a:r>
            <a:r>
              <a:rPr dirty="0" sz="10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enables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larger comprehensive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packages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current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clients.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These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upscale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enhancements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affirm</a:t>
            </a:r>
            <a:r>
              <a:rPr dirty="0" sz="10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commitment</a:t>
            </a:r>
            <a:r>
              <a:rPr dirty="0" sz="1000" spc="-9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delivering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next-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level</a:t>
            </a:r>
            <a:r>
              <a:rPr dirty="0" sz="1000" spc="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technological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advancements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support.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104635" y="3396183"/>
            <a:ext cx="4290060" cy="943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5"/>
              </a:spcBef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is</a:t>
            </a:r>
            <a:r>
              <a:rPr dirty="0" sz="1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able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solidify its</a:t>
            </a:r>
            <a:r>
              <a:rPr dirty="0" sz="1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presence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established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markets</a:t>
            </a:r>
            <a:r>
              <a:rPr dirty="0" sz="1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like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US,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Europe,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East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Asia,</a:t>
            </a:r>
            <a:r>
              <a:rPr dirty="0" sz="10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while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utilizing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Equinix's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footprint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enter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new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territories</a:t>
            </a:r>
            <a:r>
              <a:rPr dirty="0" sz="10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South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America,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Middle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East,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Africa. This</a:t>
            </a:r>
            <a:r>
              <a:rPr dirty="0" sz="10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strategic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move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enhances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global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reach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market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influence.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enhanced</a:t>
            </a:r>
            <a:r>
              <a:rPr dirty="0" sz="1000" spc="-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brand presence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from</a:t>
            </a:r>
            <a:r>
              <a:rPr dirty="0" sz="1000" spc="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</a:t>
            </a:r>
            <a:r>
              <a:rPr dirty="0" sz="1000" spc="-5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merger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increases</a:t>
            </a:r>
            <a:r>
              <a:rPr dirty="0" sz="10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IBM's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bargaining</a:t>
            </a:r>
            <a:r>
              <a:rPr dirty="0" sz="1000" spc="-8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power,</a:t>
            </a:r>
            <a:r>
              <a:rPr dirty="0" sz="1000" spc="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reinforcing</a:t>
            </a:r>
            <a:r>
              <a:rPr dirty="0" sz="1000" spc="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its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global</a:t>
            </a:r>
            <a:r>
              <a:rPr dirty="0" sz="10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dominance.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8485441" y="5824537"/>
            <a:ext cx="279400" cy="279400"/>
            <a:chOff x="8485441" y="5824537"/>
            <a:chExt cx="279400" cy="279400"/>
          </a:xfrm>
        </p:grpSpPr>
        <p:sp>
          <p:nvSpPr>
            <p:cNvPr id="49" name="object 49" descr=""/>
            <p:cNvSpPr/>
            <p:nvPr/>
          </p:nvSpPr>
          <p:spPr>
            <a:xfrm>
              <a:off x="8490204" y="5829300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74" y="0"/>
                  </a:moveTo>
                  <a:lnTo>
                    <a:pt x="92220" y="6876"/>
                  </a:lnTo>
                  <a:lnTo>
                    <a:pt x="55193" y="26023"/>
                  </a:lnTo>
                  <a:lnTo>
                    <a:pt x="26005" y="55220"/>
                  </a:lnTo>
                  <a:lnTo>
                    <a:pt x="6870" y="92244"/>
                  </a:lnTo>
                  <a:lnTo>
                    <a:pt x="0" y="134874"/>
                  </a:lnTo>
                  <a:lnTo>
                    <a:pt x="6870" y="177503"/>
                  </a:lnTo>
                  <a:lnTo>
                    <a:pt x="26005" y="214527"/>
                  </a:lnTo>
                  <a:lnTo>
                    <a:pt x="55193" y="243724"/>
                  </a:lnTo>
                  <a:lnTo>
                    <a:pt x="92220" y="262871"/>
                  </a:lnTo>
                  <a:lnTo>
                    <a:pt x="134874" y="269748"/>
                  </a:lnTo>
                  <a:lnTo>
                    <a:pt x="177527" y="262871"/>
                  </a:lnTo>
                  <a:lnTo>
                    <a:pt x="214554" y="243724"/>
                  </a:lnTo>
                  <a:lnTo>
                    <a:pt x="243742" y="214527"/>
                  </a:lnTo>
                  <a:lnTo>
                    <a:pt x="262877" y="177503"/>
                  </a:lnTo>
                  <a:lnTo>
                    <a:pt x="269748" y="134874"/>
                  </a:lnTo>
                  <a:lnTo>
                    <a:pt x="262877" y="92244"/>
                  </a:lnTo>
                  <a:lnTo>
                    <a:pt x="243742" y="55220"/>
                  </a:lnTo>
                  <a:lnTo>
                    <a:pt x="214554" y="26023"/>
                  </a:lnTo>
                  <a:lnTo>
                    <a:pt x="177527" y="6876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490204" y="5829300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0" y="134874"/>
                  </a:moveTo>
                  <a:lnTo>
                    <a:pt x="6870" y="92244"/>
                  </a:lnTo>
                  <a:lnTo>
                    <a:pt x="26005" y="55220"/>
                  </a:lnTo>
                  <a:lnTo>
                    <a:pt x="55193" y="26023"/>
                  </a:lnTo>
                  <a:lnTo>
                    <a:pt x="92220" y="6876"/>
                  </a:lnTo>
                  <a:lnTo>
                    <a:pt x="134874" y="0"/>
                  </a:lnTo>
                  <a:lnTo>
                    <a:pt x="177527" y="6876"/>
                  </a:lnTo>
                  <a:lnTo>
                    <a:pt x="214554" y="26023"/>
                  </a:lnTo>
                  <a:lnTo>
                    <a:pt x="243742" y="55220"/>
                  </a:lnTo>
                  <a:lnTo>
                    <a:pt x="262877" y="92244"/>
                  </a:lnTo>
                  <a:lnTo>
                    <a:pt x="269748" y="134874"/>
                  </a:lnTo>
                  <a:lnTo>
                    <a:pt x="262877" y="177503"/>
                  </a:lnTo>
                  <a:lnTo>
                    <a:pt x="243742" y="214527"/>
                  </a:lnTo>
                  <a:lnTo>
                    <a:pt x="214554" y="243724"/>
                  </a:lnTo>
                  <a:lnTo>
                    <a:pt x="177527" y="262871"/>
                  </a:lnTo>
                  <a:lnTo>
                    <a:pt x="134874" y="269748"/>
                  </a:lnTo>
                  <a:lnTo>
                    <a:pt x="92220" y="262871"/>
                  </a:lnTo>
                  <a:lnTo>
                    <a:pt x="55193" y="243724"/>
                  </a:lnTo>
                  <a:lnTo>
                    <a:pt x="26005" y="214527"/>
                  </a:lnTo>
                  <a:lnTo>
                    <a:pt x="6870" y="177503"/>
                  </a:lnTo>
                  <a:lnTo>
                    <a:pt x="0" y="13487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/>
          <p:nvPr/>
        </p:nvSpPr>
        <p:spPr>
          <a:xfrm>
            <a:off x="10012680" y="5829300"/>
            <a:ext cx="274320" cy="269875"/>
          </a:xfrm>
          <a:custGeom>
            <a:avLst/>
            <a:gdLst/>
            <a:ahLst/>
            <a:cxnLst/>
            <a:rect l="l" t="t" r="r" b="b"/>
            <a:pathLst>
              <a:path w="274320" h="269875">
                <a:moveTo>
                  <a:pt x="0" y="134874"/>
                </a:moveTo>
                <a:lnTo>
                  <a:pt x="6998" y="92244"/>
                </a:lnTo>
                <a:lnTo>
                  <a:pt x="26481" y="55220"/>
                </a:lnTo>
                <a:lnTo>
                  <a:pt x="56180" y="26023"/>
                </a:lnTo>
                <a:lnTo>
                  <a:pt x="93829" y="6876"/>
                </a:lnTo>
                <a:lnTo>
                  <a:pt x="137160" y="0"/>
                </a:lnTo>
                <a:lnTo>
                  <a:pt x="180490" y="6876"/>
                </a:lnTo>
                <a:lnTo>
                  <a:pt x="218139" y="26023"/>
                </a:lnTo>
                <a:lnTo>
                  <a:pt x="247838" y="55220"/>
                </a:lnTo>
                <a:lnTo>
                  <a:pt x="267321" y="92244"/>
                </a:lnTo>
                <a:lnTo>
                  <a:pt x="274320" y="134874"/>
                </a:lnTo>
                <a:lnTo>
                  <a:pt x="267321" y="177503"/>
                </a:lnTo>
                <a:lnTo>
                  <a:pt x="247838" y="214527"/>
                </a:lnTo>
                <a:lnTo>
                  <a:pt x="218139" y="243724"/>
                </a:lnTo>
                <a:lnTo>
                  <a:pt x="180490" y="262871"/>
                </a:lnTo>
                <a:lnTo>
                  <a:pt x="137160" y="269748"/>
                </a:lnTo>
                <a:lnTo>
                  <a:pt x="93829" y="262871"/>
                </a:lnTo>
                <a:lnTo>
                  <a:pt x="56180" y="243724"/>
                </a:lnTo>
                <a:lnTo>
                  <a:pt x="26481" y="214527"/>
                </a:lnTo>
                <a:lnTo>
                  <a:pt x="6998" y="177503"/>
                </a:lnTo>
                <a:lnTo>
                  <a:pt x="0" y="13487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8833231" y="5844641"/>
            <a:ext cx="9740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Strategic</a:t>
            </a:r>
            <a:r>
              <a:rPr dirty="0" sz="1400" spc="-7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Fit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355960" y="5843117"/>
            <a:ext cx="1249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No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Strategic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Fit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4622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4797425" cy="0"/>
          </a:xfrm>
          <a:custGeom>
            <a:avLst/>
            <a:gdLst/>
            <a:ahLst/>
            <a:cxnLst/>
            <a:rect l="l" t="t" r="r" b="b"/>
            <a:pathLst>
              <a:path w="4797425" h="0">
                <a:moveTo>
                  <a:pt x="0" y="0"/>
                </a:moveTo>
                <a:lnTo>
                  <a:pt x="479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934455" y="1376172"/>
            <a:ext cx="5634355" cy="0"/>
          </a:xfrm>
          <a:custGeom>
            <a:avLst/>
            <a:gdLst/>
            <a:ahLst/>
            <a:cxnLst/>
            <a:rect l="l" t="t" r="r" b="b"/>
            <a:pathLst>
              <a:path w="5634355" h="0">
                <a:moveTo>
                  <a:pt x="0" y="0"/>
                </a:moveTo>
                <a:lnTo>
                  <a:pt x="563384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934455" y="3945635"/>
            <a:ext cx="5634355" cy="0"/>
          </a:xfrm>
          <a:custGeom>
            <a:avLst/>
            <a:gdLst/>
            <a:ahLst/>
            <a:cxnLst/>
            <a:rect l="l" t="t" r="r" b="b"/>
            <a:pathLst>
              <a:path w="5634355" h="0">
                <a:moveTo>
                  <a:pt x="0" y="0"/>
                </a:moveTo>
                <a:lnTo>
                  <a:pt x="563384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923534" y="3667201"/>
            <a:ext cx="43478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Vertical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integration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enables </a:t>
            </a:r>
            <a:r>
              <a:rPr dirty="0" sz="1300" spc="-30" b="1">
                <a:latin typeface="Arial"/>
                <a:cs typeface="Arial"/>
              </a:rPr>
              <a:t>up-</a:t>
            </a:r>
            <a:r>
              <a:rPr dirty="0" sz="1300" b="1">
                <a:latin typeface="Arial"/>
                <a:cs typeface="Arial"/>
              </a:rPr>
              <a:t>selling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new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solutions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Cross</a:t>
            </a:r>
            <a:r>
              <a:rPr dirty="0" spc="-3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10"/>
              <a:t>Up-</a:t>
            </a:r>
            <a:r>
              <a:rPr dirty="0"/>
              <a:t>selling</a:t>
            </a:r>
            <a:r>
              <a:rPr dirty="0" spc="-90"/>
              <a:t> </a:t>
            </a:r>
            <a:r>
              <a:rPr dirty="0" spc="-10"/>
              <a:t>Opportunities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Up-selling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-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wider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product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range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Cross-sell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comprehensive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improved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solutions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key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benefit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vertical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integration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46101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35" b="1">
                <a:latin typeface="Arial"/>
                <a:cs typeface="Arial"/>
              </a:rPr>
              <a:t>Cross-</a:t>
            </a:r>
            <a:r>
              <a:rPr dirty="0" sz="1300" b="1">
                <a:latin typeface="Arial"/>
                <a:cs typeface="Arial"/>
              </a:rPr>
              <a:t>selling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existing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customers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holds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strong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potential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912865" y="1100785"/>
            <a:ext cx="49352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 b="1">
                <a:latin typeface="Arial"/>
                <a:cs typeface="Arial"/>
              </a:rPr>
              <a:t>Up-</a:t>
            </a:r>
            <a:r>
              <a:rPr dirty="0" sz="1300" spc="-10" b="1">
                <a:latin typeface="Arial"/>
                <a:cs typeface="Arial"/>
              </a:rPr>
              <a:t>selling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enhanced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products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presents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considerable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potential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467343" y="4050791"/>
            <a:ext cx="3058795" cy="1724025"/>
          </a:xfrm>
          <a:custGeom>
            <a:avLst/>
            <a:gdLst/>
            <a:ahLst/>
            <a:cxnLst/>
            <a:rect l="l" t="t" r="r" b="b"/>
            <a:pathLst>
              <a:path w="3058795" h="1724025">
                <a:moveTo>
                  <a:pt x="367664" y="1285874"/>
                </a:moveTo>
                <a:lnTo>
                  <a:pt x="0" y="1504695"/>
                </a:lnTo>
                <a:lnTo>
                  <a:pt x="367664" y="1723643"/>
                </a:lnTo>
                <a:lnTo>
                  <a:pt x="367664" y="1285874"/>
                </a:lnTo>
                <a:close/>
              </a:path>
              <a:path w="3058795" h="1724025">
                <a:moveTo>
                  <a:pt x="3058667" y="0"/>
                </a:moveTo>
                <a:lnTo>
                  <a:pt x="367664" y="0"/>
                </a:lnTo>
                <a:lnTo>
                  <a:pt x="367664" y="1723643"/>
                </a:lnTo>
                <a:lnTo>
                  <a:pt x="3058667" y="1723643"/>
                </a:lnTo>
                <a:lnTo>
                  <a:pt x="3058667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996933" y="4124401"/>
            <a:ext cx="2352040" cy="103314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20"/>
              </a:spcBef>
            </a:pP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Leveraging</a:t>
            </a:r>
            <a:r>
              <a:rPr dirty="0" sz="11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Equinix's</a:t>
            </a:r>
            <a:r>
              <a:rPr dirty="0" sz="11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network,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IBM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now</a:t>
            </a:r>
            <a:r>
              <a:rPr dirty="0" sz="11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upsells</a:t>
            </a:r>
            <a:r>
              <a:rPr dirty="0" sz="1100" spc="-6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D0D0D"/>
                </a:solidFill>
                <a:latin typeface="Arial"/>
                <a:cs typeface="Arial"/>
              </a:rPr>
              <a:t>comprehensive </a:t>
            </a:r>
            <a:r>
              <a:rPr dirty="0" sz="1100" b="1">
                <a:solidFill>
                  <a:srgbClr val="0D0D0D"/>
                </a:solidFill>
                <a:latin typeface="Arial"/>
                <a:cs typeface="Arial"/>
              </a:rPr>
              <a:t>packages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,</a:t>
            </a:r>
            <a:r>
              <a:rPr dirty="0" sz="11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combining</a:t>
            </a:r>
            <a:r>
              <a:rPr dirty="0" sz="1100" spc="-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software</a:t>
            </a:r>
            <a:r>
              <a:rPr dirty="0" sz="11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and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Cloud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services,</a:t>
            </a:r>
            <a:r>
              <a:rPr dirty="0" sz="11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replacing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smaller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standalone</a:t>
            </a:r>
            <a:r>
              <a:rPr dirty="0" sz="11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software</a:t>
            </a:r>
            <a:r>
              <a:rPr dirty="0" sz="11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offers at</a:t>
            </a:r>
            <a:r>
              <a:rPr dirty="0" sz="11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100" spc="-7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higher </a:t>
            </a:r>
            <a:r>
              <a:rPr dirty="0" sz="1100">
                <a:solidFill>
                  <a:srgbClr val="0D0D0D"/>
                </a:solidFill>
                <a:latin typeface="Arial MT"/>
                <a:cs typeface="Arial MT"/>
              </a:rPr>
              <a:t>price</a:t>
            </a:r>
            <a:r>
              <a:rPr dirty="0" sz="11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D0D0D"/>
                </a:solidFill>
                <a:latin typeface="Arial MT"/>
                <a:cs typeface="Arial MT"/>
              </a:rPr>
              <a:t>point.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58453" y="5341365"/>
            <a:ext cx="2152015" cy="389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4400"/>
              </a:lnSpc>
              <a:spcBef>
                <a:spcPts val="75"/>
              </a:spcBef>
            </a:pPr>
            <a:r>
              <a:rPr dirty="0" sz="1150" b="1">
                <a:latin typeface="Arial"/>
                <a:cs typeface="Arial"/>
              </a:rPr>
              <a:t>Additional</a:t>
            </a:r>
            <a:r>
              <a:rPr dirty="0" sz="1150" spc="25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provided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by </a:t>
            </a:r>
            <a:r>
              <a:rPr dirty="0" sz="1150" spc="-10" b="1">
                <a:latin typeface="Arial"/>
                <a:cs typeface="Arial"/>
              </a:rPr>
              <a:t>Equinix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123692" y="4724476"/>
            <a:ext cx="501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506691"/>
                </a:solidFill>
                <a:latin typeface="Arial"/>
                <a:cs typeface="Arial"/>
              </a:rPr>
              <a:t>&gt;&gt;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417826" y="2658567"/>
            <a:ext cx="5016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B5C3DF"/>
                </a:solidFill>
                <a:latin typeface="Arial"/>
                <a:cs typeface="Arial"/>
              </a:rPr>
              <a:t>&lt;&lt;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482595" y="3415284"/>
            <a:ext cx="1074420" cy="1079500"/>
            <a:chOff x="2482595" y="3415284"/>
            <a:chExt cx="1074420" cy="1079500"/>
          </a:xfrm>
        </p:grpSpPr>
        <p:sp>
          <p:nvSpPr>
            <p:cNvPr id="17" name="object 17" descr=""/>
            <p:cNvSpPr/>
            <p:nvPr/>
          </p:nvSpPr>
          <p:spPr>
            <a:xfrm>
              <a:off x="2482595" y="3415284"/>
              <a:ext cx="539750" cy="1079500"/>
            </a:xfrm>
            <a:custGeom>
              <a:avLst/>
              <a:gdLst/>
              <a:ahLst/>
              <a:cxnLst/>
              <a:rect l="l" t="t" r="r" b="b"/>
              <a:pathLst>
                <a:path w="539750" h="1079500">
                  <a:moveTo>
                    <a:pt x="539496" y="0"/>
                  </a:moveTo>
                  <a:lnTo>
                    <a:pt x="432181" y="10794"/>
                  </a:lnTo>
                  <a:lnTo>
                    <a:pt x="386683" y="22154"/>
                  </a:lnTo>
                  <a:lnTo>
                    <a:pt x="342799" y="37252"/>
                  </a:lnTo>
                  <a:lnTo>
                    <a:pt x="300712" y="55907"/>
                  </a:lnTo>
                  <a:lnTo>
                    <a:pt x="260603" y="77938"/>
                  </a:lnTo>
                  <a:lnTo>
                    <a:pt x="222656" y="103162"/>
                  </a:lnTo>
                  <a:lnTo>
                    <a:pt x="187052" y="131399"/>
                  </a:lnTo>
                  <a:lnTo>
                    <a:pt x="153973" y="162466"/>
                  </a:lnTo>
                  <a:lnTo>
                    <a:pt x="123602" y="196183"/>
                  </a:lnTo>
                  <a:lnTo>
                    <a:pt x="96122" y="232367"/>
                  </a:lnTo>
                  <a:lnTo>
                    <a:pt x="71714" y="270837"/>
                  </a:lnTo>
                  <a:lnTo>
                    <a:pt x="50561" y="311411"/>
                  </a:lnTo>
                  <a:lnTo>
                    <a:pt x="32845" y="353909"/>
                  </a:lnTo>
                  <a:lnTo>
                    <a:pt x="18748" y="398147"/>
                  </a:lnTo>
                  <a:lnTo>
                    <a:pt x="8454" y="443946"/>
                  </a:lnTo>
                  <a:lnTo>
                    <a:pt x="2143" y="491122"/>
                  </a:lnTo>
                  <a:lnTo>
                    <a:pt x="0" y="539495"/>
                  </a:lnTo>
                  <a:lnTo>
                    <a:pt x="2143" y="587869"/>
                  </a:lnTo>
                  <a:lnTo>
                    <a:pt x="8454" y="635045"/>
                  </a:lnTo>
                  <a:lnTo>
                    <a:pt x="18748" y="680844"/>
                  </a:lnTo>
                  <a:lnTo>
                    <a:pt x="32845" y="725082"/>
                  </a:lnTo>
                  <a:lnTo>
                    <a:pt x="50561" y="767580"/>
                  </a:lnTo>
                  <a:lnTo>
                    <a:pt x="71714" y="808154"/>
                  </a:lnTo>
                  <a:lnTo>
                    <a:pt x="96122" y="846624"/>
                  </a:lnTo>
                  <a:lnTo>
                    <a:pt x="123602" y="882808"/>
                  </a:lnTo>
                  <a:lnTo>
                    <a:pt x="153973" y="916525"/>
                  </a:lnTo>
                  <a:lnTo>
                    <a:pt x="187052" y="947592"/>
                  </a:lnTo>
                  <a:lnTo>
                    <a:pt x="222656" y="975829"/>
                  </a:lnTo>
                  <a:lnTo>
                    <a:pt x="260604" y="1001053"/>
                  </a:lnTo>
                  <a:lnTo>
                    <a:pt x="300712" y="1023084"/>
                  </a:lnTo>
                  <a:lnTo>
                    <a:pt x="342799" y="1041739"/>
                  </a:lnTo>
                  <a:lnTo>
                    <a:pt x="386683" y="1056837"/>
                  </a:lnTo>
                  <a:lnTo>
                    <a:pt x="432181" y="1068196"/>
                  </a:lnTo>
                  <a:lnTo>
                    <a:pt x="539496" y="1078991"/>
                  </a:lnTo>
                  <a:lnTo>
                    <a:pt x="539496" y="956436"/>
                  </a:lnTo>
                  <a:lnTo>
                    <a:pt x="456946" y="948054"/>
                  </a:lnTo>
                  <a:lnTo>
                    <a:pt x="410329" y="935701"/>
                  </a:lnTo>
                  <a:lnTo>
                    <a:pt x="366014" y="918294"/>
                  </a:lnTo>
                  <a:lnTo>
                    <a:pt x="324336" y="896165"/>
                  </a:lnTo>
                  <a:lnTo>
                    <a:pt x="285627" y="869648"/>
                  </a:lnTo>
                  <a:lnTo>
                    <a:pt x="250222" y="839077"/>
                  </a:lnTo>
                  <a:lnTo>
                    <a:pt x="218455" y="804783"/>
                  </a:lnTo>
                  <a:lnTo>
                    <a:pt x="190660" y="767099"/>
                  </a:lnTo>
                  <a:lnTo>
                    <a:pt x="167169" y="726360"/>
                  </a:lnTo>
                  <a:lnTo>
                    <a:pt x="148318" y="682896"/>
                  </a:lnTo>
                  <a:lnTo>
                    <a:pt x="134439" y="637043"/>
                  </a:lnTo>
                  <a:lnTo>
                    <a:pt x="125867" y="589131"/>
                  </a:lnTo>
                  <a:lnTo>
                    <a:pt x="122936" y="539495"/>
                  </a:lnTo>
                  <a:lnTo>
                    <a:pt x="125867" y="489860"/>
                  </a:lnTo>
                  <a:lnTo>
                    <a:pt x="134439" y="441948"/>
                  </a:lnTo>
                  <a:lnTo>
                    <a:pt x="148318" y="396095"/>
                  </a:lnTo>
                  <a:lnTo>
                    <a:pt x="167169" y="352631"/>
                  </a:lnTo>
                  <a:lnTo>
                    <a:pt x="190660" y="311892"/>
                  </a:lnTo>
                  <a:lnTo>
                    <a:pt x="218455" y="274208"/>
                  </a:lnTo>
                  <a:lnTo>
                    <a:pt x="250222" y="239914"/>
                  </a:lnTo>
                  <a:lnTo>
                    <a:pt x="285627" y="209343"/>
                  </a:lnTo>
                  <a:lnTo>
                    <a:pt x="324336" y="182826"/>
                  </a:lnTo>
                  <a:lnTo>
                    <a:pt x="366014" y="160697"/>
                  </a:lnTo>
                  <a:lnTo>
                    <a:pt x="410329" y="143290"/>
                  </a:lnTo>
                  <a:lnTo>
                    <a:pt x="456946" y="130937"/>
                  </a:lnTo>
                  <a:lnTo>
                    <a:pt x="539496" y="122554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022091" y="3415284"/>
              <a:ext cx="535305" cy="1079500"/>
            </a:xfrm>
            <a:custGeom>
              <a:avLst/>
              <a:gdLst/>
              <a:ahLst/>
              <a:cxnLst/>
              <a:rect l="l" t="t" r="r" b="b"/>
              <a:pathLst>
                <a:path w="535304" h="1079500">
                  <a:moveTo>
                    <a:pt x="0" y="0"/>
                  </a:moveTo>
                  <a:lnTo>
                    <a:pt x="0" y="122554"/>
                  </a:lnTo>
                  <a:lnTo>
                    <a:pt x="81787" y="130937"/>
                  </a:lnTo>
                  <a:lnTo>
                    <a:pt x="128003" y="143290"/>
                  </a:lnTo>
                  <a:lnTo>
                    <a:pt x="171939" y="160697"/>
                  </a:lnTo>
                  <a:lnTo>
                    <a:pt x="213264" y="182826"/>
                  </a:lnTo>
                  <a:lnTo>
                    <a:pt x="251648" y="209343"/>
                  </a:lnTo>
                  <a:lnTo>
                    <a:pt x="286757" y="239914"/>
                  </a:lnTo>
                  <a:lnTo>
                    <a:pt x="318262" y="274208"/>
                  </a:lnTo>
                  <a:lnTo>
                    <a:pt x="345829" y="311892"/>
                  </a:lnTo>
                  <a:lnTo>
                    <a:pt x="369127" y="352631"/>
                  </a:lnTo>
                  <a:lnTo>
                    <a:pt x="387826" y="396095"/>
                  </a:lnTo>
                  <a:lnTo>
                    <a:pt x="401592" y="441948"/>
                  </a:lnTo>
                  <a:lnTo>
                    <a:pt x="410095" y="489860"/>
                  </a:lnTo>
                  <a:lnTo>
                    <a:pt x="413004" y="539495"/>
                  </a:lnTo>
                  <a:lnTo>
                    <a:pt x="410095" y="589131"/>
                  </a:lnTo>
                  <a:lnTo>
                    <a:pt x="401592" y="637043"/>
                  </a:lnTo>
                  <a:lnTo>
                    <a:pt x="387826" y="682896"/>
                  </a:lnTo>
                  <a:lnTo>
                    <a:pt x="369127" y="726360"/>
                  </a:lnTo>
                  <a:lnTo>
                    <a:pt x="345829" y="767099"/>
                  </a:lnTo>
                  <a:lnTo>
                    <a:pt x="318261" y="804783"/>
                  </a:lnTo>
                  <a:lnTo>
                    <a:pt x="286757" y="839077"/>
                  </a:lnTo>
                  <a:lnTo>
                    <a:pt x="251648" y="869648"/>
                  </a:lnTo>
                  <a:lnTo>
                    <a:pt x="213264" y="896165"/>
                  </a:lnTo>
                  <a:lnTo>
                    <a:pt x="171939" y="918294"/>
                  </a:lnTo>
                  <a:lnTo>
                    <a:pt x="128003" y="935701"/>
                  </a:lnTo>
                  <a:lnTo>
                    <a:pt x="81787" y="948054"/>
                  </a:lnTo>
                  <a:lnTo>
                    <a:pt x="0" y="956436"/>
                  </a:lnTo>
                  <a:lnTo>
                    <a:pt x="0" y="1078991"/>
                  </a:lnTo>
                  <a:lnTo>
                    <a:pt x="106425" y="1068196"/>
                  </a:lnTo>
                  <a:lnTo>
                    <a:pt x="151526" y="1056837"/>
                  </a:lnTo>
                  <a:lnTo>
                    <a:pt x="195029" y="1041739"/>
                  </a:lnTo>
                  <a:lnTo>
                    <a:pt x="236752" y="1023084"/>
                  </a:lnTo>
                  <a:lnTo>
                    <a:pt x="276516" y="1001053"/>
                  </a:lnTo>
                  <a:lnTo>
                    <a:pt x="314139" y="975829"/>
                  </a:lnTo>
                  <a:lnTo>
                    <a:pt x="349440" y="947592"/>
                  </a:lnTo>
                  <a:lnTo>
                    <a:pt x="382238" y="916525"/>
                  </a:lnTo>
                  <a:lnTo>
                    <a:pt x="412353" y="882808"/>
                  </a:lnTo>
                  <a:lnTo>
                    <a:pt x="439602" y="846624"/>
                  </a:lnTo>
                  <a:lnTo>
                    <a:pt x="463805" y="808154"/>
                  </a:lnTo>
                  <a:lnTo>
                    <a:pt x="484782" y="767580"/>
                  </a:lnTo>
                  <a:lnTo>
                    <a:pt x="502350" y="725082"/>
                  </a:lnTo>
                  <a:lnTo>
                    <a:pt x="516329" y="680844"/>
                  </a:lnTo>
                  <a:lnTo>
                    <a:pt x="526539" y="635045"/>
                  </a:lnTo>
                  <a:lnTo>
                    <a:pt x="532797" y="587869"/>
                  </a:lnTo>
                  <a:lnTo>
                    <a:pt x="534923" y="539495"/>
                  </a:lnTo>
                  <a:lnTo>
                    <a:pt x="532797" y="491122"/>
                  </a:lnTo>
                  <a:lnTo>
                    <a:pt x="526539" y="443946"/>
                  </a:lnTo>
                  <a:lnTo>
                    <a:pt x="516329" y="398147"/>
                  </a:lnTo>
                  <a:lnTo>
                    <a:pt x="502350" y="353909"/>
                  </a:lnTo>
                  <a:lnTo>
                    <a:pt x="484782" y="311411"/>
                  </a:lnTo>
                  <a:lnTo>
                    <a:pt x="463805" y="270837"/>
                  </a:lnTo>
                  <a:lnTo>
                    <a:pt x="439602" y="232367"/>
                  </a:lnTo>
                  <a:lnTo>
                    <a:pt x="412353" y="196183"/>
                  </a:lnTo>
                  <a:lnTo>
                    <a:pt x="382238" y="162466"/>
                  </a:lnTo>
                  <a:lnTo>
                    <a:pt x="349440" y="131399"/>
                  </a:lnTo>
                  <a:lnTo>
                    <a:pt x="314139" y="103162"/>
                  </a:lnTo>
                  <a:lnTo>
                    <a:pt x="276516" y="77938"/>
                  </a:lnTo>
                  <a:lnTo>
                    <a:pt x="236752" y="55907"/>
                  </a:lnTo>
                  <a:lnTo>
                    <a:pt x="195029" y="37252"/>
                  </a:lnTo>
                  <a:lnTo>
                    <a:pt x="151526" y="22154"/>
                  </a:lnTo>
                  <a:lnTo>
                    <a:pt x="106425" y="10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637" y="3975920"/>
              <a:ext cx="213137" cy="16094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9010" y="3760796"/>
              <a:ext cx="150173" cy="17947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790001" y="3827819"/>
              <a:ext cx="397510" cy="321310"/>
            </a:xfrm>
            <a:custGeom>
              <a:avLst/>
              <a:gdLst/>
              <a:ahLst/>
              <a:cxnLst/>
              <a:rect l="l" t="t" r="r" b="b"/>
              <a:pathLst>
                <a:path w="397510" h="321310">
                  <a:moveTo>
                    <a:pt x="354524" y="229366"/>
                  </a:moveTo>
                  <a:lnTo>
                    <a:pt x="242635" y="229366"/>
                  </a:lnTo>
                  <a:lnTo>
                    <a:pt x="249293" y="231600"/>
                  </a:lnTo>
                  <a:lnTo>
                    <a:pt x="254472" y="236813"/>
                  </a:lnTo>
                  <a:lnTo>
                    <a:pt x="260390" y="242026"/>
                  </a:lnTo>
                  <a:lnTo>
                    <a:pt x="264089" y="249473"/>
                  </a:lnTo>
                  <a:lnTo>
                    <a:pt x="264681" y="255431"/>
                  </a:lnTo>
                  <a:lnTo>
                    <a:pt x="265568" y="265112"/>
                  </a:lnTo>
                  <a:lnTo>
                    <a:pt x="262609" y="272559"/>
                  </a:lnTo>
                  <a:lnTo>
                    <a:pt x="232279" y="307560"/>
                  </a:lnTo>
                  <a:lnTo>
                    <a:pt x="242635" y="315751"/>
                  </a:lnTo>
                  <a:lnTo>
                    <a:pt x="247814" y="318730"/>
                  </a:lnTo>
                  <a:lnTo>
                    <a:pt x="253732" y="320964"/>
                  </a:lnTo>
                  <a:lnTo>
                    <a:pt x="260390" y="320219"/>
                  </a:lnTo>
                  <a:lnTo>
                    <a:pt x="271625" y="316892"/>
                  </a:lnTo>
                  <a:lnTo>
                    <a:pt x="280364" y="309794"/>
                  </a:lnTo>
                  <a:lnTo>
                    <a:pt x="285773" y="299903"/>
                  </a:lnTo>
                  <a:lnTo>
                    <a:pt x="287022" y="288197"/>
                  </a:lnTo>
                  <a:lnTo>
                    <a:pt x="287022" y="287453"/>
                  </a:lnTo>
                  <a:lnTo>
                    <a:pt x="296933" y="287453"/>
                  </a:lnTo>
                  <a:lnTo>
                    <a:pt x="320972" y="256920"/>
                  </a:lnTo>
                  <a:lnTo>
                    <a:pt x="321051" y="255431"/>
                  </a:lnTo>
                  <a:lnTo>
                    <a:pt x="330963" y="255431"/>
                  </a:lnTo>
                  <a:lnTo>
                    <a:pt x="354366" y="230856"/>
                  </a:lnTo>
                  <a:lnTo>
                    <a:pt x="354445" y="230111"/>
                  </a:lnTo>
                  <a:lnTo>
                    <a:pt x="354524" y="229366"/>
                  </a:lnTo>
                  <a:close/>
                </a:path>
                <a:path w="397510" h="321310">
                  <a:moveTo>
                    <a:pt x="296933" y="287453"/>
                  </a:moveTo>
                  <a:lnTo>
                    <a:pt x="287022" y="287453"/>
                  </a:lnTo>
                  <a:lnTo>
                    <a:pt x="289241" y="288197"/>
                  </a:lnTo>
                  <a:lnTo>
                    <a:pt x="294419" y="288197"/>
                  </a:lnTo>
                  <a:lnTo>
                    <a:pt x="296933" y="287453"/>
                  </a:lnTo>
                  <a:close/>
                </a:path>
                <a:path w="397510" h="321310">
                  <a:moveTo>
                    <a:pt x="330963" y="255431"/>
                  </a:moveTo>
                  <a:lnTo>
                    <a:pt x="321051" y="255431"/>
                  </a:lnTo>
                  <a:lnTo>
                    <a:pt x="323270" y="256175"/>
                  </a:lnTo>
                  <a:lnTo>
                    <a:pt x="328449" y="256175"/>
                  </a:lnTo>
                  <a:lnTo>
                    <a:pt x="330963" y="255431"/>
                  </a:lnTo>
                  <a:close/>
                </a:path>
                <a:path w="397510" h="321310">
                  <a:moveTo>
                    <a:pt x="395554" y="199578"/>
                  </a:moveTo>
                  <a:lnTo>
                    <a:pt x="201948" y="199578"/>
                  </a:lnTo>
                  <a:lnTo>
                    <a:pt x="209346" y="202557"/>
                  </a:lnTo>
                  <a:lnTo>
                    <a:pt x="216004" y="207770"/>
                  </a:lnTo>
                  <a:lnTo>
                    <a:pt x="220442" y="212634"/>
                  </a:lnTo>
                  <a:lnTo>
                    <a:pt x="223771" y="218196"/>
                  </a:lnTo>
                  <a:lnTo>
                    <a:pt x="225932" y="224153"/>
                  </a:lnTo>
                  <a:lnTo>
                    <a:pt x="225991" y="224316"/>
                  </a:lnTo>
                  <a:lnTo>
                    <a:pt x="226848" y="229366"/>
                  </a:lnTo>
                  <a:lnTo>
                    <a:pt x="226974" y="230111"/>
                  </a:lnTo>
                  <a:lnTo>
                    <a:pt x="227100" y="230856"/>
                  </a:lnTo>
                  <a:lnTo>
                    <a:pt x="229320" y="230111"/>
                  </a:lnTo>
                  <a:lnTo>
                    <a:pt x="232279" y="229366"/>
                  </a:lnTo>
                  <a:lnTo>
                    <a:pt x="354524" y="229366"/>
                  </a:lnTo>
                  <a:lnTo>
                    <a:pt x="355063" y="224316"/>
                  </a:lnTo>
                  <a:lnTo>
                    <a:pt x="355080" y="222664"/>
                  </a:lnTo>
                  <a:lnTo>
                    <a:pt x="354341" y="221175"/>
                  </a:lnTo>
                  <a:lnTo>
                    <a:pt x="354341" y="219685"/>
                  </a:lnTo>
                  <a:lnTo>
                    <a:pt x="379932" y="219685"/>
                  </a:lnTo>
                  <a:lnTo>
                    <a:pt x="381111" y="219336"/>
                  </a:lnTo>
                  <a:lnTo>
                    <a:pt x="389849" y="212238"/>
                  </a:lnTo>
                  <a:lnTo>
                    <a:pt x="395144" y="202557"/>
                  </a:lnTo>
                  <a:lnTo>
                    <a:pt x="395259" y="202348"/>
                  </a:lnTo>
                  <a:lnTo>
                    <a:pt x="395395" y="201068"/>
                  </a:lnTo>
                  <a:lnTo>
                    <a:pt x="395475" y="200323"/>
                  </a:lnTo>
                  <a:lnTo>
                    <a:pt x="395554" y="199578"/>
                  </a:lnTo>
                  <a:close/>
                </a:path>
                <a:path w="397510" h="321310">
                  <a:moveTo>
                    <a:pt x="379932" y="219685"/>
                  </a:moveTo>
                  <a:lnTo>
                    <a:pt x="354341" y="219685"/>
                  </a:lnTo>
                  <a:lnTo>
                    <a:pt x="358779" y="221919"/>
                  </a:lnTo>
                  <a:lnTo>
                    <a:pt x="363958" y="223409"/>
                  </a:lnTo>
                  <a:lnTo>
                    <a:pt x="369876" y="222664"/>
                  </a:lnTo>
                  <a:lnTo>
                    <a:pt x="379932" y="219685"/>
                  </a:lnTo>
                  <a:close/>
                </a:path>
                <a:path w="397510" h="321310">
                  <a:moveTo>
                    <a:pt x="381465" y="164578"/>
                  </a:moveTo>
                  <a:lnTo>
                    <a:pt x="147205" y="164578"/>
                  </a:lnTo>
                  <a:lnTo>
                    <a:pt x="153829" y="165136"/>
                  </a:lnTo>
                  <a:lnTo>
                    <a:pt x="160244" y="166812"/>
                  </a:lnTo>
                  <a:lnTo>
                    <a:pt x="184034" y="199578"/>
                  </a:lnTo>
                  <a:lnTo>
                    <a:pt x="184114" y="200323"/>
                  </a:lnTo>
                  <a:lnTo>
                    <a:pt x="184194" y="201068"/>
                  </a:lnTo>
                  <a:lnTo>
                    <a:pt x="187153" y="200323"/>
                  </a:lnTo>
                  <a:lnTo>
                    <a:pt x="190852" y="199578"/>
                  </a:lnTo>
                  <a:lnTo>
                    <a:pt x="395554" y="199578"/>
                  </a:lnTo>
                  <a:lnTo>
                    <a:pt x="396507" y="190642"/>
                  </a:lnTo>
                  <a:lnTo>
                    <a:pt x="397247" y="182450"/>
                  </a:lnTo>
                  <a:lnTo>
                    <a:pt x="393548" y="175748"/>
                  </a:lnTo>
                  <a:lnTo>
                    <a:pt x="388370" y="170535"/>
                  </a:lnTo>
                  <a:lnTo>
                    <a:pt x="381465" y="164578"/>
                  </a:lnTo>
                  <a:close/>
                </a:path>
                <a:path w="397510" h="321310">
                  <a:moveTo>
                    <a:pt x="160612" y="131066"/>
                  </a:moveTo>
                  <a:lnTo>
                    <a:pt x="97641" y="131066"/>
                  </a:lnTo>
                  <a:lnTo>
                    <a:pt x="104264" y="131625"/>
                  </a:lnTo>
                  <a:lnTo>
                    <a:pt x="110779" y="133347"/>
                  </a:lnTo>
                  <a:lnTo>
                    <a:pt x="134298" y="164578"/>
                  </a:lnTo>
                  <a:lnTo>
                    <a:pt x="134409" y="165322"/>
                  </a:lnTo>
                  <a:lnTo>
                    <a:pt x="134519" y="166067"/>
                  </a:lnTo>
                  <a:lnTo>
                    <a:pt x="134629" y="166812"/>
                  </a:lnTo>
                  <a:lnTo>
                    <a:pt x="138328" y="165322"/>
                  </a:lnTo>
                  <a:lnTo>
                    <a:pt x="142767" y="164578"/>
                  </a:lnTo>
                  <a:lnTo>
                    <a:pt x="381465" y="164578"/>
                  </a:lnTo>
                  <a:lnTo>
                    <a:pt x="346080" y="134045"/>
                  </a:lnTo>
                  <a:lnTo>
                    <a:pt x="176796" y="134045"/>
                  </a:lnTo>
                  <a:lnTo>
                    <a:pt x="168647" y="133347"/>
                  </a:lnTo>
                  <a:lnTo>
                    <a:pt x="160983" y="131252"/>
                  </a:lnTo>
                  <a:lnTo>
                    <a:pt x="160612" y="131066"/>
                  </a:lnTo>
                  <a:close/>
                </a:path>
                <a:path w="397510" h="321310">
                  <a:moveTo>
                    <a:pt x="64359" y="0"/>
                  </a:moveTo>
                  <a:lnTo>
                    <a:pt x="0" y="107236"/>
                  </a:lnTo>
                  <a:lnTo>
                    <a:pt x="50304" y="166067"/>
                  </a:lnTo>
                  <a:lnTo>
                    <a:pt x="69538" y="143726"/>
                  </a:lnTo>
                  <a:lnTo>
                    <a:pt x="75177" y="138292"/>
                  </a:lnTo>
                  <a:lnTo>
                    <a:pt x="81925" y="134324"/>
                  </a:lnTo>
                  <a:lnTo>
                    <a:pt x="89505" y="131892"/>
                  </a:lnTo>
                  <a:lnTo>
                    <a:pt x="97641" y="131066"/>
                  </a:lnTo>
                  <a:lnTo>
                    <a:pt x="160612" y="131066"/>
                  </a:lnTo>
                  <a:lnTo>
                    <a:pt x="154013" y="127762"/>
                  </a:lnTo>
                  <a:lnTo>
                    <a:pt x="147945" y="122875"/>
                  </a:lnTo>
                  <a:lnTo>
                    <a:pt x="137265" y="108690"/>
                  </a:lnTo>
                  <a:lnTo>
                    <a:pt x="132965" y="92063"/>
                  </a:lnTo>
                  <a:lnTo>
                    <a:pt x="135045" y="75016"/>
                  </a:lnTo>
                  <a:lnTo>
                    <a:pt x="143506" y="59575"/>
                  </a:lnTo>
                  <a:lnTo>
                    <a:pt x="185227" y="11170"/>
                  </a:lnTo>
                  <a:lnTo>
                    <a:pt x="129914" y="11170"/>
                  </a:lnTo>
                  <a:lnTo>
                    <a:pt x="97794" y="10193"/>
                  </a:lnTo>
                  <a:lnTo>
                    <a:pt x="64359" y="0"/>
                  </a:lnTo>
                  <a:close/>
                </a:path>
                <a:path w="397510" h="321310">
                  <a:moveTo>
                    <a:pt x="261130" y="60320"/>
                  </a:moveTo>
                  <a:lnTo>
                    <a:pt x="210086" y="119151"/>
                  </a:lnTo>
                  <a:lnTo>
                    <a:pt x="180495" y="134045"/>
                  </a:lnTo>
                  <a:lnTo>
                    <a:pt x="346080" y="134045"/>
                  </a:lnTo>
                  <a:lnTo>
                    <a:pt x="269267" y="67767"/>
                  </a:lnTo>
                  <a:lnTo>
                    <a:pt x="261130" y="60320"/>
                  </a:lnTo>
                  <a:close/>
                </a:path>
                <a:path w="397510" h="321310">
                  <a:moveTo>
                    <a:pt x="159955" y="8796"/>
                  </a:moveTo>
                  <a:lnTo>
                    <a:pt x="129914" y="11170"/>
                  </a:lnTo>
                  <a:lnTo>
                    <a:pt x="185227" y="11170"/>
                  </a:lnTo>
                  <a:lnTo>
                    <a:pt x="187153" y="8936"/>
                  </a:lnTo>
                  <a:lnTo>
                    <a:pt x="159955" y="8796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0948" y="3760796"/>
              <a:ext cx="150173" cy="179472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936467" y="3821116"/>
              <a:ext cx="313055" cy="175260"/>
            </a:xfrm>
            <a:custGeom>
              <a:avLst/>
              <a:gdLst/>
              <a:ahLst/>
              <a:cxnLst/>
              <a:rect l="l" t="t" r="r" b="b"/>
              <a:pathLst>
                <a:path w="313055" h="175260">
                  <a:moveTo>
                    <a:pt x="271755" y="45426"/>
                  </a:moveTo>
                  <a:lnTo>
                    <a:pt x="113184" y="45426"/>
                  </a:lnTo>
                  <a:lnTo>
                    <a:pt x="251521" y="165322"/>
                  </a:lnTo>
                  <a:lnTo>
                    <a:pt x="256699" y="170535"/>
                  </a:lnTo>
                  <a:lnTo>
                    <a:pt x="259658" y="175003"/>
                  </a:lnTo>
                  <a:lnTo>
                    <a:pt x="312922" y="113194"/>
                  </a:lnTo>
                  <a:lnTo>
                    <a:pt x="271755" y="45426"/>
                  </a:lnTo>
                  <a:close/>
                </a:path>
                <a:path w="313055" h="175260">
                  <a:moveTo>
                    <a:pt x="90991" y="0"/>
                  </a:moveTo>
                  <a:lnTo>
                    <a:pt x="7397" y="76703"/>
                  </a:lnTo>
                  <a:lnTo>
                    <a:pt x="0" y="98393"/>
                  </a:lnTo>
                  <a:lnTo>
                    <a:pt x="3028" y="109272"/>
                  </a:lnTo>
                  <a:lnTo>
                    <a:pt x="10356" y="118406"/>
                  </a:lnTo>
                  <a:lnTo>
                    <a:pt x="17014" y="123619"/>
                  </a:lnTo>
                  <a:lnTo>
                    <a:pt x="24412" y="126598"/>
                  </a:lnTo>
                  <a:lnTo>
                    <a:pt x="39947" y="125109"/>
                  </a:lnTo>
                  <a:lnTo>
                    <a:pt x="47345" y="122130"/>
                  </a:lnTo>
                  <a:lnTo>
                    <a:pt x="52523" y="115428"/>
                  </a:lnTo>
                  <a:lnTo>
                    <a:pt x="113184" y="45426"/>
                  </a:lnTo>
                  <a:lnTo>
                    <a:pt x="271755" y="45426"/>
                  </a:lnTo>
                  <a:lnTo>
                    <a:pt x="255745" y="19071"/>
                  </a:lnTo>
                  <a:lnTo>
                    <a:pt x="206834" y="19071"/>
                  </a:lnTo>
                  <a:lnTo>
                    <a:pt x="167927" y="17221"/>
                  </a:lnTo>
                  <a:lnTo>
                    <a:pt x="131239" y="9366"/>
                  </a:lnTo>
                  <a:lnTo>
                    <a:pt x="94690" y="744"/>
                  </a:lnTo>
                  <a:lnTo>
                    <a:pt x="93950" y="744"/>
                  </a:lnTo>
                  <a:lnTo>
                    <a:pt x="90991" y="0"/>
                  </a:lnTo>
                  <a:close/>
                </a:path>
                <a:path w="313055" h="175260">
                  <a:moveTo>
                    <a:pt x="250041" y="9681"/>
                  </a:moveTo>
                  <a:lnTo>
                    <a:pt x="206834" y="19071"/>
                  </a:lnTo>
                  <a:lnTo>
                    <a:pt x="255745" y="19071"/>
                  </a:lnTo>
                  <a:lnTo>
                    <a:pt x="250041" y="968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891539" y="1641348"/>
            <a:ext cx="1449705" cy="4211320"/>
          </a:xfrm>
          <a:custGeom>
            <a:avLst/>
            <a:gdLst/>
            <a:ahLst/>
            <a:cxnLst/>
            <a:rect l="l" t="t" r="r" b="b"/>
            <a:pathLst>
              <a:path w="1449705" h="4211320">
                <a:moveTo>
                  <a:pt x="1207770" y="0"/>
                </a:moveTo>
                <a:lnTo>
                  <a:pt x="241553" y="0"/>
                </a:lnTo>
                <a:lnTo>
                  <a:pt x="192874" y="4909"/>
                </a:lnTo>
                <a:lnTo>
                  <a:pt x="147532" y="18990"/>
                </a:lnTo>
                <a:lnTo>
                  <a:pt x="106501" y="41268"/>
                </a:lnTo>
                <a:lnTo>
                  <a:pt x="70751" y="70770"/>
                </a:lnTo>
                <a:lnTo>
                  <a:pt x="41255" y="106523"/>
                </a:lnTo>
                <a:lnTo>
                  <a:pt x="18983" y="147554"/>
                </a:lnTo>
                <a:lnTo>
                  <a:pt x="4907" y="192888"/>
                </a:lnTo>
                <a:lnTo>
                  <a:pt x="0" y="241553"/>
                </a:lnTo>
                <a:lnTo>
                  <a:pt x="0" y="3969257"/>
                </a:lnTo>
                <a:lnTo>
                  <a:pt x="4907" y="4017937"/>
                </a:lnTo>
                <a:lnTo>
                  <a:pt x="18983" y="4063279"/>
                </a:lnTo>
                <a:lnTo>
                  <a:pt x="41255" y="4104310"/>
                </a:lnTo>
                <a:lnTo>
                  <a:pt x="70751" y="4140060"/>
                </a:lnTo>
                <a:lnTo>
                  <a:pt x="106501" y="4169556"/>
                </a:lnTo>
                <a:lnTo>
                  <a:pt x="147532" y="4191828"/>
                </a:lnTo>
                <a:lnTo>
                  <a:pt x="192874" y="4205904"/>
                </a:lnTo>
                <a:lnTo>
                  <a:pt x="241553" y="4210812"/>
                </a:lnTo>
                <a:lnTo>
                  <a:pt x="1207770" y="4210812"/>
                </a:lnTo>
                <a:lnTo>
                  <a:pt x="1256435" y="4205904"/>
                </a:lnTo>
                <a:lnTo>
                  <a:pt x="1301769" y="4191828"/>
                </a:lnTo>
                <a:lnTo>
                  <a:pt x="1342800" y="4169556"/>
                </a:lnTo>
                <a:lnTo>
                  <a:pt x="1378553" y="4140060"/>
                </a:lnTo>
                <a:lnTo>
                  <a:pt x="1408055" y="4104310"/>
                </a:lnTo>
                <a:lnTo>
                  <a:pt x="1430333" y="4063279"/>
                </a:lnTo>
                <a:lnTo>
                  <a:pt x="1444414" y="4017937"/>
                </a:lnTo>
                <a:lnTo>
                  <a:pt x="1449323" y="3969257"/>
                </a:lnTo>
                <a:lnTo>
                  <a:pt x="1449323" y="241553"/>
                </a:lnTo>
                <a:lnTo>
                  <a:pt x="1444414" y="192888"/>
                </a:lnTo>
                <a:lnTo>
                  <a:pt x="1430333" y="147554"/>
                </a:lnTo>
                <a:lnTo>
                  <a:pt x="1408055" y="106523"/>
                </a:lnTo>
                <a:lnTo>
                  <a:pt x="1378553" y="70770"/>
                </a:lnTo>
                <a:lnTo>
                  <a:pt x="1342800" y="41268"/>
                </a:lnTo>
                <a:lnTo>
                  <a:pt x="1301769" y="18990"/>
                </a:lnTo>
                <a:lnTo>
                  <a:pt x="1256435" y="4909"/>
                </a:lnTo>
                <a:lnTo>
                  <a:pt x="120777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146759" y="1801748"/>
            <a:ext cx="936625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6B86C1"/>
                </a:solidFill>
                <a:latin typeface="Arial"/>
                <a:cs typeface="Arial"/>
              </a:rPr>
              <a:t>Existing</a:t>
            </a:r>
            <a:r>
              <a:rPr dirty="0" sz="1150" spc="18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1150" spc="-25" b="1">
                <a:solidFill>
                  <a:srgbClr val="6B86C1"/>
                </a:solidFill>
                <a:latin typeface="Arial"/>
                <a:cs typeface="Arial"/>
              </a:rPr>
              <a:t>IBM</a:t>
            </a:r>
            <a:endParaRPr sz="115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10"/>
              </a:spcBef>
            </a:pPr>
            <a:r>
              <a:rPr dirty="0" sz="1200" spc="-10" b="1">
                <a:solidFill>
                  <a:srgbClr val="6B86C1"/>
                </a:solidFill>
                <a:latin typeface="Arial"/>
                <a:cs typeface="Arial"/>
              </a:rPr>
              <a:t>Customers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21791" y="2400300"/>
            <a:ext cx="1623060" cy="1440180"/>
          </a:xfrm>
          <a:custGeom>
            <a:avLst/>
            <a:gdLst/>
            <a:ahLst/>
            <a:cxnLst/>
            <a:rect l="l" t="t" r="r" b="b"/>
            <a:pathLst>
              <a:path w="1623060" h="1440179">
                <a:moveTo>
                  <a:pt x="1383030" y="0"/>
                </a:moveTo>
                <a:lnTo>
                  <a:pt x="240029" y="0"/>
                </a:lnTo>
                <a:lnTo>
                  <a:pt x="191656" y="4875"/>
                </a:lnTo>
                <a:lnTo>
                  <a:pt x="146600" y="18859"/>
                </a:lnTo>
                <a:lnTo>
                  <a:pt x="105827" y="40987"/>
                </a:lnTo>
                <a:lnTo>
                  <a:pt x="70304" y="70294"/>
                </a:lnTo>
                <a:lnTo>
                  <a:pt x="40993" y="105816"/>
                </a:lnTo>
                <a:lnTo>
                  <a:pt x="18863" y="146589"/>
                </a:lnTo>
                <a:lnTo>
                  <a:pt x="4876" y="191648"/>
                </a:lnTo>
                <a:lnTo>
                  <a:pt x="0" y="240029"/>
                </a:lnTo>
                <a:lnTo>
                  <a:pt x="0" y="1200150"/>
                </a:lnTo>
                <a:lnTo>
                  <a:pt x="4876" y="1248531"/>
                </a:lnTo>
                <a:lnTo>
                  <a:pt x="18863" y="1293590"/>
                </a:lnTo>
                <a:lnTo>
                  <a:pt x="40993" y="1334363"/>
                </a:lnTo>
                <a:lnTo>
                  <a:pt x="70304" y="1369885"/>
                </a:lnTo>
                <a:lnTo>
                  <a:pt x="105827" y="1399192"/>
                </a:lnTo>
                <a:lnTo>
                  <a:pt x="146600" y="1421320"/>
                </a:lnTo>
                <a:lnTo>
                  <a:pt x="191656" y="1435304"/>
                </a:lnTo>
                <a:lnTo>
                  <a:pt x="240029" y="1440180"/>
                </a:lnTo>
                <a:lnTo>
                  <a:pt x="1383030" y="1440180"/>
                </a:lnTo>
                <a:lnTo>
                  <a:pt x="1431411" y="1435304"/>
                </a:lnTo>
                <a:lnTo>
                  <a:pt x="1476470" y="1421320"/>
                </a:lnTo>
                <a:lnTo>
                  <a:pt x="1517243" y="1399192"/>
                </a:lnTo>
                <a:lnTo>
                  <a:pt x="1552765" y="1369885"/>
                </a:lnTo>
                <a:lnTo>
                  <a:pt x="1582072" y="1334363"/>
                </a:lnTo>
                <a:lnTo>
                  <a:pt x="1604200" y="1293590"/>
                </a:lnTo>
                <a:lnTo>
                  <a:pt x="1618184" y="1248531"/>
                </a:lnTo>
                <a:lnTo>
                  <a:pt x="1623059" y="1200150"/>
                </a:lnTo>
                <a:lnTo>
                  <a:pt x="1623059" y="240029"/>
                </a:lnTo>
                <a:lnTo>
                  <a:pt x="1618184" y="191648"/>
                </a:lnTo>
                <a:lnTo>
                  <a:pt x="1604200" y="146589"/>
                </a:lnTo>
                <a:lnTo>
                  <a:pt x="1582072" y="105816"/>
                </a:lnTo>
                <a:lnTo>
                  <a:pt x="1552765" y="70294"/>
                </a:lnTo>
                <a:lnTo>
                  <a:pt x="1517243" y="40987"/>
                </a:lnTo>
                <a:lnTo>
                  <a:pt x="1476470" y="18859"/>
                </a:lnTo>
                <a:lnTo>
                  <a:pt x="1431411" y="4875"/>
                </a:lnTo>
                <a:lnTo>
                  <a:pt x="1383030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70051" y="2512314"/>
            <a:ext cx="1443990" cy="120205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1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Partnership</a:t>
            </a:r>
            <a:r>
              <a:rPr dirty="0" sz="11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allows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1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1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offer</a:t>
            </a:r>
            <a:r>
              <a:rPr dirty="0" sz="11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existing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enhanced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cross-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selling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1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r>
              <a:rPr dirty="0" sz="11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alongside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dirty="0" sz="1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software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621791" y="4101084"/>
            <a:ext cx="1623060" cy="1440180"/>
          </a:xfrm>
          <a:custGeom>
            <a:avLst/>
            <a:gdLst/>
            <a:ahLst/>
            <a:cxnLst/>
            <a:rect l="l" t="t" r="r" b="b"/>
            <a:pathLst>
              <a:path w="1623060" h="1440179">
                <a:moveTo>
                  <a:pt x="1383030" y="0"/>
                </a:moveTo>
                <a:lnTo>
                  <a:pt x="240029" y="0"/>
                </a:lnTo>
                <a:lnTo>
                  <a:pt x="191656" y="4875"/>
                </a:lnTo>
                <a:lnTo>
                  <a:pt x="146600" y="18859"/>
                </a:lnTo>
                <a:lnTo>
                  <a:pt x="105827" y="40987"/>
                </a:lnTo>
                <a:lnTo>
                  <a:pt x="70304" y="70294"/>
                </a:lnTo>
                <a:lnTo>
                  <a:pt x="40993" y="105816"/>
                </a:lnTo>
                <a:lnTo>
                  <a:pt x="18863" y="146589"/>
                </a:lnTo>
                <a:lnTo>
                  <a:pt x="4876" y="191648"/>
                </a:lnTo>
                <a:lnTo>
                  <a:pt x="0" y="240030"/>
                </a:lnTo>
                <a:lnTo>
                  <a:pt x="0" y="1200150"/>
                </a:lnTo>
                <a:lnTo>
                  <a:pt x="4876" y="1248531"/>
                </a:lnTo>
                <a:lnTo>
                  <a:pt x="18863" y="1293590"/>
                </a:lnTo>
                <a:lnTo>
                  <a:pt x="40993" y="1334363"/>
                </a:lnTo>
                <a:lnTo>
                  <a:pt x="70304" y="1369885"/>
                </a:lnTo>
                <a:lnTo>
                  <a:pt x="105827" y="1399192"/>
                </a:lnTo>
                <a:lnTo>
                  <a:pt x="146600" y="1421320"/>
                </a:lnTo>
                <a:lnTo>
                  <a:pt x="191656" y="1435304"/>
                </a:lnTo>
                <a:lnTo>
                  <a:pt x="240029" y="1440180"/>
                </a:lnTo>
                <a:lnTo>
                  <a:pt x="1383030" y="1440180"/>
                </a:lnTo>
                <a:lnTo>
                  <a:pt x="1431411" y="1435304"/>
                </a:lnTo>
                <a:lnTo>
                  <a:pt x="1476470" y="1421320"/>
                </a:lnTo>
                <a:lnTo>
                  <a:pt x="1517243" y="1399192"/>
                </a:lnTo>
                <a:lnTo>
                  <a:pt x="1552765" y="1369885"/>
                </a:lnTo>
                <a:lnTo>
                  <a:pt x="1582072" y="1334363"/>
                </a:lnTo>
                <a:lnTo>
                  <a:pt x="1604200" y="1293590"/>
                </a:lnTo>
                <a:lnTo>
                  <a:pt x="1618184" y="1248531"/>
                </a:lnTo>
                <a:lnTo>
                  <a:pt x="1623059" y="1200150"/>
                </a:lnTo>
                <a:lnTo>
                  <a:pt x="1623059" y="240030"/>
                </a:lnTo>
                <a:lnTo>
                  <a:pt x="1618184" y="191648"/>
                </a:lnTo>
                <a:lnTo>
                  <a:pt x="1604200" y="146589"/>
                </a:lnTo>
                <a:lnTo>
                  <a:pt x="1582072" y="105816"/>
                </a:lnTo>
                <a:lnTo>
                  <a:pt x="1552765" y="70294"/>
                </a:lnTo>
                <a:lnTo>
                  <a:pt x="1517243" y="40987"/>
                </a:lnTo>
                <a:lnTo>
                  <a:pt x="1476470" y="18859"/>
                </a:lnTo>
                <a:lnTo>
                  <a:pt x="1431411" y="4875"/>
                </a:lnTo>
                <a:lnTo>
                  <a:pt x="1383030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655421" y="4213986"/>
            <a:ext cx="1513205" cy="120205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1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1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11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offer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dirty="0" sz="11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customers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preferential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dirty="0" sz="11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1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solutions,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akin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1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Equinix's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Azure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model,</a:t>
            </a:r>
            <a:r>
              <a:rPr dirty="0" sz="1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current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software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applications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3707891" y="1641348"/>
            <a:ext cx="1449705" cy="4211320"/>
          </a:xfrm>
          <a:custGeom>
            <a:avLst/>
            <a:gdLst/>
            <a:ahLst/>
            <a:cxnLst/>
            <a:rect l="l" t="t" r="r" b="b"/>
            <a:pathLst>
              <a:path w="1449704" h="4211320">
                <a:moveTo>
                  <a:pt x="1207770" y="0"/>
                </a:moveTo>
                <a:lnTo>
                  <a:pt x="241554" y="0"/>
                </a:lnTo>
                <a:lnTo>
                  <a:pt x="192888" y="4909"/>
                </a:lnTo>
                <a:lnTo>
                  <a:pt x="147554" y="18990"/>
                </a:lnTo>
                <a:lnTo>
                  <a:pt x="106523" y="41268"/>
                </a:lnTo>
                <a:lnTo>
                  <a:pt x="70770" y="70770"/>
                </a:lnTo>
                <a:lnTo>
                  <a:pt x="41268" y="106523"/>
                </a:lnTo>
                <a:lnTo>
                  <a:pt x="18990" y="147554"/>
                </a:lnTo>
                <a:lnTo>
                  <a:pt x="4909" y="192888"/>
                </a:lnTo>
                <a:lnTo>
                  <a:pt x="0" y="241553"/>
                </a:lnTo>
                <a:lnTo>
                  <a:pt x="0" y="3969257"/>
                </a:lnTo>
                <a:lnTo>
                  <a:pt x="4909" y="4017937"/>
                </a:lnTo>
                <a:lnTo>
                  <a:pt x="18990" y="4063279"/>
                </a:lnTo>
                <a:lnTo>
                  <a:pt x="41268" y="4104310"/>
                </a:lnTo>
                <a:lnTo>
                  <a:pt x="70770" y="4140060"/>
                </a:lnTo>
                <a:lnTo>
                  <a:pt x="106523" y="4169556"/>
                </a:lnTo>
                <a:lnTo>
                  <a:pt x="147554" y="4191828"/>
                </a:lnTo>
                <a:lnTo>
                  <a:pt x="192888" y="4205904"/>
                </a:lnTo>
                <a:lnTo>
                  <a:pt x="241554" y="4210812"/>
                </a:lnTo>
                <a:lnTo>
                  <a:pt x="1207770" y="4210812"/>
                </a:lnTo>
                <a:lnTo>
                  <a:pt x="1256435" y="4205904"/>
                </a:lnTo>
                <a:lnTo>
                  <a:pt x="1301769" y="4191828"/>
                </a:lnTo>
                <a:lnTo>
                  <a:pt x="1342800" y="4169556"/>
                </a:lnTo>
                <a:lnTo>
                  <a:pt x="1378553" y="4140060"/>
                </a:lnTo>
                <a:lnTo>
                  <a:pt x="1408055" y="4104310"/>
                </a:lnTo>
                <a:lnTo>
                  <a:pt x="1430333" y="4063279"/>
                </a:lnTo>
                <a:lnTo>
                  <a:pt x="1444414" y="4017937"/>
                </a:lnTo>
                <a:lnTo>
                  <a:pt x="1449324" y="3969257"/>
                </a:lnTo>
                <a:lnTo>
                  <a:pt x="1449324" y="241553"/>
                </a:lnTo>
                <a:lnTo>
                  <a:pt x="1444414" y="192888"/>
                </a:lnTo>
                <a:lnTo>
                  <a:pt x="1430333" y="147554"/>
                </a:lnTo>
                <a:lnTo>
                  <a:pt x="1408055" y="106523"/>
                </a:lnTo>
                <a:lnTo>
                  <a:pt x="1378553" y="70770"/>
                </a:lnTo>
                <a:lnTo>
                  <a:pt x="1342800" y="41268"/>
                </a:lnTo>
                <a:lnTo>
                  <a:pt x="1301769" y="18990"/>
                </a:lnTo>
                <a:lnTo>
                  <a:pt x="1256435" y="4909"/>
                </a:lnTo>
                <a:lnTo>
                  <a:pt x="120777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3831716" y="1801748"/>
            <a:ext cx="1202055" cy="389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solidFill>
                  <a:srgbClr val="506691"/>
                </a:solidFill>
                <a:latin typeface="Arial"/>
                <a:cs typeface="Arial"/>
              </a:rPr>
              <a:t>Existing</a:t>
            </a:r>
            <a:r>
              <a:rPr dirty="0" sz="1150" spc="150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506691"/>
                </a:solidFill>
                <a:latin typeface="Arial"/>
                <a:cs typeface="Arial"/>
              </a:rPr>
              <a:t>Equinix</a:t>
            </a:r>
            <a:endParaRPr sz="1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200" spc="-10" b="1">
                <a:solidFill>
                  <a:srgbClr val="506691"/>
                </a:solidFill>
                <a:latin typeface="Arial"/>
                <a:cs typeface="Arial"/>
              </a:rPr>
              <a:t>Customers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803903" y="2400300"/>
            <a:ext cx="1618615" cy="1440180"/>
          </a:xfrm>
          <a:custGeom>
            <a:avLst/>
            <a:gdLst/>
            <a:ahLst/>
            <a:cxnLst/>
            <a:rect l="l" t="t" r="r" b="b"/>
            <a:pathLst>
              <a:path w="1618614" h="1440179">
                <a:moveTo>
                  <a:pt x="1378458" y="0"/>
                </a:moveTo>
                <a:lnTo>
                  <a:pt x="240030" y="0"/>
                </a:ln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29"/>
                </a:lnTo>
                <a:lnTo>
                  <a:pt x="0" y="1200150"/>
                </a:lnTo>
                <a:lnTo>
                  <a:pt x="4875" y="1248531"/>
                </a:lnTo>
                <a:lnTo>
                  <a:pt x="18859" y="1293590"/>
                </a:lnTo>
                <a:lnTo>
                  <a:pt x="40987" y="1334363"/>
                </a:lnTo>
                <a:lnTo>
                  <a:pt x="70294" y="1369885"/>
                </a:lnTo>
                <a:lnTo>
                  <a:pt x="105816" y="1399192"/>
                </a:lnTo>
                <a:lnTo>
                  <a:pt x="146589" y="1421320"/>
                </a:lnTo>
                <a:lnTo>
                  <a:pt x="191648" y="1435304"/>
                </a:lnTo>
                <a:lnTo>
                  <a:pt x="240030" y="1440180"/>
                </a:lnTo>
                <a:lnTo>
                  <a:pt x="1378458" y="1440180"/>
                </a:lnTo>
                <a:lnTo>
                  <a:pt x="1426839" y="1435304"/>
                </a:lnTo>
                <a:lnTo>
                  <a:pt x="1471898" y="1421320"/>
                </a:lnTo>
                <a:lnTo>
                  <a:pt x="1512671" y="1399192"/>
                </a:lnTo>
                <a:lnTo>
                  <a:pt x="1548193" y="1369885"/>
                </a:lnTo>
                <a:lnTo>
                  <a:pt x="1577500" y="1334363"/>
                </a:lnTo>
                <a:lnTo>
                  <a:pt x="1599628" y="1293590"/>
                </a:lnTo>
                <a:lnTo>
                  <a:pt x="1613612" y="1248531"/>
                </a:lnTo>
                <a:lnTo>
                  <a:pt x="1618488" y="1200150"/>
                </a:lnTo>
                <a:lnTo>
                  <a:pt x="1618488" y="240029"/>
                </a:lnTo>
                <a:lnTo>
                  <a:pt x="1613612" y="191648"/>
                </a:lnTo>
                <a:lnTo>
                  <a:pt x="1599628" y="146589"/>
                </a:lnTo>
                <a:lnTo>
                  <a:pt x="1577500" y="105816"/>
                </a:lnTo>
                <a:lnTo>
                  <a:pt x="1548193" y="70294"/>
                </a:lnTo>
                <a:lnTo>
                  <a:pt x="1512671" y="40987"/>
                </a:lnTo>
                <a:lnTo>
                  <a:pt x="1471898" y="18859"/>
                </a:lnTo>
                <a:lnTo>
                  <a:pt x="1426839" y="4875"/>
                </a:lnTo>
                <a:lnTo>
                  <a:pt x="1378458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841241" y="2512314"/>
            <a:ext cx="1546860" cy="120205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1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1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1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capability</a:t>
            </a:r>
            <a:r>
              <a:rPr dirty="0" sz="1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sell</a:t>
            </a:r>
            <a:r>
              <a:rPr dirty="0" sz="11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r>
              <a:rPr dirty="0" sz="11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existing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1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customers,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providing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dirty="0" sz="11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advanced,</a:t>
            </a:r>
            <a:r>
              <a:rPr dirty="0" sz="11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integrated technology</a:t>
            </a:r>
            <a:r>
              <a:rPr dirty="0" sz="1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offerings.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3813047" y="4101084"/>
            <a:ext cx="1618615" cy="1440180"/>
          </a:xfrm>
          <a:custGeom>
            <a:avLst/>
            <a:gdLst/>
            <a:ahLst/>
            <a:cxnLst/>
            <a:rect l="l" t="t" r="r" b="b"/>
            <a:pathLst>
              <a:path w="1618614" h="1440179">
                <a:moveTo>
                  <a:pt x="1378457" y="0"/>
                </a:moveTo>
                <a:lnTo>
                  <a:pt x="240029" y="0"/>
                </a:lnTo>
                <a:lnTo>
                  <a:pt x="191648" y="4875"/>
                </a:lnTo>
                <a:lnTo>
                  <a:pt x="146589" y="18859"/>
                </a:lnTo>
                <a:lnTo>
                  <a:pt x="105816" y="40987"/>
                </a:lnTo>
                <a:lnTo>
                  <a:pt x="70294" y="70294"/>
                </a:lnTo>
                <a:lnTo>
                  <a:pt x="40987" y="105816"/>
                </a:lnTo>
                <a:lnTo>
                  <a:pt x="18859" y="146589"/>
                </a:lnTo>
                <a:lnTo>
                  <a:pt x="4875" y="191648"/>
                </a:lnTo>
                <a:lnTo>
                  <a:pt x="0" y="240030"/>
                </a:lnTo>
                <a:lnTo>
                  <a:pt x="0" y="1200150"/>
                </a:lnTo>
                <a:lnTo>
                  <a:pt x="4875" y="1248531"/>
                </a:lnTo>
                <a:lnTo>
                  <a:pt x="18859" y="1293590"/>
                </a:lnTo>
                <a:lnTo>
                  <a:pt x="40987" y="1334363"/>
                </a:lnTo>
                <a:lnTo>
                  <a:pt x="70294" y="1369885"/>
                </a:lnTo>
                <a:lnTo>
                  <a:pt x="105816" y="1399192"/>
                </a:lnTo>
                <a:lnTo>
                  <a:pt x="146589" y="1421320"/>
                </a:lnTo>
                <a:lnTo>
                  <a:pt x="191648" y="1435304"/>
                </a:lnTo>
                <a:lnTo>
                  <a:pt x="240029" y="1440180"/>
                </a:lnTo>
                <a:lnTo>
                  <a:pt x="1378457" y="1440180"/>
                </a:lnTo>
                <a:lnTo>
                  <a:pt x="1426839" y="1435304"/>
                </a:lnTo>
                <a:lnTo>
                  <a:pt x="1471898" y="1421320"/>
                </a:lnTo>
                <a:lnTo>
                  <a:pt x="1512671" y="1399192"/>
                </a:lnTo>
                <a:lnTo>
                  <a:pt x="1548193" y="1369885"/>
                </a:lnTo>
                <a:lnTo>
                  <a:pt x="1577500" y="1334363"/>
                </a:lnTo>
                <a:lnTo>
                  <a:pt x="1599628" y="1293590"/>
                </a:lnTo>
                <a:lnTo>
                  <a:pt x="1613612" y="1248531"/>
                </a:lnTo>
                <a:lnTo>
                  <a:pt x="1618488" y="1200150"/>
                </a:lnTo>
                <a:lnTo>
                  <a:pt x="1618488" y="240030"/>
                </a:lnTo>
                <a:lnTo>
                  <a:pt x="1613612" y="191648"/>
                </a:lnTo>
                <a:lnTo>
                  <a:pt x="1599628" y="146589"/>
                </a:lnTo>
                <a:lnTo>
                  <a:pt x="1577500" y="105816"/>
                </a:lnTo>
                <a:lnTo>
                  <a:pt x="1548193" y="70294"/>
                </a:lnTo>
                <a:lnTo>
                  <a:pt x="1512671" y="40987"/>
                </a:lnTo>
                <a:lnTo>
                  <a:pt x="1471898" y="18859"/>
                </a:lnTo>
                <a:lnTo>
                  <a:pt x="1426839" y="4875"/>
                </a:lnTo>
                <a:lnTo>
                  <a:pt x="1378457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848227" y="4213986"/>
            <a:ext cx="1540510" cy="120205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1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Equinix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dirty="0" sz="11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11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1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IBM's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r>
              <a:rPr dirty="0" sz="11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expertise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enhancing</a:t>
            </a:r>
            <a:r>
              <a:rPr dirty="0" sz="1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11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strategic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technological capabilities.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5701284" y="1083563"/>
            <a:ext cx="0" cy="4860290"/>
          </a:xfrm>
          <a:custGeom>
            <a:avLst/>
            <a:gdLst/>
            <a:ahLst/>
            <a:cxnLst/>
            <a:rect l="l" t="t" r="r" b="b"/>
            <a:pathLst>
              <a:path w="0" h="4860290">
                <a:moveTo>
                  <a:pt x="0" y="0"/>
                </a:moveTo>
                <a:lnTo>
                  <a:pt x="0" y="4859997"/>
                </a:lnTo>
              </a:path>
            </a:pathLst>
          </a:custGeom>
          <a:ln w="19050">
            <a:solidFill>
              <a:srgbClr val="50669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5952744" y="5097779"/>
            <a:ext cx="2268220" cy="676910"/>
            <a:chOff x="5952744" y="5097779"/>
            <a:chExt cx="2268220" cy="676910"/>
          </a:xfrm>
        </p:grpSpPr>
        <p:sp>
          <p:nvSpPr>
            <p:cNvPr id="38" name="object 38" descr=""/>
            <p:cNvSpPr/>
            <p:nvPr/>
          </p:nvSpPr>
          <p:spPr>
            <a:xfrm>
              <a:off x="5952744" y="5494515"/>
              <a:ext cx="1061085" cy="280035"/>
            </a:xfrm>
            <a:custGeom>
              <a:avLst/>
              <a:gdLst/>
              <a:ahLst/>
              <a:cxnLst/>
              <a:rect l="l" t="t" r="r" b="b"/>
              <a:pathLst>
                <a:path w="1061084" h="280035">
                  <a:moveTo>
                    <a:pt x="0" y="279920"/>
                  </a:moveTo>
                  <a:lnTo>
                    <a:pt x="1060703" y="279920"/>
                  </a:lnTo>
                  <a:lnTo>
                    <a:pt x="1060703" y="0"/>
                  </a:lnTo>
                  <a:lnTo>
                    <a:pt x="0" y="0"/>
                  </a:lnTo>
                  <a:lnTo>
                    <a:pt x="0" y="27992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823708" y="5097779"/>
              <a:ext cx="396875" cy="676910"/>
            </a:xfrm>
            <a:custGeom>
              <a:avLst/>
              <a:gdLst/>
              <a:ahLst/>
              <a:cxnLst/>
              <a:rect l="l" t="t" r="r" b="b"/>
              <a:pathLst>
                <a:path w="396875" h="676910">
                  <a:moveTo>
                    <a:pt x="396748" y="0"/>
                  </a:moveTo>
                  <a:lnTo>
                    <a:pt x="0" y="396748"/>
                  </a:lnTo>
                  <a:lnTo>
                    <a:pt x="0" y="676656"/>
                  </a:lnTo>
                  <a:lnTo>
                    <a:pt x="396748" y="279908"/>
                  </a:lnTo>
                  <a:lnTo>
                    <a:pt x="396748" y="0"/>
                  </a:lnTo>
                  <a:close/>
                </a:path>
              </a:pathLst>
            </a:custGeom>
            <a:solidFill>
              <a:srgbClr val="2C3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952744" y="5097779"/>
              <a:ext cx="2268220" cy="396875"/>
            </a:xfrm>
            <a:custGeom>
              <a:avLst/>
              <a:gdLst/>
              <a:ahLst/>
              <a:cxnLst/>
              <a:rect l="l" t="t" r="r" b="b"/>
              <a:pathLst>
                <a:path w="2268220" h="396875">
                  <a:moveTo>
                    <a:pt x="2267711" y="0"/>
                  </a:moveTo>
                  <a:lnTo>
                    <a:pt x="396747" y="0"/>
                  </a:lnTo>
                  <a:lnTo>
                    <a:pt x="0" y="396748"/>
                  </a:lnTo>
                  <a:lnTo>
                    <a:pt x="1870963" y="396748"/>
                  </a:lnTo>
                  <a:lnTo>
                    <a:pt x="2267711" y="0"/>
                  </a:lnTo>
                  <a:close/>
                </a:path>
              </a:pathLst>
            </a:custGeom>
            <a:solidFill>
              <a:srgbClr val="5E6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013447" y="5494515"/>
              <a:ext cx="810895" cy="280035"/>
            </a:xfrm>
            <a:custGeom>
              <a:avLst/>
              <a:gdLst/>
              <a:ahLst/>
              <a:cxnLst/>
              <a:rect l="l" t="t" r="r" b="b"/>
              <a:pathLst>
                <a:path w="810895" h="280035">
                  <a:moveTo>
                    <a:pt x="810272" y="0"/>
                  </a:moveTo>
                  <a:lnTo>
                    <a:pt x="0" y="0"/>
                  </a:lnTo>
                  <a:lnTo>
                    <a:pt x="0" y="279920"/>
                  </a:lnTo>
                  <a:lnTo>
                    <a:pt x="810272" y="279920"/>
                  </a:lnTo>
                  <a:lnTo>
                    <a:pt x="810272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823708" y="5097779"/>
              <a:ext cx="396875" cy="676910"/>
            </a:xfrm>
            <a:custGeom>
              <a:avLst/>
              <a:gdLst/>
              <a:ahLst/>
              <a:cxnLst/>
              <a:rect l="l" t="t" r="r" b="b"/>
              <a:pathLst>
                <a:path w="396875" h="676910">
                  <a:moveTo>
                    <a:pt x="396748" y="0"/>
                  </a:moveTo>
                  <a:lnTo>
                    <a:pt x="0" y="396748"/>
                  </a:lnTo>
                  <a:lnTo>
                    <a:pt x="0" y="676656"/>
                  </a:lnTo>
                  <a:lnTo>
                    <a:pt x="396748" y="279908"/>
                  </a:lnTo>
                  <a:lnTo>
                    <a:pt x="396748" y="0"/>
                  </a:lnTo>
                  <a:close/>
                </a:path>
              </a:pathLst>
            </a:custGeom>
            <a:solidFill>
              <a:srgbClr val="0A4E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013447" y="5097779"/>
              <a:ext cx="1207135" cy="396875"/>
            </a:xfrm>
            <a:custGeom>
              <a:avLst/>
              <a:gdLst/>
              <a:ahLst/>
              <a:cxnLst/>
              <a:rect l="l" t="t" r="r" b="b"/>
              <a:pathLst>
                <a:path w="1207134" h="396875">
                  <a:moveTo>
                    <a:pt x="1207007" y="0"/>
                  </a:moveTo>
                  <a:lnTo>
                    <a:pt x="396748" y="0"/>
                  </a:lnTo>
                  <a:lnTo>
                    <a:pt x="0" y="396748"/>
                  </a:lnTo>
                  <a:lnTo>
                    <a:pt x="810259" y="396748"/>
                  </a:lnTo>
                  <a:lnTo>
                    <a:pt x="1207007" y="0"/>
                  </a:lnTo>
                  <a:close/>
                </a:path>
              </a:pathLst>
            </a:custGeom>
            <a:solidFill>
              <a:srgbClr val="3C80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248527" y="5506923"/>
            <a:ext cx="11887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952744" y="4613147"/>
            <a:ext cx="2268220" cy="676910"/>
            <a:chOff x="5952744" y="4613147"/>
            <a:chExt cx="2268220" cy="676910"/>
          </a:xfrm>
        </p:grpSpPr>
        <p:sp>
          <p:nvSpPr>
            <p:cNvPr id="46" name="object 46" descr=""/>
            <p:cNvSpPr/>
            <p:nvPr/>
          </p:nvSpPr>
          <p:spPr>
            <a:xfrm>
              <a:off x="7823708" y="4613147"/>
              <a:ext cx="396875" cy="676910"/>
            </a:xfrm>
            <a:custGeom>
              <a:avLst/>
              <a:gdLst/>
              <a:ahLst/>
              <a:cxnLst/>
              <a:rect l="l" t="t" r="r" b="b"/>
              <a:pathLst>
                <a:path w="396875" h="676910">
                  <a:moveTo>
                    <a:pt x="396748" y="0"/>
                  </a:moveTo>
                  <a:lnTo>
                    <a:pt x="0" y="396747"/>
                  </a:lnTo>
                  <a:lnTo>
                    <a:pt x="0" y="676655"/>
                  </a:lnTo>
                  <a:lnTo>
                    <a:pt x="396748" y="279907"/>
                  </a:lnTo>
                  <a:lnTo>
                    <a:pt x="396748" y="0"/>
                  </a:lnTo>
                  <a:close/>
                </a:path>
              </a:pathLst>
            </a:custGeom>
            <a:solidFill>
              <a:srgbClr val="556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952744" y="4613147"/>
              <a:ext cx="2268220" cy="396875"/>
            </a:xfrm>
            <a:custGeom>
              <a:avLst/>
              <a:gdLst/>
              <a:ahLst/>
              <a:cxnLst/>
              <a:rect l="l" t="t" r="r" b="b"/>
              <a:pathLst>
                <a:path w="2268220" h="396875">
                  <a:moveTo>
                    <a:pt x="2267711" y="0"/>
                  </a:moveTo>
                  <a:lnTo>
                    <a:pt x="396747" y="0"/>
                  </a:lnTo>
                  <a:lnTo>
                    <a:pt x="0" y="396747"/>
                  </a:lnTo>
                  <a:lnTo>
                    <a:pt x="1870963" y="396747"/>
                  </a:lnTo>
                  <a:lnTo>
                    <a:pt x="2267711" y="0"/>
                  </a:lnTo>
                  <a:close/>
                </a:path>
              </a:pathLst>
            </a:custGeom>
            <a:solidFill>
              <a:srgbClr val="879F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5952744" y="5009883"/>
            <a:ext cx="1871345" cy="280035"/>
          </a:xfrm>
          <a:prstGeom prst="rect">
            <a:avLst/>
          </a:prstGeom>
          <a:solidFill>
            <a:srgbClr val="6B86C1"/>
          </a:solidFill>
        </p:spPr>
        <p:txBody>
          <a:bodyPr wrap="square" lIns="0" tIns="26670" rIns="0" bIns="0" rtlCol="0" vert="horz">
            <a:spAutoFit/>
          </a:bodyPr>
          <a:lstStyle/>
          <a:p>
            <a:pPr marL="501650">
              <a:lnSpc>
                <a:spcPct val="100000"/>
              </a:lnSpc>
              <a:spcBef>
                <a:spcPts val="21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5952744" y="4087367"/>
            <a:ext cx="2268220" cy="676910"/>
            <a:chOff x="5952744" y="4087367"/>
            <a:chExt cx="2268220" cy="676910"/>
          </a:xfrm>
        </p:grpSpPr>
        <p:sp>
          <p:nvSpPr>
            <p:cNvPr id="50" name="object 50" descr=""/>
            <p:cNvSpPr/>
            <p:nvPr/>
          </p:nvSpPr>
          <p:spPr>
            <a:xfrm>
              <a:off x="7857489" y="4087367"/>
              <a:ext cx="363220" cy="676910"/>
            </a:xfrm>
            <a:custGeom>
              <a:avLst/>
              <a:gdLst/>
              <a:ahLst/>
              <a:cxnLst/>
              <a:rect l="l" t="t" r="r" b="b"/>
              <a:pathLst>
                <a:path w="363220" h="676910">
                  <a:moveTo>
                    <a:pt x="362965" y="0"/>
                  </a:moveTo>
                  <a:lnTo>
                    <a:pt x="0" y="362965"/>
                  </a:lnTo>
                  <a:lnTo>
                    <a:pt x="0" y="676655"/>
                  </a:lnTo>
                  <a:lnTo>
                    <a:pt x="362965" y="313689"/>
                  </a:lnTo>
                  <a:lnTo>
                    <a:pt x="362965" y="0"/>
                  </a:lnTo>
                  <a:close/>
                </a:path>
              </a:pathLst>
            </a:custGeom>
            <a:solidFill>
              <a:srgbClr val="929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952744" y="4087367"/>
              <a:ext cx="2268220" cy="363220"/>
            </a:xfrm>
            <a:custGeom>
              <a:avLst/>
              <a:gdLst/>
              <a:ahLst/>
              <a:cxnLst/>
              <a:rect l="l" t="t" r="r" b="b"/>
              <a:pathLst>
                <a:path w="2268220" h="363220">
                  <a:moveTo>
                    <a:pt x="2267711" y="0"/>
                  </a:moveTo>
                  <a:lnTo>
                    <a:pt x="362965" y="0"/>
                  </a:lnTo>
                  <a:lnTo>
                    <a:pt x="0" y="362965"/>
                  </a:lnTo>
                  <a:lnTo>
                    <a:pt x="1904746" y="362965"/>
                  </a:lnTo>
                  <a:lnTo>
                    <a:pt x="2267711" y="0"/>
                  </a:lnTo>
                  <a:close/>
                </a:path>
              </a:pathLst>
            </a:custGeom>
            <a:solidFill>
              <a:srgbClr val="C4CF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5952744" y="4450295"/>
            <a:ext cx="1905000" cy="31432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59690" rIns="0" bIns="0" rtlCol="0" vert="horz">
            <a:spAutoFit/>
          </a:bodyPr>
          <a:lstStyle/>
          <a:p>
            <a:pPr marL="419100">
              <a:lnSpc>
                <a:spcPct val="100000"/>
              </a:lnSpc>
              <a:spcBef>
                <a:spcPts val="47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8379714" y="1466850"/>
            <a:ext cx="719455" cy="2118360"/>
            <a:chOff x="8379714" y="1466850"/>
            <a:chExt cx="719455" cy="2118360"/>
          </a:xfrm>
        </p:grpSpPr>
        <p:sp>
          <p:nvSpPr>
            <p:cNvPr id="54" name="object 54" descr=""/>
            <p:cNvSpPr/>
            <p:nvPr/>
          </p:nvSpPr>
          <p:spPr>
            <a:xfrm>
              <a:off x="8398764" y="1485900"/>
              <a:ext cx="681355" cy="685800"/>
            </a:xfrm>
            <a:custGeom>
              <a:avLst/>
              <a:gdLst/>
              <a:ahLst/>
              <a:cxnLst/>
              <a:rect l="l" t="t" r="r" b="b"/>
              <a:pathLst>
                <a:path w="681354" h="685800">
                  <a:moveTo>
                    <a:pt x="0" y="342900"/>
                  </a:moveTo>
                  <a:lnTo>
                    <a:pt x="3109" y="296375"/>
                  </a:lnTo>
                  <a:lnTo>
                    <a:pt x="12169" y="251751"/>
                  </a:lnTo>
                  <a:lnTo>
                    <a:pt x="26771" y="209436"/>
                  </a:lnTo>
                  <a:lnTo>
                    <a:pt x="46510" y="169841"/>
                  </a:lnTo>
                  <a:lnTo>
                    <a:pt x="70979" y="133373"/>
                  </a:lnTo>
                  <a:lnTo>
                    <a:pt x="99774" y="100441"/>
                  </a:lnTo>
                  <a:lnTo>
                    <a:pt x="132487" y="71454"/>
                  </a:lnTo>
                  <a:lnTo>
                    <a:pt x="168712" y="46820"/>
                  </a:lnTo>
                  <a:lnTo>
                    <a:pt x="208043" y="26949"/>
                  </a:lnTo>
                  <a:lnTo>
                    <a:pt x="250075" y="12250"/>
                  </a:lnTo>
                  <a:lnTo>
                    <a:pt x="294400" y="3130"/>
                  </a:lnTo>
                  <a:lnTo>
                    <a:pt x="340613" y="0"/>
                  </a:lnTo>
                  <a:lnTo>
                    <a:pt x="386827" y="3130"/>
                  </a:lnTo>
                  <a:lnTo>
                    <a:pt x="431152" y="12250"/>
                  </a:lnTo>
                  <a:lnTo>
                    <a:pt x="473184" y="26949"/>
                  </a:lnTo>
                  <a:lnTo>
                    <a:pt x="512515" y="46820"/>
                  </a:lnTo>
                  <a:lnTo>
                    <a:pt x="548740" y="71454"/>
                  </a:lnTo>
                  <a:lnTo>
                    <a:pt x="581453" y="100441"/>
                  </a:lnTo>
                  <a:lnTo>
                    <a:pt x="610248" y="133373"/>
                  </a:lnTo>
                  <a:lnTo>
                    <a:pt x="634717" y="169841"/>
                  </a:lnTo>
                  <a:lnTo>
                    <a:pt x="654456" y="209436"/>
                  </a:lnTo>
                  <a:lnTo>
                    <a:pt x="669058" y="251751"/>
                  </a:lnTo>
                  <a:lnTo>
                    <a:pt x="678118" y="296375"/>
                  </a:lnTo>
                  <a:lnTo>
                    <a:pt x="681227" y="342900"/>
                  </a:lnTo>
                  <a:lnTo>
                    <a:pt x="678118" y="389424"/>
                  </a:lnTo>
                  <a:lnTo>
                    <a:pt x="669058" y="434048"/>
                  </a:lnTo>
                  <a:lnTo>
                    <a:pt x="654456" y="476363"/>
                  </a:lnTo>
                  <a:lnTo>
                    <a:pt x="634717" y="515958"/>
                  </a:lnTo>
                  <a:lnTo>
                    <a:pt x="610248" y="552426"/>
                  </a:lnTo>
                  <a:lnTo>
                    <a:pt x="581453" y="585358"/>
                  </a:lnTo>
                  <a:lnTo>
                    <a:pt x="548740" y="614345"/>
                  </a:lnTo>
                  <a:lnTo>
                    <a:pt x="512515" y="638979"/>
                  </a:lnTo>
                  <a:lnTo>
                    <a:pt x="473184" y="658850"/>
                  </a:lnTo>
                  <a:lnTo>
                    <a:pt x="431152" y="673549"/>
                  </a:lnTo>
                  <a:lnTo>
                    <a:pt x="386827" y="682669"/>
                  </a:lnTo>
                  <a:lnTo>
                    <a:pt x="340613" y="685800"/>
                  </a:lnTo>
                  <a:lnTo>
                    <a:pt x="294400" y="682669"/>
                  </a:lnTo>
                  <a:lnTo>
                    <a:pt x="250075" y="673549"/>
                  </a:lnTo>
                  <a:lnTo>
                    <a:pt x="208043" y="658850"/>
                  </a:lnTo>
                  <a:lnTo>
                    <a:pt x="168712" y="638979"/>
                  </a:lnTo>
                  <a:lnTo>
                    <a:pt x="132487" y="614345"/>
                  </a:lnTo>
                  <a:lnTo>
                    <a:pt x="99774" y="585358"/>
                  </a:lnTo>
                  <a:lnTo>
                    <a:pt x="70979" y="552426"/>
                  </a:lnTo>
                  <a:lnTo>
                    <a:pt x="46510" y="515958"/>
                  </a:lnTo>
                  <a:lnTo>
                    <a:pt x="26771" y="476363"/>
                  </a:lnTo>
                  <a:lnTo>
                    <a:pt x="12169" y="434048"/>
                  </a:lnTo>
                  <a:lnTo>
                    <a:pt x="3109" y="389424"/>
                  </a:lnTo>
                  <a:lnTo>
                    <a:pt x="0" y="342900"/>
                  </a:lnTo>
                  <a:close/>
                </a:path>
              </a:pathLst>
            </a:custGeom>
            <a:ln w="38099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534070" y="1621472"/>
              <a:ext cx="415925" cy="415925"/>
            </a:xfrm>
            <a:custGeom>
              <a:avLst/>
              <a:gdLst/>
              <a:ahLst/>
              <a:cxnLst/>
              <a:rect l="l" t="t" r="r" b="b"/>
              <a:pathLst>
                <a:path w="415925" h="415925">
                  <a:moveTo>
                    <a:pt x="118732" y="297218"/>
                  </a:moveTo>
                  <a:lnTo>
                    <a:pt x="83121" y="297218"/>
                  </a:lnTo>
                  <a:lnTo>
                    <a:pt x="83121" y="332790"/>
                  </a:lnTo>
                  <a:lnTo>
                    <a:pt x="83121" y="379780"/>
                  </a:lnTo>
                  <a:lnTo>
                    <a:pt x="35623" y="379780"/>
                  </a:lnTo>
                  <a:lnTo>
                    <a:pt x="35623" y="332790"/>
                  </a:lnTo>
                  <a:lnTo>
                    <a:pt x="83121" y="332790"/>
                  </a:lnTo>
                  <a:lnTo>
                    <a:pt x="83121" y="297218"/>
                  </a:lnTo>
                  <a:lnTo>
                    <a:pt x="0" y="297218"/>
                  </a:lnTo>
                  <a:lnTo>
                    <a:pt x="0" y="332790"/>
                  </a:lnTo>
                  <a:lnTo>
                    <a:pt x="0" y="379780"/>
                  </a:lnTo>
                  <a:lnTo>
                    <a:pt x="0" y="415353"/>
                  </a:lnTo>
                  <a:lnTo>
                    <a:pt x="118732" y="415353"/>
                  </a:lnTo>
                  <a:lnTo>
                    <a:pt x="118732" y="379857"/>
                  </a:lnTo>
                  <a:lnTo>
                    <a:pt x="118732" y="332790"/>
                  </a:lnTo>
                  <a:lnTo>
                    <a:pt x="118732" y="332346"/>
                  </a:lnTo>
                  <a:lnTo>
                    <a:pt x="118732" y="297218"/>
                  </a:lnTo>
                  <a:close/>
                </a:path>
                <a:path w="415925" h="415925">
                  <a:moveTo>
                    <a:pt x="118732" y="224815"/>
                  </a:moveTo>
                  <a:lnTo>
                    <a:pt x="35623" y="224815"/>
                  </a:lnTo>
                  <a:lnTo>
                    <a:pt x="35623" y="153695"/>
                  </a:lnTo>
                  <a:lnTo>
                    <a:pt x="0" y="153695"/>
                  </a:lnTo>
                  <a:lnTo>
                    <a:pt x="0" y="224815"/>
                  </a:lnTo>
                  <a:lnTo>
                    <a:pt x="0" y="261658"/>
                  </a:lnTo>
                  <a:lnTo>
                    <a:pt x="118732" y="261658"/>
                  </a:lnTo>
                  <a:lnTo>
                    <a:pt x="118732" y="224815"/>
                  </a:lnTo>
                  <a:close/>
                </a:path>
                <a:path w="415925" h="415925">
                  <a:moveTo>
                    <a:pt x="118732" y="0"/>
                  </a:moveTo>
                  <a:lnTo>
                    <a:pt x="83121" y="0"/>
                  </a:lnTo>
                  <a:lnTo>
                    <a:pt x="83121" y="35560"/>
                  </a:lnTo>
                  <a:lnTo>
                    <a:pt x="83121" y="82562"/>
                  </a:lnTo>
                  <a:lnTo>
                    <a:pt x="35623" y="82562"/>
                  </a:lnTo>
                  <a:lnTo>
                    <a:pt x="35623" y="35560"/>
                  </a:lnTo>
                  <a:lnTo>
                    <a:pt x="83121" y="35560"/>
                  </a:lnTo>
                  <a:lnTo>
                    <a:pt x="83121" y="0"/>
                  </a:lnTo>
                  <a:lnTo>
                    <a:pt x="0" y="0"/>
                  </a:lnTo>
                  <a:lnTo>
                    <a:pt x="0" y="35560"/>
                  </a:lnTo>
                  <a:lnTo>
                    <a:pt x="0" y="82562"/>
                  </a:lnTo>
                  <a:lnTo>
                    <a:pt x="0" y="118122"/>
                  </a:lnTo>
                  <a:lnTo>
                    <a:pt x="118732" y="118122"/>
                  </a:lnTo>
                  <a:lnTo>
                    <a:pt x="118732" y="82931"/>
                  </a:lnTo>
                  <a:lnTo>
                    <a:pt x="118732" y="82562"/>
                  </a:lnTo>
                  <a:lnTo>
                    <a:pt x="118732" y="35560"/>
                  </a:lnTo>
                  <a:lnTo>
                    <a:pt x="118732" y="35420"/>
                  </a:lnTo>
                  <a:lnTo>
                    <a:pt x="118732" y="0"/>
                  </a:lnTo>
                  <a:close/>
                </a:path>
                <a:path w="415925" h="415925">
                  <a:moveTo>
                    <a:pt x="261226" y="71043"/>
                  </a:moveTo>
                  <a:lnTo>
                    <a:pt x="225602" y="71043"/>
                  </a:lnTo>
                  <a:lnTo>
                    <a:pt x="225602" y="118554"/>
                  </a:lnTo>
                  <a:lnTo>
                    <a:pt x="261226" y="118554"/>
                  </a:lnTo>
                  <a:lnTo>
                    <a:pt x="261226" y="71043"/>
                  </a:lnTo>
                  <a:close/>
                </a:path>
                <a:path w="415925" h="415925">
                  <a:moveTo>
                    <a:pt x="261226" y="0"/>
                  </a:moveTo>
                  <a:lnTo>
                    <a:pt x="154355" y="0"/>
                  </a:lnTo>
                  <a:lnTo>
                    <a:pt x="154355" y="35560"/>
                  </a:lnTo>
                  <a:lnTo>
                    <a:pt x="154355" y="153695"/>
                  </a:lnTo>
                  <a:lnTo>
                    <a:pt x="71247" y="153695"/>
                  </a:lnTo>
                  <a:lnTo>
                    <a:pt x="71247" y="189255"/>
                  </a:lnTo>
                  <a:lnTo>
                    <a:pt x="189979" y="189255"/>
                  </a:lnTo>
                  <a:lnTo>
                    <a:pt x="189979" y="153695"/>
                  </a:lnTo>
                  <a:lnTo>
                    <a:pt x="189979" y="35560"/>
                  </a:lnTo>
                  <a:lnTo>
                    <a:pt x="261226" y="35560"/>
                  </a:lnTo>
                  <a:lnTo>
                    <a:pt x="261226" y="0"/>
                  </a:lnTo>
                  <a:close/>
                </a:path>
                <a:path w="415925" h="415925">
                  <a:moveTo>
                    <a:pt x="296849" y="297218"/>
                  </a:moveTo>
                  <a:lnTo>
                    <a:pt x="261226" y="297218"/>
                  </a:lnTo>
                  <a:lnTo>
                    <a:pt x="261226" y="379780"/>
                  </a:lnTo>
                  <a:lnTo>
                    <a:pt x="154355" y="379780"/>
                  </a:lnTo>
                  <a:lnTo>
                    <a:pt x="154355" y="415353"/>
                  </a:lnTo>
                  <a:lnTo>
                    <a:pt x="296849" y="415353"/>
                  </a:lnTo>
                  <a:lnTo>
                    <a:pt x="296849" y="379780"/>
                  </a:lnTo>
                  <a:lnTo>
                    <a:pt x="296849" y="297218"/>
                  </a:lnTo>
                  <a:close/>
                </a:path>
                <a:path w="415925" h="415925">
                  <a:moveTo>
                    <a:pt x="415582" y="225450"/>
                  </a:moveTo>
                  <a:lnTo>
                    <a:pt x="332473" y="225450"/>
                  </a:lnTo>
                  <a:lnTo>
                    <a:pt x="332473" y="154190"/>
                  </a:lnTo>
                  <a:lnTo>
                    <a:pt x="225602" y="154190"/>
                  </a:lnTo>
                  <a:lnTo>
                    <a:pt x="225602" y="225450"/>
                  </a:lnTo>
                  <a:lnTo>
                    <a:pt x="154355" y="225450"/>
                  </a:lnTo>
                  <a:lnTo>
                    <a:pt x="154355" y="332346"/>
                  </a:lnTo>
                  <a:lnTo>
                    <a:pt x="219671" y="332346"/>
                  </a:lnTo>
                  <a:lnTo>
                    <a:pt x="219671" y="296722"/>
                  </a:lnTo>
                  <a:lnTo>
                    <a:pt x="189979" y="296722"/>
                  </a:lnTo>
                  <a:lnTo>
                    <a:pt x="189979" y="261086"/>
                  </a:lnTo>
                  <a:lnTo>
                    <a:pt x="261226" y="261086"/>
                  </a:lnTo>
                  <a:lnTo>
                    <a:pt x="261226" y="189826"/>
                  </a:lnTo>
                  <a:lnTo>
                    <a:pt x="296849" y="189826"/>
                  </a:lnTo>
                  <a:lnTo>
                    <a:pt x="296849" y="261086"/>
                  </a:lnTo>
                  <a:lnTo>
                    <a:pt x="415582" y="261086"/>
                  </a:lnTo>
                  <a:lnTo>
                    <a:pt x="415582" y="225450"/>
                  </a:lnTo>
                  <a:close/>
                </a:path>
                <a:path w="415925" h="415925">
                  <a:moveTo>
                    <a:pt x="415582" y="154190"/>
                  </a:moveTo>
                  <a:lnTo>
                    <a:pt x="368096" y="154190"/>
                  </a:lnTo>
                  <a:lnTo>
                    <a:pt x="368096" y="189826"/>
                  </a:lnTo>
                  <a:lnTo>
                    <a:pt x="415582" y="189826"/>
                  </a:lnTo>
                  <a:lnTo>
                    <a:pt x="415582" y="154190"/>
                  </a:lnTo>
                  <a:close/>
                </a:path>
                <a:path w="415925" h="415925">
                  <a:moveTo>
                    <a:pt x="415582" y="0"/>
                  </a:moveTo>
                  <a:lnTo>
                    <a:pt x="379971" y="0"/>
                  </a:lnTo>
                  <a:lnTo>
                    <a:pt x="379971" y="35560"/>
                  </a:lnTo>
                  <a:lnTo>
                    <a:pt x="379971" y="82562"/>
                  </a:lnTo>
                  <a:lnTo>
                    <a:pt x="332473" y="82562"/>
                  </a:lnTo>
                  <a:lnTo>
                    <a:pt x="332473" y="35560"/>
                  </a:lnTo>
                  <a:lnTo>
                    <a:pt x="379971" y="35560"/>
                  </a:lnTo>
                  <a:lnTo>
                    <a:pt x="379971" y="0"/>
                  </a:lnTo>
                  <a:lnTo>
                    <a:pt x="296849" y="0"/>
                  </a:lnTo>
                  <a:lnTo>
                    <a:pt x="296849" y="35560"/>
                  </a:lnTo>
                  <a:lnTo>
                    <a:pt x="296849" y="82562"/>
                  </a:lnTo>
                  <a:lnTo>
                    <a:pt x="296849" y="118122"/>
                  </a:lnTo>
                  <a:lnTo>
                    <a:pt x="415582" y="118122"/>
                  </a:lnTo>
                  <a:lnTo>
                    <a:pt x="415582" y="82931"/>
                  </a:lnTo>
                  <a:lnTo>
                    <a:pt x="415582" y="82562"/>
                  </a:lnTo>
                  <a:lnTo>
                    <a:pt x="415582" y="35560"/>
                  </a:lnTo>
                  <a:lnTo>
                    <a:pt x="415582" y="35420"/>
                  </a:lnTo>
                  <a:lnTo>
                    <a:pt x="41558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6546" y="1918185"/>
              <a:ext cx="83118" cy="11877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398764" y="2880360"/>
              <a:ext cx="681355" cy="685800"/>
            </a:xfrm>
            <a:custGeom>
              <a:avLst/>
              <a:gdLst/>
              <a:ahLst/>
              <a:cxnLst/>
              <a:rect l="l" t="t" r="r" b="b"/>
              <a:pathLst>
                <a:path w="681354" h="685800">
                  <a:moveTo>
                    <a:pt x="0" y="342900"/>
                  </a:moveTo>
                  <a:lnTo>
                    <a:pt x="3109" y="296375"/>
                  </a:lnTo>
                  <a:lnTo>
                    <a:pt x="12169" y="251751"/>
                  </a:lnTo>
                  <a:lnTo>
                    <a:pt x="26771" y="209436"/>
                  </a:lnTo>
                  <a:lnTo>
                    <a:pt x="46510" y="169841"/>
                  </a:lnTo>
                  <a:lnTo>
                    <a:pt x="70979" y="133373"/>
                  </a:lnTo>
                  <a:lnTo>
                    <a:pt x="99774" y="100441"/>
                  </a:lnTo>
                  <a:lnTo>
                    <a:pt x="132487" y="71454"/>
                  </a:lnTo>
                  <a:lnTo>
                    <a:pt x="168712" y="46820"/>
                  </a:lnTo>
                  <a:lnTo>
                    <a:pt x="208043" y="26949"/>
                  </a:lnTo>
                  <a:lnTo>
                    <a:pt x="250075" y="12250"/>
                  </a:lnTo>
                  <a:lnTo>
                    <a:pt x="294400" y="3130"/>
                  </a:lnTo>
                  <a:lnTo>
                    <a:pt x="340613" y="0"/>
                  </a:lnTo>
                  <a:lnTo>
                    <a:pt x="386827" y="3130"/>
                  </a:lnTo>
                  <a:lnTo>
                    <a:pt x="431152" y="12250"/>
                  </a:lnTo>
                  <a:lnTo>
                    <a:pt x="473184" y="26949"/>
                  </a:lnTo>
                  <a:lnTo>
                    <a:pt x="512515" y="46820"/>
                  </a:lnTo>
                  <a:lnTo>
                    <a:pt x="548740" y="71454"/>
                  </a:lnTo>
                  <a:lnTo>
                    <a:pt x="581453" y="100441"/>
                  </a:lnTo>
                  <a:lnTo>
                    <a:pt x="610248" y="133373"/>
                  </a:lnTo>
                  <a:lnTo>
                    <a:pt x="634717" y="169841"/>
                  </a:lnTo>
                  <a:lnTo>
                    <a:pt x="654456" y="209436"/>
                  </a:lnTo>
                  <a:lnTo>
                    <a:pt x="669058" y="251751"/>
                  </a:lnTo>
                  <a:lnTo>
                    <a:pt x="678118" y="296375"/>
                  </a:lnTo>
                  <a:lnTo>
                    <a:pt x="681227" y="342900"/>
                  </a:lnTo>
                  <a:lnTo>
                    <a:pt x="678118" y="389424"/>
                  </a:lnTo>
                  <a:lnTo>
                    <a:pt x="669058" y="434048"/>
                  </a:lnTo>
                  <a:lnTo>
                    <a:pt x="654456" y="476363"/>
                  </a:lnTo>
                  <a:lnTo>
                    <a:pt x="634717" y="515958"/>
                  </a:lnTo>
                  <a:lnTo>
                    <a:pt x="610248" y="552426"/>
                  </a:lnTo>
                  <a:lnTo>
                    <a:pt x="581453" y="585358"/>
                  </a:lnTo>
                  <a:lnTo>
                    <a:pt x="548740" y="614345"/>
                  </a:lnTo>
                  <a:lnTo>
                    <a:pt x="512515" y="638979"/>
                  </a:lnTo>
                  <a:lnTo>
                    <a:pt x="473184" y="658850"/>
                  </a:lnTo>
                  <a:lnTo>
                    <a:pt x="431152" y="673549"/>
                  </a:lnTo>
                  <a:lnTo>
                    <a:pt x="386827" y="682669"/>
                  </a:lnTo>
                  <a:lnTo>
                    <a:pt x="340613" y="685800"/>
                  </a:lnTo>
                  <a:lnTo>
                    <a:pt x="294400" y="682669"/>
                  </a:lnTo>
                  <a:lnTo>
                    <a:pt x="250075" y="673549"/>
                  </a:lnTo>
                  <a:lnTo>
                    <a:pt x="208043" y="658850"/>
                  </a:lnTo>
                  <a:lnTo>
                    <a:pt x="168712" y="638979"/>
                  </a:lnTo>
                  <a:lnTo>
                    <a:pt x="132487" y="614345"/>
                  </a:lnTo>
                  <a:lnTo>
                    <a:pt x="99774" y="585358"/>
                  </a:lnTo>
                  <a:lnTo>
                    <a:pt x="70979" y="552426"/>
                  </a:lnTo>
                  <a:lnTo>
                    <a:pt x="46510" y="515958"/>
                  </a:lnTo>
                  <a:lnTo>
                    <a:pt x="26771" y="476363"/>
                  </a:lnTo>
                  <a:lnTo>
                    <a:pt x="12169" y="434048"/>
                  </a:lnTo>
                  <a:lnTo>
                    <a:pt x="3109" y="389424"/>
                  </a:lnTo>
                  <a:lnTo>
                    <a:pt x="0" y="342900"/>
                  </a:lnTo>
                  <a:close/>
                </a:path>
              </a:pathLst>
            </a:custGeom>
            <a:ln w="3809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476071" y="3072705"/>
              <a:ext cx="532130" cy="302895"/>
            </a:xfrm>
            <a:custGeom>
              <a:avLst/>
              <a:gdLst/>
              <a:ahLst/>
              <a:cxnLst/>
              <a:rect l="l" t="t" r="r" b="b"/>
              <a:pathLst>
                <a:path w="532129" h="302895">
                  <a:moveTo>
                    <a:pt x="83393" y="113032"/>
                  </a:moveTo>
                  <a:lnTo>
                    <a:pt x="58798" y="119378"/>
                  </a:lnTo>
                  <a:lnTo>
                    <a:pt x="36689" y="131999"/>
                  </a:lnTo>
                  <a:lnTo>
                    <a:pt x="18310" y="150246"/>
                  </a:lnTo>
                  <a:lnTo>
                    <a:pt x="5991" y="172825"/>
                  </a:lnTo>
                  <a:lnTo>
                    <a:pt x="5899" y="172993"/>
                  </a:lnTo>
                  <a:lnTo>
                    <a:pt x="0" y="197693"/>
                  </a:lnTo>
                  <a:lnTo>
                    <a:pt x="730" y="222986"/>
                  </a:lnTo>
                  <a:lnTo>
                    <a:pt x="8208" y="247509"/>
                  </a:lnTo>
                  <a:lnTo>
                    <a:pt x="22444" y="269052"/>
                  </a:lnTo>
                  <a:lnTo>
                    <a:pt x="41593" y="285799"/>
                  </a:lnTo>
                  <a:lnTo>
                    <a:pt x="64412" y="296980"/>
                  </a:lnTo>
                  <a:lnTo>
                    <a:pt x="89658" y="301825"/>
                  </a:lnTo>
                  <a:lnTo>
                    <a:pt x="89658" y="302457"/>
                  </a:lnTo>
                  <a:lnTo>
                    <a:pt x="455860" y="302457"/>
                  </a:lnTo>
                  <a:lnTo>
                    <a:pt x="509371" y="280194"/>
                  </a:lnTo>
                  <a:lnTo>
                    <a:pt x="531627" y="226667"/>
                  </a:lnTo>
                  <a:lnTo>
                    <a:pt x="525857" y="197694"/>
                  </a:lnTo>
                  <a:lnTo>
                    <a:pt x="485811" y="156325"/>
                  </a:lnTo>
                  <a:lnTo>
                    <a:pt x="450177" y="150246"/>
                  </a:lnTo>
                  <a:lnTo>
                    <a:pt x="447425" y="127638"/>
                  </a:lnTo>
                  <a:lnTo>
                    <a:pt x="442120" y="113615"/>
                  </a:lnTo>
                  <a:lnTo>
                    <a:pt x="109231" y="113615"/>
                  </a:lnTo>
                  <a:lnTo>
                    <a:pt x="83393" y="113032"/>
                  </a:lnTo>
                  <a:close/>
                </a:path>
                <a:path w="532129" h="302895">
                  <a:moveTo>
                    <a:pt x="234220" y="0"/>
                  </a:moveTo>
                  <a:lnTo>
                    <a:pt x="161433" y="17319"/>
                  </a:lnTo>
                  <a:lnTo>
                    <a:pt x="115741" y="74753"/>
                  </a:lnTo>
                  <a:lnTo>
                    <a:pt x="109231" y="112351"/>
                  </a:lnTo>
                  <a:lnTo>
                    <a:pt x="109231" y="113615"/>
                  </a:lnTo>
                  <a:lnTo>
                    <a:pt x="442120" y="113615"/>
                  </a:lnTo>
                  <a:lnTo>
                    <a:pt x="439522" y="106746"/>
                  </a:lnTo>
                  <a:lnTo>
                    <a:pt x="410399" y="73194"/>
                  </a:lnTo>
                  <a:lnTo>
                    <a:pt x="323898" y="61194"/>
                  </a:lnTo>
                  <a:lnTo>
                    <a:pt x="300951" y="30611"/>
                  </a:lnTo>
                  <a:lnTo>
                    <a:pt x="270072" y="9799"/>
                  </a:lnTo>
                  <a:lnTo>
                    <a:pt x="234220" y="0"/>
                  </a:lnTo>
                  <a:close/>
                </a:path>
                <a:path w="532129" h="302895">
                  <a:moveTo>
                    <a:pt x="346115" y="56319"/>
                  </a:moveTo>
                  <a:lnTo>
                    <a:pt x="323898" y="61194"/>
                  </a:lnTo>
                  <a:lnTo>
                    <a:pt x="385540" y="61194"/>
                  </a:lnTo>
                  <a:lnTo>
                    <a:pt x="368569" y="56773"/>
                  </a:lnTo>
                  <a:lnTo>
                    <a:pt x="346115" y="56319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490966" y="2178557"/>
              <a:ext cx="506095" cy="693420"/>
            </a:xfrm>
            <a:custGeom>
              <a:avLst/>
              <a:gdLst/>
              <a:ahLst/>
              <a:cxnLst/>
              <a:rect l="l" t="t" r="r" b="b"/>
              <a:pathLst>
                <a:path w="506095" h="693419">
                  <a:moveTo>
                    <a:pt x="76200" y="616712"/>
                  </a:moveTo>
                  <a:lnTo>
                    <a:pt x="49149" y="616712"/>
                  </a:lnTo>
                  <a:lnTo>
                    <a:pt x="49276" y="0"/>
                  </a:lnTo>
                  <a:lnTo>
                    <a:pt x="27051" y="0"/>
                  </a:lnTo>
                  <a:lnTo>
                    <a:pt x="26924" y="616712"/>
                  </a:lnTo>
                  <a:lnTo>
                    <a:pt x="0" y="616712"/>
                  </a:lnTo>
                  <a:lnTo>
                    <a:pt x="38100" y="692912"/>
                  </a:lnTo>
                  <a:lnTo>
                    <a:pt x="69850" y="629412"/>
                  </a:lnTo>
                  <a:lnTo>
                    <a:pt x="76200" y="616712"/>
                  </a:lnTo>
                  <a:close/>
                </a:path>
                <a:path w="506095" h="693419">
                  <a:moveTo>
                    <a:pt x="505968" y="76200"/>
                  </a:moveTo>
                  <a:lnTo>
                    <a:pt x="499618" y="63500"/>
                  </a:lnTo>
                  <a:lnTo>
                    <a:pt x="467868" y="0"/>
                  </a:lnTo>
                  <a:lnTo>
                    <a:pt x="429768" y="76200"/>
                  </a:lnTo>
                  <a:lnTo>
                    <a:pt x="456692" y="76200"/>
                  </a:lnTo>
                  <a:lnTo>
                    <a:pt x="456692" y="692912"/>
                  </a:lnTo>
                  <a:lnTo>
                    <a:pt x="478917" y="692912"/>
                  </a:lnTo>
                  <a:lnTo>
                    <a:pt x="478917" y="76200"/>
                  </a:lnTo>
                  <a:lnTo>
                    <a:pt x="505968" y="7620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/>
          <p:nvPr/>
        </p:nvSpPr>
        <p:spPr>
          <a:xfrm>
            <a:off x="7895843" y="2290572"/>
            <a:ext cx="388620" cy="622300"/>
          </a:xfrm>
          <a:custGeom>
            <a:avLst/>
            <a:gdLst/>
            <a:ahLst/>
            <a:cxnLst/>
            <a:rect l="l" t="t" r="r" b="b"/>
            <a:pathLst>
              <a:path w="388620" h="622300">
                <a:moveTo>
                  <a:pt x="0" y="0"/>
                </a:moveTo>
                <a:lnTo>
                  <a:pt x="0" y="621791"/>
                </a:lnTo>
                <a:lnTo>
                  <a:pt x="388620" y="310895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5925311" y="1586483"/>
            <a:ext cx="1979930" cy="132588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22555" rIns="0" bIns="0" rtlCol="0" vert="horz">
            <a:spAutoFit/>
          </a:bodyPr>
          <a:lstStyle/>
          <a:p>
            <a:pPr marL="41275" marR="101600">
              <a:lnSpc>
                <a:spcPct val="100099"/>
              </a:lnSpc>
              <a:spcBef>
                <a:spcPts val="965"/>
              </a:spcBef>
            </a:pPr>
            <a:r>
              <a:rPr dirty="0" sz="1000">
                <a:latin typeface="Arial MT"/>
                <a:cs typeface="Arial MT"/>
              </a:rPr>
              <a:t>Following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merger,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can </a:t>
            </a:r>
            <a:r>
              <a:rPr dirty="0" sz="1000" b="1">
                <a:latin typeface="Arial"/>
                <a:cs typeface="Arial"/>
              </a:rPr>
              <a:t>adapt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its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software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solutions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to </a:t>
            </a:r>
            <a:r>
              <a:rPr dirty="0" sz="1000" b="1">
                <a:latin typeface="Arial"/>
                <a:cs typeface="Arial"/>
              </a:rPr>
              <a:t>run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optimally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on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Equinix's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infrastructure,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presenting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opportunity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enhance </a:t>
            </a:r>
            <a:r>
              <a:rPr dirty="0" sz="1000">
                <a:latin typeface="Arial MT"/>
                <a:cs typeface="Arial MT"/>
              </a:rPr>
              <a:t>offerings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upsell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improved </a:t>
            </a:r>
            <a:r>
              <a:rPr dirty="0" sz="1000">
                <a:latin typeface="Arial MT"/>
                <a:cs typeface="Arial MT"/>
              </a:rPr>
              <a:t>solutions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clients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9217152" y="2290572"/>
            <a:ext cx="388620" cy="622300"/>
          </a:xfrm>
          <a:custGeom>
            <a:avLst/>
            <a:gdLst/>
            <a:ahLst/>
            <a:cxnLst/>
            <a:rect l="l" t="t" r="r" b="b"/>
            <a:pathLst>
              <a:path w="388620" h="622300">
                <a:moveTo>
                  <a:pt x="388620" y="0"/>
                </a:moveTo>
                <a:lnTo>
                  <a:pt x="0" y="310895"/>
                </a:lnTo>
                <a:lnTo>
                  <a:pt x="388620" y="621791"/>
                </a:lnTo>
                <a:lnTo>
                  <a:pt x="38862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9601200" y="2290572"/>
            <a:ext cx="1979930" cy="132588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21285" rIns="0" bIns="0" rtlCol="0" vert="horz">
            <a:spAutoFit/>
          </a:bodyPr>
          <a:lstStyle/>
          <a:p>
            <a:pPr marL="45720" marR="28575">
              <a:lnSpc>
                <a:spcPct val="100099"/>
              </a:lnSpc>
              <a:spcBef>
                <a:spcPts val="955"/>
              </a:spcBef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Post-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merger,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Equinix</a:t>
            </a:r>
            <a:r>
              <a:rPr dirty="0" sz="1000" spc="-9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has</a:t>
            </a:r>
            <a:r>
              <a:rPr dirty="0" sz="1000" spc="-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potential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optimize</a:t>
            </a:r>
            <a:r>
              <a:rPr dirty="0" sz="1000" spc="-8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its</a:t>
            </a:r>
            <a:r>
              <a:rPr dirty="0" sz="10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cloud infrastructure</a:t>
            </a:r>
            <a:r>
              <a:rPr dirty="0" sz="1000" spc="-4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for</a:t>
            </a:r>
            <a:r>
              <a:rPr dirty="0" sz="1000" spc="3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IBM</a:t>
            </a:r>
            <a:r>
              <a:rPr dirty="0" sz="1000" spc="1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software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,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thereby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improving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solution </a:t>
            </a:r>
            <a:r>
              <a:rPr dirty="0" sz="1000" spc="-10">
                <a:latin typeface="Arial MT"/>
                <a:cs typeface="Arial MT"/>
              </a:rPr>
              <a:t>performance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enabling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 the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upselling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superior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services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to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clients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204197" y="1688719"/>
            <a:ext cx="212217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B5C3DF"/>
                </a:solidFill>
                <a:latin typeface="Arial MT"/>
                <a:cs typeface="Arial MT"/>
              </a:rPr>
              <a:t>IBM</a:t>
            </a:r>
            <a:r>
              <a:rPr dirty="0" sz="1550" spc="150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B5C3DF"/>
                </a:solidFill>
                <a:latin typeface="Arial MT"/>
                <a:cs typeface="Arial MT"/>
              </a:rPr>
              <a:t>Software</a:t>
            </a:r>
            <a:r>
              <a:rPr dirty="0" sz="1550" spc="120">
                <a:solidFill>
                  <a:srgbClr val="B5C3D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B5C3DF"/>
                </a:solidFill>
                <a:latin typeface="Arial MT"/>
                <a:cs typeface="Arial MT"/>
              </a:rPr>
              <a:t>Solutions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124447" y="3083814"/>
            <a:ext cx="214884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>
                <a:solidFill>
                  <a:srgbClr val="374662"/>
                </a:solidFill>
                <a:latin typeface="Arial MT"/>
                <a:cs typeface="Arial MT"/>
              </a:rPr>
              <a:t>Equinix</a:t>
            </a:r>
            <a:r>
              <a:rPr dirty="0" sz="1550" spc="110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374662"/>
                </a:solidFill>
                <a:latin typeface="Arial MT"/>
                <a:cs typeface="Arial MT"/>
              </a:rPr>
              <a:t>Cloud</a:t>
            </a:r>
            <a:r>
              <a:rPr dirty="0" sz="1550" spc="90">
                <a:solidFill>
                  <a:srgbClr val="374662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374662"/>
                </a:solidFill>
                <a:latin typeface="Arial MT"/>
                <a:cs typeface="Arial MT"/>
              </a:rPr>
              <a:t>Solutions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43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0"/>
              <a:t>Table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 spc="-10"/>
              <a:t>Abbreviations</a:t>
            </a: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17613" y="904875"/>
          <a:ext cx="5322570" cy="557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5"/>
                <a:gridCol w="4156710"/>
              </a:tblGrid>
              <a:tr h="154940">
                <a:tc>
                  <a:txBody>
                    <a:bodyPr/>
                    <a:lstStyle/>
                    <a:p>
                      <a:pPr marL="3175">
                        <a:lnSpc>
                          <a:spcPts val="112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2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AFFO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Adjusted</a:t>
                      </a:r>
                      <a:r>
                        <a:rPr dirty="0" sz="100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Funds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Operations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AI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Artificial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Intelligence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APAC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Asia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Pacific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Avg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Average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bn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Billion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20"/>
                        </a:lnSpc>
                        <a:spcBef>
                          <a:spcPts val="20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C&amp;IP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2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Consumer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&amp; Industrial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Products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CAGR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Compound</a:t>
                      </a:r>
                      <a:r>
                        <a:rPr dirty="0" sz="1000" spc="-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Annual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Capex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expenditures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CEO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Chief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Executive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Officer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CO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Cyrius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One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DCF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Discounted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Flow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DB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Bridge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2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Estimates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e.g.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exempli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gratia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(for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example)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E&amp;R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Resources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EBIT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Taxes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EBITDA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Interest,</a:t>
                      </a:r>
                      <a:r>
                        <a:rPr dirty="0" sz="10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Taxes,</a:t>
                      </a:r>
                      <a:r>
                        <a:rPr dirty="0" sz="10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Depreciation,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Amortization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EPS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share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EV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Value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FCFF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1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Flow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Firm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FFO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Funds</a:t>
                      </a:r>
                      <a:r>
                        <a:rPr dirty="0" sz="10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Operations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FG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500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Fortune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Global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500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FSI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5"/>
                        </a:lnSpc>
                        <a:spcBef>
                          <a:spcPts val="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Services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Industry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FX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Foreign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Exchange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FY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Fiscal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Year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Gen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Generative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Artificial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Intelligence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HHI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Herfindahl-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Hirschman</a:t>
                      </a:r>
                      <a:r>
                        <a:rPr dirty="0" sz="10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Index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IoT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Internet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Things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IP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Intellectual-Property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iPaaS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Integration</a:t>
                      </a:r>
                      <a:r>
                        <a:rPr dirty="0" sz="10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Platform-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as-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a-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Service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40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k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4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thousand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KW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Kilowatt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LBO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Leveraged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Buyout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lbs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pounds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0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LSHC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1095"/>
                        </a:lnSpc>
                        <a:spcBef>
                          <a:spcPts val="4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Life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Sciences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Health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Care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328409" y="904875"/>
          <a:ext cx="5322570" cy="5575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295"/>
                <a:gridCol w="4143375"/>
              </a:tblGrid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0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LTM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Last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Twelve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Months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million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M&amp;A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Mergers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Acquisitions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5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MLSE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Maximum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Likelihood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Sequence</a:t>
                      </a:r>
                      <a:r>
                        <a:rPr dirty="0" sz="10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Estimation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MRR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Monthly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Recurring Revenue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195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MW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19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Megawatt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20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n.a.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2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available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ts val="1200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NAV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120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Asset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Value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nm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nanometer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n.m.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meaningful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NOI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Income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NOLs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Losses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Carryforwards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NWC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Capital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NYC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York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City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Price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p.a.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annum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PoP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Point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Presence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R&amp;D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Research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Development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RE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Real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Estate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REIT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Real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Estate</a:t>
                      </a:r>
                      <a:r>
                        <a:rPr dirty="0" sz="10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Investment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Trust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SBC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Stock-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Based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Compensation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SF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San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Francisco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SG&amp;A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Selling,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General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Administrative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TAM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000" spc="-40">
                          <a:latin typeface="Arial MT"/>
                          <a:cs typeface="Arial MT"/>
                        </a:rPr>
                        <a:t>Total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Addressable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Market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7208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TMT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Telco,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Media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Technology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UPREIT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Umbrella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Partnership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Real</a:t>
                      </a:r>
                      <a:r>
                        <a:rPr dirty="0" sz="10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Estate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Investment</a:t>
                      </a:r>
                      <a:r>
                        <a:rPr dirty="0" sz="10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Trust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US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United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States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USD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United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States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Dollar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WACC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Weighted</a:t>
                      </a:r>
                      <a:r>
                        <a:rPr dirty="0" sz="1000" spc="-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Average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Capital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Year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yrs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years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4E9F3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YTD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Year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5F8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11939396" y="6553606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5842203"/>
            <a:ext cx="2751455" cy="32385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954405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Expansion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emerging</a:t>
            </a:r>
            <a:r>
              <a:rPr dirty="0" sz="800" spc="1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markets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IBM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4081462" y="1618170"/>
            <a:ext cx="1708785" cy="1272540"/>
            <a:chOff x="4081462" y="1618170"/>
            <a:chExt cx="1708785" cy="127254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4396" y="1696212"/>
              <a:ext cx="132587" cy="2331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462" y="1618170"/>
              <a:ext cx="1263459" cy="70269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9877" y="1974786"/>
              <a:ext cx="1690243" cy="9157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58015" y="1636776"/>
              <a:ext cx="279844" cy="42348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5198744" y="1815973"/>
              <a:ext cx="100965" cy="146685"/>
            </a:xfrm>
            <a:custGeom>
              <a:avLst/>
              <a:gdLst/>
              <a:ahLst/>
              <a:cxnLst/>
              <a:rect l="l" t="t" r="r" b="b"/>
              <a:pathLst>
                <a:path w="100964" h="146685">
                  <a:moveTo>
                    <a:pt x="72262" y="0"/>
                  </a:moveTo>
                  <a:lnTo>
                    <a:pt x="76072" y="14731"/>
                  </a:lnTo>
                  <a:lnTo>
                    <a:pt x="66039" y="25018"/>
                  </a:lnTo>
                  <a:lnTo>
                    <a:pt x="48894" y="26924"/>
                  </a:lnTo>
                  <a:lnTo>
                    <a:pt x="58674" y="37718"/>
                  </a:lnTo>
                  <a:lnTo>
                    <a:pt x="45465" y="42163"/>
                  </a:lnTo>
                  <a:lnTo>
                    <a:pt x="32384" y="36449"/>
                  </a:lnTo>
                  <a:lnTo>
                    <a:pt x="24256" y="48513"/>
                  </a:lnTo>
                  <a:lnTo>
                    <a:pt x="16637" y="61467"/>
                  </a:lnTo>
                  <a:lnTo>
                    <a:pt x="5460" y="70738"/>
                  </a:lnTo>
                  <a:lnTo>
                    <a:pt x="0" y="85216"/>
                  </a:lnTo>
                  <a:lnTo>
                    <a:pt x="11683" y="92963"/>
                  </a:lnTo>
                  <a:lnTo>
                    <a:pt x="25272" y="94487"/>
                  </a:lnTo>
                  <a:lnTo>
                    <a:pt x="31241" y="108203"/>
                  </a:lnTo>
                  <a:lnTo>
                    <a:pt x="32638" y="123571"/>
                  </a:lnTo>
                  <a:lnTo>
                    <a:pt x="41909" y="135127"/>
                  </a:lnTo>
                  <a:lnTo>
                    <a:pt x="49275" y="146303"/>
                  </a:lnTo>
                  <a:lnTo>
                    <a:pt x="62483" y="142366"/>
                  </a:lnTo>
                  <a:lnTo>
                    <a:pt x="75564" y="137794"/>
                  </a:lnTo>
                  <a:lnTo>
                    <a:pt x="86740" y="128904"/>
                  </a:lnTo>
                  <a:lnTo>
                    <a:pt x="100583" y="127000"/>
                  </a:lnTo>
                  <a:lnTo>
                    <a:pt x="92963" y="114680"/>
                  </a:lnTo>
                  <a:lnTo>
                    <a:pt x="81533" y="106172"/>
                  </a:lnTo>
                  <a:lnTo>
                    <a:pt x="72008" y="95250"/>
                  </a:lnTo>
                  <a:lnTo>
                    <a:pt x="75818" y="80517"/>
                  </a:lnTo>
                  <a:lnTo>
                    <a:pt x="87249" y="72516"/>
                  </a:lnTo>
                  <a:lnTo>
                    <a:pt x="95757" y="60325"/>
                  </a:lnTo>
                  <a:lnTo>
                    <a:pt x="93217" y="44957"/>
                  </a:lnTo>
                  <a:lnTo>
                    <a:pt x="87502" y="30861"/>
                  </a:lnTo>
                  <a:lnTo>
                    <a:pt x="95122" y="18161"/>
                  </a:lnTo>
                  <a:lnTo>
                    <a:pt x="84074" y="8509"/>
                  </a:lnTo>
                  <a:lnTo>
                    <a:pt x="7226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98744" y="1815973"/>
              <a:ext cx="100965" cy="146685"/>
            </a:xfrm>
            <a:custGeom>
              <a:avLst/>
              <a:gdLst/>
              <a:ahLst/>
              <a:cxnLst/>
              <a:rect l="l" t="t" r="r" b="b"/>
              <a:pathLst>
                <a:path w="100964" h="146685">
                  <a:moveTo>
                    <a:pt x="49275" y="146303"/>
                  </a:moveTo>
                  <a:lnTo>
                    <a:pt x="62483" y="142366"/>
                  </a:lnTo>
                  <a:lnTo>
                    <a:pt x="75564" y="137794"/>
                  </a:lnTo>
                  <a:lnTo>
                    <a:pt x="86740" y="128904"/>
                  </a:lnTo>
                  <a:lnTo>
                    <a:pt x="100583" y="127000"/>
                  </a:lnTo>
                  <a:lnTo>
                    <a:pt x="92963" y="114680"/>
                  </a:lnTo>
                  <a:lnTo>
                    <a:pt x="81533" y="106172"/>
                  </a:lnTo>
                  <a:lnTo>
                    <a:pt x="72008" y="95250"/>
                  </a:lnTo>
                  <a:lnTo>
                    <a:pt x="75818" y="80517"/>
                  </a:lnTo>
                  <a:lnTo>
                    <a:pt x="87249" y="72516"/>
                  </a:lnTo>
                  <a:lnTo>
                    <a:pt x="95757" y="60325"/>
                  </a:lnTo>
                  <a:lnTo>
                    <a:pt x="93217" y="44957"/>
                  </a:lnTo>
                  <a:lnTo>
                    <a:pt x="87502" y="30861"/>
                  </a:lnTo>
                  <a:lnTo>
                    <a:pt x="95122" y="18161"/>
                  </a:lnTo>
                  <a:lnTo>
                    <a:pt x="84074" y="8509"/>
                  </a:lnTo>
                  <a:lnTo>
                    <a:pt x="72262" y="0"/>
                  </a:lnTo>
                  <a:lnTo>
                    <a:pt x="76072" y="14731"/>
                  </a:lnTo>
                  <a:lnTo>
                    <a:pt x="66039" y="25018"/>
                  </a:lnTo>
                  <a:lnTo>
                    <a:pt x="48894" y="26924"/>
                  </a:lnTo>
                  <a:lnTo>
                    <a:pt x="58674" y="37718"/>
                  </a:lnTo>
                  <a:lnTo>
                    <a:pt x="45465" y="42163"/>
                  </a:lnTo>
                  <a:lnTo>
                    <a:pt x="32384" y="36449"/>
                  </a:lnTo>
                  <a:lnTo>
                    <a:pt x="24256" y="48513"/>
                  </a:lnTo>
                  <a:lnTo>
                    <a:pt x="16637" y="61467"/>
                  </a:lnTo>
                  <a:lnTo>
                    <a:pt x="5460" y="70738"/>
                  </a:lnTo>
                  <a:lnTo>
                    <a:pt x="0" y="85216"/>
                  </a:lnTo>
                  <a:lnTo>
                    <a:pt x="11683" y="92963"/>
                  </a:lnTo>
                  <a:lnTo>
                    <a:pt x="25272" y="94487"/>
                  </a:lnTo>
                  <a:lnTo>
                    <a:pt x="31241" y="108203"/>
                  </a:lnTo>
                  <a:lnTo>
                    <a:pt x="32638" y="123571"/>
                  </a:lnTo>
                  <a:lnTo>
                    <a:pt x="41909" y="135127"/>
                  </a:lnTo>
                  <a:lnTo>
                    <a:pt x="49275" y="146303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57800" y="1965960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4">
                  <a:moveTo>
                    <a:pt x="54863" y="0"/>
                  </a:moveTo>
                  <a:lnTo>
                    <a:pt x="33111" y="2089"/>
                  </a:lnTo>
                  <a:lnTo>
                    <a:pt x="15716" y="7858"/>
                  </a:lnTo>
                  <a:lnTo>
                    <a:pt x="4179" y="16555"/>
                  </a:lnTo>
                  <a:lnTo>
                    <a:pt x="0" y="27431"/>
                  </a:lnTo>
                  <a:lnTo>
                    <a:pt x="4179" y="38308"/>
                  </a:lnTo>
                  <a:lnTo>
                    <a:pt x="15716" y="47005"/>
                  </a:lnTo>
                  <a:lnTo>
                    <a:pt x="33111" y="52774"/>
                  </a:lnTo>
                  <a:lnTo>
                    <a:pt x="54863" y="54863"/>
                  </a:lnTo>
                  <a:lnTo>
                    <a:pt x="76616" y="52774"/>
                  </a:lnTo>
                  <a:lnTo>
                    <a:pt x="94011" y="47005"/>
                  </a:lnTo>
                  <a:lnTo>
                    <a:pt x="95212" y="46100"/>
                  </a:lnTo>
                  <a:lnTo>
                    <a:pt x="54863" y="46100"/>
                  </a:lnTo>
                  <a:lnTo>
                    <a:pt x="36101" y="44434"/>
                  </a:lnTo>
                  <a:lnTo>
                    <a:pt x="21447" y="40100"/>
                  </a:lnTo>
                  <a:lnTo>
                    <a:pt x="11912" y="34099"/>
                  </a:lnTo>
                  <a:lnTo>
                    <a:pt x="8509" y="27431"/>
                  </a:lnTo>
                  <a:lnTo>
                    <a:pt x="11930" y="20764"/>
                  </a:lnTo>
                  <a:lnTo>
                    <a:pt x="21494" y="14763"/>
                  </a:lnTo>
                  <a:lnTo>
                    <a:pt x="36155" y="10429"/>
                  </a:lnTo>
                  <a:lnTo>
                    <a:pt x="54863" y="8762"/>
                  </a:lnTo>
                  <a:lnTo>
                    <a:pt x="95212" y="8762"/>
                  </a:lnTo>
                  <a:lnTo>
                    <a:pt x="94011" y="7858"/>
                  </a:lnTo>
                  <a:lnTo>
                    <a:pt x="76616" y="2089"/>
                  </a:lnTo>
                  <a:lnTo>
                    <a:pt x="54863" y="0"/>
                  </a:lnTo>
                  <a:close/>
                </a:path>
                <a:path w="109854" h="55244">
                  <a:moveTo>
                    <a:pt x="95212" y="8762"/>
                  </a:moveTo>
                  <a:lnTo>
                    <a:pt x="54863" y="8762"/>
                  </a:lnTo>
                  <a:lnTo>
                    <a:pt x="73626" y="10429"/>
                  </a:lnTo>
                  <a:lnTo>
                    <a:pt x="88280" y="14763"/>
                  </a:lnTo>
                  <a:lnTo>
                    <a:pt x="97815" y="20764"/>
                  </a:lnTo>
                  <a:lnTo>
                    <a:pt x="101219" y="27431"/>
                  </a:lnTo>
                  <a:lnTo>
                    <a:pt x="97797" y="34099"/>
                  </a:lnTo>
                  <a:lnTo>
                    <a:pt x="88233" y="40100"/>
                  </a:lnTo>
                  <a:lnTo>
                    <a:pt x="73572" y="44434"/>
                  </a:lnTo>
                  <a:lnTo>
                    <a:pt x="54863" y="46100"/>
                  </a:lnTo>
                  <a:lnTo>
                    <a:pt x="95212" y="46100"/>
                  </a:lnTo>
                  <a:lnTo>
                    <a:pt x="105548" y="38308"/>
                  </a:lnTo>
                  <a:lnTo>
                    <a:pt x="109727" y="27431"/>
                  </a:lnTo>
                  <a:lnTo>
                    <a:pt x="105548" y="16555"/>
                  </a:lnTo>
                  <a:lnTo>
                    <a:pt x="95212" y="8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48655" y="1805940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5">
                  <a:moveTo>
                    <a:pt x="64008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1"/>
                  </a:lnTo>
                  <a:lnTo>
                    <a:pt x="7268" y="98298"/>
                  </a:lnTo>
                  <a:lnTo>
                    <a:pt x="24717" y="133604"/>
                  </a:lnTo>
                  <a:lnTo>
                    <a:pt x="45809" y="166814"/>
                  </a:lnTo>
                  <a:lnTo>
                    <a:pt x="64008" y="192024"/>
                  </a:lnTo>
                  <a:lnTo>
                    <a:pt x="80867" y="167564"/>
                  </a:lnTo>
                  <a:lnTo>
                    <a:pt x="102108" y="134270"/>
                  </a:lnTo>
                  <a:lnTo>
                    <a:pt x="120300" y="98548"/>
                  </a:lnTo>
                  <a:lnTo>
                    <a:pt x="128016" y="66801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71516" y="1833372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2" y="0"/>
                  </a:moveTo>
                  <a:lnTo>
                    <a:pt x="23788" y="3232"/>
                  </a:lnTo>
                  <a:lnTo>
                    <a:pt x="11430" y="12049"/>
                  </a:lnTo>
                  <a:lnTo>
                    <a:pt x="3071" y="25128"/>
                  </a:lnTo>
                  <a:lnTo>
                    <a:pt x="0" y="41148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2" y="82295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4" y="41148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253227" y="2171700"/>
              <a:ext cx="109855" cy="50800"/>
            </a:xfrm>
            <a:custGeom>
              <a:avLst/>
              <a:gdLst/>
              <a:ahLst/>
              <a:cxnLst/>
              <a:rect l="l" t="t" r="r" b="b"/>
              <a:pathLst>
                <a:path w="109854" h="50800">
                  <a:moveTo>
                    <a:pt x="54863" y="0"/>
                  </a:moveTo>
                  <a:lnTo>
                    <a:pt x="33111" y="1910"/>
                  </a:lnTo>
                  <a:lnTo>
                    <a:pt x="15716" y="7191"/>
                  </a:lnTo>
                  <a:lnTo>
                    <a:pt x="4179" y="15162"/>
                  </a:lnTo>
                  <a:lnTo>
                    <a:pt x="0" y="25146"/>
                  </a:lnTo>
                  <a:lnTo>
                    <a:pt x="4179" y="35129"/>
                  </a:lnTo>
                  <a:lnTo>
                    <a:pt x="15716" y="43100"/>
                  </a:lnTo>
                  <a:lnTo>
                    <a:pt x="33111" y="48381"/>
                  </a:lnTo>
                  <a:lnTo>
                    <a:pt x="54863" y="50291"/>
                  </a:lnTo>
                  <a:lnTo>
                    <a:pt x="76616" y="48381"/>
                  </a:lnTo>
                  <a:lnTo>
                    <a:pt x="94011" y="43100"/>
                  </a:lnTo>
                  <a:lnTo>
                    <a:pt x="95367" y="42163"/>
                  </a:lnTo>
                  <a:lnTo>
                    <a:pt x="54863" y="42163"/>
                  </a:lnTo>
                  <a:lnTo>
                    <a:pt x="36101" y="40647"/>
                  </a:lnTo>
                  <a:lnTo>
                    <a:pt x="21447" y="36702"/>
                  </a:lnTo>
                  <a:lnTo>
                    <a:pt x="11912" y="31234"/>
                  </a:lnTo>
                  <a:lnTo>
                    <a:pt x="8509" y="25146"/>
                  </a:lnTo>
                  <a:lnTo>
                    <a:pt x="11930" y="19057"/>
                  </a:lnTo>
                  <a:lnTo>
                    <a:pt x="21494" y="13588"/>
                  </a:lnTo>
                  <a:lnTo>
                    <a:pt x="36155" y="9644"/>
                  </a:lnTo>
                  <a:lnTo>
                    <a:pt x="54863" y="8127"/>
                  </a:lnTo>
                  <a:lnTo>
                    <a:pt x="95367" y="8127"/>
                  </a:lnTo>
                  <a:lnTo>
                    <a:pt x="94011" y="7191"/>
                  </a:lnTo>
                  <a:lnTo>
                    <a:pt x="76616" y="1910"/>
                  </a:lnTo>
                  <a:lnTo>
                    <a:pt x="54863" y="0"/>
                  </a:lnTo>
                  <a:close/>
                </a:path>
                <a:path w="109854" h="50800">
                  <a:moveTo>
                    <a:pt x="95367" y="8127"/>
                  </a:moveTo>
                  <a:lnTo>
                    <a:pt x="54863" y="8127"/>
                  </a:lnTo>
                  <a:lnTo>
                    <a:pt x="73626" y="9644"/>
                  </a:lnTo>
                  <a:lnTo>
                    <a:pt x="88280" y="13588"/>
                  </a:lnTo>
                  <a:lnTo>
                    <a:pt x="97815" y="19057"/>
                  </a:lnTo>
                  <a:lnTo>
                    <a:pt x="101219" y="25146"/>
                  </a:lnTo>
                  <a:lnTo>
                    <a:pt x="97797" y="31234"/>
                  </a:lnTo>
                  <a:lnTo>
                    <a:pt x="88233" y="36702"/>
                  </a:lnTo>
                  <a:lnTo>
                    <a:pt x="73572" y="40647"/>
                  </a:lnTo>
                  <a:lnTo>
                    <a:pt x="54863" y="42163"/>
                  </a:lnTo>
                  <a:lnTo>
                    <a:pt x="95367" y="42163"/>
                  </a:lnTo>
                  <a:lnTo>
                    <a:pt x="105548" y="35129"/>
                  </a:lnTo>
                  <a:lnTo>
                    <a:pt x="109727" y="25146"/>
                  </a:lnTo>
                  <a:lnTo>
                    <a:pt x="105548" y="15162"/>
                  </a:lnTo>
                  <a:lnTo>
                    <a:pt x="95367" y="8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244083" y="2011680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5">
                  <a:moveTo>
                    <a:pt x="64007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2"/>
                  </a:lnTo>
                  <a:lnTo>
                    <a:pt x="7268" y="98298"/>
                  </a:lnTo>
                  <a:lnTo>
                    <a:pt x="24717" y="133603"/>
                  </a:lnTo>
                  <a:lnTo>
                    <a:pt x="45809" y="166814"/>
                  </a:lnTo>
                  <a:lnTo>
                    <a:pt x="64007" y="192024"/>
                  </a:lnTo>
                  <a:lnTo>
                    <a:pt x="80920" y="167564"/>
                  </a:lnTo>
                  <a:lnTo>
                    <a:pt x="102155" y="134270"/>
                  </a:lnTo>
                  <a:lnTo>
                    <a:pt x="120318" y="98548"/>
                  </a:lnTo>
                  <a:lnTo>
                    <a:pt x="128015" y="66802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266944" y="2039112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1" y="0"/>
                  </a:moveTo>
                  <a:lnTo>
                    <a:pt x="23788" y="3232"/>
                  </a:lnTo>
                  <a:lnTo>
                    <a:pt x="11429" y="12049"/>
                  </a:lnTo>
                  <a:lnTo>
                    <a:pt x="3071" y="25128"/>
                  </a:lnTo>
                  <a:lnTo>
                    <a:pt x="0" y="41148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1" y="82296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3" y="41148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042916" y="2221991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4">
                  <a:moveTo>
                    <a:pt x="54863" y="0"/>
                  </a:moveTo>
                  <a:lnTo>
                    <a:pt x="33111" y="2089"/>
                  </a:lnTo>
                  <a:lnTo>
                    <a:pt x="15716" y="7858"/>
                  </a:lnTo>
                  <a:lnTo>
                    <a:pt x="4179" y="16555"/>
                  </a:lnTo>
                  <a:lnTo>
                    <a:pt x="0" y="27432"/>
                  </a:lnTo>
                  <a:lnTo>
                    <a:pt x="4179" y="38308"/>
                  </a:lnTo>
                  <a:lnTo>
                    <a:pt x="15716" y="47005"/>
                  </a:lnTo>
                  <a:lnTo>
                    <a:pt x="33111" y="52774"/>
                  </a:lnTo>
                  <a:lnTo>
                    <a:pt x="54863" y="54863"/>
                  </a:lnTo>
                  <a:lnTo>
                    <a:pt x="76616" y="52774"/>
                  </a:lnTo>
                  <a:lnTo>
                    <a:pt x="94011" y="47005"/>
                  </a:lnTo>
                  <a:lnTo>
                    <a:pt x="95212" y="46100"/>
                  </a:lnTo>
                  <a:lnTo>
                    <a:pt x="54863" y="46100"/>
                  </a:lnTo>
                  <a:lnTo>
                    <a:pt x="36101" y="44434"/>
                  </a:lnTo>
                  <a:lnTo>
                    <a:pt x="21447" y="40100"/>
                  </a:lnTo>
                  <a:lnTo>
                    <a:pt x="11912" y="34099"/>
                  </a:lnTo>
                  <a:lnTo>
                    <a:pt x="8509" y="27432"/>
                  </a:lnTo>
                  <a:lnTo>
                    <a:pt x="11930" y="20764"/>
                  </a:lnTo>
                  <a:lnTo>
                    <a:pt x="21494" y="14763"/>
                  </a:lnTo>
                  <a:lnTo>
                    <a:pt x="36155" y="10429"/>
                  </a:lnTo>
                  <a:lnTo>
                    <a:pt x="54863" y="8762"/>
                  </a:lnTo>
                  <a:lnTo>
                    <a:pt x="95212" y="8762"/>
                  </a:lnTo>
                  <a:lnTo>
                    <a:pt x="94011" y="7858"/>
                  </a:lnTo>
                  <a:lnTo>
                    <a:pt x="76616" y="2089"/>
                  </a:lnTo>
                  <a:lnTo>
                    <a:pt x="54863" y="0"/>
                  </a:lnTo>
                  <a:close/>
                </a:path>
                <a:path w="109854" h="55244">
                  <a:moveTo>
                    <a:pt x="95212" y="8762"/>
                  </a:moveTo>
                  <a:lnTo>
                    <a:pt x="54863" y="8762"/>
                  </a:lnTo>
                  <a:lnTo>
                    <a:pt x="73626" y="10429"/>
                  </a:lnTo>
                  <a:lnTo>
                    <a:pt x="88280" y="14763"/>
                  </a:lnTo>
                  <a:lnTo>
                    <a:pt x="97815" y="20764"/>
                  </a:lnTo>
                  <a:lnTo>
                    <a:pt x="101219" y="27432"/>
                  </a:lnTo>
                  <a:lnTo>
                    <a:pt x="97797" y="34099"/>
                  </a:lnTo>
                  <a:lnTo>
                    <a:pt x="88233" y="40100"/>
                  </a:lnTo>
                  <a:lnTo>
                    <a:pt x="73572" y="44434"/>
                  </a:lnTo>
                  <a:lnTo>
                    <a:pt x="54863" y="46100"/>
                  </a:lnTo>
                  <a:lnTo>
                    <a:pt x="95212" y="46100"/>
                  </a:lnTo>
                  <a:lnTo>
                    <a:pt x="105548" y="38308"/>
                  </a:lnTo>
                  <a:lnTo>
                    <a:pt x="109728" y="27432"/>
                  </a:lnTo>
                  <a:lnTo>
                    <a:pt x="105548" y="16555"/>
                  </a:lnTo>
                  <a:lnTo>
                    <a:pt x="95212" y="87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033772" y="2061972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5">
                  <a:moveTo>
                    <a:pt x="64007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1"/>
                  </a:lnTo>
                  <a:lnTo>
                    <a:pt x="7268" y="98297"/>
                  </a:lnTo>
                  <a:lnTo>
                    <a:pt x="24717" y="133603"/>
                  </a:lnTo>
                  <a:lnTo>
                    <a:pt x="45809" y="166814"/>
                  </a:lnTo>
                  <a:lnTo>
                    <a:pt x="64007" y="192024"/>
                  </a:lnTo>
                  <a:lnTo>
                    <a:pt x="80867" y="167564"/>
                  </a:lnTo>
                  <a:lnTo>
                    <a:pt x="102108" y="134270"/>
                  </a:lnTo>
                  <a:lnTo>
                    <a:pt x="120300" y="98548"/>
                  </a:lnTo>
                  <a:lnTo>
                    <a:pt x="128015" y="66801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56632" y="2089404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2" y="0"/>
                  </a:moveTo>
                  <a:lnTo>
                    <a:pt x="23788" y="3232"/>
                  </a:lnTo>
                  <a:lnTo>
                    <a:pt x="11430" y="12049"/>
                  </a:lnTo>
                  <a:lnTo>
                    <a:pt x="3071" y="25128"/>
                  </a:lnTo>
                  <a:lnTo>
                    <a:pt x="0" y="41148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2" y="82296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3" y="41148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882895" y="2619755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4">
                  <a:moveTo>
                    <a:pt x="54863" y="0"/>
                  </a:moveTo>
                  <a:lnTo>
                    <a:pt x="33111" y="2089"/>
                  </a:lnTo>
                  <a:lnTo>
                    <a:pt x="15716" y="7858"/>
                  </a:lnTo>
                  <a:lnTo>
                    <a:pt x="4179" y="16555"/>
                  </a:lnTo>
                  <a:lnTo>
                    <a:pt x="0" y="27432"/>
                  </a:lnTo>
                  <a:lnTo>
                    <a:pt x="4179" y="38308"/>
                  </a:lnTo>
                  <a:lnTo>
                    <a:pt x="15716" y="47005"/>
                  </a:lnTo>
                  <a:lnTo>
                    <a:pt x="33111" y="52774"/>
                  </a:lnTo>
                  <a:lnTo>
                    <a:pt x="54863" y="54864"/>
                  </a:lnTo>
                  <a:lnTo>
                    <a:pt x="76616" y="52774"/>
                  </a:lnTo>
                  <a:lnTo>
                    <a:pt x="94011" y="47005"/>
                  </a:lnTo>
                  <a:lnTo>
                    <a:pt x="95212" y="46101"/>
                  </a:lnTo>
                  <a:lnTo>
                    <a:pt x="54863" y="46101"/>
                  </a:lnTo>
                  <a:lnTo>
                    <a:pt x="36101" y="44434"/>
                  </a:lnTo>
                  <a:lnTo>
                    <a:pt x="21447" y="40100"/>
                  </a:lnTo>
                  <a:lnTo>
                    <a:pt x="11912" y="34099"/>
                  </a:lnTo>
                  <a:lnTo>
                    <a:pt x="8508" y="27432"/>
                  </a:lnTo>
                  <a:lnTo>
                    <a:pt x="11930" y="20764"/>
                  </a:lnTo>
                  <a:lnTo>
                    <a:pt x="21494" y="14763"/>
                  </a:lnTo>
                  <a:lnTo>
                    <a:pt x="36155" y="10429"/>
                  </a:lnTo>
                  <a:lnTo>
                    <a:pt x="54863" y="8763"/>
                  </a:lnTo>
                  <a:lnTo>
                    <a:pt x="95212" y="8763"/>
                  </a:lnTo>
                  <a:lnTo>
                    <a:pt x="94011" y="7858"/>
                  </a:lnTo>
                  <a:lnTo>
                    <a:pt x="76616" y="2089"/>
                  </a:lnTo>
                  <a:lnTo>
                    <a:pt x="54863" y="0"/>
                  </a:lnTo>
                  <a:close/>
                </a:path>
                <a:path w="109854" h="55244">
                  <a:moveTo>
                    <a:pt x="95212" y="8763"/>
                  </a:moveTo>
                  <a:lnTo>
                    <a:pt x="54863" y="8763"/>
                  </a:lnTo>
                  <a:lnTo>
                    <a:pt x="73626" y="10429"/>
                  </a:lnTo>
                  <a:lnTo>
                    <a:pt x="88280" y="14763"/>
                  </a:lnTo>
                  <a:lnTo>
                    <a:pt x="97815" y="20764"/>
                  </a:lnTo>
                  <a:lnTo>
                    <a:pt x="101218" y="27432"/>
                  </a:lnTo>
                  <a:lnTo>
                    <a:pt x="97797" y="34099"/>
                  </a:lnTo>
                  <a:lnTo>
                    <a:pt x="88233" y="40100"/>
                  </a:lnTo>
                  <a:lnTo>
                    <a:pt x="73572" y="44434"/>
                  </a:lnTo>
                  <a:lnTo>
                    <a:pt x="54863" y="46101"/>
                  </a:lnTo>
                  <a:lnTo>
                    <a:pt x="95212" y="46101"/>
                  </a:lnTo>
                  <a:lnTo>
                    <a:pt x="105548" y="38308"/>
                  </a:lnTo>
                  <a:lnTo>
                    <a:pt x="109727" y="27432"/>
                  </a:lnTo>
                  <a:lnTo>
                    <a:pt x="105548" y="16555"/>
                  </a:lnTo>
                  <a:lnTo>
                    <a:pt x="95212" y="8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873751" y="2459736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5">
                  <a:moveTo>
                    <a:pt x="64008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1"/>
                  </a:lnTo>
                  <a:lnTo>
                    <a:pt x="7268" y="98297"/>
                  </a:lnTo>
                  <a:lnTo>
                    <a:pt x="24717" y="133603"/>
                  </a:lnTo>
                  <a:lnTo>
                    <a:pt x="45809" y="166814"/>
                  </a:lnTo>
                  <a:lnTo>
                    <a:pt x="64008" y="192024"/>
                  </a:lnTo>
                  <a:lnTo>
                    <a:pt x="80867" y="167564"/>
                  </a:lnTo>
                  <a:lnTo>
                    <a:pt x="102108" y="134270"/>
                  </a:lnTo>
                  <a:lnTo>
                    <a:pt x="120300" y="98548"/>
                  </a:lnTo>
                  <a:lnTo>
                    <a:pt x="128015" y="66801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896611" y="2487168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2" y="0"/>
                  </a:moveTo>
                  <a:lnTo>
                    <a:pt x="23788" y="3232"/>
                  </a:lnTo>
                  <a:lnTo>
                    <a:pt x="11430" y="12049"/>
                  </a:lnTo>
                  <a:lnTo>
                    <a:pt x="3071" y="25128"/>
                  </a:lnTo>
                  <a:lnTo>
                    <a:pt x="0" y="41148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2" y="82296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4" y="41148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61788" y="2039112"/>
              <a:ext cx="114300" cy="59690"/>
            </a:xfrm>
            <a:custGeom>
              <a:avLst/>
              <a:gdLst/>
              <a:ahLst/>
              <a:cxnLst/>
              <a:rect l="l" t="t" r="r" b="b"/>
              <a:pathLst>
                <a:path w="114300" h="59689">
                  <a:moveTo>
                    <a:pt x="57150" y="0"/>
                  </a:moveTo>
                  <a:lnTo>
                    <a:pt x="34504" y="2268"/>
                  </a:lnTo>
                  <a:lnTo>
                    <a:pt x="16382" y="8524"/>
                  </a:lnTo>
                  <a:lnTo>
                    <a:pt x="4357" y="17948"/>
                  </a:lnTo>
                  <a:lnTo>
                    <a:pt x="0" y="29717"/>
                  </a:lnTo>
                  <a:lnTo>
                    <a:pt x="4357" y="41540"/>
                  </a:lnTo>
                  <a:lnTo>
                    <a:pt x="16382" y="50958"/>
                  </a:lnTo>
                  <a:lnTo>
                    <a:pt x="34504" y="57185"/>
                  </a:lnTo>
                  <a:lnTo>
                    <a:pt x="57150" y="59436"/>
                  </a:lnTo>
                  <a:lnTo>
                    <a:pt x="79795" y="57185"/>
                  </a:lnTo>
                  <a:lnTo>
                    <a:pt x="97916" y="50958"/>
                  </a:lnTo>
                  <a:lnTo>
                    <a:pt x="99254" y="49911"/>
                  </a:lnTo>
                  <a:lnTo>
                    <a:pt x="57150" y="49911"/>
                  </a:lnTo>
                  <a:lnTo>
                    <a:pt x="37607" y="48113"/>
                  </a:lnTo>
                  <a:lnTo>
                    <a:pt x="22352" y="43434"/>
                  </a:lnTo>
                  <a:lnTo>
                    <a:pt x="12430" y="36945"/>
                  </a:lnTo>
                  <a:lnTo>
                    <a:pt x="8889" y="29717"/>
                  </a:lnTo>
                  <a:lnTo>
                    <a:pt x="12447" y="22544"/>
                  </a:lnTo>
                  <a:lnTo>
                    <a:pt x="22399" y="16049"/>
                  </a:lnTo>
                  <a:lnTo>
                    <a:pt x="37661" y="11340"/>
                  </a:lnTo>
                  <a:lnTo>
                    <a:pt x="57150" y="9525"/>
                  </a:lnTo>
                  <a:lnTo>
                    <a:pt x="99193" y="9525"/>
                  </a:lnTo>
                  <a:lnTo>
                    <a:pt x="97917" y="8524"/>
                  </a:lnTo>
                  <a:lnTo>
                    <a:pt x="79795" y="2268"/>
                  </a:lnTo>
                  <a:lnTo>
                    <a:pt x="57150" y="0"/>
                  </a:lnTo>
                  <a:close/>
                </a:path>
                <a:path w="114300" h="59689">
                  <a:moveTo>
                    <a:pt x="99193" y="9525"/>
                  </a:moveTo>
                  <a:lnTo>
                    <a:pt x="57150" y="9525"/>
                  </a:lnTo>
                  <a:lnTo>
                    <a:pt x="76692" y="11340"/>
                  </a:lnTo>
                  <a:lnTo>
                    <a:pt x="91948" y="16049"/>
                  </a:lnTo>
                  <a:lnTo>
                    <a:pt x="101869" y="22544"/>
                  </a:lnTo>
                  <a:lnTo>
                    <a:pt x="105410" y="29717"/>
                  </a:lnTo>
                  <a:lnTo>
                    <a:pt x="101852" y="36945"/>
                  </a:lnTo>
                  <a:lnTo>
                    <a:pt x="91900" y="43434"/>
                  </a:lnTo>
                  <a:lnTo>
                    <a:pt x="76638" y="48113"/>
                  </a:lnTo>
                  <a:lnTo>
                    <a:pt x="57150" y="49911"/>
                  </a:lnTo>
                  <a:lnTo>
                    <a:pt x="99254" y="49911"/>
                  </a:lnTo>
                  <a:lnTo>
                    <a:pt x="109942" y="41540"/>
                  </a:lnTo>
                  <a:lnTo>
                    <a:pt x="114300" y="29717"/>
                  </a:lnTo>
                  <a:lnTo>
                    <a:pt x="109942" y="17948"/>
                  </a:lnTo>
                  <a:lnTo>
                    <a:pt x="99193" y="9525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152644" y="1869948"/>
              <a:ext cx="132715" cy="205740"/>
            </a:xfrm>
            <a:custGeom>
              <a:avLst/>
              <a:gdLst/>
              <a:ahLst/>
              <a:cxnLst/>
              <a:rect l="l" t="t" r="r" b="b"/>
              <a:pathLst>
                <a:path w="132714" h="205739">
                  <a:moveTo>
                    <a:pt x="66293" y="0"/>
                  </a:moveTo>
                  <a:lnTo>
                    <a:pt x="40451" y="5617"/>
                  </a:lnTo>
                  <a:lnTo>
                    <a:pt x="19383" y="20939"/>
                  </a:lnTo>
                  <a:lnTo>
                    <a:pt x="5197" y="43666"/>
                  </a:lnTo>
                  <a:lnTo>
                    <a:pt x="0" y="71500"/>
                  </a:lnTo>
                  <a:lnTo>
                    <a:pt x="7518" y="105334"/>
                  </a:lnTo>
                  <a:lnTo>
                    <a:pt x="25574" y="143192"/>
                  </a:lnTo>
                  <a:lnTo>
                    <a:pt x="47416" y="178764"/>
                  </a:lnTo>
                  <a:lnTo>
                    <a:pt x="66293" y="205739"/>
                  </a:lnTo>
                  <a:lnTo>
                    <a:pt x="83778" y="179550"/>
                  </a:lnTo>
                  <a:lnTo>
                    <a:pt x="105775" y="143859"/>
                  </a:lnTo>
                  <a:lnTo>
                    <a:pt x="124604" y="105548"/>
                  </a:lnTo>
                  <a:lnTo>
                    <a:pt x="132587" y="71500"/>
                  </a:lnTo>
                  <a:lnTo>
                    <a:pt x="127373" y="43666"/>
                  </a:lnTo>
                  <a:lnTo>
                    <a:pt x="113157" y="20939"/>
                  </a:lnTo>
                  <a:lnTo>
                    <a:pt x="92082" y="5617"/>
                  </a:lnTo>
                  <a:lnTo>
                    <a:pt x="66293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75503" y="1897380"/>
              <a:ext cx="82550" cy="91440"/>
            </a:xfrm>
            <a:custGeom>
              <a:avLst/>
              <a:gdLst/>
              <a:ahLst/>
              <a:cxnLst/>
              <a:rect l="l" t="t" r="r" b="b"/>
              <a:pathLst>
                <a:path w="82550" h="91439">
                  <a:moveTo>
                    <a:pt x="41148" y="0"/>
                  </a:moveTo>
                  <a:lnTo>
                    <a:pt x="25181" y="3607"/>
                  </a:lnTo>
                  <a:lnTo>
                    <a:pt x="12096" y="13430"/>
                  </a:lnTo>
                  <a:lnTo>
                    <a:pt x="3250" y="27967"/>
                  </a:lnTo>
                  <a:lnTo>
                    <a:pt x="0" y="45720"/>
                  </a:lnTo>
                  <a:lnTo>
                    <a:pt x="3250" y="63525"/>
                  </a:lnTo>
                  <a:lnTo>
                    <a:pt x="12096" y="78057"/>
                  </a:lnTo>
                  <a:lnTo>
                    <a:pt x="25181" y="87850"/>
                  </a:lnTo>
                  <a:lnTo>
                    <a:pt x="41148" y="91440"/>
                  </a:lnTo>
                  <a:lnTo>
                    <a:pt x="57167" y="87850"/>
                  </a:lnTo>
                  <a:lnTo>
                    <a:pt x="70246" y="78057"/>
                  </a:lnTo>
                  <a:lnTo>
                    <a:pt x="79063" y="63525"/>
                  </a:lnTo>
                  <a:lnTo>
                    <a:pt x="82296" y="45720"/>
                  </a:lnTo>
                  <a:lnTo>
                    <a:pt x="79063" y="27967"/>
                  </a:lnTo>
                  <a:lnTo>
                    <a:pt x="70246" y="13430"/>
                  </a:lnTo>
                  <a:lnTo>
                    <a:pt x="57167" y="3607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37176" y="2587752"/>
              <a:ext cx="119380" cy="59690"/>
            </a:xfrm>
            <a:custGeom>
              <a:avLst/>
              <a:gdLst/>
              <a:ahLst/>
              <a:cxnLst/>
              <a:rect l="l" t="t" r="r" b="b"/>
              <a:pathLst>
                <a:path w="119379" h="59689">
                  <a:moveTo>
                    <a:pt x="59436" y="0"/>
                  </a:moveTo>
                  <a:lnTo>
                    <a:pt x="35843" y="2268"/>
                  </a:lnTo>
                  <a:lnTo>
                    <a:pt x="17002" y="8524"/>
                  </a:lnTo>
                  <a:lnTo>
                    <a:pt x="4518" y="17948"/>
                  </a:lnTo>
                  <a:lnTo>
                    <a:pt x="0" y="29718"/>
                  </a:lnTo>
                  <a:lnTo>
                    <a:pt x="4518" y="41540"/>
                  </a:lnTo>
                  <a:lnTo>
                    <a:pt x="17002" y="50958"/>
                  </a:lnTo>
                  <a:lnTo>
                    <a:pt x="35843" y="57185"/>
                  </a:lnTo>
                  <a:lnTo>
                    <a:pt x="59436" y="59436"/>
                  </a:lnTo>
                  <a:lnTo>
                    <a:pt x="83028" y="57185"/>
                  </a:lnTo>
                  <a:lnTo>
                    <a:pt x="101869" y="50958"/>
                  </a:lnTo>
                  <a:lnTo>
                    <a:pt x="103258" y="49911"/>
                  </a:lnTo>
                  <a:lnTo>
                    <a:pt x="59436" y="49911"/>
                  </a:lnTo>
                  <a:lnTo>
                    <a:pt x="39094" y="48113"/>
                  </a:lnTo>
                  <a:lnTo>
                    <a:pt x="23193" y="43434"/>
                  </a:lnTo>
                  <a:lnTo>
                    <a:pt x="12840" y="36945"/>
                  </a:lnTo>
                  <a:lnTo>
                    <a:pt x="9144" y="29718"/>
                  </a:lnTo>
                  <a:lnTo>
                    <a:pt x="12858" y="22544"/>
                  </a:lnTo>
                  <a:lnTo>
                    <a:pt x="23241" y="16049"/>
                  </a:lnTo>
                  <a:lnTo>
                    <a:pt x="39147" y="11340"/>
                  </a:lnTo>
                  <a:lnTo>
                    <a:pt x="59436" y="9525"/>
                  </a:lnTo>
                  <a:lnTo>
                    <a:pt x="103194" y="9525"/>
                  </a:lnTo>
                  <a:lnTo>
                    <a:pt x="101869" y="8524"/>
                  </a:lnTo>
                  <a:lnTo>
                    <a:pt x="83028" y="2268"/>
                  </a:lnTo>
                  <a:lnTo>
                    <a:pt x="59436" y="0"/>
                  </a:lnTo>
                  <a:close/>
                </a:path>
                <a:path w="119379" h="59689">
                  <a:moveTo>
                    <a:pt x="103194" y="9525"/>
                  </a:moveTo>
                  <a:lnTo>
                    <a:pt x="59436" y="9525"/>
                  </a:lnTo>
                  <a:lnTo>
                    <a:pt x="79757" y="11340"/>
                  </a:lnTo>
                  <a:lnTo>
                    <a:pt x="95615" y="16049"/>
                  </a:lnTo>
                  <a:lnTo>
                    <a:pt x="105923" y="22544"/>
                  </a:lnTo>
                  <a:lnTo>
                    <a:pt x="109600" y="29718"/>
                  </a:lnTo>
                  <a:lnTo>
                    <a:pt x="105906" y="36945"/>
                  </a:lnTo>
                  <a:lnTo>
                    <a:pt x="95567" y="43434"/>
                  </a:lnTo>
                  <a:lnTo>
                    <a:pt x="79704" y="48113"/>
                  </a:lnTo>
                  <a:lnTo>
                    <a:pt x="59436" y="49911"/>
                  </a:lnTo>
                  <a:lnTo>
                    <a:pt x="103258" y="49911"/>
                  </a:lnTo>
                  <a:lnTo>
                    <a:pt x="114353" y="41540"/>
                  </a:lnTo>
                  <a:lnTo>
                    <a:pt x="118872" y="29718"/>
                  </a:lnTo>
                  <a:lnTo>
                    <a:pt x="114353" y="17948"/>
                  </a:lnTo>
                  <a:lnTo>
                    <a:pt x="103194" y="9525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28031" y="2414016"/>
              <a:ext cx="137160" cy="210820"/>
            </a:xfrm>
            <a:custGeom>
              <a:avLst/>
              <a:gdLst/>
              <a:ahLst/>
              <a:cxnLst/>
              <a:rect l="l" t="t" r="r" b="b"/>
              <a:pathLst>
                <a:path w="137160" h="210819">
                  <a:moveTo>
                    <a:pt x="68579" y="0"/>
                  </a:moveTo>
                  <a:lnTo>
                    <a:pt x="41844" y="5732"/>
                  </a:lnTo>
                  <a:lnTo>
                    <a:pt x="20050" y="21383"/>
                  </a:lnTo>
                  <a:lnTo>
                    <a:pt x="5375" y="44630"/>
                  </a:lnTo>
                  <a:lnTo>
                    <a:pt x="0" y="73151"/>
                  </a:lnTo>
                  <a:lnTo>
                    <a:pt x="7786" y="107674"/>
                  </a:lnTo>
                  <a:lnTo>
                    <a:pt x="26479" y="146351"/>
                  </a:lnTo>
                  <a:lnTo>
                    <a:pt x="49077" y="182719"/>
                  </a:lnTo>
                  <a:lnTo>
                    <a:pt x="68579" y="210312"/>
                  </a:lnTo>
                  <a:lnTo>
                    <a:pt x="86689" y="183576"/>
                  </a:lnTo>
                  <a:lnTo>
                    <a:pt x="109442" y="147113"/>
                  </a:lnTo>
                  <a:lnTo>
                    <a:pt x="128908" y="107959"/>
                  </a:lnTo>
                  <a:lnTo>
                    <a:pt x="137159" y="73151"/>
                  </a:lnTo>
                  <a:lnTo>
                    <a:pt x="131766" y="44630"/>
                  </a:lnTo>
                  <a:lnTo>
                    <a:pt x="117062" y="21383"/>
                  </a:lnTo>
                  <a:lnTo>
                    <a:pt x="95261" y="5732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855463" y="2446019"/>
              <a:ext cx="82550" cy="86995"/>
            </a:xfrm>
            <a:custGeom>
              <a:avLst/>
              <a:gdLst/>
              <a:ahLst/>
              <a:cxnLst/>
              <a:rect l="l" t="t" r="r" b="b"/>
              <a:pathLst>
                <a:path w="82550" h="86994">
                  <a:moveTo>
                    <a:pt x="41148" y="0"/>
                  </a:moveTo>
                  <a:lnTo>
                    <a:pt x="25181" y="3411"/>
                  </a:lnTo>
                  <a:lnTo>
                    <a:pt x="12096" y="12715"/>
                  </a:lnTo>
                  <a:lnTo>
                    <a:pt x="3250" y="26521"/>
                  </a:lnTo>
                  <a:lnTo>
                    <a:pt x="0" y="43433"/>
                  </a:lnTo>
                  <a:lnTo>
                    <a:pt x="3250" y="60346"/>
                  </a:lnTo>
                  <a:lnTo>
                    <a:pt x="12096" y="74152"/>
                  </a:lnTo>
                  <a:lnTo>
                    <a:pt x="25181" y="83456"/>
                  </a:lnTo>
                  <a:lnTo>
                    <a:pt x="41148" y="86867"/>
                  </a:lnTo>
                  <a:lnTo>
                    <a:pt x="57167" y="83456"/>
                  </a:lnTo>
                  <a:lnTo>
                    <a:pt x="70246" y="74152"/>
                  </a:lnTo>
                  <a:lnTo>
                    <a:pt x="79063" y="60346"/>
                  </a:lnTo>
                  <a:lnTo>
                    <a:pt x="82296" y="43433"/>
                  </a:lnTo>
                  <a:lnTo>
                    <a:pt x="79063" y="26521"/>
                  </a:lnTo>
                  <a:lnTo>
                    <a:pt x="70246" y="12715"/>
                  </a:lnTo>
                  <a:lnTo>
                    <a:pt x="57167" y="3411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6494526" y="5179948"/>
            <a:ext cx="841375" cy="816610"/>
          </a:xfrm>
          <a:custGeom>
            <a:avLst/>
            <a:gdLst/>
            <a:ahLst/>
            <a:cxnLst/>
            <a:rect l="l" t="t" r="r" b="b"/>
            <a:pathLst>
              <a:path w="841375" h="816610">
                <a:moveTo>
                  <a:pt x="0" y="57276"/>
                </a:moveTo>
                <a:lnTo>
                  <a:pt x="490727" y="57276"/>
                </a:lnTo>
                <a:lnTo>
                  <a:pt x="696849" y="0"/>
                </a:lnTo>
                <a:lnTo>
                  <a:pt x="701040" y="57276"/>
                </a:lnTo>
                <a:lnTo>
                  <a:pt x="841248" y="57276"/>
                </a:lnTo>
                <a:lnTo>
                  <a:pt x="841248" y="183769"/>
                </a:lnTo>
                <a:lnTo>
                  <a:pt x="841248" y="373506"/>
                </a:lnTo>
                <a:lnTo>
                  <a:pt x="841248" y="816229"/>
                </a:lnTo>
                <a:lnTo>
                  <a:pt x="701040" y="816229"/>
                </a:lnTo>
                <a:lnTo>
                  <a:pt x="490727" y="816229"/>
                </a:lnTo>
                <a:lnTo>
                  <a:pt x="0" y="816229"/>
                </a:lnTo>
                <a:lnTo>
                  <a:pt x="0" y="373506"/>
                </a:lnTo>
                <a:lnTo>
                  <a:pt x="0" y="183769"/>
                </a:lnTo>
                <a:lnTo>
                  <a:pt x="0" y="57276"/>
                </a:lnTo>
                <a:close/>
              </a:path>
            </a:pathLst>
          </a:custGeom>
          <a:ln w="12700">
            <a:solidFill>
              <a:srgbClr val="0D60F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6518909" y="5239334"/>
            <a:ext cx="785495" cy="755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8890">
              <a:lnSpc>
                <a:spcPct val="998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BM,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with </a:t>
            </a:r>
            <a:r>
              <a:rPr dirty="0" sz="800" spc="-10">
                <a:latin typeface="Arial MT"/>
                <a:cs typeface="Arial MT"/>
              </a:rPr>
              <a:t>expanded capabilities,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now</a:t>
            </a:r>
            <a:r>
              <a:rPr dirty="0" sz="800">
                <a:latin typeface="Arial MT"/>
                <a:cs typeface="Arial MT"/>
              </a:rPr>
              <a:t> offers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sufficient </a:t>
            </a:r>
            <a:r>
              <a:rPr dirty="0" sz="800">
                <a:latin typeface="Arial MT"/>
                <a:cs typeface="Arial MT"/>
              </a:rPr>
              <a:t>cloud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services</a:t>
            </a:r>
            <a:r>
              <a:rPr dirty="0" sz="80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to</a:t>
            </a:r>
            <a:r>
              <a:rPr dirty="0" sz="800">
                <a:latin typeface="Arial MT"/>
                <a:cs typeface="Arial MT"/>
              </a:rPr>
              <a:t> all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clients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8380476" y="2916935"/>
            <a:ext cx="2268220" cy="631190"/>
            <a:chOff x="8380476" y="2916935"/>
            <a:chExt cx="2268220" cy="631190"/>
          </a:xfrm>
        </p:grpSpPr>
        <p:sp>
          <p:nvSpPr>
            <p:cNvPr id="36" name="object 36" descr=""/>
            <p:cNvSpPr/>
            <p:nvPr/>
          </p:nvSpPr>
          <p:spPr>
            <a:xfrm>
              <a:off x="10278236" y="2916935"/>
              <a:ext cx="370205" cy="631190"/>
            </a:xfrm>
            <a:custGeom>
              <a:avLst/>
              <a:gdLst/>
              <a:ahLst/>
              <a:cxnLst/>
              <a:rect l="l" t="t" r="r" b="b"/>
              <a:pathLst>
                <a:path w="370204" h="631189">
                  <a:moveTo>
                    <a:pt x="369951" y="0"/>
                  </a:moveTo>
                  <a:lnTo>
                    <a:pt x="0" y="369950"/>
                  </a:lnTo>
                  <a:lnTo>
                    <a:pt x="0" y="630936"/>
                  </a:lnTo>
                  <a:lnTo>
                    <a:pt x="369951" y="260985"/>
                  </a:lnTo>
                  <a:lnTo>
                    <a:pt x="369951" y="0"/>
                  </a:lnTo>
                  <a:close/>
                </a:path>
              </a:pathLst>
            </a:custGeom>
            <a:solidFill>
              <a:srgbClr val="2C38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380476" y="2916935"/>
              <a:ext cx="2268220" cy="370205"/>
            </a:xfrm>
            <a:custGeom>
              <a:avLst/>
              <a:gdLst/>
              <a:ahLst/>
              <a:cxnLst/>
              <a:rect l="l" t="t" r="r" b="b"/>
              <a:pathLst>
                <a:path w="2268220" h="370204">
                  <a:moveTo>
                    <a:pt x="2267712" y="0"/>
                  </a:moveTo>
                  <a:lnTo>
                    <a:pt x="369950" y="0"/>
                  </a:lnTo>
                  <a:lnTo>
                    <a:pt x="0" y="369950"/>
                  </a:lnTo>
                  <a:lnTo>
                    <a:pt x="1897760" y="369950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5E6A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8380476" y="3286861"/>
            <a:ext cx="1898014" cy="26162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15875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12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Geographic</a:t>
            </a:r>
            <a:r>
              <a:rPr dirty="0" spc="-125"/>
              <a:t> </a:t>
            </a:r>
            <a:r>
              <a:rPr dirty="0"/>
              <a:t>Expansion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30"/>
              <a:t> </a:t>
            </a:r>
            <a:r>
              <a:rPr dirty="0" spc="-20"/>
              <a:t>Value</a:t>
            </a:r>
            <a:r>
              <a:rPr dirty="0" spc="-85"/>
              <a:t> </a:t>
            </a:r>
            <a:r>
              <a:rPr dirty="0"/>
              <a:t>Chain</a:t>
            </a:r>
            <a:r>
              <a:rPr dirty="0" spc="-55"/>
              <a:t> </a:t>
            </a:r>
            <a:r>
              <a:rPr dirty="0" spc="-10"/>
              <a:t>Integration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-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merger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would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consolidate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core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markets,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allow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expand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internationally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cover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all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layers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Cloud-computing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chain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2503" y="1100785"/>
            <a:ext cx="48526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merger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will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increase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concentration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IBM’s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22503" y="1392758"/>
            <a:ext cx="461454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Combined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center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locations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after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merger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Equinix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517640" y="1100785"/>
            <a:ext cx="48012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expands its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offerings, becoming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true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50" b="1">
                <a:latin typeface="Arial"/>
                <a:cs typeface="Arial"/>
              </a:rPr>
              <a:t>one-</a:t>
            </a:r>
            <a:r>
              <a:rPr dirty="0" sz="1300" spc="-10" b="1">
                <a:latin typeface="Arial"/>
                <a:cs typeface="Arial"/>
              </a:rPr>
              <a:t>stop…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517640" y="1392758"/>
            <a:ext cx="265684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Combined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offerings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Equinix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33780" y="3613226"/>
            <a:ext cx="32683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…while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also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expanding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into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new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33780" y="3905503"/>
            <a:ext cx="42538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Additional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data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centers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gains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from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merger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17640" y="3613226"/>
            <a:ext cx="412622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…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now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fully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servers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all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layers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 value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chain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17640" y="3905503"/>
            <a:ext cx="1974214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Cloud-computing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value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chain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8380476" y="2478023"/>
            <a:ext cx="2268220" cy="631190"/>
            <a:chOff x="8380476" y="2478023"/>
            <a:chExt cx="2268220" cy="631190"/>
          </a:xfrm>
        </p:grpSpPr>
        <p:sp>
          <p:nvSpPr>
            <p:cNvPr id="49" name="object 49" descr=""/>
            <p:cNvSpPr/>
            <p:nvPr/>
          </p:nvSpPr>
          <p:spPr>
            <a:xfrm>
              <a:off x="10278236" y="2478023"/>
              <a:ext cx="370205" cy="631190"/>
            </a:xfrm>
            <a:custGeom>
              <a:avLst/>
              <a:gdLst/>
              <a:ahLst/>
              <a:cxnLst/>
              <a:rect l="l" t="t" r="r" b="b"/>
              <a:pathLst>
                <a:path w="370204" h="631189">
                  <a:moveTo>
                    <a:pt x="369951" y="0"/>
                  </a:moveTo>
                  <a:lnTo>
                    <a:pt x="0" y="369950"/>
                  </a:lnTo>
                  <a:lnTo>
                    <a:pt x="0" y="630936"/>
                  </a:lnTo>
                  <a:lnTo>
                    <a:pt x="369951" y="260985"/>
                  </a:lnTo>
                  <a:lnTo>
                    <a:pt x="369951" y="0"/>
                  </a:lnTo>
                  <a:close/>
                </a:path>
              </a:pathLst>
            </a:custGeom>
            <a:solidFill>
              <a:srgbClr val="4052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380476" y="2478023"/>
              <a:ext cx="2268220" cy="370205"/>
            </a:xfrm>
            <a:custGeom>
              <a:avLst/>
              <a:gdLst/>
              <a:ahLst/>
              <a:cxnLst/>
              <a:rect l="l" t="t" r="r" b="b"/>
              <a:pathLst>
                <a:path w="2268220" h="370205">
                  <a:moveTo>
                    <a:pt x="2267712" y="0"/>
                  </a:moveTo>
                  <a:lnTo>
                    <a:pt x="369950" y="0"/>
                  </a:lnTo>
                  <a:lnTo>
                    <a:pt x="0" y="369950"/>
                  </a:lnTo>
                  <a:lnTo>
                    <a:pt x="1897760" y="369950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7184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8380476" y="2847949"/>
            <a:ext cx="1898014" cy="26162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2349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8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8380476" y="2043683"/>
            <a:ext cx="2268220" cy="631190"/>
            <a:chOff x="8380476" y="2043683"/>
            <a:chExt cx="2268220" cy="631190"/>
          </a:xfrm>
        </p:grpSpPr>
        <p:sp>
          <p:nvSpPr>
            <p:cNvPr id="53" name="object 53" descr=""/>
            <p:cNvSpPr/>
            <p:nvPr/>
          </p:nvSpPr>
          <p:spPr>
            <a:xfrm>
              <a:off x="10278236" y="2043683"/>
              <a:ext cx="370205" cy="631190"/>
            </a:xfrm>
            <a:custGeom>
              <a:avLst/>
              <a:gdLst/>
              <a:ahLst/>
              <a:cxnLst/>
              <a:rect l="l" t="t" r="r" b="b"/>
              <a:pathLst>
                <a:path w="370204" h="631189">
                  <a:moveTo>
                    <a:pt x="369951" y="0"/>
                  </a:moveTo>
                  <a:lnTo>
                    <a:pt x="0" y="369950"/>
                  </a:lnTo>
                  <a:lnTo>
                    <a:pt x="0" y="630936"/>
                  </a:lnTo>
                  <a:lnTo>
                    <a:pt x="369951" y="260985"/>
                  </a:lnTo>
                  <a:lnTo>
                    <a:pt x="369951" y="0"/>
                  </a:lnTo>
                  <a:close/>
                </a:path>
              </a:pathLst>
            </a:custGeom>
            <a:solidFill>
              <a:srgbClr val="556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380476" y="2043683"/>
              <a:ext cx="2268220" cy="370205"/>
            </a:xfrm>
            <a:custGeom>
              <a:avLst/>
              <a:gdLst/>
              <a:ahLst/>
              <a:cxnLst/>
              <a:rect l="l" t="t" r="r" b="b"/>
              <a:pathLst>
                <a:path w="2268220" h="370205">
                  <a:moveTo>
                    <a:pt x="2267712" y="0"/>
                  </a:moveTo>
                  <a:lnTo>
                    <a:pt x="369950" y="0"/>
                  </a:lnTo>
                  <a:lnTo>
                    <a:pt x="0" y="369950"/>
                  </a:lnTo>
                  <a:lnTo>
                    <a:pt x="1897760" y="369950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879FC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8380476" y="2413609"/>
            <a:ext cx="1898014" cy="26162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20955" rIns="0" bIns="0" rtlCol="0" vert="horz">
            <a:spAutoFit/>
          </a:bodyPr>
          <a:lstStyle/>
          <a:p>
            <a:pPr marL="501650">
              <a:lnSpc>
                <a:spcPct val="100000"/>
              </a:lnSpc>
              <a:spcBef>
                <a:spcPts val="16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8380476" y="1604772"/>
            <a:ext cx="2268220" cy="631190"/>
            <a:chOff x="8380476" y="1604772"/>
            <a:chExt cx="2268220" cy="631190"/>
          </a:xfrm>
        </p:grpSpPr>
        <p:sp>
          <p:nvSpPr>
            <p:cNvPr id="57" name="object 57" descr=""/>
            <p:cNvSpPr/>
            <p:nvPr/>
          </p:nvSpPr>
          <p:spPr>
            <a:xfrm>
              <a:off x="10278236" y="1604772"/>
              <a:ext cx="370205" cy="631190"/>
            </a:xfrm>
            <a:custGeom>
              <a:avLst/>
              <a:gdLst/>
              <a:ahLst/>
              <a:cxnLst/>
              <a:rect l="l" t="t" r="r" b="b"/>
              <a:pathLst>
                <a:path w="370204" h="631189">
                  <a:moveTo>
                    <a:pt x="369951" y="0"/>
                  </a:moveTo>
                  <a:lnTo>
                    <a:pt x="0" y="369950"/>
                  </a:lnTo>
                  <a:lnTo>
                    <a:pt x="0" y="630936"/>
                  </a:lnTo>
                  <a:lnTo>
                    <a:pt x="369951" y="260985"/>
                  </a:lnTo>
                  <a:lnTo>
                    <a:pt x="369951" y="0"/>
                  </a:lnTo>
                  <a:close/>
                </a:path>
              </a:pathLst>
            </a:custGeom>
            <a:solidFill>
              <a:srgbClr val="929D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380476" y="1604772"/>
              <a:ext cx="2268220" cy="370205"/>
            </a:xfrm>
            <a:custGeom>
              <a:avLst/>
              <a:gdLst/>
              <a:ahLst/>
              <a:cxnLst/>
              <a:rect l="l" t="t" r="r" b="b"/>
              <a:pathLst>
                <a:path w="2268220" h="370205">
                  <a:moveTo>
                    <a:pt x="2267712" y="0"/>
                  </a:moveTo>
                  <a:lnTo>
                    <a:pt x="369950" y="0"/>
                  </a:lnTo>
                  <a:lnTo>
                    <a:pt x="0" y="369950"/>
                  </a:lnTo>
                  <a:lnTo>
                    <a:pt x="1897760" y="369950"/>
                  </a:lnTo>
                  <a:lnTo>
                    <a:pt x="2267712" y="0"/>
                  </a:lnTo>
                  <a:close/>
                </a:path>
              </a:pathLst>
            </a:custGeom>
            <a:solidFill>
              <a:srgbClr val="C4CF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8380476" y="1974697"/>
            <a:ext cx="1898014" cy="26162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17145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13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4005071" y="1714500"/>
            <a:ext cx="0" cy="1580515"/>
          </a:xfrm>
          <a:custGeom>
            <a:avLst/>
            <a:gdLst/>
            <a:ahLst/>
            <a:cxnLst/>
            <a:rect l="l" t="t" r="r" b="b"/>
            <a:pathLst>
              <a:path w="0" h="1580514">
                <a:moveTo>
                  <a:pt x="0" y="0"/>
                </a:moveTo>
                <a:lnTo>
                  <a:pt x="0" y="1580261"/>
                </a:lnTo>
              </a:path>
            </a:pathLst>
          </a:custGeom>
          <a:ln w="19050">
            <a:solidFill>
              <a:srgbClr val="506691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pic>
        <p:nvPicPr>
          <p:cNvPr id="61" name="object 6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088" y="3351276"/>
            <a:ext cx="128016" cy="214884"/>
          </a:xfrm>
          <a:prstGeom prst="rect">
            <a:avLst/>
          </a:prstGeom>
        </p:spPr>
      </p:pic>
      <p:sp>
        <p:nvSpPr>
          <p:cNvPr id="62" name="object 62" descr=""/>
          <p:cNvSpPr txBox="1"/>
          <p:nvPr/>
        </p:nvSpPr>
        <p:spPr>
          <a:xfrm>
            <a:off x="2037333" y="3386708"/>
            <a:ext cx="7721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IBM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Center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4740" y="3342132"/>
            <a:ext cx="132587" cy="233171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3847591" y="3386708"/>
            <a:ext cx="931544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Equinix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Center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223138" y="1714500"/>
            <a:ext cx="3631565" cy="1580515"/>
            <a:chOff x="223138" y="1714500"/>
            <a:chExt cx="3631565" cy="1580515"/>
          </a:xfrm>
        </p:grpSpPr>
        <p:sp>
          <p:nvSpPr>
            <p:cNvPr id="66" name="object 66" descr=""/>
            <p:cNvSpPr/>
            <p:nvPr/>
          </p:nvSpPr>
          <p:spPr>
            <a:xfrm>
              <a:off x="2249424" y="325526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138" y="1714500"/>
              <a:ext cx="3631184" cy="1580261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2181351" y="4247388"/>
            <a:ext cx="1833245" cy="1580515"/>
            <a:chOff x="2181351" y="4247388"/>
            <a:chExt cx="1833245" cy="1580515"/>
          </a:xfrm>
        </p:grpSpPr>
        <p:sp>
          <p:nvSpPr>
            <p:cNvPr id="69" name="object 69" descr=""/>
            <p:cNvSpPr/>
            <p:nvPr/>
          </p:nvSpPr>
          <p:spPr>
            <a:xfrm>
              <a:off x="2327147" y="4247388"/>
              <a:ext cx="0" cy="1580515"/>
            </a:xfrm>
            <a:custGeom>
              <a:avLst/>
              <a:gdLst/>
              <a:ahLst/>
              <a:cxnLst/>
              <a:rect l="l" t="t" r="r" b="b"/>
              <a:pathLst>
                <a:path w="0" h="1580514">
                  <a:moveTo>
                    <a:pt x="0" y="0"/>
                  </a:moveTo>
                  <a:lnTo>
                    <a:pt x="0" y="1580235"/>
                  </a:lnTo>
                </a:path>
              </a:pathLst>
            </a:custGeom>
            <a:ln w="19050">
              <a:solidFill>
                <a:srgbClr val="506691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9679" y="4247388"/>
              <a:ext cx="1494917" cy="1580235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2187701" y="5091938"/>
              <a:ext cx="809625" cy="635000"/>
            </a:xfrm>
            <a:custGeom>
              <a:avLst/>
              <a:gdLst/>
              <a:ahLst/>
              <a:cxnLst/>
              <a:rect l="l" t="t" r="r" b="b"/>
              <a:pathLst>
                <a:path w="809625" h="635000">
                  <a:moveTo>
                    <a:pt x="573659" y="0"/>
                  </a:moveTo>
                  <a:lnTo>
                    <a:pt x="472059" y="72136"/>
                  </a:lnTo>
                  <a:lnTo>
                    <a:pt x="0" y="72136"/>
                  </a:lnTo>
                  <a:lnTo>
                    <a:pt x="0" y="634492"/>
                  </a:lnTo>
                  <a:lnTo>
                    <a:pt x="809244" y="634492"/>
                  </a:lnTo>
                  <a:lnTo>
                    <a:pt x="809244" y="72136"/>
                  </a:lnTo>
                  <a:lnTo>
                    <a:pt x="674370" y="72136"/>
                  </a:lnTo>
                  <a:lnTo>
                    <a:pt x="573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187701" y="5091938"/>
              <a:ext cx="809625" cy="635000"/>
            </a:xfrm>
            <a:custGeom>
              <a:avLst/>
              <a:gdLst/>
              <a:ahLst/>
              <a:cxnLst/>
              <a:rect l="l" t="t" r="r" b="b"/>
              <a:pathLst>
                <a:path w="809625" h="635000">
                  <a:moveTo>
                    <a:pt x="0" y="72136"/>
                  </a:moveTo>
                  <a:lnTo>
                    <a:pt x="472059" y="72136"/>
                  </a:lnTo>
                  <a:lnTo>
                    <a:pt x="573659" y="0"/>
                  </a:lnTo>
                  <a:lnTo>
                    <a:pt x="674370" y="72136"/>
                  </a:lnTo>
                  <a:lnTo>
                    <a:pt x="809244" y="72136"/>
                  </a:lnTo>
                  <a:lnTo>
                    <a:pt x="809244" y="165862"/>
                  </a:lnTo>
                  <a:lnTo>
                    <a:pt x="809244" y="306450"/>
                  </a:lnTo>
                  <a:lnTo>
                    <a:pt x="809244" y="634492"/>
                  </a:lnTo>
                  <a:lnTo>
                    <a:pt x="674370" y="634492"/>
                  </a:lnTo>
                  <a:lnTo>
                    <a:pt x="472059" y="634492"/>
                  </a:lnTo>
                  <a:lnTo>
                    <a:pt x="0" y="634492"/>
                  </a:lnTo>
                  <a:lnTo>
                    <a:pt x="0" y="306450"/>
                  </a:lnTo>
                  <a:lnTo>
                    <a:pt x="0" y="165862"/>
                  </a:lnTo>
                  <a:lnTo>
                    <a:pt x="0" y="72136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" name="object 73" descr=""/>
          <p:cNvGrpSpPr/>
          <p:nvPr/>
        </p:nvGrpSpPr>
        <p:grpSpPr>
          <a:xfrm>
            <a:off x="4144962" y="4589716"/>
            <a:ext cx="1825625" cy="1239520"/>
            <a:chOff x="4144962" y="4589716"/>
            <a:chExt cx="1825625" cy="1239520"/>
          </a:xfrm>
        </p:grpSpPr>
        <p:pic>
          <p:nvPicPr>
            <p:cNvPr id="74" name="object 7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4962" y="4589716"/>
              <a:ext cx="1196466" cy="81699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5154930" y="5182996"/>
              <a:ext cx="809625" cy="639445"/>
            </a:xfrm>
            <a:custGeom>
              <a:avLst/>
              <a:gdLst/>
              <a:ahLst/>
              <a:cxnLst/>
              <a:rect l="l" t="t" r="r" b="b"/>
              <a:pathLst>
                <a:path w="809625" h="639445">
                  <a:moveTo>
                    <a:pt x="182118" y="0"/>
                  </a:moveTo>
                  <a:lnTo>
                    <a:pt x="134874" y="81660"/>
                  </a:lnTo>
                  <a:lnTo>
                    <a:pt x="0" y="81660"/>
                  </a:lnTo>
                  <a:lnTo>
                    <a:pt x="0" y="639444"/>
                  </a:lnTo>
                  <a:lnTo>
                    <a:pt x="809244" y="639444"/>
                  </a:lnTo>
                  <a:lnTo>
                    <a:pt x="809244" y="81660"/>
                  </a:lnTo>
                  <a:lnTo>
                    <a:pt x="337185" y="81660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154930" y="5182996"/>
              <a:ext cx="809625" cy="639445"/>
            </a:xfrm>
            <a:custGeom>
              <a:avLst/>
              <a:gdLst/>
              <a:ahLst/>
              <a:cxnLst/>
              <a:rect l="l" t="t" r="r" b="b"/>
              <a:pathLst>
                <a:path w="809625" h="639445">
                  <a:moveTo>
                    <a:pt x="0" y="81660"/>
                  </a:moveTo>
                  <a:lnTo>
                    <a:pt x="134874" y="81660"/>
                  </a:lnTo>
                  <a:lnTo>
                    <a:pt x="182118" y="0"/>
                  </a:lnTo>
                  <a:lnTo>
                    <a:pt x="337185" y="81660"/>
                  </a:lnTo>
                  <a:lnTo>
                    <a:pt x="809244" y="81660"/>
                  </a:lnTo>
                  <a:lnTo>
                    <a:pt x="809244" y="174624"/>
                  </a:lnTo>
                  <a:lnTo>
                    <a:pt x="809244" y="314070"/>
                  </a:lnTo>
                  <a:lnTo>
                    <a:pt x="809244" y="639444"/>
                  </a:lnTo>
                  <a:lnTo>
                    <a:pt x="337185" y="639444"/>
                  </a:lnTo>
                  <a:lnTo>
                    <a:pt x="134874" y="639444"/>
                  </a:lnTo>
                  <a:lnTo>
                    <a:pt x="0" y="639444"/>
                  </a:lnTo>
                  <a:lnTo>
                    <a:pt x="0" y="314070"/>
                  </a:lnTo>
                  <a:lnTo>
                    <a:pt x="0" y="174624"/>
                  </a:lnTo>
                  <a:lnTo>
                    <a:pt x="0" y="8166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542531" y="2404872"/>
            <a:ext cx="1426845" cy="112522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572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360"/>
              </a:spcBef>
            </a:pPr>
            <a:r>
              <a:rPr dirty="0" sz="1150" b="1">
                <a:latin typeface="Arial"/>
                <a:cs typeface="Arial"/>
              </a:rPr>
              <a:t>One-Stop-</a:t>
            </a:r>
            <a:r>
              <a:rPr dirty="0" sz="1150" spc="-20" b="1">
                <a:latin typeface="Arial"/>
                <a:cs typeface="Arial"/>
              </a:rPr>
              <a:t>Shop</a:t>
            </a:r>
            <a:endParaRPr sz="1150">
              <a:latin typeface="Arial"/>
              <a:cs typeface="Arial"/>
            </a:endParaRPr>
          </a:p>
          <a:p>
            <a:pPr marL="267970" marR="83820" indent="-173990">
              <a:lnSpc>
                <a:spcPct val="99800"/>
              </a:lnSpc>
              <a:spcBef>
                <a:spcPts val="645"/>
              </a:spcBef>
              <a:buChar char="•"/>
              <a:tabLst>
                <a:tab pos="267970" algn="l"/>
              </a:tabLst>
            </a:pPr>
            <a:r>
              <a:rPr dirty="0" sz="1000" spc="-10">
                <a:latin typeface="Arial MT"/>
                <a:cs typeface="Arial MT"/>
              </a:rPr>
              <a:t>Expand </a:t>
            </a:r>
            <a:r>
              <a:rPr dirty="0" sz="1000">
                <a:latin typeface="Arial MT"/>
                <a:cs typeface="Arial MT"/>
              </a:rPr>
              <a:t>infrastructure</a:t>
            </a:r>
            <a:r>
              <a:rPr dirty="0" sz="1000" spc="-25">
                <a:latin typeface="Arial MT"/>
                <a:cs typeface="Arial MT"/>
              </a:rPr>
              <a:t> and </a:t>
            </a:r>
            <a:r>
              <a:rPr dirty="0" sz="1000">
                <a:latin typeface="Arial MT"/>
                <a:cs typeface="Arial MT"/>
              </a:rPr>
              <a:t>hardware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offerings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fully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vertically integrated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7964423" y="2898648"/>
            <a:ext cx="365760" cy="631190"/>
          </a:xfrm>
          <a:custGeom>
            <a:avLst/>
            <a:gdLst/>
            <a:ahLst/>
            <a:cxnLst/>
            <a:rect l="l" t="t" r="r" b="b"/>
            <a:pathLst>
              <a:path w="365759" h="631189">
                <a:moveTo>
                  <a:pt x="0" y="0"/>
                </a:moveTo>
                <a:lnTo>
                  <a:pt x="0" y="630936"/>
                </a:lnTo>
                <a:lnTo>
                  <a:pt x="365759" y="315467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10753343" y="1604772"/>
            <a:ext cx="160020" cy="909955"/>
          </a:xfrm>
          <a:custGeom>
            <a:avLst/>
            <a:gdLst/>
            <a:ahLst/>
            <a:cxnLst/>
            <a:rect l="l" t="t" r="r" b="b"/>
            <a:pathLst>
              <a:path w="160020" h="909955">
                <a:moveTo>
                  <a:pt x="0" y="0"/>
                </a:moveTo>
                <a:lnTo>
                  <a:pt x="31146" y="1047"/>
                </a:lnTo>
                <a:lnTo>
                  <a:pt x="56578" y="3905"/>
                </a:lnTo>
                <a:lnTo>
                  <a:pt x="73723" y="8143"/>
                </a:lnTo>
                <a:lnTo>
                  <a:pt x="80009" y="13335"/>
                </a:lnTo>
                <a:lnTo>
                  <a:pt x="80009" y="441578"/>
                </a:lnTo>
                <a:lnTo>
                  <a:pt x="86296" y="446770"/>
                </a:lnTo>
                <a:lnTo>
                  <a:pt x="103441" y="451008"/>
                </a:lnTo>
                <a:lnTo>
                  <a:pt x="128873" y="453866"/>
                </a:lnTo>
                <a:lnTo>
                  <a:pt x="160020" y="454913"/>
                </a:lnTo>
                <a:lnTo>
                  <a:pt x="128873" y="455961"/>
                </a:lnTo>
                <a:lnTo>
                  <a:pt x="103441" y="458819"/>
                </a:lnTo>
                <a:lnTo>
                  <a:pt x="86296" y="463057"/>
                </a:lnTo>
                <a:lnTo>
                  <a:pt x="80009" y="468249"/>
                </a:lnTo>
                <a:lnTo>
                  <a:pt x="80009" y="896492"/>
                </a:lnTo>
                <a:lnTo>
                  <a:pt x="73723" y="901684"/>
                </a:lnTo>
                <a:lnTo>
                  <a:pt x="56578" y="905922"/>
                </a:lnTo>
                <a:lnTo>
                  <a:pt x="31146" y="908780"/>
                </a:lnTo>
                <a:lnTo>
                  <a:pt x="0" y="909827"/>
                </a:lnTo>
              </a:path>
            </a:pathLst>
          </a:custGeom>
          <a:ln w="19050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10753343" y="2638044"/>
            <a:ext cx="160020" cy="909955"/>
          </a:xfrm>
          <a:custGeom>
            <a:avLst/>
            <a:gdLst/>
            <a:ahLst/>
            <a:cxnLst/>
            <a:rect l="l" t="t" r="r" b="b"/>
            <a:pathLst>
              <a:path w="160020" h="909954">
                <a:moveTo>
                  <a:pt x="0" y="0"/>
                </a:moveTo>
                <a:lnTo>
                  <a:pt x="31146" y="1047"/>
                </a:lnTo>
                <a:lnTo>
                  <a:pt x="56578" y="3905"/>
                </a:lnTo>
                <a:lnTo>
                  <a:pt x="73723" y="8143"/>
                </a:lnTo>
                <a:lnTo>
                  <a:pt x="80009" y="13334"/>
                </a:lnTo>
                <a:lnTo>
                  <a:pt x="80009" y="441578"/>
                </a:lnTo>
                <a:lnTo>
                  <a:pt x="86296" y="446770"/>
                </a:lnTo>
                <a:lnTo>
                  <a:pt x="103441" y="451008"/>
                </a:lnTo>
                <a:lnTo>
                  <a:pt x="128873" y="453866"/>
                </a:lnTo>
                <a:lnTo>
                  <a:pt x="160020" y="454913"/>
                </a:lnTo>
                <a:lnTo>
                  <a:pt x="128873" y="455961"/>
                </a:lnTo>
                <a:lnTo>
                  <a:pt x="103441" y="458819"/>
                </a:lnTo>
                <a:lnTo>
                  <a:pt x="86296" y="463057"/>
                </a:lnTo>
                <a:lnTo>
                  <a:pt x="80009" y="468248"/>
                </a:lnTo>
                <a:lnTo>
                  <a:pt x="80009" y="896492"/>
                </a:lnTo>
                <a:lnTo>
                  <a:pt x="73723" y="901684"/>
                </a:lnTo>
                <a:lnTo>
                  <a:pt x="56578" y="905922"/>
                </a:lnTo>
                <a:lnTo>
                  <a:pt x="31146" y="908780"/>
                </a:lnTo>
                <a:lnTo>
                  <a:pt x="0" y="909827"/>
                </a:lnTo>
              </a:path>
            </a:pathLst>
          </a:custGeom>
          <a:ln w="19050">
            <a:solidFill>
              <a:srgbClr val="6B86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10966831" y="1892300"/>
            <a:ext cx="29337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IBM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962893" y="2889961"/>
            <a:ext cx="513080" cy="3898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Equinix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150">
                <a:latin typeface="Arial MT"/>
                <a:cs typeface="Arial MT"/>
              </a:rPr>
              <a:t>&amp;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IBM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6542531" y="4261103"/>
            <a:ext cx="882650" cy="759460"/>
          </a:xfrm>
          <a:custGeom>
            <a:avLst/>
            <a:gdLst/>
            <a:ahLst/>
            <a:cxnLst/>
            <a:rect l="l" t="t" r="r" b="b"/>
            <a:pathLst>
              <a:path w="882650" h="759460">
                <a:moveTo>
                  <a:pt x="686435" y="0"/>
                </a:moveTo>
                <a:lnTo>
                  <a:pt x="0" y="0"/>
                </a:lnTo>
                <a:lnTo>
                  <a:pt x="0" y="758952"/>
                </a:lnTo>
                <a:lnTo>
                  <a:pt x="686435" y="758952"/>
                </a:lnTo>
                <a:lnTo>
                  <a:pt x="882396" y="379476"/>
                </a:lnTo>
                <a:lnTo>
                  <a:pt x="686435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6587997" y="4447413"/>
            <a:ext cx="662305" cy="389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9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Software Providers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7461504" y="4256532"/>
            <a:ext cx="878205" cy="754380"/>
          </a:xfrm>
          <a:custGeom>
            <a:avLst/>
            <a:gdLst/>
            <a:ahLst/>
            <a:cxnLst/>
            <a:rect l="l" t="t" r="r" b="b"/>
            <a:pathLst>
              <a:path w="878204" h="754379">
                <a:moveTo>
                  <a:pt x="877824" y="377190"/>
                </a:moveTo>
                <a:lnTo>
                  <a:pt x="683006" y="0"/>
                </a:lnTo>
                <a:lnTo>
                  <a:pt x="0" y="0"/>
                </a:lnTo>
                <a:lnTo>
                  <a:pt x="0" y="754380"/>
                </a:lnTo>
                <a:lnTo>
                  <a:pt x="683006" y="754380"/>
                </a:lnTo>
                <a:lnTo>
                  <a:pt x="877824" y="377190"/>
                </a:lnTo>
                <a:close/>
              </a:path>
            </a:pathLst>
          </a:custGeom>
          <a:solidFill>
            <a:srgbClr val="0D60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7503032" y="4464558"/>
            <a:ext cx="589915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Operators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8375904" y="4251959"/>
            <a:ext cx="882650" cy="754380"/>
          </a:xfrm>
          <a:custGeom>
            <a:avLst/>
            <a:gdLst/>
            <a:ahLst/>
            <a:cxnLst/>
            <a:rect l="l" t="t" r="r" b="b"/>
            <a:pathLst>
              <a:path w="882650" h="754379">
                <a:moveTo>
                  <a:pt x="687577" y="0"/>
                </a:moveTo>
                <a:lnTo>
                  <a:pt x="0" y="0"/>
                </a:lnTo>
                <a:lnTo>
                  <a:pt x="0" y="754379"/>
                </a:lnTo>
                <a:lnTo>
                  <a:pt x="687577" y="754379"/>
                </a:lnTo>
                <a:lnTo>
                  <a:pt x="882396" y="377189"/>
                </a:lnTo>
                <a:lnTo>
                  <a:pt x="68757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8420227" y="4416044"/>
            <a:ext cx="60833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9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Hosting</a:t>
            </a:r>
            <a:r>
              <a:rPr dirty="0" sz="8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Service Companies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9294876" y="4265676"/>
            <a:ext cx="878205" cy="754380"/>
          </a:xfrm>
          <a:custGeom>
            <a:avLst/>
            <a:gdLst/>
            <a:ahLst/>
            <a:cxnLst/>
            <a:rect l="l" t="t" r="r" b="b"/>
            <a:pathLst>
              <a:path w="878204" h="754379">
                <a:moveTo>
                  <a:pt x="683005" y="0"/>
                </a:moveTo>
                <a:lnTo>
                  <a:pt x="0" y="0"/>
                </a:lnTo>
                <a:lnTo>
                  <a:pt x="0" y="754380"/>
                </a:lnTo>
                <a:lnTo>
                  <a:pt x="683005" y="754380"/>
                </a:lnTo>
                <a:lnTo>
                  <a:pt x="877824" y="377190"/>
                </a:lnTo>
                <a:lnTo>
                  <a:pt x="683005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9335516" y="4432808"/>
            <a:ext cx="558165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Platform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10209276" y="4261103"/>
            <a:ext cx="882650" cy="754380"/>
          </a:xfrm>
          <a:custGeom>
            <a:avLst/>
            <a:gdLst/>
            <a:ahLst/>
            <a:cxnLst/>
            <a:rect l="l" t="t" r="r" b="b"/>
            <a:pathLst>
              <a:path w="882650" h="754379">
                <a:moveTo>
                  <a:pt x="687577" y="0"/>
                </a:moveTo>
                <a:lnTo>
                  <a:pt x="0" y="0"/>
                </a:lnTo>
                <a:lnTo>
                  <a:pt x="0" y="754380"/>
                </a:lnTo>
                <a:lnTo>
                  <a:pt x="687577" y="754380"/>
                </a:lnTo>
                <a:lnTo>
                  <a:pt x="882396" y="377190"/>
                </a:lnTo>
                <a:lnTo>
                  <a:pt x="68757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10252709" y="4511420"/>
            <a:ext cx="558165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Developers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11109063" y="4382875"/>
            <a:ext cx="492125" cy="572135"/>
            <a:chOff x="11109063" y="4382875"/>
            <a:chExt cx="492125" cy="572135"/>
          </a:xfrm>
        </p:grpSpPr>
        <p:sp>
          <p:nvSpPr>
            <p:cNvPr id="94" name="object 94" descr=""/>
            <p:cNvSpPr/>
            <p:nvPr/>
          </p:nvSpPr>
          <p:spPr>
            <a:xfrm>
              <a:off x="11109058" y="4382884"/>
              <a:ext cx="492125" cy="572135"/>
            </a:xfrm>
            <a:custGeom>
              <a:avLst/>
              <a:gdLst/>
              <a:ahLst/>
              <a:cxnLst/>
              <a:rect l="l" t="t" r="r" b="b"/>
              <a:pathLst>
                <a:path w="492125" h="572135">
                  <a:moveTo>
                    <a:pt x="406285" y="316280"/>
                  </a:moveTo>
                  <a:lnTo>
                    <a:pt x="403301" y="313918"/>
                  </a:lnTo>
                  <a:lnTo>
                    <a:pt x="395909" y="305409"/>
                  </a:lnTo>
                  <a:lnTo>
                    <a:pt x="386422" y="288632"/>
                  </a:lnTo>
                  <a:lnTo>
                    <a:pt x="377177" y="261505"/>
                  </a:lnTo>
                  <a:lnTo>
                    <a:pt x="377329" y="233946"/>
                  </a:lnTo>
                  <a:lnTo>
                    <a:pt x="384543" y="196646"/>
                  </a:lnTo>
                  <a:lnTo>
                    <a:pt x="393141" y="155397"/>
                  </a:lnTo>
                  <a:lnTo>
                    <a:pt x="397383" y="116001"/>
                  </a:lnTo>
                  <a:lnTo>
                    <a:pt x="389242" y="71716"/>
                  </a:lnTo>
                  <a:lnTo>
                    <a:pt x="354114" y="44805"/>
                  </a:lnTo>
                  <a:lnTo>
                    <a:pt x="340982" y="44945"/>
                  </a:lnTo>
                  <a:lnTo>
                    <a:pt x="325577" y="47244"/>
                  </a:lnTo>
                  <a:lnTo>
                    <a:pt x="322580" y="42760"/>
                  </a:lnTo>
                  <a:lnTo>
                    <a:pt x="312381" y="31762"/>
                  </a:lnTo>
                  <a:lnTo>
                    <a:pt x="293166" y="17970"/>
                  </a:lnTo>
                  <a:lnTo>
                    <a:pt x="263131" y="5054"/>
                  </a:lnTo>
                  <a:lnTo>
                    <a:pt x="233146" y="0"/>
                  </a:lnTo>
                  <a:lnTo>
                    <a:pt x="203034" y="889"/>
                  </a:lnTo>
                  <a:lnTo>
                    <a:pt x="145923" y="20040"/>
                  </a:lnTo>
                  <a:lnTo>
                    <a:pt x="112649" y="56489"/>
                  </a:lnTo>
                  <a:lnTo>
                    <a:pt x="101155" y="133057"/>
                  </a:lnTo>
                  <a:lnTo>
                    <a:pt x="102158" y="181241"/>
                  </a:lnTo>
                  <a:lnTo>
                    <a:pt x="106476" y="260299"/>
                  </a:lnTo>
                  <a:lnTo>
                    <a:pt x="105448" y="286702"/>
                  </a:lnTo>
                  <a:lnTo>
                    <a:pt x="103263" y="298119"/>
                  </a:lnTo>
                  <a:lnTo>
                    <a:pt x="99656" y="309118"/>
                  </a:lnTo>
                  <a:lnTo>
                    <a:pt x="94691" y="319570"/>
                  </a:lnTo>
                  <a:lnTo>
                    <a:pt x="88404" y="329349"/>
                  </a:lnTo>
                  <a:lnTo>
                    <a:pt x="95999" y="330060"/>
                  </a:lnTo>
                  <a:lnTo>
                    <a:pt x="138137" y="328599"/>
                  </a:lnTo>
                  <a:lnTo>
                    <a:pt x="179108" y="307911"/>
                  </a:lnTo>
                  <a:lnTo>
                    <a:pt x="196926" y="292773"/>
                  </a:lnTo>
                  <a:lnTo>
                    <a:pt x="169494" y="275920"/>
                  </a:lnTo>
                  <a:lnTo>
                    <a:pt x="146850" y="253606"/>
                  </a:lnTo>
                  <a:lnTo>
                    <a:pt x="129768" y="226796"/>
                  </a:lnTo>
                  <a:lnTo>
                    <a:pt x="119037" y="196443"/>
                  </a:lnTo>
                  <a:lnTo>
                    <a:pt x="117589" y="190322"/>
                  </a:lnTo>
                  <a:lnTo>
                    <a:pt x="116166" y="179463"/>
                  </a:lnTo>
                  <a:lnTo>
                    <a:pt x="116928" y="166751"/>
                  </a:lnTo>
                  <a:lnTo>
                    <a:pt x="148463" y="144068"/>
                  </a:lnTo>
                  <a:lnTo>
                    <a:pt x="183375" y="138010"/>
                  </a:lnTo>
                  <a:lnTo>
                    <a:pt x="202920" y="133248"/>
                  </a:lnTo>
                  <a:lnTo>
                    <a:pt x="240766" y="119608"/>
                  </a:lnTo>
                  <a:lnTo>
                    <a:pt x="280644" y="96062"/>
                  </a:lnTo>
                  <a:lnTo>
                    <a:pt x="316979" y="67373"/>
                  </a:lnTo>
                  <a:lnTo>
                    <a:pt x="319989" y="64376"/>
                  </a:lnTo>
                  <a:lnTo>
                    <a:pt x="324853" y="64427"/>
                  </a:lnTo>
                  <a:lnTo>
                    <a:pt x="328968" y="68605"/>
                  </a:lnTo>
                  <a:lnTo>
                    <a:pt x="329692" y="70078"/>
                  </a:lnTo>
                  <a:lnTo>
                    <a:pt x="331800" y="81038"/>
                  </a:lnTo>
                  <a:lnTo>
                    <a:pt x="334581" y="90157"/>
                  </a:lnTo>
                  <a:lnTo>
                    <a:pt x="359321" y="120357"/>
                  </a:lnTo>
                  <a:lnTo>
                    <a:pt x="363715" y="124472"/>
                  </a:lnTo>
                  <a:lnTo>
                    <a:pt x="376326" y="164236"/>
                  </a:lnTo>
                  <a:lnTo>
                    <a:pt x="370039" y="204901"/>
                  </a:lnTo>
                  <a:lnTo>
                    <a:pt x="352831" y="241401"/>
                  </a:lnTo>
                  <a:lnTo>
                    <a:pt x="326110" y="271627"/>
                  </a:lnTo>
                  <a:lnTo>
                    <a:pt x="291249" y="293471"/>
                  </a:lnTo>
                  <a:lnTo>
                    <a:pt x="307784" y="307454"/>
                  </a:lnTo>
                  <a:lnTo>
                    <a:pt x="327558" y="322668"/>
                  </a:lnTo>
                  <a:lnTo>
                    <a:pt x="349580" y="328701"/>
                  </a:lnTo>
                  <a:lnTo>
                    <a:pt x="375564" y="325729"/>
                  </a:lnTo>
                  <a:lnTo>
                    <a:pt x="397217" y="319633"/>
                  </a:lnTo>
                  <a:lnTo>
                    <a:pt x="406285" y="316280"/>
                  </a:lnTo>
                  <a:close/>
                </a:path>
                <a:path w="492125" h="572135">
                  <a:moveTo>
                    <a:pt x="491540" y="448957"/>
                  </a:moveTo>
                  <a:lnTo>
                    <a:pt x="477139" y="409778"/>
                  </a:lnTo>
                  <a:lnTo>
                    <a:pt x="440029" y="380733"/>
                  </a:lnTo>
                  <a:lnTo>
                    <a:pt x="379260" y="351828"/>
                  </a:lnTo>
                  <a:lnTo>
                    <a:pt x="322275" y="334772"/>
                  </a:lnTo>
                  <a:lnTo>
                    <a:pt x="271487" y="327075"/>
                  </a:lnTo>
                  <a:lnTo>
                    <a:pt x="245757" y="326034"/>
                  </a:lnTo>
                  <a:lnTo>
                    <a:pt x="220078" y="327342"/>
                  </a:lnTo>
                  <a:lnTo>
                    <a:pt x="169303" y="335038"/>
                  </a:lnTo>
                  <a:lnTo>
                    <a:pt x="112649" y="352145"/>
                  </a:lnTo>
                  <a:lnTo>
                    <a:pt x="52590" y="381419"/>
                  </a:lnTo>
                  <a:lnTo>
                    <a:pt x="14401" y="409778"/>
                  </a:lnTo>
                  <a:lnTo>
                    <a:pt x="0" y="448957"/>
                  </a:lnTo>
                  <a:lnTo>
                    <a:pt x="0" y="571881"/>
                  </a:lnTo>
                  <a:lnTo>
                    <a:pt x="491540" y="571881"/>
                  </a:lnTo>
                  <a:lnTo>
                    <a:pt x="491540" y="448957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40367" y="4470222"/>
              <a:ext cx="229665" cy="200282"/>
            </a:xfrm>
            <a:prstGeom prst="rect">
              <a:avLst/>
            </a:prstGeom>
          </p:spPr>
        </p:pic>
      </p:grpSp>
      <p:sp>
        <p:nvSpPr>
          <p:cNvPr id="96" name="object 96" descr=""/>
          <p:cNvSpPr/>
          <p:nvPr/>
        </p:nvSpPr>
        <p:spPr>
          <a:xfrm>
            <a:off x="7461504" y="5079491"/>
            <a:ext cx="3630295" cy="242570"/>
          </a:xfrm>
          <a:custGeom>
            <a:avLst/>
            <a:gdLst/>
            <a:ahLst/>
            <a:cxnLst/>
            <a:rect l="l" t="t" r="r" b="b"/>
            <a:pathLst>
              <a:path w="3630295" h="242570">
                <a:moveTo>
                  <a:pt x="3509010" y="0"/>
                </a:moveTo>
                <a:lnTo>
                  <a:pt x="3509010" y="60578"/>
                </a:lnTo>
                <a:lnTo>
                  <a:pt x="121157" y="60578"/>
                </a:lnTo>
                <a:lnTo>
                  <a:pt x="121157" y="0"/>
                </a:lnTo>
                <a:lnTo>
                  <a:pt x="0" y="121157"/>
                </a:lnTo>
                <a:lnTo>
                  <a:pt x="121157" y="242315"/>
                </a:lnTo>
                <a:lnTo>
                  <a:pt x="121157" y="181736"/>
                </a:lnTo>
                <a:lnTo>
                  <a:pt x="3509010" y="181736"/>
                </a:lnTo>
                <a:lnTo>
                  <a:pt x="3509010" y="242315"/>
                </a:lnTo>
                <a:lnTo>
                  <a:pt x="3630168" y="121157"/>
                </a:lnTo>
                <a:lnTo>
                  <a:pt x="350901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8590280" y="5129021"/>
            <a:ext cx="13754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Software-</a:t>
            </a:r>
            <a:r>
              <a:rPr dirty="0" sz="800" spc="-25">
                <a:latin typeface="Arial MT"/>
                <a:cs typeface="Arial MT"/>
              </a:rPr>
              <a:t>as-a-</a:t>
            </a:r>
            <a:r>
              <a:rPr dirty="0" sz="800">
                <a:latin typeface="Arial MT"/>
                <a:cs typeface="Arial MT"/>
              </a:rPr>
              <a:t>Service</a:t>
            </a:r>
            <a:r>
              <a:rPr dirty="0" sz="800" spc="2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(SaaS)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7461504" y="5349240"/>
            <a:ext cx="2711450" cy="242570"/>
          </a:xfrm>
          <a:custGeom>
            <a:avLst/>
            <a:gdLst/>
            <a:ahLst/>
            <a:cxnLst/>
            <a:rect l="l" t="t" r="r" b="b"/>
            <a:pathLst>
              <a:path w="2711450" h="242570">
                <a:moveTo>
                  <a:pt x="2590038" y="0"/>
                </a:moveTo>
                <a:lnTo>
                  <a:pt x="2590038" y="60579"/>
                </a:lnTo>
                <a:lnTo>
                  <a:pt x="121157" y="60579"/>
                </a:lnTo>
                <a:lnTo>
                  <a:pt x="121157" y="0"/>
                </a:lnTo>
                <a:lnTo>
                  <a:pt x="0" y="121158"/>
                </a:lnTo>
                <a:lnTo>
                  <a:pt x="121157" y="242316"/>
                </a:lnTo>
                <a:lnTo>
                  <a:pt x="121157" y="181737"/>
                </a:lnTo>
                <a:lnTo>
                  <a:pt x="2590038" y="181737"/>
                </a:lnTo>
                <a:lnTo>
                  <a:pt x="2590038" y="242316"/>
                </a:lnTo>
                <a:lnTo>
                  <a:pt x="2711196" y="121158"/>
                </a:lnTo>
                <a:lnTo>
                  <a:pt x="259003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8142478" y="5401436"/>
            <a:ext cx="135572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Platform-</a:t>
            </a:r>
            <a:r>
              <a:rPr dirty="0" sz="800" spc="-25">
                <a:latin typeface="Arial MT"/>
                <a:cs typeface="Arial MT"/>
              </a:rPr>
              <a:t>as-a-</a:t>
            </a:r>
            <a:r>
              <a:rPr dirty="0" sz="800">
                <a:latin typeface="Arial MT"/>
                <a:cs typeface="Arial MT"/>
              </a:rPr>
              <a:t>Service</a:t>
            </a:r>
            <a:r>
              <a:rPr dirty="0" sz="800" spc="1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(PaaS)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7461504" y="5623559"/>
            <a:ext cx="1884045" cy="242570"/>
          </a:xfrm>
          <a:custGeom>
            <a:avLst/>
            <a:gdLst/>
            <a:ahLst/>
            <a:cxnLst/>
            <a:rect l="l" t="t" r="r" b="b"/>
            <a:pathLst>
              <a:path w="1884045" h="242570">
                <a:moveTo>
                  <a:pt x="1762505" y="0"/>
                </a:moveTo>
                <a:lnTo>
                  <a:pt x="1762505" y="60578"/>
                </a:lnTo>
                <a:lnTo>
                  <a:pt x="121157" y="60578"/>
                </a:lnTo>
                <a:lnTo>
                  <a:pt x="121157" y="0"/>
                </a:lnTo>
                <a:lnTo>
                  <a:pt x="0" y="121157"/>
                </a:lnTo>
                <a:lnTo>
                  <a:pt x="121157" y="242315"/>
                </a:lnTo>
                <a:lnTo>
                  <a:pt x="121157" y="181736"/>
                </a:lnTo>
                <a:lnTo>
                  <a:pt x="1762505" y="181736"/>
                </a:lnTo>
                <a:lnTo>
                  <a:pt x="1762505" y="242315"/>
                </a:lnTo>
                <a:lnTo>
                  <a:pt x="1883664" y="121157"/>
                </a:lnTo>
                <a:lnTo>
                  <a:pt x="176250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7639304" y="5673953"/>
            <a:ext cx="15309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Infrastructure-</a:t>
            </a:r>
            <a:r>
              <a:rPr dirty="0" sz="800" spc="-10">
                <a:latin typeface="Arial MT"/>
                <a:cs typeface="Arial MT"/>
              </a:rPr>
              <a:t>as-a-</a:t>
            </a:r>
            <a:r>
              <a:rPr dirty="0" sz="800">
                <a:latin typeface="Arial MT"/>
                <a:cs typeface="Arial MT"/>
              </a:rPr>
              <a:t>Service</a:t>
            </a:r>
            <a:r>
              <a:rPr dirty="0" sz="800" spc="3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(IaaS)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6142482" y="1085850"/>
            <a:ext cx="0" cy="4858385"/>
          </a:xfrm>
          <a:custGeom>
            <a:avLst/>
            <a:gdLst/>
            <a:ahLst/>
            <a:cxnLst/>
            <a:rect l="l" t="t" r="r" b="b"/>
            <a:pathLst>
              <a:path w="0" h="4858385">
                <a:moveTo>
                  <a:pt x="0" y="0"/>
                </a:moveTo>
                <a:lnTo>
                  <a:pt x="0" y="485829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3" name="object 10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0547" y="4366259"/>
            <a:ext cx="1766252" cy="1374457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361289" y="5035422"/>
            <a:ext cx="77025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099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New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locations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in</a:t>
            </a:r>
            <a:r>
              <a:rPr dirty="0" sz="800">
                <a:latin typeface="Arial MT"/>
                <a:cs typeface="Arial MT"/>
              </a:rPr>
              <a:t> South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America </a:t>
            </a:r>
            <a:r>
              <a:rPr dirty="0" sz="800">
                <a:latin typeface="Arial MT"/>
                <a:cs typeface="Arial MT"/>
              </a:rPr>
              <a:t>IBM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gains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with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merger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2265933" y="5188711"/>
            <a:ext cx="651510" cy="388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7145" marR="5080" indent="-5080">
              <a:lnSpc>
                <a:spcPct val="99400"/>
              </a:lnSpc>
              <a:spcBef>
                <a:spcPts val="95"/>
              </a:spcBef>
            </a:pPr>
            <a:r>
              <a:rPr dirty="0" sz="800">
                <a:latin typeface="Arial MT"/>
                <a:cs typeface="Arial MT"/>
              </a:rPr>
              <a:t>New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locations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1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Africa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IBM</a:t>
            </a:r>
            <a:r>
              <a:rPr dirty="0" sz="800">
                <a:latin typeface="Arial MT"/>
                <a:cs typeface="Arial MT"/>
              </a:rPr>
              <a:t> gains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the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2421763" y="5554776"/>
            <a:ext cx="3378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merger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188965" y="5288026"/>
            <a:ext cx="73977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2540">
              <a:lnSpc>
                <a:spcPct val="100099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New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locations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Australia</a:t>
            </a:r>
            <a:r>
              <a:rPr dirty="0" sz="800" spc="8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IBM</a:t>
            </a:r>
            <a:r>
              <a:rPr dirty="0" sz="800">
                <a:latin typeface="Arial MT"/>
                <a:cs typeface="Arial MT"/>
              </a:rPr>
              <a:t> gains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the</a:t>
            </a:r>
            <a:r>
              <a:rPr dirty="0" sz="800" spc="-10">
                <a:latin typeface="Arial MT"/>
                <a:cs typeface="Arial MT"/>
              </a:rPr>
              <a:t> merger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4206240" y="4910328"/>
            <a:ext cx="1015365" cy="379730"/>
            <a:chOff x="4206240" y="4910328"/>
            <a:chExt cx="1015365" cy="379730"/>
          </a:xfrm>
        </p:grpSpPr>
        <p:pic>
          <p:nvPicPr>
            <p:cNvPr id="109" name="object 10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6240" y="4910328"/>
              <a:ext cx="128015" cy="214884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4910328" y="5234940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5">
                  <a:moveTo>
                    <a:pt x="54863" y="0"/>
                  </a:moveTo>
                  <a:lnTo>
                    <a:pt x="33111" y="2089"/>
                  </a:lnTo>
                  <a:lnTo>
                    <a:pt x="15716" y="7858"/>
                  </a:lnTo>
                  <a:lnTo>
                    <a:pt x="4179" y="16555"/>
                  </a:lnTo>
                  <a:lnTo>
                    <a:pt x="0" y="27432"/>
                  </a:lnTo>
                  <a:lnTo>
                    <a:pt x="4179" y="38308"/>
                  </a:lnTo>
                  <a:lnTo>
                    <a:pt x="15716" y="47005"/>
                  </a:lnTo>
                  <a:lnTo>
                    <a:pt x="33111" y="52774"/>
                  </a:lnTo>
                  <a:lnTo>
                    <a:pt x="54863" y="54864"/>
                  </a:lnTo>
                  <a:lnTo>
                    <a:pt x="76616" y="52774"/>
                  </a:lnTo>
                  <a:lnTo>
                    <a:pt x="94011" y="47005"/>
                  </a:lnTo>
                  <a:lnTo>
                    <a:pt x="95212" y="46101"/>
                  </a:lnTo>
                  <a:lnTo>
                    <a:pt x="54863" y="46101"/>
                  </a:lnTo>
                  <a:lnTo>
                    <a:pt x="36101" y="44434"/>
                  </a:lnTo>
                  <a:lnTo>
                    <a:pt x="21447" y="40100"/>
                  </a:lnTo>
                  <a:lnTo>
                    <a:pt x="11912" y="34099"/>
                  </a:lnTo>
                  <a:lnTo>
                    <a:pt x="8509" y="27432"/>
                  </a:lnTo>
                  <a:lnTo>
                    <a:pt x="11930" y="20764"/>
                  </a:lnTo>
                  <a:lnTo>
                    <a:pt x="21494" y="14763"/>
                  </a:lnTo>
                  <a:lnTo>
                    <a:pt x="36155" y="10429"/>
                  </a:lnTo>
                  <a:lnTo>
                    <a:pt x="54863" y="8763"/>
                  </a:lnTo>
                  <a:lnTo>
                    <a:pt x="95212" y="8763"/>
                  </a:lnTo>
                  <a:lnTo>
                    <a:pt x="94011" y="7858"/>
                  </a:lnTo>
                  <a:lnTo>
                    <a:pt x="76616" y="2089"/>
                  </a:lnTo>
                  <a:lnTo>
                    <a:pt x="54863" y="0"/>
                  </a:lnTo>
                  <a:close/>
                </a:path>
                <a:path w="109854" h="55245">
                  <a:moveTo>
                    <a:pt x="95212" y="8763"/>
                  </a:moveTo>
                  <a:lnTo>
                    <a:pt x="54863" y="8763"/>
                  </a:lnTo>
                  <a:lnTo>
                    <a:pt x="73626" y="10429"/>
                  </a:lnTo>
                  <a:lnTo>
                    <a:pt x="88280" y="14763"/>
                  </a:lnTo>
                  <a:lnTo>
                    <a:pt x="97815" y="20764"/>
                  </a:lnTo>
                  <a:lnTo>
                    <a:pt x="101219" y="27432"/>
                  </a:lnTo>
                  <a:lnTo>
                    <a:pt x="97797" y="34099"/>
                  </a:lnTo>
                  <a:lnTo>
                    <a:pt x="88233" y="40100"/>
                  </a:lnTo>
                  <a:lnTo>
                    <a:pt x="73572" y="44434"/>
                  </a:lnTo>
                  <a:lnTo>
                    <a:pt x="54863" y="46101"/>
                  </a:lnTo>
                  <a:lnTo>
                    <a:pt x="95212" y="46101"/>
                  </a:lnTo>
                  <a:lnTo>
                    <a:pt x="105548" y="38308"/>
                  </a:lnTo>
                  <a:lnTo>
                    <a:pt x="109727" y="27432"/>
                  </a:lnTo>
                  <a:lnTo>
                    <a:pt x="105548" y="16555"/>
                  </a:lnTo>
                  <a:lnTo>
                    <a:pt x="95212" y="8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4901184" y="5074920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4">
                  <a:moveTo>
                    <a:pt x="64007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1"/>
                  </a:lnTo>
                  <a:lnTo>
                    <a:pt x="7268" y="98297"/>
                  </a:lnTo>
                  <a:lnTo>
                    <a:pt x="24717" y="133603"/>
                  </a:lnTo>
                  <a:lnTo>
                    <a:pt x="45809" y="166814"/>
                  </a:lnTo>
                  <a:lnTo>
                    <a:pt x="64007" y="192023"/>
                  </a:lnTo>
                  <a:lnTo>
                    <a:pt x="80920" y="167564"/>
                  </a:lnTo>
                  <a:lnTo>
                    <a:pt x="102155" y="134270"/>
                  </a:lnTo>
                  <a:lnTo>
                    <a:pt x="120318" y="98548"/>
                  </a:lnTo>
                  <a:lnTo>
                    <a:pt x="128015" y="66801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4924044" y="5102352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1" y="0"/>
                  </a:moveTo>
                  <a:lnTo>
                    <a:pt x="23788" y="3232"/>
                  </a:lnTo>
                  <a:lnTo>
                    <a:pt x="11429" y="12049"/>
                  </a:lnTo>
                  <a:lnTo>
                    <a:pt x="3071" y="25128"/>
                  </a:lnTo>
                  <a:lnTo>
                    <a:pt x="0" y="41148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1" y="82296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3" y="41148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102352" y="5129784"/>
              <a:ext cx="114300" cy="55244"/>
            </a:xfrm>
            <a:custGeom>
              <a:avLst/>
              <a:gdLst/>
              <a:ahLst/>
              <a:cxnLst/>
              <a:rect l="l" t="t" r="r" b="b"/>
              <a:pathLst>
                <a:path w="114300" h="55245">
                  <a:moveTo>
                    <a:pt x="57150" y="0"/>
                  </a:moveTo>
                  <a:lnTo>
                    <a:pt x="34504" y="2089"/>
                  </a:lnTo>
                  <a:lnTo>
                    <a:pt x="16383" y="7858"/>
                  </a:lnTo>
                  <a:lnTo>
                    <a:pt x="4357" y="16555"/>
                  </a:lnTo>
                  <a:lnTo>
                    <a:pt x="0" y="27432"/>
                  </a:lnTo>
                  <a:lnTo>
                    <a:pt x="4357" y="38308"/>
                  </a:lnTo>
                  <a:lnTo>
                    <a:pt x="16382" y="47005"/>
                  </a:lnTo>
                  <a:lnTo>
                    <a:pt x="34504" y="52774"/>
                  </a:lnTo>
                  <a:lnTo>
                    <a:pt x="57150" y="54864"/>
                  </a:lnTo>
                  <a:lnTo>
                    <a:pt x="79795" y="52774"/>
                  </a:lnTo>
                  <a:lnTo>
                    <a:pt x="97916" y="47005"/>
                  </a:lnTo>
                  <a:lnTo>
                    <a:pt x="99168" y="46101"/>
                  </a:lnTo>
                  <a:lnTo>
                    <a:pt x="57150" y="46101"/>
                  </a:lnTo>
                  <a:lnTo>
                    <a:pt x="37607" y="44434"/>
                  </a:lnTo>
                  <a:lnTo>
                    <a:pt x="22351" y="40100"/>
                  </a:lnTo>
                  <a:lnTo>
                    <a:pt x="12430" y="34099"/>
                  </a:lnTo>
                  <a:lnTo>
                    <a:pt x="8889" y="27432"/>
                  </a:lnTo>
                  <a:lnTo>
                    <a:pt x="12447" y="20764"/>
                  </a:lnTo>
                  <a:lnTo>
                    <a:pt x="22399" y="14763"/>
                  </a:lnTo>
                  <a:lnTo>
                    <a:pt x="37661" y="10429"/>
                  </a:lnTo>
                  <a:lnTo>
                    <a:pt x="57150" y="8763"/>
                  </a:lnTo>
                  <a:lnTo>
                    <a:pt x="99168" y="8763"/>
                  </a:lnTo>
                  <a:lnTo>
                    <a:pt x="97917" y="7858"/>
                  </a:lnTo>
                  <a:lnTo>
                    <a:pt x="79795" y="2089"/>
                  </a:lnTo>
                  <a:lnTo>
                    <a:pt x="57150" y="0"/>
                  </a:lnTo>
                  <a:close/>
                </a:path>
                <a:path w="114300" h="55245">
                  <a:moveTo>
                    <a:pt x="99168" y="8763"/>
                  </a:moveTo>
                  <a:lnTo>
                    <a:pt x="57150" y="8763"/>
                  </a:lnTo>
                  <a:lnTo>
                    <a:pt x="76692" y="10429"/>
                  </a:lnTo>
                  <a:lnTo>
                    <a:pt x="91948" y="14763"/>
                  </a:lnTo>
                  <a:lnTo>
                    <a:pt x="101869" y="20764"/>
                  </a:lnTo>
                  <a:lnTo>
                    <a:pt x="105410" y="27432"/>
                  </a:lnTo>
                  <a:lnTo>
                    <a:pt x="101852" y="34099"/>
                  </a:lnTo>
                  <a:lnTo>
                    <a:pt x="91900" y="40100"/>
                  </a:lnTo>
                  <a:lnTo>
                    <a:pt x="76638" y="44434"/>
                  </a:lnTo>
                  <a:lnTo>
                    <a:pt x="57150" y="46101"/>
                  </a:lnTo>
                  <a:lnTo>
                    <a:pt x="99168" y="46101"/>
                  </a:lnTo>
                  <a:lnTo>
                    <a:pt x="109942" y="38308"/>
                  </a:lnTo>
                  <a:lnTo>
                    <a:pt x="114300" y="27432"/>
                  </a:lnTo>
                  <a:lnTo>
                    <a:pt x="109942" y="16555"/>
                  </a:lnTo>
                  <a:lnTo>
                    <a:pt x="99168" y="8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5093208" y="4969764"/>
              <a:ext cx="128270" cy="192405"/>
            </a:xfrm>
            <a:custGeom>
              <a:avLst/>
              <a:gdLst/>
              <a:ahLst/>
              <a:cxnLst/>
              <a:rect l="l" t="t" r="r" b="b"/>
              <a:pathLst>
                <a:path w="128270" h="192404">
                  <a:moveTo>
                    <a:pt x="64007" y="0"/>
                  </a:moveTo>
                  <a:lnTo>
                    <a:pt x="39058" y="5240"/>
                  </a:lnTo>
                  <a:lnTo>
                    <a:pt x="18716" y="19542"/>
                  </a:lnTo>
                  <a:lnTo>
                    <a:pt x="5018" y="40772"/>
                  </a:lnTo>
                  <a:lnTo>
                    <a:pt x="0" y="66802"/>
                  </a:lnTo>
                  <a:lnTo>
                    <a:pt x="7268" y="98298"/>
                  </a:lnTo>
                  <a:lnTo>
                    <a:pt x="24717" y="133604"/>
                  </a:lnTo>
                  <a:lnTo>
                    <a:pt x="45809" y="166814"/>
                  </a:lnTo>
                  <a:lnTo>
                    <a:pt x="64007" y="192024"/>
                  </a:lnTo>
                  <a:lnTo>
                    <a:pt x="80867" y="167564"/>
                  </a:lnTo>
                  <a:lnTo>
                    <a:pt x="102108" y="134270"/>
                  </a:lnTo>
                  <a:lnTo>
                    <a:pt x="120300" y="98548"/>
                  </a:lnTo>
                  <a:lnTo>
                    <a:pt x="128015" y="66802"/>
                  </a:lnTo>
                  <a:lnTo>
                    <a:pt x="122979" y="40772"/>
                  </a:lnTo>
                  <a:lnTo>
                    <a:pt x="109251" y="19542"/>
                  </a:lnTo>
                  <a:lnTo>
                    <a:pt x="88903" y="524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5120640" y="4997196"/>
              <a:ext cx="78105" cy="82550"/>
            </a:xfrm>
            <a:custGeom>
              <a:avLst/>
              <a:gdLst/>
              <a:ahLst/>
              <a:cxnLst/>
              <a:rect l="l" t="t" r="r" b="b"/>
              <a:pathLst>
                <a:path w="78104" h="82550">
                  <a:moveTo>
                    <a:pt x="38862" y="0"/>
                  </a:moveTo>
                  <a:lnTo>
                    <a:pt x="23788" y="3232"/>
                  </a:lnTo>
                  <a:lnTo>
                    <a:pt x="11430" y="12049"/>
                  </a:lnTo>
                  <a:lnTo>
                    <a:pt x="3071" y="25128"/>
                  </a:lnTo>
                  <a:lnTo>
                    <a:pt x="0" y="41147"/>
                  </a:lnTo>
                  <a:lnTo>
                    <a:pt x="3071" y="57167"/>
                  </a:lnTo>
                  <a:lnTo>
                    <a:pt x="11429" y="70246"/>
                  </a:lnTo>
                  <a:lnTo>
                    <a:pt x="23788" y="79063"/>
                  </a:lnTo>
                  <a:lnTo>
                    <a:pt x="38862" y="82295"/>
                  </a:lnTo>
                  <a:lnTo>
                    <a:pt x="53988" y="79063"/>
                  </a:lnTo>
                  <a:lnTo>
                    <a:pt x="66341" y="70246"/>
                  </a:lnTo>
                  <a:lnTo>
                    <a:pt x="74670" y="57167"/>
                  </a:lnTo>
                  <a:lnTo>
                    <a:pt x="77724" y="41147"/>
                  </a:lnTo>
                  <a:lnTo>
                    <a:pt x="74670" y="25128"/>
                  </a:lnTo>
                  <a:lnTo>
                    <a:pt x="66341" y="12049"/>
                  </a:lnTo>
                  <a:lnTo>
                    <a:pt x="53988" y="3232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5010912" y="5202936"/>
              <a:ext cx="114300" cy="59690"/>
            </a:xfrm>
            <a:custGeom>
              <a:avLst/>
              <a:gdLst/>
              <a:ahLst/>
              <a:cxnLst/>
              <a:rect l="l" t="t" r="r" b="b"/>
              <a:pathLst>
                <a:path w="114300" h="59689">
                  <a:moveTo>
                    <a:pt x="57150" y="0"/>
                  </a:moveTo>
                  <a:lnTo>
                    <a:pt x="34504" y="2268"/>
                  </a:lnTo>
                  <a:lnTo>
                    <a:pt x="16383" y="8524"/>
                  </a:lnTo>
                  <a:lnTo>
                    <a:pt x="4357" y="17948"/>
                  </a:lnTo>
                  <a:lnTo>
                    <a:pt x="0" y="29717"/>
                  </a:lnTo>
                  <a:lnTo>
                    <a:pt x="4357" y="41540"/>
                  </a:lnTo>
                  <a:lnTo>
                    <a:pt x="16382" y="50958"/>
                  </a:lnTo>
                  <a:lnTo>
                    <a:pt x="34504" y="57185"/>
                  </a:lnTo>
                  <a:lnTo>
                    <a:pt x="57150" y="59435"/>
                  </a:lnTo>
                  <a:lnTo>
                    <a:pt x="79795" y="57185"/>
                  </a:lnTo>
                  <a:lnTo>
                    <a:pt x="97916" y="50958"/>
                  </a:lnTo>
                  <a:lnTo>
                    <a:pt x="99254" y="49910"/>
                  </a:lnTo>
                  <a:lnTo>
                    <a:pt x="57150" y="49910"/>
                  </a:lnTo>
                  <a:lnTo>
                    <a:pt x="37607" y="48113"/>
                  </a:lnTo>
                  <a:lnTo>
                    <a:pt x="22351" y="43433"/>
                  </a:lnTo>
                  <a:lnTo>
                    <a:pt x="12430" y="36945"/>
                  </a:lnTo>
                  <a:lnTo>
                    <a:pt x="8889" y="29717"/>
                  </a:lnTo>
                  <a:lnTo>
                    <a:pt x="12447" y="22544"/>
                  </a:lnTo>
                  <a:lnTo>
                    <a:pt x="22399" y="16049"/>
                  </a:lnTo>
                  <a:lnTo>
                    <a:pt x="37661" y="11340"/>
                  </a:lnTo>
                  <a:lnTo>
                    <a:pt x="57150" y="9525"/>
                  </a:lnTo>
                  <a:lnTo>
                    <a:pt x="99193" y="9525"/>
                  </a:lnTo>
                  <a:lnTo>
                    <a:pt x="97917" y="8524"/>
                  </a:lnTo>
                  <a:lnTo>
                    <a:pt x="79795" y="2268"/>
                  </a:lnTo>
                  <a:lnTo>
                    <a:pt x="57150" y="0"/>
                  </a:lnTo>
                  <a:close/>
                </a:path>
                <a:path w="114300" h="59689">
                  <a:moveTo>
                    <a:pt x="99193" y="9525"/>
                  </a:moveTo>
                  <a:lnTo>
                    <a:pt x="57150" y="9525"/>
                  </a:lnTo>
                  <a:lnTo>
                    <a:pt x="76692" y="11340"/>
                  </a:lnTo>
                  <a:lnTo>
                    <a:pt x="91948" y="16049"/>
                  </a:lnTo>
                  <a:lnTo>
                    <a:pt x="101869" y="22544"/>
                  </a:lnTo>
                  <a:lnTo>
                    <a:pt x="105410" y="29717"/>
                  </a:lnTo>
                  <a:lnTo>
                    <a:pt x="101852" y="36945"/>
                  </a:lnTo>
                  <a:lnTo>
                    <a:pt x="91900" y="43433"/>
                  </a:lnTo>
                  <a:lnTo>
                    <a:pt x="76638" y="48113"/>
                  </a:lnTo>
                  <a:lnTo>
                    <a:pt x="57150" y="49910"/>
                  </a:lnTo>
                  <a:lnTo>
                    <a:pt x="99254" y="49910"/>
                  </a:lnTo>
                  <a:lnTo>
                    <a:pt x="109942" y="41540"/>
                  </a:lnTo>
                  <a:lnTo>
                    <a:pt x="114300" y="29717"/>
                  </a:lnTo>
                  <a:lnTo>
                    <a:pt x="109942" y="17948"/>
                  </a:lnTo>
                  <a:lnTo>
                    <a:pt x="99193" y="9525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5001768" y="5029200"/>
              <a:ext cx="132715" cy="210820"/>
            </a:xfrm>
            <a:custGeom>
              <a:avLst/>
              <a:gdLst/>
              <a:ahLst/>
              <a:cxnLst/>
              <a:rect l="l" t="t" r="r" b="b"/>
              <a:pathLst>
                <a:path w="132714" h="210820">
                  <a:moveTo>
                    <a:pt x="66294" y="0"/>
                  </a:moveTo>
                  <a:lnTo>
                    <a:pt x="40451" y="5732"/>
                  </a:lnTo>
                  <a:lnTo>
                    <a:pt x="19383" y="21383"/>
                  </a:lnTo>
                  <a:lnTo>
                    <a:pt x="5197" y="44630"/>
                  </a:lnTo>
                  <a:lnTo>
                    <a:pt x="0" y="73151"/>
                  </a:lnTo>
                  <a:lnTo>
                    <a:pt x="7518" y="107674"/>
                  </a:lnTo>
                  <a:lnTo>
                    <a:pt x="25574" y="146351"/>
                  </a:lnTo>
                  <a:lnTo>
                    <a:pt x="47416" y="182719"/>
                  </a:lnTo>
                  <a:lnTo>
                    <a:pt x="66294" y="210312"/>
                  </a:lnTo>
                  <a:lnTo>
                    <a:pt x="83778" y="183576"/>
                  </a:lnTo>
                  <a:lnTo>
                    <a:pt x="105775" y="147113"/>
                  </a:lnTo>
                  <a:lnTo>
                    <a:pt x="124604" y="107959"/>
                  </a:lnTo>
                  <a:lnTo>
                    <a:pt x="132587" y="73151"/>
                  </a:lnTo>
                  <a:lnTo>
                    <a:pt x="127373" y="44630"/>
                  </a:lnTo>
                  <a:lnTo>
                    <a:pt x="113157" y="21383"/>
                  </a:lnTo>
                  <a:lnTo>
                    <a:pt x="92082" y="5732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024628" y="5061204"/>
              <a:ext cx="82550" cy="86995"/>
            </a:xfrm>
            <a:custGeom>
              <a:avLst/>
              <a:gdLst/>
              <a:ahLst/>
              <a:cxnLst/>
              <a:rect l="l" t="t" r="r" b="b"/>
              <a:pathLst>
                <a:path w="82550" h="86995">
                  <a:moveTo>
                    <a:pt x="41148" y="0"/>
                  </a:moveTo>
                  <a:lnTo>
                    <a:pt x="25181" y="3411"/>
                  </a:lnTo>
                  <a:lnTo>
                    <a:pt x="12096" y="12715"/>
                  </a:lnTo>
                  <a:lnTo>
                    <a:pt x="3250" y="26521"/>
                  </a:lnTo>
                  <a:lnTo>
                    <a:pt x="0" y="43434"/>
                  </a:lnTo>
                  <a:lnTo>
                    <a:pt x="3250" y="60346"/>
                  </a:lnTo>
                  <a:lnTo>
                    <a:pt x="12096" y="74152"/>
                  </a:lnTo>
                  <a:lnTo>
                    <a:pt x="25181" y="83456"/>
                  </a:lnTo>
                  <a:lnTo>
                    <a:pt x="41148" y="86868"/>
                  </a:lnTo>
                  <a:lnTo>
                    <a:pt x="57167" y="83456"/>
                  </a:lnTo>
                  <a:lnTo>
                    <a:pt x="70246" y="74152"/>
                  </a:lnTo>
                  <a:lnTo>
                    <a:pt x="79063" y="60346"/>
                  </a:lnTo>
                  <a:lnTo>
                    <a:pt x="82296" y="43434"/>
                  </a:lnTo>
                  <a:lnTo>
                    <a:pt x="79063" y="26521"/>
                  </a:lnTo>
                  <a:lnTo>
                    <a:pt x="70246" y="12715"/>
                  </a:lnTo>
                  <a:lnTo>
                    <a:pt x="57167" y="3411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641079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2731" y="0"/>
              <a:ext cx="4050791" cy="68579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03019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90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8" y="250698"/>
                </a:lnTo>
                <a:lnTo>
                  <a:pt x="2189988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90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505203" y="3481781"/>
            <a:ext cx="17862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4997196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325871" y="3344621"/>
            <a:ext cx="153479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endParaRPr sz="1800">
              <a:latin typeface="Arial"/>
              <a:cs typeface="Arial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54777" y="4932121"/>
            <a:ext cx="12871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732914" y="4952491"/>
            <a:ext cx="150241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Outside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8695943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120631" y="3481781"/>
            <a:ext cx="13487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099042" y="4932121"/>
            <a:ext cx="144843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878960" y="780745"/>
            <a:ext cx="43059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FINANCIAL</a:t>
            </a:r>
            <a:r>
              <a:rPr dirty="0" sz="3200" spc="-215">
                <a:solidFill>
                  <a:srgbClr val="FFFFFF"/>
                </a:solidFill>
              </a:rPr>
              <a:t> </a:t>
            </a:r>
            <a:r>
              <a:rPr dirty="0" sz="3200" spc="-50">
                <a:solidFill>
                  <a:srgbClr val="FFFFFF"/>
                </a:solidFill>
              </a:rPr>
              <a:t>ANALYSIS</a:t>
            </a:r>
            <a:endParaRPr sz="3200"/>
          </a:p>
        </p:txBody>
      </p:sp>
      <p:sp>
        <p:nvSpPr>
          <p:cNvPr id="19" name="object 19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075" y="0"/>
              <a:ext cx="4604004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2731" y="0"/>
              <a:ext cx="4050791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37075" cy="6857999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4971" y="2858135"/>
            <a:ext cx="2234437" cy="154863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8673718" y="2858135"/>
            <a:ext cx="2234565" cy="1548765"/>
            <a:chOff x="8673718" y="2858135"/>
            <a:chExt cx="2234565" cy="1548765"/>
          </a:xfrm>
        </p:grpSpPr>
        <p:sp>
          <p:nvSpPr>
            <p:cNvPr id="9" name="object 9" descr=""/>
            <p:cNvSpPr/>
            <p:nvPr/>
          </p:nvSpPr>
          <p:spPr>
            <a:xfrm>
              <a:off x="8695943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138157" y="3554603"/>
              <a:ext cx="1303655" cy="169545"/>
            </a:xfrm>
            <a:custGeom>
              <a:avLst/>
              <a:gdLst/>
              <a:ahLst/>
              <a:cxnLst/>
              <a:rect l="l" t="t" r="r" b="b"/>
              <a:pathLst>
                <a:path w="1303654" h="169545">
                  <a:moveTo>
                    <a:pt x="32131" y="110109"/>
                  </a:moveTo>
                  <a:lnTo>
                    <a:pt x="0" y="113157"/>
                  </a:lnTo>
                  <a:lnTo>
                    <a:pt x="2369" y="125676"/>
                  </a:lnTo>
                  <a:lnTo>
                    <a:pt x="2452" y="126116"/>
                  </a:lnTo>
                  <a:lnTo>
                    <a:pt x="29077" y="161327"/>
                  </a:lnTo>
                  <a:lnTo>
                    <a:pt x="67564" y="169418"/>
                  </a:lnTo>
                  <a:lnTo>
                    <a:pt x="77727" y="169038"/>
                  </a:lnTo>
                  <a:lnTo>
                    <a:pt x="115792" y="155829"/>
                  </a:lnTo>
                  <a:lnTo>
                    <a:pt x="127217" y="141478"/>
                  </a:lnTo>
                  <a:lnTo>
                    <a:pt x="57785" y="141478"/>
                  </a:lnTo>
                  <a:lnTo>
                    <a:pt x="49784" y="138938"/>
                  </a:lnTo>
                  <a:lnTo>
                    <a:pt x="43942" y="133858"/>
                  </a:lnTo>
                  <a:lnTo>
                    <a:pt x="39846" y="129522"/>
                  </a:lnTo>
                  <a:lnTo>
                    <a:pt x="36512" y="124126"/>
                  </a:lnTo>
                  <a:lnTo>
                    <a:pt x="33940" y="117659"/>
                  </a:lnTo>
                  <a:lnTo>
                    <a:pt x="32131" y="110109"/>
                  </a:lnTo>
                  <a:close/>
                </a:path>
                <a:path w="1303654" h="169545">
                  <a:moveTo>
                    <a:pt x="65659" y="0"/>
                  </a:moveTo>
                  <a:lnTo>
                    <a:pt x="27116" y="8903"/>
                  </a:lnTo>
                  <a:lnTo>
                    <a:pt x="5842" y="37337"/>
                  </a:lnTo>
                  <a:lnTo>
                    <a:pt x="5842" y="45720"/>
                  </a:lnTo>
                  <a:lnTo>
                    <a:pt x="27289" y="83204"/>
                  </a:lnTo>
                  <a:lnTo>
                    <a:pt x="67653" y="97123"/>
                  </a:lnTo>
                  <a:lnTo>
                    <a:pt x="75168" y="99123"/>
                  </a:lnTo>
                  <a:lnTo>
                    <a:pt x="96520" y="109093"/>
                  </a:lnTo>
                  <a:lnTo>
                    <a:pt x="98806" y="111760"/>
                  </a:lnTo>
                  <a:lnTo>
                    <a:pt x="99949" y="115062"/>
                  </a:lnTo>
                  <a:lnTo>
                    <a:pt x="99949" y="124968"/>
                  </a:lnTo>
                  <a:lnTo>
                    <a:pt x="97282" y="130175"/>
                  </a:lnTo>
                  <a:lnTo>
                    <a:pt x="91948" y="134747"/>
                  </a:lnTo>
                  <a:lnTo>
                    <a:pt x="86487" y="139192"/>
                  </a:lnTo>
                  <a:lnTo>
                    <a:pt x="78486" y="141478"/>
                  </a:lnTo>
                  <a:lnTo>
                    <a:pt x="127217" y="141478"/>
                  </a:lnTo>
                  <a:lnTo>
                    <a:pt x="128593" y="138938"/>
                  </a:lnTo>
                  <a:lnTo>
                    <a:pt x="131048" y="132381"/>
                  </a:lnTo>
                  <a:lnTo>
                    <a:pt x="132395" y="126116"/>
                  </a:lnTo>
                  <a:lnTo>
                    <a:pt x="132490" y="125676"/>
                  </a:lnTo>
                  <a:lnTo>
                    <a:pt x="132969" y="118745"/>
                  </a:lnTo>
                  <a:lnTo>
                    <a:pt x="132767" y="115062"/>
                  </a:lnTo>
                  <a:lnTo>
                    <a:pt x="132663" y="113157"/>
                  </a:lnTo>
                  <a:lnTo>
                    <a:pt x="132564" y="111337"/>
                  </a:lnTo>
                  <a:lnTo>
                    <a:pt x="108458" y="76073"/>
                  </a:lnTo>
                  <a:lnTo>
                    <a:pt x="61813" y="61555"/>
                  </a:lnTo>
                  <a:lnTo>
                    <a:pt x="53117" y="58769"/>
                  </a:lnTo>
                  <a:lnTo>
                    <a:pt x="46660" y="56030"/>
                  </a:lnTo>
                  <a:lnTo>
                    <a:pt x="42418" y="53340"/>
                  </a:lnTo>
                  <a:lnTo>
                    <a:pt x="39116" y="50673"/>
                  </a:lnTo>
                  <a:lnTo>
                    <a:pt x="37465" y="47371"/>
                  </a:lnTo>
                  <a:lnTo>
                    <a:pt x="37465" y="39243"/>
                  </a:lnTo>
                  <a:lnTo>
                    <a:pt x="39243" y="35813"/>
                  </a:lnTo>
                  <a:lnTo>
                    <a:pt x="42672" y="33274"/>
                  </a:lnTo>
                  <a:lnTo>
                    <a:pt x="48133" y="29337"/>
                  </a:lnTo>
                  <a:lnTo>
                    <a:pt x="55625" y="27432"/>
                  </a:lnTo>
                  <a:lnTo>
                    <a:pt x="122744" y="27432"/>
                  </a:lnTo>
                  <a:lnTo>
                    <a:pt x="118877" y="20903"/>
                  </a:lnTo>
                  <a:lnTo>
                    <a:pt x="112014" y="13588"/>
                  </a:lnTo>
                  <a:lnTo>
                    <a:pt x="103252" y="7661"/>
                  </a:lnTo>
                  <a:lnTo>
                    <a:pt x="92598" y="3413"/>
                  </a:lnTo>
                  <a:lnTo>
                    <a:pt x="80063" y="855"/>
                  </a:lnTo>
                  <a:lnTo>
                    <a:pt x="65659" y="0"/>
                  </a:lnTo>
                  <a:close/>
                </a:path>
                <a:path w="1303654" h="169545">
                  <a:moveTo>
                    <a:pt x="122744" y="27432"/>
                  </a:moveTo>
                  <a:lnTo>
                    <a:pt x="74549" y="27432"/>
                  </a:lnTo>
                  <a:lnTo>
                    <a:pt x="82032" y="29337"/>
                  </a:lnTo>
                  <a:lnTo>
                    <a:pt x="81696" y="29337"/>
                  </a:lnTo>
                  <a:lnTo>
                    <a:pt x="95250" y="51054"/>
                  </a:lnTo>
                  <a:lnTo>
                    <a:pt x="128397" y="49657"/>
                  </a:lnTo>
                  <a:lnTo>
                    <a:pt x="127075" y="39243"/>
                  </a:lnTo>
                  <a:lnTo>
                    <a:pt x="127033" y="38913"/>
                  </a:lnTo>
                  <a:lnTo>
                    <a:pt x="123956" y="29591"/>
                  </a:lnTo>
                  <a:lnTo>
                    <a:pt x="123872" y="29337"/>
                  </a:lnTo>
                  <a:lnTo>
                    <a:pt x="122744" y="27432"/>
                  </a:lnTo>
                  <a:close/>
                </a:path>
                <a:path w="1303654" h="169545">
                  <a:moveTo>
                    <a:pt x="180975" y="2794"/>
                  </a:moveTo>
                  <a:lnTo>
                    <a:pt x="142240" y="2794"/>
                  </a:lnTo>
                  <a:lnTo>
                    <a:pt x="202184" y="97536"/>
                  </a:lnTo>
                  <a:lnTo>
                    <a:pt x="202184" y="166497"/>
                  </a:lnTo>
                  <a:lnTo>
                    <a:pt x="235076" y="166497"/>
                  </a:lnTo>
                  <a:lnTo>
                    <a:pt x="235076" y="97790"/>
                  </a:lnTo>
                  <a:lnTo>
                    <a:pt x="254230" y="67564"/>
                  </a:lnTo>
                  <a:lnTo>
                    <a:pt x="219456" y="67564"/>
                  </a:lnTo>
                  <a:lnTo>
                    <a:pt x="180975" y="2794"/>
                  </a:lnTo>
                  <a:close/>
                </a:path>
                <a:path w="1303654" h="169545">
                  <a:moveTo>
                    <a:pt x="295275" y="2794"/>
                  </a:moveTo>
                  <a:lnTo>
                    <a:pt x="257175" y="2794"/>
                  </a:lnTo>
                  <a:lnTo>
                    <a:pt x="219456" y="67564"/>
                  </a:lnTo>
                  <a:lnTo>
                    <a:pt x="254230" y="67564"/>
                  </a:lnTo>
                  <a:lnTo>
                    <a:pt x="295275" y="2794"/>
                  </a:lnTo>
                  <a:close/>
                </a:path>
                <a:path w="1303654" h="169545">
                  <a:moveTo>
                    <a:pt x="342519" y="2794"/>
                  </a:moveTo>
                  <a:lnTo>
                    <a:pt x="310388" y="2794"/>
                  </a:lnTo>
                  <a:lnTo>
                    <a:pt x="310388" y="166497"/>
                  </a:lnTo>
                  <a:lnTo>
                    <a:pt x="341122" y="166497"/>
                  </a:lnTo>
                  <a:lnTo>
                    <a:pt x="341122" y="59817"/>
                  </a:lnTo>
                  <a:lnTo>
                    <a:pt x="377487" y="59817"/>
                  </a:lnTo>
                  <a:lnTo>
                    <a:pt x="342519" y="2794"/>
                  </a:lnTo>
                  <a:close/>
                </a:path>
                <a:path w="1303654" h="169545">
                  <a:moveTo>
                    <a:pt x="377487" y="59817"/>
                  </a:moveTo>
                  <a:lnTo>
                    <a:pt x="341122" y="59817"/>
                  </a:lnTo>
                  <a:lnTo>
                    <a:pt x="407035" y="166497"/>
                  </a:lnTo>
                  <a:lnTo>
                    <a:pt x="440309" y="166497"/>
                  </a:lnTo>
                  <a:lnTo>
                    <a:pt x="440309" y="112141"/>
                  </a:lnTo>
                  <a:lnTo>
                    <a:pt x="409575" y="112141"/>
                  </a:lnTo>
                  <a:lnTo>
                    <a:pt x="377487" y="59817"/>
                  </a:lnTo>
                  <a:close/>
                </a:path>
                <a:path w="1303654" h="169545">
                  <a:moveTo>
                    <a:pt x="440309" y="2794"/>
                  </a:moveTo>
                  <a:lnTo>
                    <a:pt x="409575" y="2794"/>
                  </a:lnTo>
                  <a:lnTo>
                    <a:pt x="409575" y="112141"/>
                  </a:lnTo>
                  <a:lnTo>
                    <a:pt x="440309" y="112141"/>
                  </a:lnTo>
                  <a:lnTo>
                    <a:pt x="440309" y="2794"/>
                  </a:lnTo>
                  <a:close/>
                </a:path>
                <a:path w="1303654" h="169545">
                  <a:moveTo>
                    <a:pt x="596011" y="2794"/>
                  </a:moveTo>
                  <a:lnTo>
                    <a:pt x="474725" y="2794"/>
                  </a:lnTo>
                  <a:lnTo>
                    <a:pt x="474725" y="166497"/>
                  </a:lnTo>
                  <a:lnTo>
                    <a:pt x="599186" y="166497"/>
                  </a:lnTo>
                  <a:lnTo>
                    <a:pt x="599186" y="138938"/>
                  </a:lnTo>
                  <a:lnTo>
                    <a:pt x="507746" y="138938"/>
                  </a:lnTo>
                  <a:lnTo>
                    <a:pt x="507746" y="94361"/>
                  </a:lnTo>
                  <a:lnTo>
                    <a:pt x="589915" y="94361"/>
                  </a:lnTo>
                  <a:lnTo>
                    <a:pt x="589915" y="66802"/>
                  </a:lnTo>
                  <a:lnTo>
                    <a:pt x="507746" y="66802"/>
                  </a:lnTo>
                  <a:lnTo>
                    <a:pt x="507746" y="30480"/>
                  </a:lnTo>
                  <a:lnTo>
                    <a:pt x="596011" y="30480"/>
                  </a:lnTo>
                  <a:lnTo>
                    <a:pt x="596011" y="2794"/>
                  </a:lnTo>
                  <a:close/>
                </a:path>
                <a:path w="1303654" h="169545">
                  <a:moveTo>
                    <a:pt x="695198" y="2794"/>
                  </a:moveTo>
                  <a:lnTo>
                    <a:pt x="625728" y="2794"/>
                  </a:lnTo>
                  <a:lnTo>
                    <a:pt x="625728" y="166497"/>
                  </a:lnTo>
                  <a:lnTo>
                    <a:pt x="658749" y="166497"/>
                  </a:lnTo>
                  <a:lnTo>
                    <a:pt x="658749" y="98171"/>
                  </a:lnTo>
                  <a:lnTo>
                    <a:pt x="723080" y="98171"/>
                  </a:lnTo>
                  <a:lnTo>
                    <a:pt x="716280" y="94234"/>
                  </a:lnTo>
                  <a:lnTo>
                    <a:pt x="726376" y="92140"/>
                  </a:lnTo>
                  <a:lnTo>
                    <a:pt x="735139" y="88915"/>
                  </a:lnTo>
                  <a:lnTo>
                    <a:pt x="742569" y="84572"/>
                  </a:lnTo>
                  <a:lnTo>
                    <a:pt x="748665" y="79121"/>
                  </a:lnTo>
                  <a:lnTo>
                    <a:pt x="753405" y="72715"/>
                  </a:lnTo>
                  <a:lnTo>
                    <a:pt x="753735" y="72009"/>
                  </a:lnTo>
                  <a:lnTo>
                    <a:pt x="658749" y="72009"/>
                  </a:lnTo>
                  <a:lnTo>
                    <a:pt x="658749" y="30480"/>
                  </a:lnTo>
                  <a:lnTo>
                    <a:pt x="756111" y="30480"/>
                  </a:lnTo>
                  <a:lnTo>
                    <a:pt x="755495" y="28745"/>
                  </a:lnTo>
                  <a:lnTo>
                    <a:pt x="717867" y="3921"/>
                  </a:lnTo>
                  <a:lnTo>
                    <a:pt x="707437" y="3077"/>
                  </a:lnTo>
                  <a:lnTo>
                    <a:pt x="695198" y="2794"/>
                  </a:lnTo>
                  <a:close/>
                </a:path>
                <a:path w="1303654" h="169545">
                  <a:moveTo>
                    <a:pt x="723080" y="98171"/>
                  </a:moveTo>
                  <a:lnTo>
                    <a:pt x="672973" y="98171"/>
                  </a:lnTo>
                  <a:lnTo>
                    <a:pt x="678561" y="98806"/>
                  </a:lnTo>
                  <a:lnTo>
                    <a:pt x="681990" y="99949"/>
                  </a:lnTo>
                  <a:lnTo>
                    <a:pt x="709422" y="130810"/>
                  </a:lnTo>
                  <a:lnTo>
                    <a:pt x="733298" y="166497"/>
                  </a:lnTo>
                  <a:lnTo>
                    <a:pt x="772795" y="166497"/>
                  </a:lnTo>
                  <a:lnTo>
                    <a:pt x="747240" y="125684"/>
                  </a:lnTo>
                  <a:lnTo>
                    <a:pt x="723519" y="98425"/>
                  </a:lnTo>
                  <a:lnTo>
                    <a:pt x="723080" y="98171"/>
                  </a:lnTo>
                  <a:close/>
                </a:path>
                <a:path w="1303654" h="169545">
                  <a:moveTo>
                    <a:pt x="756111" y="30480"/>
                  </a:moveTo>
                  <a:lnTo>
                    <a:pt x="697865" y="30480"/>
                  </a:lnTo>
                  <a:lnTo>
                    <a:pt x="705993" y="30734"/>
                  </a:lnTo>
                  <a:lnTo>
                    <a:pt x="708660" y="31114"/>
                  </a:lnTo>
                  <a:lnTo>
                    <a:pt x="725424" y="45338"/>
                  </a:lnTo>
                  <a:lnTo>
                    <a:pt x="725424" y="55753"/>
                  </a:lnTo>
                  <a:lnTo>
                    <a:pt x="691131" y="72009"/>
                  </a:lnTo>
                  <a:lnTo>
                    <a:pt x="753735" y="72009"/>
                  </a:lnTo>
                  <a:lnTo>
                    <a:pt x="756777" y="65500"/>
                  </a:lnTo>
                  <a:lnTo>
                    <a:pt x="758791" y="57475"/>
                  </a:lnTo>
                  <a:lnTo>
                    <a:pt x="759460" y="48641"/>
                  </a:lnTo>
                  <a:lnTo>
                    <a:pt x="759027" y="41612"/>
                  </a:lnTo>
                  <a:lnTo>
                    <a:pt x="757713" y="34988"/>
                  </a:lnTo>
                  <a:lnTo>
                    <a:pt x="756201" y="30734"/>
                  </a:lnTo>
                  <a:lnTo>
                    <a:pt x="756111" y="30480"/>
                  </a:lnTo>
                  <a:close/>
                </a:path>
                <a:path w="1303654" h="169545">
                  <a:moveTo>
                    <a:pt x="865759" y="0"/>
                  </a:moveTo>
                  <a:lnTo>
                    <a:pt x="826516" y="8127"/>
                  </a:lnTo>
                  <a:lnTo>
                    <a:pt x="795147" y="38608"/>
                  </a:lnTo>
                  <a:lnTo>
                    <a:pt x="784547" y="82804"/>
                  </a:lnTo>
                  <a:lnTo>
                    <a:pt x="784478" y="84074"/>
                  </a:lnTo>
                  <a:lnTo>
                    <a:pt x="785074" y="95648"/>
                  </a:lnTo>
                  <a:lnTo>
                    <a:pt x="786786" y="106299"/>
                  </a:lnTo>
                  <a:lnTo>
                    <a:pt x="786860" y="106759"/>
                  </a:lnTo>
                  <a:lnTo>
                    <a:pt x="806021" y="145351"/>
                  </a:lnTo>
                  <a:lnTo>
                    <a:pt x="843502" y="166560"/>
                  </a:lnTo>
                  <a:lnTo>
                    <a:pt x="867537" y="169291"/>
                  </a:lnTo>
                  <a:lnTo>
                    <a:pt x="877607" y="168814"/>
                  </a:lnTo>
                  <a:lnTo>
                    <a:pt x="916654" y="157642"/>
                  </a:lnTo>
                  <a:lnTo>
                    <a:pt x="937514" y="143891"/>
                  </a:lnTo>
                  <a:lnTo>
                    <a:pt x="937514" y="140970"/>
                  </a:lnTo>
                  <a:lnTo>
                    <a:pt x="865377" y="140970"/>
                  </a:lnTo>
                  <a:lnTo>
                    <a:pt x="855400" y="140065"/>
                  </a:lnTo>
                  <a:lnTo>
                    <a:pt x="821753" y="108219"/>
                  </a:lnTo>
                  <a:lnTo>
                    <a:pt x="818515" y="82804"/>
                  </a:lnTo>
                  <a:lnTo>
                    <a:pt x="819208" y="71665"/>
                  </a:lnTo>
                  <a:lnTo>
                    <a:pt x="838273" y="36036"/>
                  </a:lnTo>
                  <a:lnTo>
                    <a:pt x="855130" y="29273"/>
                  </a:lnTo>
                  <a:lnTo>
                    <a:pt x="854326" y="29273"/>
                  </a:lnTo>
                  <a:lnTo>
                    <a:pt x="865759" y="28321"/>
                  </a:lnTo>
                  <a:lnTo>
                    <a:pt x="927552" y="28321"/>
                  </a:lnTo>
                  <a:lnTo>
                    <a:pt x="927417" y="28051"/>
                  </a:lnTo>
                  <a:lnTo>
                    <a:pt x="892905" y="3222"/>
                  </a:lnTo>
                  <a:lnTo>
                    <a:pt x="880165" y="807"/>
                  </a:lnTo>
                  <a:lnTo>
                    <a:pt x="865759" y="0"/>
                  </a:lnTo>
                  <a:close/>
                </a:path>
                <a:path w="1303654" h="169545">
                  <a:moveTo>
                    <a:pt x="937514" y="78740"/>
                  </a:moveTo>
                  <a:lnTo>
                    <a:pt x="866267" y="78740"/>
                  </a:lnTo>
                  <a:lnTo>
                    <a:pt x="866267" y="106299"/>
                  </a:lnTo>
                  <a:lnTo>
                    <a:pt x="904113" y="106299"/>
                  </a:lnTo>
                  <a:lnTo>
                    <a:pt x="904113" y="127000"/>
                  </a:lnTo>
                  <a:lnTo>
                    <a:pt x="899160" y="130937"/>
                  </a:lnTo>
                  <a:lnTo>
                    <a:pt x="893191" y="134239"/>
                  </a:lnTo>
                  <a:lnTo>
                    <a:pt x="886206" y="136906"/>
                  </a:lnTo>
                  <a:lnTo>
                    <a:pt x="879221" y="139700"/>
                  </a:lnTo>
                  <a:lnTo>
                    <a:pt x="872363" y="140970"/>
                  </a:lnTo>
                  <a:lnTo>
                    <a:pt x="937514" y="140970"/>
                  </a:lnTo>
                  <a:lnTo>
                    <a:pt x="937514" y="78740"/>
                  </a:lnTo>
                  <a:close/>
                </a:path>
                <a:path w="1303654" h="169545">
                  <a:moveTo>
                    <a:pt x="927552" y="28321"/>
                  </a:moveTo>
                  <a:lnTo>
                    <a:pt x="875284" y="28321"/>
                  </a:lnTo>
                  <a:lnTo>
                    <a:pt x="883158" y="30607"/>
                  </a:lnTo>
                  <a:lnTo>
                    <a:pt x="889508" y="35306"/>
                  </a:lnTo>
                  <a:lnTo>
                    <a:pt x="895858" y="39877"/>
                  </a:lnTo>
                  <a:lnTo>
                    <a:pt x="900302" y="46227"/>
                  </a:lnTo>
                  <a:lnTo>
                    <a:pt x="902589" y="54229"/>
                  </a:lnTo>
                  <a:lnTo>
                    <a:pt x="935355" y="48133"/>
                  </a:lnTo>
                  <a:lnTo>
                    <a:pt x="932136" y="37490"/>
                  </a:lnTo>
                  <a:lnTo>
                    <a:pt x="927552" y="28321"/>
                  </a:lnTo>
                  <a:close/>
                </a:path>
                <a:path w="1303654" h="169545">
                  <a:moveTo>
                    <a:pt x="1000506" y="2794"/>
                  </a:moveTo>
                  <a:lnTo>
                    <a:pt x="967486" y="2794"/>
                  </a:lnTo>
                  <a:lnTo>
                    <a:pt x="967486" y="166497"/>
                  </a:lnTo>
                  <a:lnTo>
                    <a:pt x="1000506" y="166497"/>
                  </a:lnTo>
                  <a:lnTo>
                    <a:pt x="1000506" y="2794"/>
                  </a:lnTo>
                  <a:close/>
                </a:path>
                <a:path w="1303654" h="169545">
                  <a:moveTo>
                    <a:pt x="1149223" y="2794"/>
                  </a:moveTo>
                  <a:lnTo>
                    <a:pt x="1027938" y="2794"/>
                  </a:lnTo>
                  <a:lnTo>
                    <a:pt x="1027938" y="166497"/>
                  </a:lnTo>
                  <a:lnTo>
                    <a:pt x="1152398" y="166497"/>
                  </a:lnTo>
                  <a:lnTo>
                    <a:pt x="1152398" y="138938"/>
                  </a:lnTo>
                  <a:lnTo>
                    <a:pt x="1060958" y="138938"/>
                  </a:lnTo>
                  <a:lnTo>
                    <a:pt x="1060958" y="94361"/>
                  </a:lnTo>
                  <a:lnTo>
                    <a:pt x="1143127" y="94361"/>
                  </a:lnTo>
                  <a:lnTo>
                    <a:pt x="1143127" y="66802"/>
                  </a:lnTo>
                  <a:lnTo>
                    <a:pt x="1060958" y="66802"/>
                  </a:lnTo>
                  <a:lnTo>
                    <a:pt x="1060958" y="30480"/>
                  </a:lnTo>
                  <a:lnTo>
                    <a:pt x="1149223" y="30480"/>
                  </a:lnTo>
                  <a:lnTo>
                    <a:pt x="1149223" y="2794"/>
                  </a:lnTo>
                  <a:close/>
                </a:path>
                <a:path w="1303654" h="169545">
                  <a:moveTo>
                    <a:pt x="1202563" y="110109"/>
                  </a:moveTo>
                  <a:lnTo>
                    <a:pt x="1170432" y="113157"/>
                  </a:lnTo>
                  <a:lnTo>
                    <a:pt x="1172801" y="125676"/>
                  </a:lnTo>
                  <a:lnTo>
                    <a:pt x="1172884" y="126116"/>
                  </a:lnTo>
                  <a:lnTo>
                    <a:pt x="1199509" y="161327"/>
                  </a:lnTo>
                  <a:lnTo>
                    <a:pt x="1237996" y="169418"/>
                  </a:lnTo>
                  <a:lnTo>
                    <a:pt x="1248159" y="169038"/>
                  </a:lnTo>
                  <a:lnTo>
                    <a:pt x="1286224" y="155829"/>
                  </a:lnTo>
                  <a:lnTo>
                    <a:pt x="1297649" y="141478"/>
                  </a:lnTo>
                  <a:lnTo>
                    <a:pt x="1228217" y="141478"/>
                  </a:lnTo>
                  <a:lnTo>
                    <a:pt x="1220216" y="138938"/>
                  </a:lnTo>
                  <a:lnTo>
                    <a:pt x="1214374" y="133858"/>
                  </a:lnTo>
                  <a:lnTo>
                    <a:pt x="1210278" y="129522"/>
                  </a:lnTo>
                  <a:lnTo>
                    <a:pt x="1206944" y="124126"/>
                  </a:lnTo>
                  <a:lnTo>
                    <a:pt x="1204372" y="117659"/>
                  </a:lnTo>
                  <a:lnTo>
                    <a:pt x="1202563" y="110109"/>
                  </a:lnTo>
                  <a:close/>
                </a:path>
                <a:path w="1303654" h="169545">
                  <a:moveTo>
                    <a:pt x="1236091" y="0"/>
                  </a:moveTo>
                  <a:lnTo>
                    <a:pt x="1197548" y="8903"/>
                  </a:lnTo>
                  <a:lnTo>
                    <a:pt x="1176274" y="37337"/>
                  </a:lnTo>
                  <a:lnTo>
                    <a:pt x="1176274" y="45720"/>
                  </a:lnTo>
                  <a:lnTo>
                    <a:pt x="1197721" y="83204"/>
                  </a:lnTo>
                  <a:lnTo>
                    <a:pt x="1238085" y="97123"/>
                  </a:lnTo>
                  <a:lnTo>
                    <a:pt x="1245600" y="99123"/>
                  </a:lnTo>
                  <a:lnTo>
                    <a:pt x="1266952" y="109093"/>
                  </a:lnTo>
                  <a:lnTo>
                    <a:pt x="1269238" y="111760"/>
                  </a:lnTo>
                  <a:lnTo>
                    <a:pt x="1270381" y="115062"/>
                  </a:lnTo>
                  <a:lnTo>
                    <a:pt x="1270381" y="124968"/>
                  </a:lnTo>
                  <a:lnTo>
                    <a:pt x="1267714" y="130175"/>
                  </a:lnTo>
                  <a:lnTo>
                    <a:pt x="1262380" y="134747"/>
                  </a:lnTo>
                  <a:lnTo>
                    <a:pt x="1256919" y="139192"/>
                  </a:lnTo>
                  <a:lnTo>
                    <a:pt x="1248918" y="141478"/>
                  </a:lnTo>
                  <a:lnTo>
                    <a:pt x="1297649" y="141478"/>
                  </a:lnTo>
                  <a:lnTo>
                    <a:pt x="1303401" y="118745"/>
                  </a:lnTo>
                  <a:lnTo>
                    <a:pt x="1303199" y="115062"/>
                  </a:lnTo>
                  <a:lnTo>
                    <a:pt x="1303095" y="113157"/>
                  </a:lnTo>
                  <a:lnTo>
                    <a:pt x="1302996" y="111337"/>
                  </a:lnTo>
                  <a:lnTo>
                    <a:pt x="1278890" y="76073"/>
                  </a:lnTo>
                  <a:lnTo>
                    <a:pt x="1232245" y="61555"/>
                  </a:lnTo>
                  <a:lnTo>
                    <a:pt x="1223549" y="58769"/>
                  </a:lnTo>
                  <a:lnTo>
                    <a:pt x="1217092" y="56030"/>
                  </a:lnTo>
                  <a:lnTo>
                    <a:pt x="1212850" y="53340"/>
                  </a:lnTo>
                  <a:lnTo>
                    <a:pt x="1209548" y="50673"/>
                  </a:lnTo>
                  <a:lnTo>
                    <a:pt x="1207897" y="47371"/>
                  </a:lnTo>
                  <a:lnTo>
                    <a:pt x="1207897" y="39243"/>
                  </a:lnTo>
                  <a:lnTo>
                    <a:pt x="1209675" y="35813"/>
                  </a:lnTo>
                  <a:lnTo>
                    <a:pt x="1213103" y="33274"/>
                  </a:lnTo>
                  <a:lnTo>
                    <a:pt x="1218565" y="29337"/>
                  </a:lnTo>
                  <a:lnTo>
                    <a:pt x="1226058" y="27432"/>
                  </a:lnTo>
                  <a:lnTo>
                    <a:pt x="1293176" y="27432"/>
                  </a:lnTo>
                  <a:lnTo>
                    <a:pt x="1289309" y="20903"/>
                  </a:lnTo>
                  <a:lnTo>
                    <a:pt x="1282446" y="13588"/>
                  </a:lnTo>
                  <a:lnTo>
                    <a:pt x="1273684" y="7661"/>
                  </a:lnTo>
                  <a:lnTo>
                    <a:pt x="1263030" y="3413"/>
                  </a:lnTo>
                  <a:lnTo>
                    <a:pt x="1250495" y="855"/>
                  </a:lnTo>
                  <a:lnTo>
                    <a:pt x="1236091" y="0"/>
                  </a:lnTo>
                  <a:close/>
                </a:path>
                <a:path w="1303654" h="169545">
                  <a:moveTo>
                    <a:pt x="1293176" y="27432"/>
                  </a:moveTo>
                  <a:lnTo>
                    <a:pt x="1244981" y="27432"/>
                  </a:lnTo>
                  <a:lnTo>
                    <a:pt x="1252464" y="29337"/>
                  </a:lnTo>
                  <a:lnTo>
                    <a:pt x="1252128" y="29337"/>
                  </a:lnTo>
                  <a:lnTo>
                    <a:pt x="1265682" y="51054"/>
                  </a:lnTo>
                  <a:lnTo>
                    <a:pt x="1298828" y="49657"/>
                  </a:lnTo>
                  <a:lnTo>
                    <a:pt x="1297507" y="39243"/>
                  </a:lnTo>
                  <a:lnTo>
                    <a:pt x="1297465" y="38913"/>
                  </a:lnTo>
                  <a:lnTo>
                    <a:pt x="1294388" y="29591"/>
                  </a:lnTo>
                  <a:lnTo>
                    <a:pt x="1294304" y="29337"/>
                  </a:lnTo>
                  <a:lnTo>
                    <a:pt x="1293176" y="2743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454777" y="4932121"/>
            <a:ext cx="12871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50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Inside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732914" y="4952491"/>
            <a:ext cx="150241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Outside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99042" y="4932121"/>
            <a:ext cx="144843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+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=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303019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90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8" y="250698"/>
                </a:lnTo>
                <a:lnTo>
                  <a:pt x="2189988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90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505203" y="3481781"/>
            <a:ext cx="178625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COMPARABLES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78960" y="780745"/>
            <a:ext cx="43059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FINANCIAL</a:t>
            </a:r>
            <a:r>
              <a:rPr dirty="0" sz="3200" spc="-215">
                <a:solidFill>
                  <a:srgbClr val="FFFFFF"/>
                </a:solidFill>
              </a:rPr>
              <a:t> </a:t>
            </a:r>
            <a:r>
              <a:rPr dirty="0" sz="3200" spc="-50">
                <a:solidFill>
                  <a:srgbClr val="FFFFFF"/>
                </a:solidFill>
              </a:rPr>
              <a:t>ANALYSIS</a:t>
            </a:r>
            <a:endParaRPr sz="3200"/>
          </a:p>
        </p:txBody>
      </p:sp>
      <p:sp>
        <p:nvSpPr>
          <p:cNvPr id="20" name="object 20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722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2023)),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Potential</a:t>
            </a:r>
            <a:r>
              <a:rPr dirty="0" spc="-90"/>
              <a:t> </a:t>
            </a:r>
            <a:r>
              <a:rPr dirty="0"/>
              <a:t>Peer</a:t>
            </a:r>
            <a:r>
              <a:rPr dirty="0" spc="-65"/>
              <a:t> </a:t>
            </a:r>
            <a:r>
              <a:rPr dirty="0" spc="-20"/>
              <a:t>Group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operators,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digital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infrastructure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providers,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service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providers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potential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peer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groups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67512" y="4279391"/>
            <a:ext cx="3996054" cy="1609725"/>
          </a:xfrm>
          <a:custGeom>
            <a:avLst/>
            <a:gdLst/>
            <a:ahLst/>
            <a:cxnLst/>
            <a:rect l="l" t="t" r="r" b="b"/>
            <a:pathLst>
              <a:path w="3996054" h="1609725">
                <a:moveTo>
                  <a:pt x="0" y="1609343"/>
                </a:moveTo>
                <a:lnTo>
                  <a:pt x="3995928" y="1609343"/>
                </a:lnTo>
                <a:lnTo>
                  <a:pt x="3995928" y="0"/>
                </a:lnTo>
                <a:lnTo>
                  <a:pt x="0" y="0"/>
                </a:lnTo>
                <a:lnTo>
                  <a:pt x="0" y="1609343"/>
                </a:lnTo>
                <a:close/>
              </a:path>
            </a:pathLst>
          </a:custGeom>
          <a:ln w="9525">
            <a:solidFill>
              <a:srgbClr val="1F242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72274" y="4309998"/>
            <a:ext cx="3986529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6360">
              <a:lnSpc>
                <a:spcPts val="167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Support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connectivity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communication</a:t>
            </a:r>
            <a:r>
              <a:rPr dirty="0" sz="1400" spc="-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86360">
              <a:lnSpc>
                <a:spcPts val="1670"/>
              </a:lnSpc>
            </a:pPr>
            <a:r>
              <a:rPr dirty="0" sz="1400">
                <a:latin typeface="Arial MT"/>
                <a:cs typeface="Arial MT"/>
              </a:rPr>
              <a:t>Often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also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own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operate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data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centers</a:t>
            </a:r>
            <a:r>
              <a:rPr dirty="0" sz="1400" spc="-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62749" y="3735133"/>
            <a:ext cx="4005579" cy="563245"/>
            <a:chOff x="662749" y="3735133"/>
            <a:chExt cx="4005579" cy="563245"/>
          </a:xfrm>
        </p:grpSpPr>
        <p:sp>
          <p:nvSpPr>
            <p:cNvPr id="8" name="object 8" descr=""/>
            <p:cNvSpPr/>
            <p:nvPr/>
          </p:nvSpPr>
          <p:spPr>
            <a:xfrm>
              <a:off x="667512" y="3739896"/>
              <a:ext cx="3996054" cy="553720"/>
            </a:xfrm>
            <a:custGeom>
              <a:avLst/>
              <a:gdLst/>
              <a:ahLst/>
              <a:cxnLst/>
              <a:rect l="l" t="t" r="r" b="b"/>
              <a:pathLst>
                <a:path w="3996054" h="553720">
                  <a:moveTo>
                    <a:pt x="3995928" y="0"/>
                  </a:moveTo>
                  <a:lnTo>
                    <a:pt x="0" y="0"/>
                  </a:lnTo>
                  <a:lnTo>
                    <a:pt x="0" y="553211"/>
                  </a:lnTo>
                  <a:lnTo>
                    <a:pt x="3995928" y="553211"/>
                  </a:lnTo>
                  <a:lnTo>
                    <a:pt x="3995928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7512" y="3739896"/>
              <a:ext cx="3996054" cy="553720"/>
            </a:xfrm>
            <a:custGeom>
              <a:avLst/>
              <a:gdLst/>
              <a:ahLst/>
              <a:cxnLst/>
              <a:rect l="l" t="t" r="r" b="b"/>
              <a:pathLst>
                <a:path w="3996054" h="553720">
                  <a:moveTo>
                    <a:pt x="0" y="553211"/>
                  </a:moveTo>
                  <a:lnTo>
                    <a:pt x="3995928" y="553211"/>
                  </a:lnTo>
                  <a:lnTo>
                    <a:pt x="3995928" y="0"/>
                  </a:lnTo>
                  <a:lnTo>
                    <a:pt x="0" y="0"/>
                  </a:lnTo>
                  <a:lnTo>
                    <a:pt x="0" y="55321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546860" y="3864051"/>
            <a:ext cx="22504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Infrastructure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4096511" y="1463039"/>
            <a:ext cx="3996054" cy="1609725"/>
          </a:xfrm>
          <a:custGeom>
            <a:avLst/>
            <a:gdLst/>
            <a:ahLst/>
            <a:cxnLst/>
            <a:rect l="l" t="t" r="r" b="b"/>
            <a:pathLst>
              <a:path w="3996054" h="1609725">
                <a:moveTo>
                  <a:pt x="0" y="1609343"/>
                </a:moveTo>
                <a:lnTo>
                  <a:pt x="3995928" y="1609343"/>
                </a:lnTo>
                <a:lnTo>
                  <a:pt x="3995928" y="0"/>
                </a:lnTo>
                <a:lnTo>
                  <a:pt x="0" y="0"/>
                </a:lnTo>
                <a:lnTo>
                  <a:pt x="0" y="1609343"/>
                </a:lnTo>
                <a:close/>
              </a:path>
            </a:pathLst>
          </a:custGeom>
          <a:ln w="9525">
            <a:solidFill>
              <a:srgbClr val="1F242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101274" y="1494282"/>
            <a:ext cx="3986529" cy="664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9535" marR="79375">
              <a:lnSpc>
                <a:spcPct val="99700"/>
              </a:lnSpc>
              <a:spcBef>
                <a:spcPts val="110"/>
              </a:spcBef>
            </a:pPr>
            <a:r>
              <a:rPr dirty="0" sz="1400">
                <a:latin typeface="Arial MT"/>
                <a:cs typeface="Arial MT"/>
              </a:rPr>
              <a:t>Similar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business</a:t>
            </a:r>
            <a:r>
              <a:rPr dirty="0" sz="1400" spc="-1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model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4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corporate</a:t>
            </a:r>
            <a:r>
              <a:rPr dirty="0" sz="1400" spc="-8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structure </a:t>
            </a:r>
            <a:r>
              <a:rPr dirty="0" sz="1400">
                <a:latin typeface="Arial MT"/>
                <a:cs typeface="Arial MT"/>
              </a:rPr>
              <a:t>as</a:t>
            </a:r>
            <a:r>
              <a:rPr dirty="0" sz="1400" spc="-5">
                <a:latin typeface="Arial MT"/>
                <a:cs typeface="Arial MT"/>
              </a:rPr>
              <a:t> </a:t>
            </a:r>
            <a:r>
              <a:rPr dirty="0" sz="1400" spc="-30" b="1">
                <a:latin typeface="Arial"/>
                <a:cs typeface="Arial"/>
              </a:rPr>
              <a:t>REIT.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Own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operate</a:t>
            </a:r>
            <a:r>
              <a:rPr dirty="0" sz="1400" spc="-6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data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centers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and </a:t>
            </a:r>
            <a:r>
              <a:rPr dirty="0" sz="1400">
                <a:latin typeface="Arial MT"/>
                <a:cs typeface="Arial MT"/>
              </a:rPr>
              <a:t>provide</a:t>
            </a:r>
            <a:r>
              <a:rPr dirty="0" sz="1400" spc="-4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colocation</a:t>
            </a:r>
            <a:r>
              <a:rPr dirty="0" sz="1400" spc="-1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services</a:t>
            </a:r>
            <a:r>
              <a:rPr dirty="0" sz="1400" spc="-1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091749" y="918781"/>
            <a:ext cx="4005579" cy="567690"/>
            <a:chOff x="4091749" y="918781"/>
            <a:chExt cx="4005579" cy="567690"/>
          </a:xfrm>
        </p:grpSpPr>
        <p:sp>
          <p:nvSpPr>
            <p:cNvPr id="14" name="object 14" descr=""/>
            <p:cNvSpPr/>
            <p:nvPr/>
          </p:nvSpPr>
          <p:spPr>
            <a:xfrm>
              <a:off x="4096511" y="923544"/>
              <a:ext cx="3996054" cy="558165"/>
            </a:xfrm>
            <a:custGeom>
              <a:avLst/>
              <a:gdLst/>
              <a:ahLst/>
              <a:cxnLst/>
              <a:rect l="l" t="t" r="r" b="b"/>
              <a:pathLst>
                <a:path w="3996054" h="558165">
                  <a:moveTo>
                    <a:pt x="3995928" y="0"/>
                  </a:moveTo>
                  <a:lnTo>
                    <a:pt x="0" y="0"/>
                  </a:lnTo>
                  <a:lnTo>
                    <a:pt x="0" y="557784"/>
                  </a:lnTo>
                  <a:lnTo>
                    <a:pt x="3995928" y="557784"/>
                  </a:lnTo>
                  <a:lnTo>
                    <a:pt x="3995928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96511" y="923544"/>
              <a:ext cx="3996054" cy="558165"/>
            </a:xfrm>
            <a:custGeom>
              <a:avLst/>
              <a:gdLst/>
              <a:ahLst/>
              <a:cxnLst/>
              <a:rect l="l" t="t" r="r" b="b"/>
              <a:pathLst>
                <a:path w="3996054" h="558165">
                  <a:moveTo>
                    <a:pt x="0" y="557784"/>
                  </a:moveTo>
                  <a:lnTo>
                    <a:pt x="3995928" y="557784"/>
                  </a:lnTo>
                  <a:lnTo>
                    <a:pt x="3995928" y="0"/>
                  </a:lnTo>
                  <a:lnTo>
                    <a:pt x="0" y="0"/>
                  </a:lnTo>
                  <a:lnTo>
                    <a:pt x="0" y="55778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394705" y="1048334"/>
            <a:ext cx="1422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Centers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3977640" y="818388"/>
            <a:ext cx="525780" cy="398145"/>
          </a:xfrm>
          <a:custGeom>
            <a:avLst/>
            <a:gdLst/>
            <a:ahLst/>
            <a:cxnLst/>
            <a:rect l="l" t="t" r="r" b="b"/>
            <a:pathLst>
              <a:path w="525779" h="398144">
                <a:moveTo>
                  <a:pt x="472186" y="0"/>
                </a:moveTo>
                <a:lnTo>
                  <a:pt x="53594" y="0"/>
                </a:lnTo>
                <a:lnTo>
                  <a:pt x="32736" y="4212"/>
                </a:lnTo>
                <a:lnTo>
                  <a:pt x="15700" y="15700"/>
                </a:lnTo>
                <a:lnTo>
                  <a:pt x="4212" y="32736"/>
                </a:lnTo>
                <a:lnTo>
                  <a:pt x="0" y="53594"/>
                </a:lnTo>
                <a:lnTo>
                  <a:pt x="0" y="344170"/>
                </a:lnTo>
                <a:lnTo>
                  <a:pt x="4212" y="365027"/>
                </a:lnTo>
                <a:lnTo>
                  <a:pt x="15700" y="382063"/>
                </a:lnTo>
                <a:lnTo>
                  <a:pt x="32736" y="393551"/>
                </a:lnTo>
                <a:lnTo>
                  <a:pt x="53594" y="397763"/>
                </a:lnTo>
                <a:lnTo>
                  <a:pt x="472186" y="397763"/>
                </a:lnTo>
                <a:lnTo>
                  <a:pt x="493043" y="393551"/>
                </a:lnTo>
                <a:lnTo>
                  <a:pt x="510079" y="382063"/>
                </a:lnTo>
                <a:lnTo>
                  <a:pt x="521567" y="365027"/>
                </a:lnTo>
                <a:lnTo>
                  <a:pt x="525780" y="344170"/>
                </a:lnTo>
                <a:lnTo>
                  <a:pt x="525780" y="53594"/>
                </a:lnTo>
                <a:lnTo>
                  <a:pt x="521567" y="32736"/>
                </a:lnTo>
                <a:lnTo>
                  <a:pt x="510079" y="15700"/>
                </a:lnTo>
                <a:lnTo>
                  <a:pt x="493043" y="4212"/>
                </a:lnTo>
                <a:lnTo>
                  <a:pt x="472186" y="0"/>
                </a:lnTo>
                <a:close/>
              </a:path>
            </a:pathLst>
          </a:custGeom>
          <a:solidFill>
            <a:srgbClr val="3946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145026" y="862025"/>
            <a:ext cx="20510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544068" y="3630167"/>
            <a:ext cx="530860" cy="398145"/>
          </a:xfrm>
          <a:custGeom>
            <a:avLst/>
            <a:gdLst/>
            <a:ahLst/>
            <a:cxnLst/>
            <a:rect l="l" t="t" r="r" b="b"/>
            <a:pathLst>
              <a:path w="530860" h="398145">
                <a:moveTo>
                  <a:pt x="476707" y="0"/>
                </a:moveTo>
                <a:lnTo>
                  <a:pt x="53644" y="0"/>
                </a:lnTo>
                <a:lnTo>
                  <a:pt x="32763" y="4212"/>
                </a:lnTo>
                <a:lnTo>
                  <a:pt x="15711" y="15700"/>
                </a:lnTo>
                <a:lnTo>
                  <a:pt x="4215" y="32736"/>
                </a:lnTo>
                <a:lnTo>
                  <a:pt x="0" y="53593"/>
                </a:lnTo>
                <a:lnTo>
                  <a:pt x="0" y="344169"/>
                </a:lnTo>
                <a:lnTo>
                  <a:pt x="4215" y="365027"/>
                </a:lnTo>
                <a:lnTo>
                  <a:pt x="15711" y="382063"/>
                </a:lnTo>
                <a:lnTo>
                  <a:pt x="32763" y="393551"/>
                </a:lnTo>
                <a:lnTo>
                  <a:pt x="53644" y="397763"/>
                </a:lnTo>
                <a:lnTo>
                  <a:pt x="476707" y="397763"/>
                </a:lnTo>
                <a:lnTo>
                  <a:pt x="497588" y="393551"/>
                </a:lnTo>
                <a:lnTo>
                  <a:pt x="514640" y="382063"/>
                </a:lnTo>
                <a:lnTo>
                  <a:pt x="526136" y="365027"/>
                </a:lnTo>
                <a:lnTo>
                  <a:pt x="530351" y="344169"/>
                </a:lnTo>
                <a:lnTo>
                  <a:pt x="530351" y="53593"/>
                </a:lnTo>
                <a:lnTo>
                  <a:pt x="526136" y="32736"/>
                </a:lnTo>
                <a:lnTo>
                  <a:pt x="514640" y="15700"/>
                </a:lnTo>
                <a:lnTo>
                  <a:pt x="497588" y="4212"/>
                </a:lnTo>
                <a:lnTo>
                  <a:pt x="476707" y="0"/>
                </a:lnTo>
                <a:close/>
              </a:path>
            </a:pathLst>
          </a:custGeom>
          <a:solidFill>
            <a:srgbClr val="3946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13231" y="3678428"/>
            <a:ext cx="205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644383" y="4279391"/>
            <a:ext cx="3996054" cy="1609725"/>
          </a:xfrm>
          <a:custGeom>
            <a:avLst/>
            <a:gdLst/>
            <a:ahLst/>
            <a:cxnLst/>
            <a:rect l="l" t="t" r="r" b="b"/>
            <a:pathLst>
              <a:path w="3996054" h="1609725">
                <a:moveTo>
                  <a:pt x="0" y="1609343"/>
                </a:moveTo>
                <a:lnTo>
                  <a:pt x="3995928" y="1609343"/>
                </a:lnTo>
                <a:lnTo>
                  <a:pt x="3995928" y="0"/>
                </a:lnTo>
                <a:lnTo>
                  <a:pt x="0" y="0"/>
                </a:lnTo>
                <a:lnTo>
                  <a:pt x="0" y="1609343"/>
                </a:lnTo>
                <a:close/>
              </a:path>
            </a:pathLst>
          </a:custGeom>
          <a:ln w="9525">
            <a:solidFill>
              <a:srgbClr val="1F242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649146" y="4309998"/>
            <a:ext cx="3986529" cy="664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88265" marR="154940">
              <a:lnSpc>
                <a:spcPct val="99700"/>
              </a:lnSpc>
              <a:spcBef>
                <a:spcPts val="110"/>
              </a:spcBef>
            </a:pPr>
            <a:r>
              <a:rPr dirty="0" sz="1400">
                <a:latin typeface="Arial MT"/>
                <a:cs typeface="Arial MT"/>
              </a:rPr>
              <a:t>Also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facilitate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10" b="1">
                <a:latin typeface="Arial"/>
                <a:cs typeface="Arial"/>
              </a:rPr>
              <a:t>connectivity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and</a:t>
            </a:r>
            <a:r>
              <a:rPr dirty="0" sz="1400" spc="-15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often</a:t>
            </a:r>
            <a:r>
              <a:rPr dirty="0" sz="1400" spc="-55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own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data </a:t>
            </a:r>
            <a:r>
              <a:rPr dirty="0" sz="1400" b="1">
                <a:latin typeface="Arial"/>
                <a:cs typeface="Arial"/>
              </a:rPr>
              <a:t>centers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spc="-10">
                <a:latin typeface="Arial MT"/>
                <a:cs typeface="Arial MT"/>
              </a:rPr>
              <a:t>themselves.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b="1">
                <a:latin typeface="Arial"/>
                <a:cs typeface="Arial"/>
              </a:rPr>
              <a:t>Customers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>
                <a:latin typeface="Arial MT"/>
                <a:cs typeface="Arial MT"/>
              </a:rPr>
              <a:t>of Equinix</a:t>
            </a:r>
            <a:r>
              <a:rPr dirty="0" sz="1400" spc="-60">
                <a:latin typeface="Arial MT"/>
                <a:cs typeface="Arial MT"/>
              </a:rPr>
              <a:t> </a:t>
            </a:r>
            <a:r>
              <a:rPr dirty="0" sz="1400" spc="-25">
                <a:latin typeface="Arial MT"/>
                <a:cs typeface="Arial MT"/>
              </a:rPr>
              <a:t>for </a:t>
            </a:r>
            <a:r>
              <a:rPr dirty="0" sz="1400">
                <a:latin typeface="Arial MT"/>
                <a:cs typeface="Arial MT"/>
              </a:rPr>
              <a:t>xScale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data</a:t>
            </a:r>
            <a:r>
              <a:rPr dirty="0" sz="1400" spc="-3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centers.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639621" y="3735133"/>
            <a:ext cx="4005579" cy="563245"/>
            <a:chOff x="7639621" y="3735133"/>
            <a:chExt cx="4005579" cy="563245"/>
          </a:xfrm>
        </p:grpSpPr>
        <p:sp>
          <p:nvSpPr>
            <p:cNvPr id="24" name="object 24" descr=""/>
            <p:cNvSpPr/>
            <p:nvPr/>
          </p:nvSpPr>
          <p:spPr>
            <a:xfrm>
              <a:off x="7644383" y="3739896"/>
              <a:ext cx="3996054" cy="553720"/>
            </a:xfrm>
            <a:custGeom>
              <a:avLst/>
              <a:gdLst/>
              <a:ahLst/>
              <a:cxnLst/>
              <a:rect l="l" t="t" r="r" b="b"/>
              <a:pathLst>
                <a:path w="3996054" h="553720">
                  <a:moveTo>
                    <a:pt x="3995928" y="0"/>
                  </a:moveTo>
                  <a:lnTo>
                    <a:pt x="0" y="0"/>
                  </a:lnTo>
                  <a:lnTo>
                    <a:pt x="0" y="553211"/>
                  </a:lnTo>
                  <a:lnTo>
                    <a:pt x="3995928" y="553211"/>
                  </a:lnTo>
                  <a:lnTo>
                    <a:pt x="39959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44383" y="3739896"/>
              <a:ext cx="3996054" cy="553720"/>
            </a:xfrm>
            <a:custGeom>
              <a:avLst/>
              <a:gdLst/>
              <a:ahLst/>
              <a:cxnLst/>
              <a:rect l="l" t="t" r="r" b="b"/>
              <a:pathLst>
                <a:path w="3996054" h="553720">
                  <a:moveTo>
                    <a:pt x="0" y="553211"/>
                  </a:moveTo>
                  <a:lnTo>
                    <a:pt x="3995928" y="553211"/>
                  </a:lnTo>
                  <a:lnTo>
                    <a:pt x="3995928" y="0"/>
                  </a:lnTo>
                  <a:lnTo>
                    <a:pt x="0" y="0"/>
                  </a:lnTo>
                  <a:lnTo>
                    <a:pt x="0" y="55321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763000" y="3864051"/>
            <a:ext cx="1775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Cloud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Providers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7520940" y="3630167"/>
            <a:ext cx="530860" cy="398145"/>
          </a:xfrm>
          <a:custGeom>
            <a:avLst/>
            <a:gdLst/>
            <a:ahLst/>
            <a:cxnLst/>
            <a:rect l="l" t="t" r="r" b="b"/>
            <a:pathLst>
              <a:path w="530859" h="398145">
                <a:moveTo>
                  <a:pt x="476757" y="0"/>
                </a:moveTo>
                <a:lnTo>
                  <a:pt x="53593" y="0"/>
                </a:lnTo>
                <a:lnTo>
                  <a:pt x="32736" y="4212"/>
                </a:lnTo>
                <a:lnTo>
                  <a:pt x="15700" y="15700"/>
                </a:lnTo>
                <a:lnTo>
                  <a:pt x="4212" y="32736"/>
                </a:lnTo>
                <a:lnTo>
                  <a:pt x="0" y="53593"/>
                </a:lnTo>
                <a:lnTo>
                  <a:pt x="0" y="344169"/>
                </a:lnTo>
                <a:lnTo>
                  <a:pt x="4212" y="365027"/>
                </a:lnTo>
                <a:lnTo>
                  <a:pt x="15700" y="382063"/>
                </a:lnTo>
                <a:lnTo>
                  <a:pt x="32736" y="393551"/>
                </a:lnTo>
                <a:lnTo>
                  <a:pt x="53593" y="397763"/>
                </a:lnTo>
                <a:lnTo>
                  <a:pt x="476757" y="397763"/>
                </a:lnTo>
                <a:lnTo>
                  <a:pt x="497615" y="393551"/>
                </a:lnTo>
                <a:lnTo>
                  <a:pt x="514651" y="382063"/>
                </a:lnTo>
                <a:lnTo>
                  <a:pt x="526139" y="365027"/>
                </a:lnTo>
                <a:lnTo>
                  <a:pt x="530351" y="344169"/>
                </a:lnTo>
                <a:lnTo>
                  <a:pt x="530351" y="53593"/>
                </a:lnTo>
                <a:lnTo>
                  <a:pt x="526139" y="32736"/>
                </a:lnTo>
                <a:lnTo>
                  <a:pt x="514651" y="15700"/>
                </a:lnTo>
                <a:lnTo>
                  <a:pt x="497615" y="4212"/>
                </a:lnTo>
                <a:lnTo>
                  <a:pt x="476757" y="0"/>
                </a:lnTo>
                <a:close/>
              </a:path>
            </a:pathLst>
          </a:custGeom>
          <a:solidFill>
            <a:srgbClr val="3946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7691628" y="3678428"/>
            <a:ext cx="205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3.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334255" y="2208770"/>
            <a:ext cx="3127375" cy="1172845"/>
            <a:chOff x="4334255" y="2208770"/>
            <a:chExt cx="3127375" cy="1172845"/>
          </a:xfrm>
        </p:grpSpPr>
        <p:sp>
          <p:nvSpPr>
            <p:cNvPr id="30" name="object 30" descr=""/>
            <p:cNvSpPr/>
            <p:nvPr/>
          </p:nvSpPr>
          <p:spPr>
            <a:xfrm>
              <a:off x="6096761" y="3074669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w="0" h="306704">
                  <a:moveTo>
                    <a:pt x="0" y="47243"/>
                  </a:moveTo>
                  <a:lnTo>
                    <a:pt x="0" y="30645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rgbClr val="1F242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4123" y="2208770"/>
              <a:ext cx="1834804" cy="30026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0931" y="2624327"/>
              <a:ext cx="923543" cy="3246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7355" y="2610665"/>
              <a:ext cx="1184148" cy="38394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4255" y="2336291"/>
              <a:ext cx="745236" cy="557784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786383" y="3479291"/>
            <a:ext cx="10739755" cy="2478405"/>
            <a:chOff x="786383" y="3479291"/>
            <a:chExt cx="10739755" cy="2478405"/>
          </a:xfrm>
        </p:grpSpPr>
        <p:sp>
          <p:nvSpPr>
            <p:cNvPr id="36" name="object 36" descr=""/>
            <p:cNvSpPr/>
            <p:nvPr/>
          </p:nvSpPr>
          <p:spPr>
            <a:xfrm>
              <a:off x="4670298" y="3943349"/>
              <a:ext cx="2973705" cy="1510030"/>
            </a:xfrm>
            <a:custGeom>
              <a:avLst/>
              <a:gdLst/>
              <a:ahLst/>
              <a:cxnLst/>
              <a:rect l="l" t="t" r="r" b="b"/>
              <a:pathLst>
                <a:path w="2973704" h="1510029">
                  <a:moveTo>
                    <a:pt x="1425828" y="0"/>
                  </a:moveTo>
                  <a:lnTo>
                    <a:pt x="1425828" y="1509649"/>
                  </a:lnTo>
                  <a:lnTo>
                    <a:pt x="0" y="1509649"/>
                  </a:lnTo>
                </a:path>
                <a:path w="2973704" h="1510029">
                  <a:moveTo>
                    <a:pt x="1426464" y="0"/>
                  </a:moveTo>
                  <a:lnTo>
                    <a:pt x="1426464" y="1140206"/>
                  </a:lnTo>
                  <a:lnTo>
                    <a:pt x="2973704" y="1140206"/>
                  </a:lnTo>
                </a:path>
              </a:pathLst>
            </a:custGeom>
            <a:ln w="15875">
              <a:solidFill>
                <a:srgbClr val="1F242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2039" y="3479291"/>
              <a:ext cx="2404871" cy="3520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8700" y="5321977"/>
              <a:ext cx="762884" cy="4614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7541" y="5285478"/>
              <a:ext cx="1119825" cy="534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6679" y="4992623"/>
              <a:ext cx="1741931" cy="260603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8983" y="5353811"/>
              <a:ext cx="1367027" cy="39776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0072" y="5006339"/>
              <a:ext cx="1805939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8255" y="5033771"/>
              <a:ext cx="1188720" cy="3105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8588" y="5372099"/>
              <a:ext cx="585215" cy="5852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337" y="5468850"/>
              <a:ext cx="1293704" cy="31865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05555" y="4741163"/>
              <a:ext cx="1357884" cy="58978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383" y="5056631"/>
              <a:ext cx="1112081" cy="30175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9544" y="5353811"/>
              <a:ext cx="1449324" cy="553212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270192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(Statista,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(2023f,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2023e)),</a:t>
            </a:r>
            <a:r>
              <a:rPr dirty="0" sz="800" spc="6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(Yahoo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2023a)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19505" y="1288922"/>
          <a:ext cx="11024870" cy="4133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9775"/>
                <a:gridCol w="1273175"/>
                <a:gridCol w="1689735"/>
                <a:gridCol w="1506219"/>
                <a:gridCol w="1461134"/>
                <a:gridCol w="1481454"/>
                <a:gridCol w="1522729"/>
              </a:tblGrid>
              <a:tr h="103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3359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0" b="1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066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2284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8.33%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24815">
                        <a:lnSpc>
                          <a:spcPts val="167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(‘24-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’28)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3345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0" b="1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066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015" marR="161925" indent="-173990">
                        <a:lnSpc>
                          <a:spcPts val="1190"/>
                        </a:lnSpc>
                        <a:spcBef>
                          <a:spcPts val="459"/>
                        </a:spcBef>
                        <a:buFont typeface="Segoe UI Symbol"/>
                        <a:buChar char="✓"/>
                        <a:tabLst>
                          <a:tab pos="24701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Interconnections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physical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locations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650" indent="-173990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24765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Churn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rate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650" indent="-173990">
                        <a:lnSpc>
                          <a:spcPts val="1190"/>
                        </a:lnSpc>
                        <a:buFont typeface="Segoe UI Symbol"/>
                        <a:buChar char="✓"/>
                        <a:tabLst>
                          <a:tab pos="24765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base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015" marR="450215" indent="-173990">
                        <a:lnSpc>
                          <a:spcPts val="1230"/>
                        </a:lnSpc>
                        <a:spcBef>
                          <a:spcPts val="10"/>
                        </a:spcBef>
                        <a:buFont typeface="Segoe UI Symbol"/>
                        <a:buChar char="✓"/>
                        <a:tabLst>
                          <a:tab pos="24701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Geographic diversification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T w="19050">
                      <a:solidFill>
                        <a:srgbClr val="6F6F6F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 marR="42545" indent="-173990">
                        <a:lnSpc>
                          <a:spcPts val="1190"/>
                        </a:lnSpc>
                        <a:spcBef>
                          <a:spcPts val="459"/>
                        </a:spcBef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utility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cost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0520" indent="-173990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Utilization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0520" marR="389890" indent="-173990">
                        <a:lnSpc>
                          <a:spcPts val="1190"/>
                        </a:lnSpc>
                        <a:spcBef>
                          <a:spcPts val="45"/>
                        </a:spcBef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Repairs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maintenance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0520" indent="-173990">
                        <a:lnSpc>
                          <a:spcPts val="1185"/>
                        </a:lnSpc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Rental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payments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T w="19050">
                      <a:solidFill>
                        <a:srgbClr val="6F6F6F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2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0" b="1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0066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103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73430" marR="563245">
                        <a:lnSpc>
                          <a:spcPts val="1660"/>
                        </a:lnSpc>
                        <a:spcBef>
                          <a:spcPts val="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Centers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339090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$329.3bn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R="336550">
                        <a:lnSpc>
                          <a:spcPts val="167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(‘23)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144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2284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6.56%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24815">
                        <a:lnSpc>
                          <a:spcPts val="167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(‘24-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’28)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144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7015" marR="161925" indent="-173990">
                        <a:lnSpc>
                          <a:spcPts val="1190"/>
                        </a:lnSpc>
                        <a:spcBef>
                          <a:spcPts val="445"/>
                        </a:spcBef>
                        <a:buFont typeface="Segoe UI Symbol"/>
                        <a:buChar char="✓"/>
                        <a:tabLst>
                          <a:tab pos="24701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Interconnections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physical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locations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015" indent="-173355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24701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Churn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rate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650" indent="-173990">
                        <a:lnSpc>
                          <a:spcPts val="1190"/>
                        </a:lnSpc>
                        <a:buFont typeface="Segoe UI Symbol"/>
                        <a:buChar char="✓"/>
                        <a:tabLst>
                          <a:tab pos="24765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base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650" indent="-173990">
                        <a:lnSpc>
                          <a:spcPts val="1195"/>
                        </a:lnSpc>
                        <a:buFont typeface="Segoe UI Symbol"/>
                        <a:buChar char="✓"/>
                        <a:tabLst>
                          <a:tab pos="24765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Geographic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470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diversification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0520" marR="42545" indent="-173990">
                        <a:lnSpc>
                          <a:spcPts val="1190"/>
                        </a:lnSpc>
                        <a:spcBef>
                          <a:spcPts val="445"/>
                        </a:spcBef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utility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cost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49885" indent="-173355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34988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Utilization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0520" marR="389890" indent="-173990">
                        <a:lnSpc>
                          <a:spcPts val="1190"/>
                        </a:lnSpc>
                        <a:spcBef>
                          <a:spcPts val="45"/>
                        </a:spcBef>
                        <a:buFont typeface="Segoe UI Symbol"/>
                        <a:buChar char="✓"/>
                        <a:tabLst>
                          <a:tab pos="350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Repairs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maintenance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49885" indent="-173355">
                        <a:lnSpc>
                          <a:spcPts val="1185"/>
                        </a:lnSpc>
                        <a:buFont typeface="Segoe UI Symbol"/>
                        <a:buChar char="✓"/>
                        <a:tabLst>
                          <a:tab pos="34988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Rental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payments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103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73430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Digital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773430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Infrastructure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339090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$233.7bn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R="337185">
                        <a:lnSpc>
                          <a:spcPts val="1670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(‘23e)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2120">
                        <a:lnSpc>
                          <a:spcPts val="167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23.60%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24815">
                        <a:lnSpc>
                          <a:spcPts val="1670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(‘23-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’32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207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6540" marR="153035" indent="-174625">
                        <a:lnSpc>
                          <a:spcPts val="1190"/>
                        </a:lnSpc>
                        <a:spcBef>
                          <a:spcPts val="450"/>
                        </a:spcBef>
                        <a:buFont typeface="Segoe UI Symbol"/>
                        <a:buChar char="✓"/>
                        <a:tabLst>
                          <a:tab pos="25654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Interconnections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physical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locations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56540" indent="-173990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25654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Churn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rate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56540" indent="-173990">
                        <a:lnSpc>
                          <a:spcPts val="1190"/>
                        </a:lnSpc>
                        <a:buFont typeface="Segoe UI Symbol"/>
                        <a:buChar char="✓"/>
                        <a:tabLst>
                          <a:tab pos="25654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base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56540" indent="-173990">
                        <a:lnSpc>
                          <a:spcPts val="1195"/>
                        </a:lnSpc>
                        <a:buFont typeface="Segoe UI Symbol"/>
                        <a:buChar char="✓"/>
                        <a:tabLst>
                          <a:tab pos="25654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Geographic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565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diversification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15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33020" indent="-173990">
                        <a:lnSpc>
                          <a:spcPts val="1190"/>
                        </a:lnSpc>
                        <a:spcBef>
                          <a:spcPts val="450"/>
                        </a:spcBef>
                        <a:buFont typeface="Segoe UI Symbol"/>
                        <a:buChar char="✓"/>
                        <a:tabLst>
                          <a:tab pos="36004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utility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cost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9410" indent="-173355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35941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Utilization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60045" marR="380365" indent="-173990">
                        <a:lnSpc>
                          <a:spcPts val="1190"/>
                        </a:lnSpc>
                        <a:spcBef>
                          <a:spcPts val="45"/>
                        </a:spcBef>
                        <a:buFont typeface="Segoe UI Symbol"/>
                        <a:buChar char="✓"/>
                        <a:tabLst>
                          <a:tab pos="36004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Repairs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maintenance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59410" indent="-173355">
                        <a:lnSpc>
                          <a:spcPts val="1185"/>
                        </a:lnSpc>
                        <a:buFont typeface="Segoe UI Symbol"/>
                        <a:buChar char="✓"/>
                        <a:tabLst>
                          <a:tab pos="35941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Rental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payments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15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57885">
                        <a:lnSpc>
                          <a:spcPts val="162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Cloud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790">
                    <a:lnT w="12700">
                      <a:solidFill>
                        <a:srgbClr val="C9C9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339090">
                        <a:lnSpc>
                          <a:spcPts val="166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$595.4bn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T w="12700">
                      <a:solidFill>
                        <a:srgbClr val="C9C9C9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6565">
                        <a:lnSpc>
                          <a:spcPts val="1660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11.37%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T w="12700">
                      <a:solidFill>
                        <a:srgbClr val="C9C9C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 marL="230504" marR="178435" indent="-173990">
                        <a:lnSpc>
                          <a:spcPts val="1190"/>
                        </a:lnSpc>
                        <a:spcBef>
                          <a:spcPts val="45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000" spc="29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Interconnections</a:t>
                      </a:r>
                      <a:r>
                        <a:rPr dirty="0" sz="10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physical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locations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30504" indent="-173355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230504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Churn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rate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31140" indent="-173990">
                        <a:lnSpc>
                          <a:spcPts val="1190"/>
                        </a:lnSpc>
                        <a:buFont typeface="Segoe UI Symbol"/>
                        <a:buChar char="✓"/>
                        <a:tabLst>
                          <a:tab pos="23114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base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57150">
                        <a:lnSpc>
                          <a:spcPts val="1195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000" spc="235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Geographic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3050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diversification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78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34645" marR="58419" indent="-173990">
                        <a:lnSpc>
                          <a:spcPts val="1190"/>
                        </a:lnSpc>
                        <a:spcBef>
                          <a:spcPts val="455"/>
                        </a:spcBef>
                        <a:buFont typeface="Segoe UI Symbol"/>
                        <a:buChar char="✓"/>
                        <a:tabLst>
                          <a:tab pos="33464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utility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cost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34645" indent="-173990">
                        <a:lnSpc>
                          <a:spcPts val="1180"/>
                        </a:lnSpc>
                        <a:buFont typeface="Segoe UI Symbol"/>
                        <a:buChar char="✓"/>
                        <a:tabLst>
                          <a:tab pos="33464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Utilization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34645" marR="405765" indent="-173990">
                        <a:lnSpc>
                          <a:spcPts val="1190"/>
                        </a:lnSpc>
                        <a:spcBef>
                          <a:spcPts val="45"/>
                        </a:spcBef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000" spc="210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Repairs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maintenance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160655">
                        <a:lnSpc>
                          <a:spcPts val="1185"/>
                        </a:lnSpc>
                      </a:pPr>
                      <a:r>
                        <a:rPr dirty="0" sz="1000">
                          <a:latin typeface="Calibri"/>
                          <a:cs typeface="Calibri"/>
                        </a:rPr>
                        <a:t>x</a:t>
                      </a:r>
                      <a:r>
                        <a:rPr dirty="0" sz="1000" spc="229">
                          <a:latin typeface="Calibri"/>
                          <a:cs typeface="Calibri"/>
                        </a:rPr>
                        <a:t> 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Rental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payments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778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 marL="857885">
                        <a:lnSpc>
                          <a:spcPts val="1614"/>
                        </a:lnSpc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Providers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6550">
                        <a:lnSpc>
                          <a:spcPts val="1575"/>
                        </a:lnSpc>
                      </a:pPr>
                      <a:r>
                        <a:rPr dirty="0" sz="1400" spc="-10">
                          <a:latin typeface="Arial MT"/>
                          <a:cs typeface="Arial MT"/>
                        </a:rPr>
                        <a:t>(‘23)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24815">
                        <a:lnSpc>
                          <a:spcPts val="1575"/>
                        </a:lnSpc>
                      </a:pPr>
                      <a:r>
                        <a:rPr dirty="0" sz="1400">
                          <a:latin typeface="Arial MT"/>
                          <a:cs typeface="Arial MT"/>
                        </a:rPr>
                        <a:t>(‘24-</a:t>
                      </a:r>
                      <a:r>
                        <a:rPr dirty="0" sz="1400" spc="-20">
                          <a:latin typeface="Arial MT"/>
                          <a:cs typeface="Arial MT"/>
                        </a:rPr>
                        <a:t>’28)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78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785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  <a:solidFill>
                      <a:srgbClr val="C0C7D7">
                        <a:alpha val="18823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12700">
                      <a:solidFill>
                        <a:srgbClr val="C9C9C9"/>
                      </a:solidFill>
                      <a:prstDash val="solid"/>
                    </a:lnT>
                    <a:lnB w="12700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Comparable</a:t>
            </a:r>
            <a:r>
              <a:rPr dirty="0" spc="-105"/>
              <a:t> </a:t>
            </a:r>
            <a:r>
              <a:rPr dirty="0"/>
              <a:t>Company</a:t>
            </a:r>
            <a:r>
              <a:rPr dirty="0" spc="-40"/>
              <a:t> </a:t>
            </a:r>
            <a:r>
              <a:rPr dirty="0" spc="-10"/>
              <a:t>Selection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providers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were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eliminated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because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they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don't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share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same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revenue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cost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drivers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609214" y="1008633"/>
            <a:ext cx="98869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4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1791" y="5545835"/>
            <a:ext cx="7287895" cy="39814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95250">
              <a:lnSpc>
                <a:spcPts val="1480"/>
              </a:lnSpc>
              <a:spcBef>
                <a:spcPts val="5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faci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lities</a:t>
            </a:r>
            <a:r>
              <a:rPr dirty="0" sz="1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1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distinguishes</a:t>
            </a:r>
            <a:r>
              <a:rPr dirty="0" sz="13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3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centers</a:t>
            </a:r>
            <a:endParaRPr sz="1300">
              <a:latin typeface="Arial MT"/>
              <a:cs typeface="Arial MT"/>
            </a:endParaRPr>
          </a:p>
          <a:p>
            <a:pPr algn="ctr" marL="95885">
              <a:lnSpc>
                <a:spcPts val="1480"/>
              </a:lnSpc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digital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infrastructure</a:t>
            </a:r>
            <a:r>
              <a:rPr dirty="0" sz="13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3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providers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61019" y="5545835"/>
            <a:ext cx="3388360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100330">
              <a:lnSpc>
                <a:spcPts val="1480"/>
              </a:lnSpc>
              <a:spcBef>
                <a:spcPts val="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centers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comparable</a:t>
            </a:r>
            <a:endParaRPr sz="1300">
              <a:latin typeface="Arial"/>
              <a:cs typeface="Arial"/>
            </a:endParaRPr>
          </a:p>
          <a:p>
            <a:pPr algn="ctr" marL="96520">
              <a:lnSpc>
                <a:spcPts val="1480"/>
              </a:lnSpc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segment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63" y="1700783"/>
            <a:ext cx="1591056" cy="23317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085082" y="1008633"/>
            <a:ext cx="116649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Market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20" b="1">
                <a:latin typeface="Arial"/>
                <a:cs typeface="Arial"/>
              </a:rPr>
              <a:t>CAGR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24246" y="1008633"/>
            <a:ext cx="14135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Brand</a:t>
            </a:r>
            <a:r>
              <a:rPr dirty="0" sz="1400" spc="-5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relevance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91933" y="1008633"/>
            <a:ext cx="14046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Revenue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drivers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23706" y="1008633"/>
            <a:ext cx="10617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Cost</a:t>
            </a:r>
            <a:r>
              <a:rPr dirty="0" sz="1400" spc="-3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drivers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28172" y="1008633"/>
            <a:ext cx="7842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Retained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05916" y="2587142"/>
            <a:ext cx="509270" cy="523240"/>
          </a:xfrm>
          <a:custGeom>
            <a:avLst/>
            <a:gdLst/>
            <a:ahLst/>
            <a:cxnLst/>
            <a:rect l="l" t="t" r="r" b="b"/>
            <a:pathLst>
              <a:path w="509269" h="523239">
                <a:moveTo>
                  <a:pt x="204978" y="480745"/>
                </a:moveTo>
                <a:lnTo>
                  <a:pt x="0" y="480745"/>
                </a:lnTo>
                <a:lnTo>
                  <a:pt x="0" y="523163"/>
                </a:lnTo>
                <a:lnTo>
                  <a:pt x="204978" y="523163"/>
                </a:lnTo>
                <a:lnTo>
                  <a:pt x="204978" y="480745"/>
                </a:lnTo>
                <a:close/>
              </a:path>
              <a:path w="509269" h="523239">
                <a:moveTo>
                  <a:pt x="275640" y="480745"/>
                </a:moveTo>
                <a:lnTo>
                  <a:pt x="233235" y="480745"/>
                </a:lnTo>
                <a:lnTo>
                  <a:pt x="233235" y="523163"/>
                </a:lnTo>
                <a:lnTo>
                  <a:pt x="275640" y="523163"/>
                </a:lnTo>
                <a:lnTo>
                  <a:pt x="275640" y="480745"/>
                </a:lnTo>
                <a:close/>
              </a:path>
              <a:path w="509269" h="523239">
                <a:moveTo>
                  <a:pt x="480618" y="308102"/>
                </a:moveTo>
                <a:lnTo>
                  <a:pt x="478624" y="298246"/>
                </a:lnTo>
                <a:lnTo>
                  <a:pt x="473202" y="290207"/>
                </a:lnTo>
                <a:lnTo>
                  <a:pt x="465162" y="284784"/>
                </a:lnTo>
                <a:lnTo>
                  <a:pt x="455320" y="282790"/>
                </a:lnTo>
                <a:lnTo>
                  <a:pt x="254444" y="282790"/>
                </a:lnTo>
                <a:lnTo>
                  <a:pt x="254444" y="331533"/>
                </a:lnTo>
                <a:lnTo>
                  <a:pt x="254444" y="347167"/>
                </a:lnTo>
                <a:lnTo>
                  <a:pt x="248119" y="353491"/>
                </a:lnTo>
                <a:lnTo>
                  <a:pt x="232511" y="353491"/>
                </a:lnTo>
                <a:lnTo>
                  <a:pt x="226174" y="347167"/>
                </a:lnTo>
                <a:lnTo>
                  <a:pt x="226174" y="331533"/>
                </a:lnTo>
                <a:lnTo>
                  <a:pt x="232511" y="325208"/>
                </a:lnTo>
                <a:lnTo>
                  <a:pt x="248119" y="325208"/>
                </a:lnTo>
                <a:lnTo>
                  <a:pt x="254444" y="331533"/>
                </a:lnTo>
                <a:lnTo>
                  <a:pt x="254444" y="282790"/>
                </a:lnTo>
                <a:lnTo>
                  <a:pt x="183756" y="282790"/>
                </a:lnTo>
                <a:lnTo>
                  <a:pt x="183756" y="331533"/>
                </a:lnTo>
                <a:lnTo>
                  <a:pt x="183756" y="347167"/>
                </a:lnTo>
                <a:lnTo>
                  <a:pt x="177444" y="353491"/>
                </a:lnTo>
                <a:lnTo>
                  <a:pt x="161836" y="353491"/>
                </a:lnTo>
                <a:lnTo>
                  <a:pt x="155486" y="347167"/>
                </a:lnTo>
                <a:lnTo>
                  <a:pt x="155486" y="331533"/>
                </a:lnTo>
                <a:lnTo>
                  <a:pt x="161836" y="325208"/>
                </a:lnTo>
                <a:lnTo>
                  <a:pt x="177444" y="325208"/>
                </a:lnTo>
                <a:lnTo>
                  <a:pt x="183756" y="331533"/>
                </a:lnTo>
                <a:lnTo>
                  <a:pt x="183756" y="282790"/>
                </a:lnTo>
                <a:lnTo>
                  <a:pt x="113080" y="282790"/>
                </a:lnTo>
                <a:lnTo>
                  <a:pt x="113080" y="331533"/>
                </a:lnTo>
                <a:lnTo>
                  <a:pt x="113080" y="347167"/>
                </a:lnTo>
                <a:lnTo>
                  <a:pt x="106756" y="353491"/>
                </a:lnTo>
                <a:lnTo>
                  <a:pt x="91147" y="353491"/>
                </a:lnTo>
                <a:lnTo>
                  <a:pt x="84823" y="347167"/>
                </a:lnTo>
                <a:lnTo>
                  <a:pt x="84823" y="331533"/>
                </a:lnTo>
                <a:lnTo>
                  <a:pt x="91147" y="325208"/>
                </a:lnTo>
                <a:lnTo>
                  <a:pt x="106756" y="325208"/>
                </a:lnTo>
                <a:lnTo>
                  <a:pt x="113080" y="331533"/>
                </a:lnTo>
                <a:lnTo>
                  <a:pt x="113080" y="282790"/>
                </a:lnTo>
                <a:lnTo>
                  <a:pt x="53581" y="282790"/>
                </a:lnTo>
                <a:lnTo>
                  <a:pt x="43726" y="284784"/>
                </a:lnTo>
                <a:lnTo>
                  <a:pt x="35687" y="290207"/>
                </a:lnTo>
                <a:lnTo>
                  <a:pt x="30264" y="298246"/>
                </a:lnTo>
                <a:lnTo>
                  <a:pt x="28282" y="308102"/>
                </a:lnTo>
                <a:lnTo>
                  <a:pt x="28282" y="370598"/>
                </a:lnTo>
                <a:lnTo>
                  <a:pt x="30264" y="380453"/>
                </a:lnTo>
                <a:lnTo>
                  <a:pt x="35687" y="388493"/>
                </a:lnTo>
                <a:lnTo>
                  <a:pt x="43726" y="393915"/>
                </a:lnTo>
                <a:lnTo>
                  <a:pt x="53581" y="395909"/>
                </a:lnTo>
                <a:lnTo>
                  <a:pt x="233235" y="395909"/>
                </a:lnTo>
                <a:lnTo>
                  <a:pt x="233235" y="452475"/>
                </a:lnTo>
                <a:lnTo>
                  <a:pt x="275640" y="452475"/>
                </a:lnTo>
                <a:lnTo>
                  <a:pt x="275640" y="395909"/>
                </a:lnTo>
                <a:lnTo>
                  <a:pt x="455320" y="395909"/>
                </a:lnTo>
                <a:lnTo>
                  <a:pt x="465162" y="393928"/>
                </a:lnTo>
                <a:lnTo>
                  <a:pt x="473202" y="388493"/>
                </a:lnTo>
                <a:lnTo>
                  <a:pt x="478624" y="380453"/>
                </a:lnTo>
                <a:lnTo>
                  <a:pt x="480618" y="370598"/>
                </a:lnTo>
                <a:lnTo>
                  <a:pt x="480618" y="353491"/>
                </a:lnTo>
                <a:lnTo>
                  <a:pt x="480618" y="325208"/>
                </a:lnTo>
                <a:lnTo>
                  <a:pt x="480618" y="308102"/>
                </a:lnTo>
                <a:close/>
              </a:path>
              <a:path w="509269" h="523239">
                <a:moveTo>
                  <a:pt x="480618" y="166712"/>
                </a:moveTo>
                <a:lnTo>
                  <a:pt x="478624" y="156857"/>
                </a:lnTo>
                <a:lnTo>
                  <a:pt x="473202" y="148805"/>
                </a:lnTo>
                <a:lnTo>
                  <a:pt x="465162" y="143383"/>
                </a:lnTo>
                <a:lnTo>
                  <a:pt x="455320" y="141389"/>
                </a:lnTo>
                <a:lnTo>
                  <a:pt x="254444" y="141389"/>
                </a:lnTo>
                <a:lnTo>
                  <a:pt x="254444" y="190131"/>
                </a:lnTo>
                <a:lnTo>
                  <a:pt x="254444" y="205765"/>
                </a:lnTo>
                <a:lnTo>
                  <a:pt x="248119" y="212090"/>
                </a:lnTo>
                <a:lnTo>
                  <a:pt x="232511" y="212090"/>
                </a:lnTo>
                <a:lnTo>
                  <a:pt x="226174" y="205765"/>
                </a:lnTo>
                <a:lnTo>
                  <a:pt x="226174" y="190131"/>
                </a:lnTo>
                <a:lnTo>
                  <a:pt x="232511" y="183819"/>
                </a:lnTo>
                <a:lnTo>
                  <a:pt x="248119" y="183819"/>
                </a:lnTo>
                <a:lnTo>
                  <a:pt x="254444" y="190131"/>
                </a:lnTo>
                <a:lnTo>
                  <a:pt x="254444" y="141389"/>
                </a:lnTo>
                <a:lnTo>
                  <a:pt x="183756" y="141389"/>
                </a:lnTo>
                <a:lnTo>
                  <a:pt x="183756" y="190131"/>
                </a:lnTo>
                <a:lnTo>
                  <a:pt x="183756" y="205765"/>
                </a:lnTo>
                <a:lnTo>
                  <a:pt x="177444" y="212090"/>
                </a:lnTo>
                <a:lnTo>
                  <a:pt x="161836" y="212090"/>
                </a:lnTo>
                <a:lnTo>
                  <a:pt x="155486" y="205765"/>
                </a:lnTo>
                <a:lnTo>
                  <a:pt x="155486" y="190131"/>
                </a:lnTo>
                <a:lnTo>
                  <a:pt x="161836" y="183819"/>
                </a:lnTo>
                <a:lnTo>
                  <a:pt x="177444" y="183819"/>
                </a:lnTo>
                <a:lnTo>
                  <a:pt x="183756" y="190131"/>
                </a:lnTo>
                <a:lnTo>
                  <a:pt x="183756" y="141389"/>
                </a:lnTo>
                <a:lnTo>
                  <a:pt x="113080" y="141389"/>
                </a:lnTo>
                <a:lnTo>
                  <a:pt x="113080" y="190131"/>
                </a:lnTo>
                <a:lnTo>
                  <a:pt x="113080" y="205765"/>
                </a:lnTo>
                <a:lnTo>
                  <a:pt x="106756" y="212090"/>
                </a:lnTo>
                <a:lnTo>
                  <a:pt x="91147" y="212090"/>
                </a:lnTo>
                <a:lnTo>
                  <a:pt x="84823" y="205765"/>
                </a:lnTo>
                <a:lnTo>
                  <a:pt x="84823" y="190131"/>
                </a:lnTo>
                <a:lnTo>
                  <a:pt x="91147" y="183819"/>
                </a:lnTo>
                <a:lnTo>
                  <a:pt x="106756" y="183819"/>
                </a:lnTo>
                <a:lnTo>
                  <a:pt x="113080" y="190131"/>
                </a:lnTo>
                <a:lnTo>
                  <a:pt x="113080" y="141389"/>
                </a:lnTo>
                <a:lnTo>
                  <a:pt x="53581" y="141389"/>
                </a:lnTo>
                <a:lnTo>
                  <a:pt x="43726" y="143383"/>
                </a:lnTo>
                <a:lnTo>
                  <a:pt x="35687" y="148805"/>
                </a:lnTo>
                <a:lnTo>
                  <a:pt x="30264" y="156857"/>
                </a:lnTo>
                <a:lnTo>
                  <a:pt x="28282" y="166712"/>
                </a:lnTo>
                <a:lnTo>
                  <a:pt x="28282" y="229196"/>
                </a:lnTo>
                <a:lnTo>
                  <a:pt x="30264" y="239052"/>
                </a:lnTo>
                <a:lnTo>
                  <a:pt x="35687" y="247103"/>
                </a:lnTo>
                <a:lnTo>
                  <a:pt x="43726" y="252526"/>
                </a:lnTo>
                <a:lnTo>
                  <a:pt x="53581" y="254508"/>
                </a:lnTo>
                <a:lnTo>
                  <a:pt x="455320" y="254508"/>
                </a:lnTo>
                <a:lnTo>
                  <a:pt x="465162" y="252526"/>
                </a:lnTo>
                <a:lnTo>
                  <a:pt x="473202" y="247103"/>
                </a:lnTo>
                <a:lnTo>
                  <a:pt x="478624" y="239052"/>
                </a:lnTo>
                <a:lnTo>
                  <a:pt x="480618" y="229196"/>
                </a:lnTo>
                <a:lnTo>
                  <a:pt x="480618" y="212090"/>
                </a:lnTo>
                <a:lnTo>
                  <a:pt x="480618" y="183819"/>
                </a:lnTo>
                <a:lnTo>
                  <a:pt x="480618" y="166712"/>
                </a:lnTo>
                <a:close/>
              </a:path>
              <a:path w="509269" h="523239">
                <a:moveTo>
                  <a:pt x="480618" y="25311"/>
                </a:moveTo>
                <a:lnTo>
                  <a:pt x="478624" y="15455"/>
                </a:lnTo>
                <a:lnTo>
                  <a:pt x="473202" y="7404"/>
                </a:lnTo>
                <a:lnTo>
                  <a:pt x="465162" y="1981"/>
                </a:lnTo>
                <a:lnTo>
                  <a:pt x="455320" y="0"/>
                </a:lnTo>
                <a:lnTo>
                  <a:pt x="254444" y="0"/>
                </a:lnTo>
                <a:lnTo>
                  <a:pt x="254444" y="48742"/>
                </a:lnTo>
                <a:lnTo>
                  <a:pt x="254444" y="64376"/>
                </a:lnTo>
                <a:lnTo>
                  <a:pt x="248119" y="70700"/>
                </a:lnTo>
                <a:lnTo>
                  <a:pt x="232511" y="70700"/>
                </a:lnTo>
                <a:lnTo>
                  <a:pt x="226174" y="64376"/>
                </a:lnTo>
                <a:lnTo>
                  <a:pt x="226174" y="48742"/>
                </a:lnTo>
                <a:lnTo>
                  <a:pt x="232511" y="42418"/>
                </a:lnTo>
                <a:lnTo>
                  <a:pt x="248119" y="42418"/>
                </a:lnTo>
                <a:lnTo>
                  <a:pt x="254444" y="48742"/>
                </a:lnTo>
                <a:lnTo>
                  <a:pt x="254444" y="0"/>
                </a:lnTo>
                <a:lnTo>
                  <a:pt x="183756" y="0"/>
                </a:lnTo>
                <a:lnTo>
                  <a:pt x="183756" y="48742"/>
                </a:lnTo>
                <a:lnTo>
                  <a:pt x="183756" y="64376"/>
                </a:lnTo>
                <a:lnTo>
                  <a:pt x="177444" y="70700"/>
                </a:lnTo>
                <a:lnTo>
                  <a:pt x="161836" y="70700"/>
                </a:lnTo>
                <a:lnTo>
                  <a:pt x="155486" y="64376"/>
                </a:lnTo>
                <a:lnTo>
                  <a:pt x="155486" y="48742"/>
                </a:lnTo>
                <a:lnTo>
                  <a:pt x="161836" y="42418"/>
                </a:lnTo>
                <a:lnTo>
                  <a:pt x="177444" y="42418"/>
                </a:lnTo>
                <a:lnTo>
                  <a:pt x="183756" y="48742"/>
                </a:lnTo>
                <a:lnTo>
                  <a:pt x="183756" y="0"/>
                </a:lnTo>
                <a:lnTo>
                  <a:pt x="113080" y="0"/>
                </a:lnTo>
                <a:lnTo>
                  <a:pt x="113080" y="48742"/>
                </a:lnTo>
                <a:lnTo>
                  <a:pt x="113080" y="64376"/>
                </a:lnTo>
                <a:lnTo>
                  <a:pt x="106756" y="70700"/>
                </a:lnTo>
                <a:lnTo>
                  <a:pt x="91147" y="70700"/>
                </a:lnTo>
                <a:lnTo>
                  <a:pt x="84823" y="64376"/>
                </a:lnTo>
                <a:lnTo>
                  <a:pt x="84823" y="48742"/>
                </a:lnTo>
                <a:lnTo>
                  <a:pt x="91147" y="42418"/>
                </a:lnTo>
                <a:lnTo>
                  <a:pt x="106756" y="42418"/>
                </a:lnTo>
                <a:lnTo>
                  <a:pt x="113080" y="48742"/>
                </a:lnTo>
                <a:lnTo>
                  <a:pt x="113080" y="0"/>
                </a:lnTo>
                <a:lnTo>
                  <a:pt x="53581" y="0"/>
                </a:lnTo>
                <a:lnTo>
                  <a:pt x="43726" y="1981"/>
                </a:lnTo>
                <a:lnTo>
                  <a:pt x="35687" y="7404"/>
                </a:lnTo>
                <a:lnTo>
                  <a:pt x="30264" y="15455"/>
                </a:lnTo>
                <a:lnTo>
                  <a:pt x="28282" y="25311"/>
                </a:lnTo>
                <a:lnTo>
                  <a:pt x="28282" y="87795"/>
                </a:lnTo>
                <a:lnTo>
                  <a:pt x="30264" y="97650"/>
                </a:lnTo>
                <a:lnTo>
                  <a:pt x="35687" y="105702"/>
                </a:lnTo>
                <a:lnTo>
                  <a:pt x="43726" y="111125"/>
                </a:lnTo>
                <a:lnTo>
                  <a:pt x="53581" y="113118"/>
                </a:lnTo>
                <a:lnTo>
                  <a:pt x="455320" y="113118"/>
                </a:lnTo>
                <a:lnTo>
                  <a:pt x="465162" y="111125"/>
                </a:lnTo>
                <a:lnTo>
                  <a:pt x="473202" y="105702"/>
                </a:lnTo>
                <a:lnTo>
                  <a:pt x="478624" y="97650"/>
                </a:lnTo>
                <a:lnTo>
                  <a:pt x="480618" y="87795"/>
                </a:lnTo>
                <a:lnTo>
                  <a:pt x="480618" y="70700"/>
                </a:lnTo>
                <a:lnTo>
                  <a:pt x="480618" y="42418"/>
                </a:lnTo>
                <a:lnTo>
                  <a:pt x="480618" y="25311"/>
                </a:lnTo>
                <a:close/>
              </a:path>
              <a:path w="509269" h="523239">
                <a:moveTo>
                  <a:pt x="508889" y="480745"/>
                </a:moveTo>
                <a:lnTo>
                  <a:pt x="303911" y="480745"/>
                </a:lnTo>
                <a:lnTo>
                  <a:pt x="303911" y="523163"/>
                </a:lnTo>
                <a:lnTo>
                  <a:pt x="508889" y="523163"/>
                </a:lnTo>
                <a:lnTo>
                  <a:pt x="508889" y="480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1004185" y="3590023"/>
            <a:ext cx="156845" cy="280035"/>
            <a:chOff x="1004185" y="3590023"/>
            <a:chExt cx="156845" cy="280035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185" y="3630301"/>
              <a:ext cx="99583" cy="19937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084051" y="3590023"/>
              <a:ext cx="76835" cy="280035"/>
            </a:xfrm>
            <a:custGeom>
              <a:avLst/>
              <a:gdLst/>
              <a:ahLst/>
              <a:cxnLst/>
              <a:rect l="l" t="t" r="r" b="b"/>
              <a:pathLst>
                <a:path w="76834" h="280035">
                  <a:moveTo>
                    <a:pt x="19809" y="0"/>
                  </a:moveTo>
                  <a:lnTo>
                    <a:pt x="0" y="19776"/>
                  </a:lnTo>
                  <a:lnTo>
                    <a:pt x="27494" y="56063"/>
                  </a:lnTo>
                  <a:lnTo>
                    <a:pt x="43990" y="96881"/>
                  </a:lnTo>
                  <a:lnTo>
                    <a:pt x="49489" y="139964"/>
                  </a:lnTo>
                  <a:lnTo>
                    <a:pt x="43990" y="183047"/>
                  </a:lnTo>
                  <a:lnTo>
                    <a:pt x="27494" y="223865"/>
                  </a:lnTo>
                  <a:lnTo>
                    <a:pt x="0" y="260153"/>
                  </a:lnTo>
                  <a:lnTo>
                    <a:pt x="19790" y="279948"/>
                  </a:lnTo>
                  <a:lnTo>
                    <a:pt x="48184" y="244159"/>
                  </a:lnTo>
                  <a:lnTo>
                    <a:pt x="67113" y="204166"/>
                  </a:lnTo>
                  <a:lnTo>
                    <a:pt x="76579" y="161652"/>
                  </a:lnTo>
                  <a:lnTo>
                    <a:pt x="76581" y="118296"/>
                  </a:lnTo>
                  <a:lnTo>
                    <a:pt x="67120" y="75782"/>
                  </a:lnTo>
                  <a:lnTo>
                    <a:pt x="48196" y="35789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748583" y="3590003"/>
            <a:ext cx="431165" cy="582295"/>
            <a:chOff x="748583" y="3590003"/>
            <a:chExt cx="431165" cy="582295"/>
          </a:xfrm>
        </p:grpSpPr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045" y="3630301"/>
              <a:ext cx="99565" cy="19937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48576" y="3590010"/>
              <a:ext cx="431165" cy="582295"/>
            </a:xfrm>
            <a:custGeom>
              <a:avLst/>
              <a:gdLst/>
              <a:ahLst/>
              <a:cxnLst/>
              <a:rect l="l" t="t" r="r" b="b"/>
              <a:pathLst>
                <a:path w="431165" h="582295">
                  <a:moveTo>
                    <a:pt x="95161" y="19799"/>
                  </a:moveTo>
                  <a:lnTo>
                    <a:pt x="75374" y="0"/>
                  </a:lnTo>
                  <a:lnTo>
                    <a:pt x="46977" y="35788"/>
                  </a:lnTo>
                  <a:lnTo>
                    <a:pt x="28054" y="75780"/>
                  </a:lnTo>
                  <a:lnTo>
                    <a:pt x="18592" y="118300"/>
                  </a:lnTo>
                  <a:lnTo>
                    <a:pt x="18592" y="161645"/>
                  </a:lnTo>
                  <a:lnTo>
                    <a:pt x="28054" y="204165"/>
                  </a:lnTo>
                  <a:lnTo>
                    <a:pt x="46977" y="244157"/>
                  </a:lnTo>
                  <a:lnTo>
                    <a:pt x="75374" y="279971"/>
                  </a:lnTo>
                  <a:lnTo>
                    <a:pt x="95161" y="260172"/>
                  </a:lnTo>
                  <a:lnTo>
                    <a:pt x="67678" y="223888"/>
                  </a:lnTo>
                  <a:lnTo>
                    <a:pt x="51181" y="183070"/>
                  </a:lnTo>
                  <a:lnTo>
                    <a:pt x="45681" y="139979"/>
                  </a:lnTo>
                  <a:lnTo>
                    <a:pt x="51181" y="96901"/>
                  </a:lnTo>
                  <a:lnTo>
                    <a:pt x="67678" y="56083"/>
                  </a:lnTo>
                  <a:lnTo>
                    <a:pt x="95161" y="19799"/>
                  </a:lnTo>
                  <a:close/>
                </a:path>
                <a:path w="431165" h="582295">
                  <a:moveTo>
                    <a:pt x="430885" y="565658"/>
                  </a:moveTo>
                  <a:lnTo>
                    <a:pt x="430669" y="564400"/>
                  </a:lnTo>
                  <a:lnTo>
                    <a:pt x="430276" y="563194"/>
                  </a:lnTo>
                  <a:lnTo>
                    <a:pt x="429691" y="562051"/>
                  </a:lnTo>
                  <a:lnTo>
                    <a:pt x="429691" y="561708"/>
                  </a:lnTo>
                  <a:lnTo>
                    <a:pt x="429501" y="561276"/>
                  </a:lnTo>
                  <a:lnTo>
                    <a:pt x="417969" y="538797"/>
                  </a:lnTo>
                  <a:lnTo>
                    <a:pt x="386003" y="476542"/>
                  </a:lnTo>
                  <a:lnTo>
                    <a:pt x="386003" y="538734"/>
                  </a:lnTo>
                  <a:lnTo>
                    <a:pt x="285673" y="494677"/>
                  </a:lnTo>
                  <a:lnTo>
                    <a:pt x="250596" y="479272"/>
                  </a:lnTo>
                  <a:lnTo>
                    <a:pt x="285826" y="463791"/>
                  </a:lnTo>
                  <a:lnTo>
                    <a:pt x="336181" y="441655"/>
                  </a:lnTo>
                  <a:lnTo>
                    <a:pt x="386003" y="538734"/>
                  </a:lnTo>
                  <a:lnTo>
                    <a:pt x="386003" y="476542"/>
                  </a:lnTo>
                  <a:lnTo>
                    <a:pt x="368096" y="441655"/>
                  </a:lnTo>
                  <a:lnTo>
                    <a:pt x="342658" y="392099"/>
                  </a:lnTo>
                  <a:lnTo>
                    <a:pt x="310730" y="329920"/>
                  </a:lnTo>
                  <a:lnTo>
                    <a:pt x="310730" y="392099"/>
                  </a:lnTo>
                  <a:lnTo>
                    <a:pt x="306844" y="389483"/>
                  </a:lnTo>
                  <a:lnTo>
                    <a:pt x="306844" y="423621"/>
                  </a:lnTo>
                  <a:lnTo>
                    <a:pt x="215468" y="463791"/>
                  </a:lnTo>
                  <a:lnTo>
                    <a:pt x="180428" y="448398"/>
                  </a:lnTo>
                  <a:lnTo>
                    <a:pt x="180428" y="479272"/>
                  </a:lnTo>
                  <a:lnTo>
                    <a:pt x="180111" y="479272"/>
                  </a:lnTo>
                  <a:lnTo>
                    <a:pt x="44640" y="538797"/>
                  </a:lnTo>
                  <a:lnTo>
                    <a:pt x="94462" y="441655"/>
                  </a:lnTo>
                  <a:lnTo>
                    <a:pt x="94538" y="441515"/>
                  </a:lnTo>
                  <a:lnTo>
                    <a:pt x="180428" y="479272"/>
                  </a:lnTo>
                  <a:lnTo>
                    <a:pt x="180428" y="448398"/>
                  </a:lnTo>
                  <a:lnTo>
                    <a:pt x="164769" y="441515"/>
                  </a:lnTo>
                  <a:lnTo>
                    <a:pt x="123723" y="423481"/>
                  </a:lnTo>
                  <a:lnTo>
                    <a:pt x="170053" y="391591"/>
                  </a:lnTo>
                  <a:lnTo>
                    <a:pt x="214414" y="361061"/>
                  </a:lnTo>
                  <a:lnTo>
                    <a:pt x="306844" y="423621"/>
                  </a:lnTo>
                  <a:lnTo>
                    <a:pt x="306844" y="389483"/>
                  </a:lnTo>
                  <a:lnTo>
                    <a:pt x="264833" y="361061"/>
                  </a:lnTo>
                  <a:lnTo>
                    <a:pt x="239344" y="343814"/>
                  </a:lnTo>
                  <a:lnTo>
                    <a:pt x="264274" y="326771"/>
                  </a:lnTo>
                  <a:lnTo>
                    <a:pt x="273786" y="320268"/>
                  </a:lnTo>
                  <a:lnTo>
                    <a:pt x="310730" y="392099"/>
                  </a:lnTo>
                  <a:lnTo>
                    <a:pt x="310730" y="329920"/>
                  </a:lnTo>
                  <a:lnTo>
                    <a:pt x="305777" y="320268"/>
                  </a:lnTo>
                  <a:lnTo>
                    <a:pt x="260769" y="232587"/>
                  </a:lnTo>
                  <a:lnTo>
                    <a:pt x="260769" y="294741"/>
                  </a:lnTo>
                  <a:lnTo>
                    <a:pt x="214261" y="326771"/>
                  </a:lnTo>
                  <a:lnTo>
                    <a:pt x="206514" y="321602"/>
                  </a:lnTo>
                  <a:lnTo>
                    <a:pt x="189242" y="310095"/>
                  </a:lnTo>
                  <a:lnTo>
                    <a:pt x="189242" y="344030"/>
                  </a:lnTo>
                  <a:lnTo>
                    <a:pt x="119900" y="391591"/>
                  </a:lnTo>
                  <a:lnTo>
                    <a:pt x="156108" y="321602"/>
                  </a:lnTo>
                  <a:lnTo>
                    <a:pt x="189242" y="344030"/>
                  </a:lnTo>
                  <a:lnTo>
                    <a:pt x="189242" y="310095"/>
                  </a:lnTo>
                  <a:lnTo>
                    <a:pt x="171843" y="298488"/>
                  </a:lnTo>
                  <a:lnTo>
                    <a:pt x="170929" y="297840"/>
                  </a:lnTo>
                  <a:lnTo>
                    <a:pt x="169938" y="297332"/>
                  </a:lnTo>
                  <a:lnTo>
                    <a:pt x="168884" y="296938"/>
                  </a:lnTo>
                  <a:lnTo>
                    <a:pt x="215315" y="206298"/>
                  </a:lnTo>
                  <a:lnTo>
                    <a:pt x="260769" y="294741"/>
                  </a:lnTo>
                  <a:lnTo>
                    <a:pt x="260769" y="232587"/>
                  </a:lnTo>
                  <a:lnTo>
                    <a:pt x="228257" y="169240"/>
                  </a:lnTo>
                  <a:lnTo>
                    <a:pt x="225920" y="166141"/>
                  </a:lnTo>
                  <a:lnTo>
                    <a:pt x="235292" y="159956"/>
                  </a:lnTo>
                  <a:lnTo>
                    <a:pt x="241350" y="150964"/>
                  </a:lnTo>
                  <a:lnTo>
                    <a:pt x="243598" y="140360"/>
                  </a:lnTo>
                  <a:lnTo>
                    <a:pt x="241528" y="129324"/>
                  </a:lnTo>
                  <a:lnTo>
                    <a:pt x="235343" y="119951"/>
                  </a:lnTo>
                  <a:lnTo>
                    <a:pt x="226364" y="113893"/>
                  </a:lnTo>
                  <a:lnTo>
                    <a:pt x="215760" y="111645"/>
                  </a:lnTo>
                  <a:lnTo>
                    <a:pt x="204711" y="113703"/>
                  </a:lnTo>
                  <a:lnTo>
                    <a:pt x="195313" y="119951"/>
                  </a:lnTo>
                  <a:lnTo>
                    <a:pt x="189293" y="128879"/>
                  </a:lnTo>
                  <a:lnTo>
                    <a:pt x="187045" y="139496"/>
                  </a:lnTo>
                  <a:lnTo>
                    <a:pt x="189103" y="150533"/>
                  </a:lnTo>
                  <a:lnTo>
                    <a:pt x="191985" y="157632"/>
                  </a:lnTo>
                  <a:lnTo>
                    <a:pt x="197624" y="163271"/>
                  </a:lnTo>
                  <a:lnTo>
                    <a:pt x="204711" y="166141"/>
                  </a:lnTo>
                  <a:lnTo>
                    <a:pt x="203911" y="167043"/>
                  </a:lnTo>
                  <a:lnTo>
                    <a:pt x="203314" y="167906"/>
                  </a:lnTo>
                  <a:lnTo>
                    <a:pt x="1384" y="561276"/>
                  </a:lnTo>
                  <a:lnTo>
                    <a:pt x="1384" y="561708"/>
                  </a:lnTo>
                  <a:lnTo>
                    <a:pt x="800" y="562838"/>
                  </a:lnTo>
                  <a:lnTo>
                    <a:pt x="393" y="564057"/>
                  </a:lnTo>
                  <a:lnTo>
                    <a:pt x="0" y="566483"/>
                  </a:lnTo>
                  <a:lnTo>
                    <a:pt x="0" y="567677"/>
                  </a:lnTo>
                  <a:lnTo>
                    <a:pt x="127" y="568540"/>
                  </a:lnTo>
                  <a:lnTo>
                    <a:pt x="215" y="569899"/>
                  </a:lnTo>
                  <a:lnTo>
                    <a:pt x="1905" y="574078"/>
                  </a:lnTo>
                  <a:lnTo>
                    <a:pt x="2159" y="574573"/>
                  </a:lnTo>
                  <a:lnTo>
                    <a:pt x="4699" y="577469"/>
                  </a:lnTo>
                  <a:lnTo>
                    <a:pt x="5308" y="578053"/>
                  </a:lnTo>
                  <a:lnTo>
                    <a:pt x="10693" y="580656"/>
                  </a:lnTo>
                  <a:lnTo>
                    <a:pt x="12420" y="580656"/>
                  </a:lnTo>
                  <a:lnTo>
                    <a:pt x="13906" y="581863"/>
                  </a:lnTo>
                  <a:lnTo>
                    <a:pt x="16573" y="581863"/>
                  </a:lnTo>
                  <a:lnTo>
                    <a:pt x="18122" y="581456"/>
                  </a:lnTo>
                  <a:lnTo>
                    <a:pt x="19227" y="581012"/>
                  </a:lnTo>
                  <a:lnTo>
                    <a:pt x="115189" y="538797"/>
                  </a:lnTo>
                  <a:lnTo>
                    <a:pt x="215468" y="494677"/>
                  </a:lnTo>
                  <a:lnTo>
                    <a:pt x="411099" y="580656"/>
                  </a:lnTo>
                  <a:lnTo>
                    <a:pt x="412877" y="581456"/>
                  </a:lnTo>
                  <a:lnTo>
                    <a:pt x="414807" y="581863"/>
                  </a:lnTo>
                  <a:lnTo>
                    <a:pt x="417664" y="581863"/>
                  </a:lnTo>
                  <a:lnTo>
                    <a:pt x="420497" y="581456"/>
                  </a:lnTo>
                  <a:lnTo>
                    <a:pt x="420941" y="581456"/>
                  </a:lnTo>
                  <a:lnTo>
                    <a:pt x="428485" y="575487"/>
                  </a:lnTo>
                  <a:lnTo>
                    <a:pt x="428802" y="575030"/>
                  </a:lnTo>
                  <a:lnTo>
                    <a:pt x="430403" y="569696"/>
                  </a:lnTo>
                  <a:lnTo>
                    <a:pt x="430669" y="568845"/>
                  </a:lnTo>
                  <a:lnTo>
                    <a:pt x="430771" y="568540"/>
                  </a:lnTo>
                  <a:lnTo>
                    <a:pt x="430885" y="565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636031" y="4717831"/>
            <a:ext cx="649605" cy="395605"/>
            <a:chOff x="636031" y="4717831"/>
            <a:chExt cx="649605" cy="395605"/>
          </a:xfrm>
        </p:grpSpPr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338" y="4858715"/>
              <a:ext cx="221793" cy="17673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36031" y="4717831"/>
              <a:ext cx="649605" cy="395605"/>
            </a:xfrm>
            <a:custGeom>
              <a:avLst/>
              <a:gdLst/>
              <a:ahLst/>
              <a:cxnLst/>
              <a:rect l="l" t="t" r="r" b="b"/>
              <a:pathLst>
                <a:path w="649605" h="395604">
                  <a:moveTo>
                    <a:pt x="286831" y="0"/>
                  </a:moveTo>
                  <a:lnTo>
                    <a:pt x="240519" y="3715"/>
                  </a:lnTo>
                  <a:lnTo>
                    <a:pt x="198539" y="21487"/>
                  </a:lnTo>
                  <a:lnTo>
                    <a:pt x="164226" y="50075"/>
                  </a:lnTo>
                  <a:lnTo>
                    <a:pt x="139540" y="87298"/>
                  </a:lnTo>
                  <a:lnTo>
                    <a:pt x="126440" y="130974"/>
                  </a:lnTo>
                  <a:lnTo>
                    <a:pt x="97031" y="135133"/>
                  </a:lnTo>
                  <a:lnTo>
                    <a:pt x="45279" y="161987"/>
                  </a:lnTo>
                  <a:lnTo>
                    <a:pt x="8024" y="215228"/>
                  </a:lnTo>
                  <a:lnTo>
                    <a:pt x="0" y="249552"/>
                  </a:lnTo>
                  <a:lnTo>
                    <a:pt x="979" y="282230"/>
                  </a:lnTo>
                  <a:lnTo>
                    <a:pt x="1056" y="284788"/>
                  </a:lnTo>
                  <a:lnTo>
                    <a:pt x="30596" y="348944"/>
                  </a:lnTo>
                  <a:lnTo>
                    <a:pt x="87803" y="387768"/>
                  </a:lnTo>
                  <a:lnTo>
                    <a:pt x="541531" y="395388"/>
                  </a:lnTo>
                  <a:lnTo>
                    <a:pt x="584343" y="385684"/>
                  </a:lnTo>
                  <a:lnTo>
                    <a:pt x="618909" y="361164"/>
                  </a:lnTo>
                  <a:lnTo>
                    <a:pt x="625196" y="351343"/>
                  </a:lnTo>
                  <a:lnTo>
                    <a:pt x="541531" y="351343"/>
                  </a:lnTo>
                  <a:lnTo>
                    <a:pt x="124532" y="350706"/>
                  </a:lnTo>
                  <a:lnTo>
                    <a:pt x="80663" y="335685"/>
                  </a:lnTo>
                  <a:lnTo>
                    <a:pt x="50531" y="300435"/>
                  </a:lnTo>
                  <a:lnTo>
                    <a:pt x="42988" y="254096"/>
                  </a:lnTo>
                  <a:lnTo>
                    <a:pt x="48300" y="231225"/>
                  </a:lnTo>
                  <a:lnTo>
                    <a:pt x="59507" y="210157"/>
                  </a:lnTo>
                  <a:lnTo>
                    <a:pt x="76131" y="193227"/>
                  </a:lnTo>
                  <a:lnTo>
                    <a:pt x="96334" y="181597"/>
                  </a:lnTo>
                  <a:lnTo>
                    <a:pt x="118721" y="175810"/>
                  </a:lnTo>
                  <a:lnTo>
                    <a:pt x="167716" y="175810"/>
                  </a:lnTo>
                  <a:lnTo>
                    <a:pt x="167716" y="152674"/>
                  </a:lnTo>
                  <a:lnTo>
                    <a:pt x="191002" y="85525"/>
                  </a:lnTo>
                  <a:lnTo>
                    <a:pt x="250473" y="46626"/>
                  </a:lnTo>
                  <a:lnTo>
                    <a:pt x="286821" y="44212"/>
                  </a:lnTo>
                  <a:lnTo>
                    <a:pt x="379966" y="44212"/>
                  </a:lnTo>
                  <a:lnTo>
                    <a:pt x="370239" y="33345"/>
                  </a:lnTo>
                  <a:lnTo>
                    <a:pt x="331088" y="10282"/>
                  </a:lnTo>
                  <a:lnTo>
                    <a:pt x="286831" y="0"/>
                  </a:lnTo>
                  <a:close/>
                </a:path>
                <a:path w="649605" h="395604">
                  <a:moveTo>
                    <a:pt x="523640" y="109408"/>
                  </a:moveTo>
                  <a:lnTo>
                    <a:pt x="418359" y="109408"/>
                  </a:lnTo>
                  <a:lnTo>
                    <a:pt x="438873" y="109820"/>
                  </a:lnTo>
                  <a:lnTo>
                    <a:pt x="458713" y="115046"/>
                  </a:lnTo>
                  <a:lnTo>
                    <a:pt x="492309" y="139234"/>
                  </a:lnTo>
                  <a:lnTo>
                    <a:pt x="510896" y="175810"/>
                  </a:lnTo>
                  <a:lnTo>
                    <a:pt x="513397" y="218641"/>
                  </a:lnTo>
                  <a:lnTo>
                    <a:pt x="542238" y="218641"/>
                  </a:lnTo>
                  <a:lnTo>
                    <a:pt x="567859" y="224822"/>
                  </a:lnTo>
                  <a:lnTo>
                    <a:pt x="588405" y="239831"/>
                  </a:lnTo>
                  <a:lnTo>
                    <a:pt x="601823" y="261452"/>
                  </a:lnTo>
                  <a:lnTo>
                    <a:pt x="606064" y="287474"/>
                  </a:lnTo>
                  <a:lnTo>
                    <a:pt x="600354" y="312077"/>
                  </a:lnTo>
                  <a:lnTo>
                    <a:pt x="586432" y="332172"/>
                  </a:lnTo>
                  <a:lnTo>
                    <a:pt x="566192" y="345885"/>
                  </a:lnTo>
                  <a:lnTo>
                    <a:pt x="541531" y="351343"/>
                  </a:lnTo>
                  <a:lnTo>
                    <a:pt x="625196" y="351343"/>
                  </a:lnTo>
                  <a:lnTo>
                    <a:pt x="641762" y="325466"/>
                  </a:lnTo>
                  <a:lnTo>
                    <a:pt x="649434" y="282231"/>
                  </a:lnTo>
                  <a:lnTo>
                    <a:pt x="641629" y="243920"/>
                  </a:lnTo>
                  <a:lnTo>
                    <a:pt x="621707" y="211571"/>
                  </a:lnTo>
                  <a:lnTo>
                    <a:pt x="592029" y="187853"/>
                  </a:lnTo>
                  <a:lnTo>
                    <a:pt x="554960" y="175436"/>
                  </a:lnTo>
                  <a:lnTo>
                    <a:pt x="548295" y="150290"/>
                  </a:lnTo>
                  <a:lnTo>
                    <a:pt x="537006" y="127117"/>
                  </a:lnTo>
                  <a:lnTo>
                    <a:pt x="523640" y="109408"/>
                  </a:lnTo>
                  <a:close/>
                </a:path>
                <a:path w="649605" h="395604">
                  <a:moveTo>
                    <a:pt x="167716" y="175810"/>
                  </a:moveTo>
                  <a:lnTo>
                    <a:pt x="121332" y="175810"/>
                  </a:lnTo>
                  <a:lnTo>
                    <a:pt x="142625" y="176221"/>
                  </a:lnTo>
                  <a:lnTo>
                    <a:pt x="167716" y="180384"/>
                  </a:lnTo>
                  <a:lnTo>
                    <a:pt x="167716" y="175810"/>
                  </a:lnTo>
                  <a:close/>
                </a:path>
                <a:path w="649605" h="395604">
                  <a:moveTo>
                    <a:pt x="379966" y="44212"/>
                  </a:moveTo>
                  <a:lnTo>
                    <a:pt x="286821" y="44212"/>
                  </a:lnTo>
                  <a:lnTo>
                    <a:pt x="321007" y="53696"/>
                  </a:lnTo>
                  <a:lnTo>
                    <a:pt x="350248" y="73784"/>
                  </a:lnTo>
                  <a:lnTo>
                    <a:pt x="371765" y="103185"/>
                  </a:lnTo>
                  <a:lnTo>
                    <a:pt x="380325" y="120231"/>
                  </a:lnTo>
                  <a:lnTo>
                    <a:pt x="398054" y="113927"/>
                  </a:lnTo>
                  <a:lnTo>
                    <a:pt x="418359" y="109408"/>
                  </a:lnTo>
                  <a:lnTo>
                    <a:pt x="523640" y="109408"/>
                  </a:lnTo>
                  <a:lnTo>
                    <a:pt x="521476" y="106540"/>
                  </a:lnTo>
                  <a:lnTo>
                    <a:pt x="478934" y="76117"/>
                  </a:lnTo>
                  <a:lnTo>
                    <a:pt x="401234" y="67973"/>
                  </a:lnTo>
                  <a:lnTo>
                    <a:pt x="379966" y="44212"/>
                  </a:lnTo>
                  <a:close/>
                </a:path>
                <a:path w="649605" h="395604">
                  <a:moveTo>
                    <a:pt x="427691" y="65341"/>
                  </a:moveTo>
                  <a:lnTo>
                    <a:pt x="401234" y="67973"/>
                  </a:lnTo>
                  <a:lnTo>
                    <a:pt x="452541" y="67973"/>
                  </a:lnTo>
                  <a:lnTo>
                    <a:pt x="427691" y="653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10676642" y="2597948"/>
            <a:ext cx="501650" cy="501650"/>
          </a:xfrm>
          <a:custGeom>
            <a:avLst/>
            <a:gdLst/>
            <a:ahLst/>
            <a:cxnLst/>
            <a:rect l="l" t="t" r="r" b="b"/>
            <a:pathLst>
              <a:path w="501650" h="501650">
                <a:moveTo>
                  <a:pt x="250720" y="0"/>
                </a:moveTo>
                <a:lnTo>
                  <a:pt x="250537" y="0"/>
                </a:lnTo>
                <a:lnTo>
                  <a:pt x="205445" y="4053"/>
                </a:lnTo>
                <a:lnTo>
                  <a:pt x="163060" y="15703"/>
                </a:lnTo>
                <a:lnTo>
                  <a:pt x="124040" y="34245"/>
                </a:lnTo>
                <a:lnTo>
                  <a:pt x="89085" y="58969"/>
                </a:lnTo>
                <a:lnTo>
                  <a:pt x="58901" y="89170"/>
                </a:lnTo>
                <a:lnTo>
                  <a:pt x="34194" y="124138"/>
                </a:lnTo>
                <a:lnTo>
                  <a:pt x="15670" y="163168"/>
                </a:lnTo>
                <a:lnTo>
                  <a:pt x="4036" y="205553"/>
                </a:lnTo>
                <a:lnTo>
                  <a:pt x="0" y="250599"/>
                </a:lnTo>
                <a:lnTo>
                  <a:pt x="4036" y="295648"/>
                </a:lnTo>
                <a:lnTo>
                  <a:pt x="15674" y="338048"/>
                </a:lnTo>
                <a:lnTo>
                  <a:pt x="34205" y="377091"/>
                </a:lnTo>
                <a:lnTo>
                  <a:pt x="58922" y="412069"/>
                </a:lnTo>
                <a:lnTo>
                  <a:pt x="89118" y="442274"/>
                </a:lnTo>
                <a:lnTo>
                  <a:pt x="124085" y="466999"/>
                </a:lnTo>
                <a:lnTo>
                  <a:pt x="163116" y="485536"/>
                </a:lnTo>
                <a:lnTo>
                  <a:pt x="205502" y="497177"/>
                </a:lnTo>
                <a:lnTo>
                  <a:pt x="250537" y="501215"/>
                </a:lnTo>
                <a:lnTo>
                  <a:pt x="295571" y="497177"/>
                </a:lnTo>
                <a:lnTo>
                  <a:pt x="337955" y="485536"/>
                </a:lnTo>
                <a:lnTo>
                  <a:pt x="376984" y="466999"/>
                </a:lnTo>
                <a:lnTo>
                  <a:pt x="411950" y="442274"/>
                </a:lnTo>
                <a:lnTo>
                  <a:pt x="442144" y="412069"/>
                </a:lnTo>
                <a:lnTo>
                  <a:pt x="466860" y="377091"/>
                </a:lnTo>
                <a:lnTo>
                  <a:pt x="468853" y="372893"/>
                </a:lnTo>
                <a:lnTo>
                  <a:pt x="201062" y="372893"/>
                </a:lnTo>
                <a:lnTo>
                  <a:pt x="106660" y="278460"/>
                </a:lnTo>
                <a:lnTo>
                  <a:pt x="138192" y="246915"/>
                </a:lnTo>
                <a:lnTo>
                  <a:pt x="263089" y="246915"/>
                </a:lnTo>
                <a:lnTo>
                  <a:pt x="312620" y="196867"/>
                </a:lnTo>
                <a:lnTo>
                  <a:pt x="330728" y="178867"/>
                </a:lnTo>
                <a:lnTo>
                  <a:pt x="370212" y="140403"/>
                </a:lnTo>
                <a:lnTo>
                  <a:pt x="371073" y="139523"/>
                </a:lnTo>
                <a:lnTo>
                  <a:pt x="373052" y="137763"/>
                </a:lnTo>
                <a:lnTo>
                  <a:pt x="374041" y="136920"/>
                </a:lnTo>
                <a:lnTo>
                  <a:pt x="374921" y="135967"/>
                </a:lnTo>
                <a:lnTo>
                  <a:pt x="375690" y="134922"/>
                </a:lnTo>
                <a:lnTo>
                  <a:pt x="472034" y="134922"/>
                </a:lnTo>
                <a:lnTo>
                  <a:pt x="466920" y="124138"/>
                </a:lnTo>
                <a:lnTo>
                  <a:pt x="442225" y="89170"/>
                </a:lnTo>
                <a:lnTo>
                  <a:pt x="412052" y="58969"/>
                </a:lnTo>
                <a:lnTo>
                  <a:pt x="377107" y="34245"/>
                </a:lnTo>
                <a:lnTo>
                  <a:pt x="338099" y="15703"/>
                </a:lnTo>
                <a:lnTo>
                  <a:pt x="295734" y="4053"/>
                </a:lnTo>
                <a:lnTo>
                  <a:pt x="250720" y="0"/>
                </a:lnTo>
                <a:close/>
              </a:path>
              <a:path w="501650" h="501650">
                <a:moveTo>
                  <a:pt x="472034" y="134922"/>
                </a:moveTo>
                <a:lnTo>
                  <a:pt x="375690" y="134922"/>
                </a:lnTo>
                <a:lnTo>
                  <a:pt x="407666" y="166467"/>
                </a:lnTo>
                <a:lnTo>
                  <a:pt x="201062" y="372893"/>
                </a:lnTo>
                <a:lnTo>
                  <a:pt x="468853" y="372893"/>
                </a:lnTo>
                <a:lnTo>
                  <a:pt x="485391" y="338048"/>
                </a:lnTo>
                <a:lnTo>
                  <a:pt x="497028" y="295648"/>
                </a:lnTo>
                <a:lnTo>
                  <a:pt x="501064" y="250599"/>
                </a:lnTo>
                <a:lnTo>
                  <a:pt x="497047" y="205553"/>
                </a:lnTo>
                <a:lnTo>
                  <a:pt x="485429" y="163168"/>
                </a:lnTo>
                <a:lnTo>
                  <a:pt x="472034" y="134922"/>
                </a:lnTo>
                <a:close/>
              </a:path>
              <a:path w="501650" h="501650">
                <a:moveTo>
                  <a:pt x="263089" y="246915"/>
                </a:moveTo>
                <a:lnTo>
                  <a:pt x="138192" y="246915"/>
                </a:lnTo>
                <a:lnTo>
                  <a:pt x="201062" y="309785"/>
                </a:lnTo>
                <a:lnTo>
                  <a:pt x="263089" y="246915"/>
                </a:lnTo>
                <a:close/>
              </a:path>
            </a:pathLst>
          </a:custGeom>
          <a:solidFill>
            <a:srgbClr val="95A2B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5883973" y="2514409"/>
            <a:ext cx="677545" cy="677545"/>
            <a:chOff x="5883973" y="2514409"/>
            <a:chExt cx="677545" cy="677545"/>
          </a:xfrm>
        </p:grpSpPr>
        <p:sp>
          <p:nvSpPr>
            <p:cNvPr id="27" name="object 27" descr=""/>
            <p:cNvSpPr/>
            <p:nvPr/>
          </p:nvSpPr>
          <p:spPr>
            <a:xfrm>
              <a:off x="5888735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0" y="333755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5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88735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333755" y="0"/>
                  </a:moveTo>
                  <a:lnTo>
                    <a:pt x="333755" y="333755"/>
                  </a:lnTo>
                  <a:lnTo>
                    <a:pt x="97789" y="97789"/>
                  </a:lnTo>
                  <a:lnTo>
                    <a:pt x="63577" y="137875"/>
                  </a:lnTo>
                  <a:lnTo>
                    <a:pt x="36319" y="182404"/>
                  </a:lnTo>
                  <a:lnTo>
                    <a:pt x="16390" y="230487"/>
                  </a:lnTo>
                  <a:lnTo>
                    <a:pt x="4159" y="281234"/>
                  </a:lnTo>
                  <a:lnTo>
                    <a:pt x="0" y="333755"/>
                  </a:lnTo>
                  <a:lnTo>
                    <a:pt x="3619" y="383064"/>
                  </a:lnTo>
                  <a:lnTo>
                    <a:pt x="14135" y="430130"/>
                  </a:lnTo>
                  <a:lnTo>
                    <a:pt x="31028" y="474436"/>
                  </a:lnTo>
                  <a:lnTo>
                    <a:pt x="53783" y="515466"/>
                  </a:lnTo>
                  <a:lnTo>
                    <a:pt x="81882" y="552703"/>
                  </a:lnTo>
                  <a:lnTo>
                    <a:pt x="114808" y="585629"/>
                  </a:lnTo>
                  <a:lnTo>
                    <a:pt x="152045" y="613728"/>
                  </a:lnTo>
                  <a:lnTo>
                    <a:pt x="193075" y="636483"/>
                  </a:lnTo>
                  <a:lnTo>
                    <a:pt x="237381" y="653376"/>
                  </a:lnTo>
                  <a:lnTo>
                    <a:pt x="284447" y="663892"/>
                  </a:lnTo>
                  <a:lnTo>
                    <a:pt x="333755" y="667512"/>
                  </a:lnTo>
                  <a:lnTo>
                    <a:pt x="383064" y="663892"/>
                  </a:lnTo>
                  <a:lnTo>
                    <a:pt x="430130" y="653376"/>
                  </a:lnTo>
                  <a:lnTo>
                    <a:pt x="474436" y="636483"/>
                  </a:lnTo>
                  <a:lnTo>
                    <a:pt x="515466" y="613728"/>
                  </a:lnTo>
                  <a:lnTo>
                    <a:pt x="552703" y="585629"/>
                  </a:lnTo>
                  <a:lnTo>
                    <a:pt x="585629" y="552703"/>
                  </a:lnTo>
                  <a:lnTo>
                    <a:pt x="613728" y="515466"/>
                  </a:lnTo>
                  <a:lnTo>
                    <a:pt x="636483" y="474436"/>
                  </a:lnTo>
                  <a:lnTo>
                    <a:pt x="653376" y="430130"/>
                  </a:lnTo>
                  <a:lnTo>
                    <a:pt x="663892" y="383064"/>
                  </a:lnTo>
                  <a:lnTo>
                    <a:pt x="667512" y="333755"/>
                  </a:lnTo>
                  <a:lnTo>
                    <a:pt x="663892" y="284447"/>
                  </a:lnTo>
                  <a:lnTo>
                    <a:pt x="653376" y="237381"/>
                  </a:lnTo>
                  <a:lnTo>
                    <a:pt x="636483" y="193075"/>
                  </a:lnTo>
                  <a:lnTo>
                    <a:pt x="613728" y="152045"/>
                  </a:lnTo>
                  <a:lnTo>
                    <a:pt x="585629" y="114808"/>
                  </a:lnTo>
                  <a:lnTo>
                    <a:pt x="552703" y="81882"/>
                  </a:lnTo>
                  <a:lnTo>
                    <a:pt x="515466" y="53783"/>
                  </a:lnTo>
                  <a:lnTo>
                    <a:pt x="474436" y="31028"/>
                  </a:lnTo>
                  <a:lnTo>
                    <a:pt x="430130" y="14135"/>
                  </a:lnTo>
                  <a:lnTo>
                    <a:pt x="383064" y="3619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888735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333755" y="0"/>
                  </a:move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lnTo>
                    <a:pt x="4159" y="281234"/>
                  </a:lnTo>
                  <a:lnTo>
                    <a:pt x="16390" y="230487"/>
                  </a:lnTo>
                  <a:lnTo>
                    <a:pt x="36319" y="182404"/>
                  </a:lnTo>
                  <a:lnTo>
                    <a:pt x="63577" y="137875"/>
                  </a:lnTo>
                  <a:lnTo>
                    <a:pt x="97789" y="9778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/>
          <p:nvPr/>
        </p:nvSpPr>
        <p:spPr>
          <a:xfrm>
            <a:off x="10676642" y="3631220"/>
            <a:ext cx="501650" cy="501650"/>
          </a:xfrm>
          <a:custGeom>
            <a:avLst/>
            <a:gdLst/>
            <a:ahLst/>
            <a:cxnLst/>
            <a:rect l="l" t="t" r="r" b="b"/>
            <a:pathLst>
              <a:path w="501650" h="501650">
                <a:moveTo>
                  <a:pt x="250720" y="0"/>
                </a:moveTo>
                <a:lnTo>
                  <a:pt x="250537" y="0"/>
                </a:lnTo>
                <a:lnTo>
                  <a:pt x="205445" y="4053"/>
                </a:lnTo>
                <a:lnTo>
                  <a:pt x="163060" y="15703"/>
                </a:lnTo>
                <a:lnTo>
                  <a:pt x="124040" y="34245"/>
                </a:lnTo>
                <a:lnTo>
                  <a:pt x="89085" y="58969"/>
                </a:lnTo>
                <a:lnTo>
                  <a:pt x="58901" y="89170"/>
                </a:lnTo>
                <a:lnTo>
                  <a:pt x="34194" y="124138"/>
                </a:lnTo>
                <a:lnTo>
                  <a:pt x="15670" y="163168"/>
                </a:lnTo>
                <a:lnTo>
                  <a:pt x="4036" y="205553"/>
                </a:lnTo>
                <a:lnTo>
                  <a:pt x="0" y="250599"/>
                </a:lnTo>
                <a:lnTo>
                  <a:pt x="4036" y="295648"/>
                </a:lnTo>
                <a:lnTo>
                  <a:pt x="15674" y="338048"/>
                </a:lnTo>
                <a:lnTo>
                  <a:pt x="34205" y="377091"/>
                </a:lnTo>
                <a:lnTo>
                  <a:pt x="58922" y="412069"/>
                </a:lnTo>
                <a:lnTo>
                  <a:pt x="89118" y="442274"/>
                </a:lnTo>
                <a:lnTo>
                  <a:pt x="124085" y="466999"/>
                </a:lnTo>
                <a:lnTo>
                  <a:pt x="163116" y="485536"/>
                </a:lnTo>
                <a:lnTo>
                  <a:pt x="205502" y="497177"/>
                </a:lnTo>
                <a:lnTo>
                  <a:pt x="250537" y="501215"/>
                </a:lnTo>
                <a:lnTo>
                  <a:pt x="295571" y="497177"/>
                </a:lnTo>
                <a:lnTo>
                  <a:pt x="337955" y="485536"/>
                </a:lnTo>
                <a:lnTo>
                  <a:pt x="376984" y="466999"/>
                </a:lnTo>
                <a:lnTo>
                  <a:pt x="411950" y="442274"/>
                </a:lnTo>
                <a:lnTo>
                  <a:pt x="442144" y="412069"/>
                </a:lnTo>
                <a:lnTo>
                  <a:pt x="466860" y="377091"/>
                </a:lnTo>
                <a:lnTo>
                  <a:pt x="468853" y="372893"/>
                </a:lnTo>
                <a:lnTo>
                  <a:pt x="201062" y="372893"/>
                </a:lnTo>
                <a:lnTo>
                  <a:pt x="106660" y="278460"/>
                </a:lnTo>
                <a:lnTo>
                  <a:pt x="138192" y="246915"/>
                </a:lnTo>
                <a:lnTo>
                  <a:pt x="263089" y="246915"/>
                </a:lnTo>
                <a:lnTo>
                  <a:pt x="312620" y="196867"/>
                </a:lnTo>
                <a:lnTo>
                  <a:pt x="330728" y="178867"/>
                </a:lnTo>
                <a:lnTo>
                  <a:pt x="370212" y="140403"/>
                </a:lnTo>
                <a:lnTo>
                  <a:pt x="371073" y="139523"/>
                </a:lnTo>
                <a:lnTo>
                  <a:pt x="373052" y="137763"/>
                </a:lnTo>
                <a:lnTo>
                  <a:pt x="374041" y="136920"/>
                </a:lnTo>
                <a:lnTo>
                  <a:pt x="374921" y="135967"/>
                </a:lnTo>
                <a:lnTo>
                  <a:pt x="375690" y="134922"/>
                </a:lnTo>
                <a:lnTo>
                  <a:pt x="472034" y="134922"/>
                </a:lnTo>
                <a:lnTo>
                  <a:pt x="466920" y="124138"/>
                </a:lnTo>
                <a:lnTo>
                  <a:pt x="442225" y="89170"/>
                </a:lnTo>
                <a:lnTo>
                  <a:pt x="412052" y="58969"/>
                </a:lnTo>
                <a:lnTo>
                  <a:pt x="377107" y="34245"/>
                </a:lnTo>
                <a:lnTo>
                  <a:pt x="338099" y="15703"/>
                </a:lnTo>
                <a:lnTo>
                  <a:pt x="295734" y="4053"/>
                </a:lnTo>
                <a:lnTo>
                  <a:pt x="250720" y="0"/>
                </a:lnTo>
                <a:close/>
              </a:path>
              <a:path w="501650" h="501650">
                <a:moveTo>
                  <a:pt x="472034" y="134922"/>
                </a:moveTo>
                <a:lnTo>
                  <a:pt x="375690" y="134922"/>
                </a:lnTo>
                <a:lnTo>
                  <a:pt x="407666" y="166467"/>
                </a:lnTo>
                <a:lnTo>
                  <a:pt x="201062" y="372893"/>
                </a:lnTo>
                <a:lnTo>
                  <a:pt x="468853" y="372893"/>
                </a:lnTo>
                <a:lnTo>
                  <a:pt x="485391" y="338048"/>
                </a:lnTo>
                <a:lnTo>
                  <a:pt x="497028" y="295648"/>
                </a:lnTo>
                <a:lnTo>
                  <a:pt x="501064" y="250599"/>
                </a:lnTo>
                <a:lnTo>
                  <a:pt x="497047" y="205553"/>
                </a:lnTo>
                <a:lnTo>
                  <a:pt x="485429" y="163168"/>
                </a:lnTo>
                <a:lnTo>
                  <a:pt x="472034" y="134922"/>
                </a:lnTo>
                <a:close/>
              </a:path>
              <a:path w="501650" h="501650">
                <a:moveTo>
                  <a:pt x="263089" y="246915"/>
                </a:moveTo>
                <a:lnTo>
                  <a:pt x="138192" y="246915"/>
                </a:lnTo>
                <a:lnTo>
                  <a:pt x="201062" y="309785"/>
                </a:lnTo>
                <a:lnTo>
                  <a:pt x="263089" y="246915"/>
                </a:lnTo>
                <a:close/>
              </a:path>
            </a:pathLst>
          </a:custGeom>
          <a:solidFill>
            <a:srgbClr val="95A2B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5893117" y="3552253"/>
            <a:ext cx="677545" cy="677545"/>
            <a:chOff x="5893117" y="3552253"/>
            <a:chExt cx="677545" cy="677545"/>
          </a:xfrm>
        </p:grpSpPr>
        <p:sp>
          <p:nvSpPr>
            <p:cNvPr id="32" name="object 32" descr=""/>
            <p:cNvSpPr/>
            <p:nvPr/>
          </p:nvSpPr>
          <p:spPr>
            <a:xfrm>
              <a:off x="5897879" y="3557015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20">
                  <a:moveTo>
                    <a:pt x="0" y="333756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6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6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6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31635" y="3557015"/>
              <a:ext cx="334010" cy="570230"/>
            </a:xfrm>
            <a:custGeom>
              <a:avLst/>
              <a:gdLst/>
              <a:ahLst/>
              <a:cxnLst/>
              <a:rect l="l" t="t" r="r" b="b"/>
              <a:pathLst>
                <a:path w="334009" h="570229">
                  <a:moveTo>
                    <a:pt x="0" y="0"/>
                  </a:moveTo>
                  <a:lnTo>
                    <a:pt x="0" y="333756"/>
                  </a:lnTo>
                  <a:lnTo>
                    <a:pt x="235965" y="569722"/>
                  </a:lnTo>
                  <a:lnTo>
                    <a:pt x="270178" y="529636"/>
                  </a:lnTo>
                  <a:lnTo>
                    <a:pt x="297436" y="485107"/>
                  </a:lnTo>
                  <a:lnTo>
                    <a:pt x="317365" y="437024"/>
                  </a:lnTo>
                  <a:lnTo>
                    <a:pt x="329596" y="386277"/>
                  </a:lnTo>
                  <a:lnTo>
                    <a:pt x="333756" y="333756"/>
                  </a:lnTo>
                  <a:lnTo>
                    <a:pt x="330136" y="284447"/>
                  </a:lnTo>
                  <a:lnTo>
                    <a:pt x="319620" y="237381"/>
                  </a:lnTo>
                  <a:lnTo>
                    <a:pt x="302727" y="193075"/>
                  </a:lnTo>
                  <a:lnTo>
                    <a:pt x="279972" y="152045"/>
                  </a:lnTo>
                  <a:lnTo>
                    <a:pt x="251873" y="114808"/>
                  </a:lnTo>
                  <a:lnTo>
                    <a:pt x="218947" y="81882"/>
                  </a:lnTo>
                  <a:lnTo>
                    <a:pt x="181710" y="53783"/>
                  </a:lnTo>
                  <a:lnTo>
                    <a:pt x="140680" y="31028"/>
                  </a:lnTo>
                  <a:lnTo>
                    <a:pt x="96374" y="14135"/>
                  </a:lnTo>
                  <a:lnTo>
                    <a:pt x="49308" y="3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231635" y="3557015"/>
              <a:ext cx="334010" cy="570230"/>
            </a:xfrm>
            <a:custGeom>
              <a:avLst/>
              <a:gdLst/>
              <a:ahLst/>
              <a:cxnLst/>
              <a:rect l="l" t="t" r="r" b="b"/>
              <a:pathLst>
                <a:path w="334009" h="570229">
                  <a:moveTo>
                    <a:pt x="0" y="0"/>
                  </a:moveTo>
                  <a:lnTo>
                    <a:pt x="49308" y="3619"/>
                  </a:lnTo>
                  <a:lnTo>
                    <a:pt x="96374" y="14135"/>
                  </a:lnTo>
                  <a:lnTo>
                    <a:pt x="140680" y="31028"/>
                  </a:lnTo>
                  <a:lnTo>
                    <a:pt x="181710" y="53783"/>
                  </a:lnTo>
                  <a:lnTo>
                    <a:pt x="218947" y="81882"/>
                  </a:lnTo>
                  <a:lnTo>
                    <a:pt x="251873" y="114808"/>
                  </a:lnTo>
                  <a:lnTo>
                    <a:pt x="279972" y="152045"/>
                  </a:lnTo>
                  <a:lnTo>
                    <a:pt x="302727" y="193075"/>
                  </a:lnTo>
                  <a:lnTo>
                    <a:pt x="319620" y="237381"/>
                  </a:lnTo>
                  <a:lnTo>
                    <a:pt x="330136" y="284447"/>
                  </a:lnTo>
                  <a:lnTo>
                    <a:pt x="333756" y="333756"/>
                  </a:lnTo>
                  <a:lnTo>
                    <a:pt x="329596" y="386277"/>
                  </a:lnTo>
                  <a:lnTo>
                    <a:pt x="317365" y="437024"/>
                  </a:lnTo>
                  <a:lnTo>
                    <a:pt x="297436" y="485107"/>
                  </a:lnTo>
                  <a:lnTo>
                    <a:pt x="270178" y="529636"/>
                  </a:lnTo>
                  <a:lnTo>
                    <a:pt x="235965" y="56972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5870257" y="4576381"/>
            <a:ext cx="677545" cy="677545"/>
            <a:chOff x="5870257" y="4576381"/>
            <a:chExt cx="677545" cy="677545"/>
          </a:xfrm>
        </p:grpSpPr>
        <p:sp>
          <p:nvSpPr>
            <p:cNvPr id="36" name="object 36" descr=""/>
            <p:cNvSpPr/>
            <p:nvPr/>
          </p:nvSpPr>
          <p:spPr>
            <a:xfrm>
              <a:off x="5875020" y="4581144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20">
                  <a:moveTo>
                    <a:pt x="0" y="333755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5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1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1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208776" y="4581144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0"/>
                  </a:moveTo>
                  <a:lnTo>
                    <a:pt x="0" y="333755"/>
                  </a:lnTo>
                  <a:lnTo>
                    <a:pt x="333755" y="333755"/>
                  </a:lnTo>
                  <a:lnTo>
                    <a:pt x="330136" y="284447"/>
                  </a:lnTo>
                  <a:lnTo>
                    <a:pt x="319620" y="237381"/>
                  </a:lnTo>
                  <a:lnTo>
                    <a:pt x="302727" y="193075"/>
                  </a:lnTo>
                  <a:lnTo>
                    <a:pt x="279972" y="152045"/>
                  </a:lnTo>
                  <a:lnTo>
                    <a:pt x="251873" y="114808"/>
                  </a:lnTo>
                  <a:lnTo>
                    <a:pt x="218947" y="81882"/>
                  </a:lnTo>
                  <a:lnTo>
                    <a:pt x="181710" y="53783"/>
                  </a:lnTo>
                  <a:lnTo>
                    <a:pt x="140680" y="31028"/>
                  </a:lnTo>
                  <a:lnTo>
                    <a:pt x="96374" y="14135"/>
                  </a:lnTo>
                  <a:lnTo>
                    <a:pt x="49308" y="3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208776" y="4581144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0"/>
                  </a:moveTo>
                  <a:lnTo>
                    <a:pt x="49308" y="3619"/>
                  </a:lnTo>
                  <a:lnTo>
                    <a:pt x="96374" y="14135"/>
                  </a:lnTo>
                  <a:lnTo>
                    <a:pt x="140680" y="31028"/>
                  </a:lnTo>
                  <a:lnTo>
                    <a:pt x="181710" y="53783"/>
                  </a:lnTo>
                  <a:lnTo>
                    <a:pt x="218947" y="81882"/>
                  </a:lnTo>
                  <a:lnTo>
                    <a:pt x="251873" y="114808"/>
                  </a:lnTo>
                  <a:lnTo>
                    <a:pt x="279972" y="152045"/>
                  </a:lnTo>
                  <a:lnTo>
                    <a:pt x="302727" y="193075"/>
                  </a:lnTo>
                  <a:lnTo>
                    <a:pt x="319620" y="237381"/>
                  </a:lnTo>
                  <a:lnTo>
                    <a:pt x="330136" y="284447"/>
                  </a:lnTo>
                  <a:lnTo>
                    <a:pt x="333755" y="33375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10676669" y="4664492"/>
            <a:ext cx="501650" cy="501650"/>
          </a:xfrm>
          <a:custGeom>
            <a:avLst/>
            <a:gdLst/>
            <a:ahLst/>
            <a:cxnLst/>
            <a:rect l="l" t="t" r="r" b="b"/>
            <a:pathLst>
              <a:path w="501650" h="501650">
                <a:moveTo>
                  <a:pt x="250748" y="0"/>
                </a:moveTo>
                <a:lnTo>
                  <a:pt x="205452" y="4053"/>
                </a:lnTo>
                <a:lnTo>
                  <a:pt x="163064" y="15706"/>
                </a:lnTo>
                <a:lnTo>
                  <a:pt x="124040" y="34250"/>
                </a:lnTo>
                <a:lnTo>
                  <a:pt x="89083" y="58977"/>
                </a:lnTo>
                <a:lnTo>
                  <a:pt x="58898" y="89180"/>
                </a:lnTo>
                <a:lnTo>
                  <a:pt x="34190" y="124152"/>
                </a:lnTo>
                <a:lnTo>
                  <a:pt x="15667" y="163184"/>
                </a:lnTo>
                <a:lnTo>
                  <a:pt x="4034" y="205569"/>
                </a:lnTo>
                <a:lnTo>
                  <a:pt x="0" y="250617"/>
                </a:lnTo>
                <a:lnTo>
                  <a:pt x="4038" y="295666"/>
                </a:lnTo>
                <a:lnTo>
                  <a:pt x="15677" y="338066"/>
                </a:lnTo>
                <a:lnTo>
                  <a:pt x="34210" y="377108"/>
                </a:lnTo>
                <a:lnTo>
                  <a:pt x="58929" y="412086"/>
                </a:lnTo>
                <a:lnTo>
                  <a:pt x="89126" y="442290"/>
                </a:lnTo>
                <a:lnTo>
                  <a:pt x="124094" y="467015"/>
                </a:lnTo>
                <a:lnTo>
                  <a:pt x="163126" y="485551"/>
                </a:lnTo>
                <a:lnTo>
                  <a:pt x="205521" y="497191"/>
                </a:lnTo>
                <a:lnTo>
                  <a:pt x="250528" y="501228"/>
                </a:lnTo>
                <a:lnTo>
                  <a:pt x="295567" y="497191"/>
                </a:lnTo>
                <a:lnTo>
                  <a:pt x="337956" y="485551"/>
                </a:lnTo>
                <a:lnTo>
                  <a:pt x="376988" y="467015"/>
                </a:lnTo>
                <a:lnTo>
                  <a:pt x="411956" y="442290"/>
                </a:lnTo>
                <a:lnTo>
                  <a:pt x="442152" y="412086"/>
                </a:lnTo>
                <a:lnTo>
                  <a:pt x="466869" y="377108"/>
                </a:lnTo>
                <a:lnTo>
                  <a:pt x="473759" y="362592"/>
                </a:lnTo>
                <a:lnTo>
                  <a:pt x="170177" y="362592"/>
                </a:lnTo>
                <a:lnTo>
                  <a:pt x="138642" y="331047"/>
                </a:lnTo>
                <a:lnTo>
                  <a:pt x="218956" y="250617"/>
                </a:lnTo>
                <a:lnTo>
                  <a:pt x="138586" y="170170"/>
                </a:lnTo>
                <a:lnTo>
                  <a:pt x="170159" y="138606"/>
                </a:lnTo>
                <a:lnTo>
                  <a:pt x="473788" y="138606"/>
                </a:lnTo>
                <a:lnTo>
                  <a:pt x="466934" y="124152"/>
                </a:lnTo>
                <a:lnTo>
                  <a:pt x="442242" y="89181"/>
                </a:lnTo>
                <a:lnTo>
                  <a:pt x="412072" y="58977"/>
                </a:lnTo>
                <a:lnTo>
                  <a:pt x="377130" y="34250"/>
                </a:lnTo>
                <a:lnTo>
                  <a:pt x="338125" y="15706"/>
                </a:lnTo>
                <a:lnTo>
                  <a:pt x="295761" y="4053"/>
                </a:lnTo>
                <a:lnTo>
                  <a:pt x="250748" y="0"/>
                </a:lnTo>
                <a:close/>
              </a:path>
              <a:path w="501650" h="501650">
                <a:moveTo>
                  <a:pt x="250547" y="282144"/>
                </a:moveTo>
                <a:lnTo>
                  <a:pt x="170141" y="362592"/>
                </a:lnTo>
                <a:lnTo>
                  <a:pt x="330953" y="362592"/>
                </a:lnTo>
                <a:lnTo>
                  <a:pt x="250547" y="282144"/>
                </a:lnTo>
                <a:close/>
              </a:path>
              <a:path w="501650" h="501650">
                <a:moveTo>
                  <a:pt x="473788" y="138606"/>
                </a:moveTo>
                <a:lnTo>
                  <a:pt x="330952" y="138606"/>
                </a:lnTo>
                <a:lnTo>
                  <a:pt x="362488" y="170170"/>
                </a:lnTo>
                <a:lnTo>
                  <a:pt x="282101" y="250617"/>
                </a:lnTo>
                <a:lnTo>
                  <a:pt x="362488" y="331047"/>
                </a:lnTo>
                <a:lnTo>
                  <a:pt x="330953" y="362592"/>
                </a:lnTo>
                <a:lnTo>
                  <a:pt x="473759" y="362592"/>
                </a:lnTo>
                <a:lnTo>
                  <a:pt x="485400" y="338066"/>
                </a:lnTo>
                <a:lnTo>
                  <a:pt x="497037" y="295666"/>
                </a:lnTo>
                <a:lnTo>
                  <a:pt x="501073" y="250617"/>
                </a:lnTo>
                <a:lnTo>
                  <a:pt x="497056" y="205569"/>
                </a:lnTo>
                <a:lnTo>
                  <a:pt x="485441" y="163184"/>
                </a:lnTo>
                <a:lnTo>
                  <a:pt x="473788" y="138606"/>
                </a:lnTo>
                <a:close/>
              </a:path>
              <a:path w="501650" h="501650">
                <a:moveTo>
                  <a:pt x="330952" y="138606"/>
                </a:moveTo>
                <a:lnTo>
                  <a:pt x="170159" y="138606"/>
                </a:lnTo>
                <a:lnTo>
                  <a:pt x="250546" y="219073"/>
                </a:lnTo>
                <a:lnTo>
                  <a:pt x="330952" y="138606"/>
                </a:lnTo>
                <a:close/>
              </a:path>
            </a:pathLst>
          </a:custGeom>
          <a:solidFill>
            <a:srgbClr val="3946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4547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2512060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Peer</a:t>
            </a:r>
            <a:r>
              <a:rPr dirty="0" spc="-30"/>
              <a:t> </a:t>
            </a:r>
            <a:r>
              <a:rPr dirty="0"/>
              <a:t>Group</a:t>
            </a:r>
            <a:r>
              <a:rPr dirty="0" spc="-135"/>
              <a:t> </a:t>
            </a:r>
            <a:r>
              <a:rPr dirty="0" spc="-10"/>
              <a:t>Analysis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11530" y="458470"/>
            <a:ext cx="84423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While</a:t>
            </a:r>
            <a:r>
              <a:rPr dirty="0" sz="1150" spc="-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growing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faster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bigger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than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most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peers,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less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profitable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given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disproportionate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employee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count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31444" y="1288922"/>
            <a:ext cx="10930890" cy="3324225"/>
            <a:chOff x="631444" y="1288922"/>
            <a:chExt cx="10930890" cy="3324225"/>
          </a:xfrm>
        </p:grpSpPr>
        <p:sp>
          <p:nvSpPr>
            <p:cNvPr id="7" name="object 7" descr=""/>
            <p:cNvSpPr/>
            <p:nvPr/>
          </p:nvSpPr>
          <p:spPr>
            <a:xfrm>
              <a:off x="635508" y="1307591"/>
              <a:ext cx="10913745" cy="805180"/>
            </a:xfrm>
            <a:custGeom>
              <a:avLst/>
              <a:gdLst/>
              <a:ahLst/>
              <a:cxnLst/>
              <a:rect l="l" t="t" r="r" b="b"/>
              <a:pathLst>
                <a:path w="10913745" h="805180">
                  <a:moveTo>
                    <a:pt x="10913364" y="0"/>
                  </a:moveTo>
                  <a:lnTo>
                    <a:pt x="0" y="0"/>
                  </a:lnTo>
                  <a:lnTo>
                    <a:pt x="0" y="804672"/>
                  </a:lnTo>
                  <a:lnTo>
                    <a:pt x="10913364" y="804672"/>
                  </a:lnTo>
                  <a:lnTo>
                    <a:pt x="10913364" y="0"/>
                  </a:lnTo>
                  <a:close/>
                </a:path>
              </a:pathLst>
            </a:custGeom>
            <a:solidFill>
              <a:srgbClr val="C0C7D7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78023" y="1298447"/>
              <a:ext cx="9071610" cy="8255"/>
            </a:xfrm>
            <a:custGeom>
              <a:avLst/>
              <a:gdLst/>
              <a:ahLst/>
              <a:cxnLst/>
              <a:rect l="l" t="t" r="r" b="b"/>
              <a:pathLst>
                <a:path w="9071610" h="8255">
                  <a:moveTo>
                    <a:pt x="0" y="0"/>
                  </a:moveTo>
                  <a:lnTo>
                    <a:pt x="2016125" y="0"/>
                  </a:lnTo>
                </a:path>
                <a:path w="9071610" h="8255">
                  <a:moveTo>
                    <a:pt x="2601467" y="0"/>
                  </a:moveTo>
                  <a:lnTo>
                    <a:pt x="4366768" y="0"/>
                  </a:lnTo>
                </a:path>
                <a:path w="9071610" h="8255">
                  <a:moveTo>
                    <a:pt x="4956048" y="0"/>
                  </a:moveTo>
                  <a:lnTo>
                    <a:pt x="6719824" y="0"/>
                  </a:lnTo>
                </a:path>
                <a:path w="9071610" h="8255">
                  <a:moveTo>
                    <a:pt x="7306056" y="0"/>
                  </a:moveTo>
                  <a:lnTo>
                    <a:pt x="9071356" y="800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7794" y="2128265"/>
              <a:ext cx="10918190" cy="2478405"/>
            </a:xfrm>
            <a:custGeom>
              <a:avLst/>
              <a:gdLst/>
              <a:ahLst/>
              <a:cxnLst/>
              <a:rect l="l" t="t" r="r" b="b"/>
              <a:pathLst>
                <a:path w="10918190" h="2478404">
                  <a:moveTo>
                    <a:pt x="10629900" y="827532"/>
                  </a:moveTo>
                  <a:lnTo>
                    <a:pt x="10917174" y="827532"/>
                  </a:lnTo>
                </a:path>
                <a:path w="10918190" h="2478404">
                  <a:moveTo>
                    <a:pt x="0" y="827532"/>
                  </a:moveTo>
                  <a:lnTo>
                    <a:pt x="7456932" y="827532"/>
                  </a:lnTo>
                </a:path>
                <a:path w="10918190" h="2478404">
                  <a:moveTo>
                    <a:pt x="8567928" y="827532"/>
                  </a:moveTo>
                  <a:lnTo>
                    <a:pt x="9523476" y="827532"/>
                  </a:lnTo>
                </a:path>
                <a:path w="10918190" h="2478404">
                  <a:moveTo>
                    <a:pt x="0" y="1650492"/>
                  </a:moveTo>
                  <a:lnTo>
                    <a:pt x="10917936" y="1650492"/>
                  </a:lnTo>
                </a:path>
                <a:path w="10918190" h="2478404">
                  <a:moveTo>
                    <a:pt x="0" y="2478024"/>
                  </a:moveTo>
                  <a:lnTo>
                    <a:pt x="10917936" y="2478024"/>
                  </a:lnTo>
                </a:path>
                <a:path w="10918190" h="2478404">
                  <a:moveTo>
                    <a:pt x="0" y="0"/>
                  </a:moveTo>
                  <a:lnTo>
                    <a:pt x="10917174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239512" y="2592323"/>
              <a:ext cx="1513840" cy="356870"/>
            </a:xfrm>
            <a:custGeom>
              <a:avLst/>
              <a:gdLst/>
              <a:ahLst/>
              <a:cxnLst/>
              <a:rect l="l" t="t" r="r" b="b"/>
              <a:pathLst>
                <a:path w="1513840" h="356869">
                  <a:moveTo>
                    <a:pt x="379476" y="59436"/>
                  </a:moveTo>
                  <a:lnTo>
                    <a:pt x="0" y="59436"/>
                  </a:lnTo>
                  <a:lnTo>
                    <a:pt x="0" y="356616"/>
                  </a:lnTo>
                  <a:lnTo>
                    <a:pt x="379476" y="356616"/>
                  </a:lnTo>
                  <a:lnTo>
                    <a:pt x="379476" y="59436"/>
                  </a:lnTo>
                  <a:close/>
                </a:path>
                <a:path w="1513840" h="356869">
                  <a:moveTo>
                    <a:pt x="946404" y="41148"/>
                  </a:moveTo>
                  <a:lnTo>
                    <a:pt x="566928" y="41148"/>
                  </a:lnTo>
                  <a:lnTo>
                    <a:pt x="566928" y="356616"/>
                  </a:lnTo>
                  <a:lnTo>
                    <a:pt x="946404" y="356616"/>
                  </a:lnTo>
                  <a:lnTo>
                    <a:pt x="946404" y="41148"/>
                  </a:lnTo>
                  <a:close/>
                </a:path>
                <a:path w="1513840" h="356869">
                  <a:moveTo>
                    <a:pt x="1513332" y="0"/>
                  </a:moveTo>
                  <a:lnTo>
                    <a:pt x="1133856" y="0"/>
                  </a:lnTo>
                  <a:lnTo>
                    <a:pt x="1133856" y="356616"/>
                  </a:lnTo>
                  <a:lnTo>
                    <a:pt x="1513332" y="356616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239511" y="2592323"/>
              <a:ext cx="1513840" cy="356870"/>
            </a:xfrm>
            <a:custGeom>
              <a:avLst/>
              <a:gdLst/>
              <a:ahLst/>
              <a:cxnLst/>
              <a:rect l="l" t="t" r="r" b="b"/>
              <a:pathLst>
                <a:path w="1513840" h="356869">
                  <a:moveTo>
                    <a:pt x="0" y="59436"/>
                  </a:moveTo>
                  <a:lnTo>
                    <a:pt x="379475" y="59436"/>
                  </a:lnTo>
                  <a:lnTo>
                    <a:pt x="379475" y="356615"/>
                  </a:lnTo>
                  <a:lnTo>
                    <a:pt x="0" y="356615"/>
                  </a:lnTo>
                  <a:lnTo>
                    <a:pt x="0" y="59436"/>
                  </a:lnTo>
                  <a:close/>
                </a:path>
                <a:path w="1513840" h="356869">
                  <a:moveTo>
                    <a:pt x="566927" y="41148"/>
                  </a:moveTo>
                  <a:lnTo>
                    <a:pt x="946403" y="41148"/>
                  </a:lnTo>
                  <a:lnTo>
                    <a:pt x="946403" y="356615"/>
                  </a:lnTo>
                  <a:lnTo>
                    <a:pt x="566927" y="356615"/>
                  </a:lnTo>
                  <a:lnTo>
                    <a:pt x="566927" y="41148"/>
                  </a:lnTo>
                  <a:close/>
                </a:path>
                <a:path w="1513840" h="356869">
                  <a:moveTo>
                    <a:pt x="1133855" y="0"/>
                  </a:moveTo>
                  <a:lnTo>
                    <a:pt x="1513332" y="0"/>
                  </a:lnTo>
                  <a:lnTo>
                    <a:pt x="1513332" y="356615"/>
                  </a:lnTo>
                  <a:lnTo>
                    <a:pt x="1133855" y="356615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48072" y="2948940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239511" y="2592323"/>
              <a:ext cx="1513840" cy="356870"/>
            </a:xfrm>
            <a:custGeom>
              <a:avLst/>
              <a:gdLst/>
              <a:ahLst/>
              <a:cxnLst/>
              <a:rect l="l" t="t" r="r" b="b"/>
              <a:pathLst>
                <a:path w="1513840" h="356869">
                  <a:moveTo>
                    <a:pt x="0" y="59436"/>
                  </a:moveTo>
                  <a:lnTo>
                    <a:pt x="379475" y="59436"/>
                  </a:lnTo>
                  <a:lnTo>
                    <a:pt x="379475" y="356615"/>
                  </a:lnTo>
                  <a:lnTo>
                    <a:pt x="0" y="356615"/>
                  </a:lnTo>
                  <a:lnTo>
                    <a:pt x="0" y="59436"/>
                  </a:lnTo>
                  <a:close/>
                </a:path>
                <a:path w="1513840" h="356869">
                  <a:moveTo>
                    <a:pt x="566927" y="41148"/>
                  </a:moveTo>
                  <a:lnTo>
                    <a:pt x="946403" y="41148"/>
                  </a:lnTo>
                  <a:lnTo>
                    <a:pt x="946403" y="356615"/>
                  </a:lnTo>
                  <a:lnTo>
                    <a:pt x="566927" y="356615"/>
                  </a:lnTo>
                  <a:lnTo>
                    <a:pt x="566927" y="41148"/>
                  </a:lnTo>
                  <a:close/>
                </a:path>
                <a:path w="1513840" h="356869">
                  <a:moveTo>
                    <a:pt x="1133855" y="0"/>
                  </a:moveTo>
                  <a:lnTo>
                    <a:pt x="1513332" y="0"/>
                  </a:lnTo>
                  <a:lnTo>
                    <a:pt x="1513332" y="356615"/>
                  </a:lnTo>
                  <a:lnTo>
                    <a:pt x="1133855" y="356615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48072" y="2948940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430773" y="2206751"/>
              <a:ext cx="1132840" cy="114300"/>
            </a:xfrm>
            <a:custGeom>
              <a:avLst/>
              <a:gdLst/>
              <a:ahLst/>
              <a:cxnLst/>
              <a:rect l="l" t="t" r="r" b="b"/>
              <a:pathLst>
                <a:path w="1132840" h="114300">
                  <a:moveTo>
                    <a:pt x="1046264" y="28469"/>
                  </a:moveTo>
                  <a:lnTo>
                    <a:pt x="0" y="85725"/>
                  </a:lnTo>
                  <a:lnTo>
                    <a:pt x="1524" y="114300"/>
                  </a:lnTo>
                  <a:lnTo>
                    <a:pt x="1047833" y="57041"/>
                  </a:lnTo>
                  <a:lnTo>
                    <a:pt x="1046264" y="28469"/>
                  </a:lnTo>
                  <a:close/>
                </a:path>
                <a:path w="1132840" h="114300">
                  <a:moveTo>
                    <a:pt x="1108564" y="27686"/>
                  </a:moveTo>
                  <a:lnTo>
                    <a:pt x="1060577" y="27686"/>
                  </a:lnTo>
                  <a:lnTo>
                    <a:pt x="1062101" y="56261"/>
                  </a:lnTo>
                  <a:lnTo>
                    <a:pt x="1047833" y="57041"/>
                  </a:lnTo>
                  <a:lnTo>
                    <a:pt x="1049407" y="85725"/>
                  </a:lnTo>
                  <a:lnTo>
                    <a:pt x="1049178" y="85725"/>
                  </a:lnTo>
                  <a:lnTo>
                    <a:pt x="1132585" y="38100"/>
                  </a:lnTo>
                  <a:lnTo>
                    <a:pt x="1108564" y="27686"/>
                  </a:lnTo>
                  <a:close/>
                </a:path>
                <a:path w="1132840" h="114300">
                  <a:moveTo>
                    <a:pt x="1060577" y="27686"/>
                  </a:moveTo>
                  <a:lnTo>
                    <a:pt x="1046264" y="28469"/>
                  </a:lnTo>
                  <a:lnTo>
                    <a:pt x="1047790" y="56261"/>
                  </a:lnTo>
                  <a:lnTo>
                    <a:pt x="1047833" y="57041"/>
                  </a:lnTo>
                  <a:lnTo>
                    <a:pt x="1062101" y="56261"/>
                  </a:lnTo>
                  <a:lnTo>
                    <a:pt x="1060618" y="28469"/>
                  </a:lnTo>
                  <a:lnTo>
                    <a:pt x="1060577" y="27686"/>
                  </a:lnTo>
                  <a:close/>
                </a:path>
                <a:path w="1132840" h="114300">
                  <a:moveTo>
                    <a:pt x="1044701" y="0"/>
                  </a:moveTo>
                  <a:lnTo>
                    <a:pt x="1046221" y="27686"/>
                  </a:lnTo>
                  <a:lnTo>
                    <a:pt x="1046264" y="28469"/>
                  </a:lnTo>
                  <a:lnTo>
                    <a:pt x="1060577" y="27686"/>
                  </a:lnTo>
                  <a:lnTo>
                    <a:pt x="1108564" y="27686"/>
                  </a:lnTo>
                  <a:lnTo>
                    <a:pt x="10447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3075558" y="796544"/>
            <a:ext cx="84137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Company</a:t>
            </a:r>
            <a:endParaRPr sz="1400">
              <a:latin typeface="Arial"/>
              <a:cs typeface="Arial"/>
            </a:endParaRPr>
          </a:p>
          <a:p>
            <a:pPr marL="35560">
              <a:lnSpc>
                <a:spcPts val="1670"/>
              </a:lnSpc>
            </a:pPr>
            <a:r>
              <a:rPr dirty="0" sz="1400" spc="-10" b="1"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201158" y="796544"/>
            <a:ext cx="137223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Sales</a:t>
            </a:r>
            <a:r>
              <a:rPr dirty="0" sz="1400" spc="-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FY21-</a:t>
            </a: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  <a:p>
            <a:pPr algn="ctr" marL="6985">
              <a:lnSpc>
                <a:spcPts val="1670"/>
              </a:lnSpc>
            </a:pPr>
            <a:r>
              <a:rPr dirty="0" sz="1400" b="1">
                <a:latin typeface="Arial"/>
                <a:cs typeface="Arial"/>
              </a:rPr>
              <a:t>($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bn)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18552" y="787145"/>
            <a:ext cx="1317625" cy="45021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483234" marR="5080" indent="-471170">
              <a:lnSpc>
                <a:spcPts val="1660"/>
              </a:lnSpc>
              <a:spcBef>
                <a:spcPts val="175"/>
              </a:spcBef>
            </a:pPr>
            <a:r>
              <a:rPr dirty="0" sz="1400" b="1">
                <a:latin typeface="Arial"/>
                <a:cs typeface="Arial"/>
              </a:rPr>
              <a:t>EBITDA</a:t>
            </a:r>
            <a:r>
              <a:rPr dirty="0" sz="1400" spc="-9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Margin </a:t>
            </a: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116439" y="788670"/>
            <a:ext cx="106616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EBIT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Margin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1791" y="5509259"/>
            <a:ext cx="7287895" cy="462280"/>
          </a:xfrm>
          <a:prstGeom prst="rect">
            <a:avLst/>
          </a:prstGeom>
          <a:solidFill>
            <a:srgbClr val="0D60FD"/>
          </a:solidFill>
        </p:spPr>
        <p:txBody>
          <a:bodyPr wrap="square" lIns="0" tIns="33020" rIns="0" bIns="0" rtlCol="0" vert="horz">
            <a:spAutoFit/>
          </a:bodyPr>
          <a:lstStyle/>
          <a:p>
            <a:pPr marL="604520">
              <a:lnSpc>
                <a:spcPts val="1480"/>
              </a:lnSpc>
              <a:spcBef>
                <a:spcPts val="260"/>
              </a:spcBef>
            </a:pP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3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below-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dirty="0" sz="13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EBITDA</a:t>
            </a:r>
            <a:r>
              <a:rPr dirty="0" sz="13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margin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significantly</a:t>
            </a:r>
            <a:r>
              <a:rPr dirty="0" sz="13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dirty="0" sz="13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300">
              <a:latin typeface="Arial MT"/>
              <a:cs typeface="Arial MT"/>
            </a:endParaRPr>
          </a:p>
          <a:p>
            <a:pPr marL="517525">
              <a:lnSpc>
                <a:spcPts val="1480"/>
              </a:lnSpc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administrative</a:t>
            </a:r>
            <a:r>
              <a:rPr dirty="0" sz="13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expenses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dirty="0" sz="1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nearly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2x</a:t>
            </a:r>
            <a:r>
              <a:rPr dirty="0" sz="13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employee</a:t>
            </a:r>
            <a:r>
              <a:rPr dirty="0" sz="1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count/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revenue</a:t>
            </a:r>
            <a:r>
              <a:rPr dirty="0" sz="13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3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peers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161019" y="5509259"/>
            <a:ext cx="3388360" cy="46228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55880" rIns="0" bIns="0" rtlCol="0" vert="horz">
            <a:spAutoFit/>
          </a:bodyPr>
          <a:lstStyle/>
          <a:p>
            <a:pPr marL="742950" marR="139700" indent="-494030">
              <a:lnSpc>
                <a:spcPts val="1400"/>
              </a:lnSpc>
              <a:spcBef>
                <a:spcPts val="440"/>
              </a:spcBef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30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grown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peers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largest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327396" y="2460447"/>
            <a:ext cx="2063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latin typeface="Arial MT"/>
                <a:cs typeface="Arial MT"/>
              </a:rPr>
              <a:t>4.4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94323" y="2441829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4.7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59728" y="2398902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5.3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5755957" y="2171509"/>
            <a:ext cx="476250" cy="201930"/>
            <a:chOff x="5755957" y="2171509"/>
            <a:chExt cx="476250" cy="201930"/>
          </a:xfrm>
        </p:grpSpPr>
        <p:sp>
          <p:nvSpPr>
            <p:cNvPr id="26" name="object 26" descr=""/>
            <p:cNvSpPr/>
            <p:nvPr/>
          </p:nvSpPr>
          <p:spPr>
            <a:xfrm>
              <a:off x="5760720" y="2176272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5">
                  <a:moveTo>
                    <a:pt x="233171" y="0"/>
                  </a:moveTo>
                  <a:lnTo>
                    <a:pt x="171185" y="3425"/>
                  </a:lnTo>
                  <a:lnTo>
                    <a:pt x="115485" y="13095"/>
                  </a:lnTo>
                  <a:lnTo>
                    <a:pt x="68294" y="28098"/>
                  </a:lnTo>
                  <a:lnTo>
                    <a:pt x="31834" y="47526"/>
                  </a:lnTo>
                  <a:lnTo>
                    <a:pt x="0" y="96012"/>
                  </a:lnTo>
                  <a:lnTo>
                    <a:pt x="8329" y="121556"/>
                  </a:lnTo>
                  <a:lnTo>
                    <a:pt x="68294" y="163925"/>
                  </a:lnTo>
                  <a:lnTo>
                    <a:pt x="115485" y="178928"/>
                  </a:lnTo>
                  <a:lnTo>
                    <a:pt x="171185" y="188598"/>
                  </a:lnTo>
                  <a:lnTo>
                    <a:pt x="233171" y="192024"/>
                  </a:lnTo>
                  <a:lnTo>
                    <a:pt x="295158" y="188598"/>
                  </a:lnTo>
                  <a:lnTo>
                    <a:pt x="350858" y="178928"/>
                  </a:lnTo>
                  <a:lnTo>
                    <a:pt x="398049" y="163925"/>
                  </a:lnTo>
                  <a:lnTo>
                    <a:pt x="434509" y="144497"/>
                  </a:lnTo>
                  <a:lnTo>
                    <a:pt x="466343" y="96012"/>
                  </a:lnTo>
                  <a:lnTo>
                    <a:pt x="458014" y="70467"/>
                  </a:lnTo>
                  <a:lnTo>
                    <a:pt x="398049" y="28098"/>
                  </a:lnTo>
                  <a:lnTo>
                    <a:pt x="350858" y="13095"/>
                  </a:lnTo>
                  <a:lnTo>
                    <a:pt x="295158" y="3425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760720" y="2176272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5">
                  <a:moveTo>
                    <a:pt x="0" y="96012"/>
                  </a:moveTo>
                  <a:lnTo>
                    <a:pt x="31834" y="47526"/>
                  </a:lnTo>
                  <a:lnTo>
                    <a:pt x="68294" y="28098"/>
                  </a:lnTo>
                  <a:lnTo>
                    <a:pt x="115485" y="13095"/>
                  </a:lnTo>
                  <a:lnTo>
                    <a:pt x="171185" y="3425"/>
                  </a:lnTo>
                  <a:lnTo>
                    <a:pt x="233171" y="0"/>
                  </a:lnTo>
                  <a:lnTo>
                    <a:pt x="295158" y="3425"/>
                  </a:lnTo>
                  <a:lnTo>
                    <a:pt x="350858" y="13095"/>
                  </a:lnTo>
                  <a:lnTo>
                    <a:pt x="398049" y="28098"/>
                  </a:lnTo>
                  <a:lnTo>
                    <a:pt x="434509" y="47526"/>
                  </a:lnTo>
                  <a:lnTo>
                    <a:pt x="466343" y="96012"/>
                  </a:lnTo>
                  <a:lnTo>
                    <a:pt x="458014" y="121556"/>
                  </a:lnTo>
                  <a:lnTo>
                    <a:pt x="398049" y="163925"/>
                  </a:lnTo>
                  <a:lnTo>
                    <a:pt x="350858" y="178928"/>
                  </a:lnTo>
                  <a:lnTo>
                    <a:pt x="295158" y="188598"/>
                  </a:lnTo>
                  <a:lnTo>
                    <a:pt x="233171" y="192024"/>
                  </a:lnTo>
                  <a:lnTo>
                    <a:pt x="171185" y="188598"/>
                  </a:lnTo>
                  <a:lnTo>
                    <a:pt x="115485" y="178928"/>
                  </a:lnTo>
                  <a:lnTo>
                    <a:pt x="68294" y="163925"/>
                  </a:lnTo>
                  <a:lnTo>
                    <a:pt x="31834" y="144497"/>
                  </a:lnTo>
                  <a:lnTo>
                    <a:pt x="0" y="960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820536" y="2174824"/>
            <a:ext cx="3587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0" b="1">
                <a:latin typeface="Arial"/>
                <a:cs typeface="Arial"/>
              </a:rPr>
              <a:t>+10%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502461" y="1293685"/>
            <a:ext cx="1519555" cy="4142740"/>
            <a:chOff x="7502461" y="1293685"/>
            <a:chExt cx="1519555" cy="4142740"/>
          </a:xfrm>
        </p:grpSpPr>
        <p:sp>
          <p:nvSpPr>
            <p:cNvPr id="30" name="object 30" descr=""/>
            <p:cNvSpPr/>
            <p:nvPr/>
          </p:nvSpPr>
          <p:spPr>
            <a:xfrm>
              <a:off x="8782811" y="3904487"/>
              <a:ext cx="210820" cy="571500"/>
            </a:xfrm>
            <a:custGeom>
              <a:avLst/>
              <a:gdLst/>
              <a:ahLst/>
              <a:cxnLst/>
              <a:rect l="l" t="t" r="r" b="b"/>
              <a:pathLst>
                <a:path w="210820" h="571500">
                  <a:moveTo>
                    <a:pt x="155448" y="0"/>
                  </a:moveTo>
                  <a:lnTo>
                    <a:pt x="0" y="571500"/>
                  </a:lnTo>
                </a:path>
                <a:path w="210820" h="571500">
                  <a:moveTo>
                    <a:pt x="210312" y="0"/>
                  </a:moveTo>
                  <a:lnTo>
                    <a:pt x="54864" y="5715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509509" y="1483613"/>
              <a:ext cx="882650" cy="457200"/>
            </a:xfrm>
            <a:custGeom>
              <a:avLst/>
              <a:gdLst/>
              <a:ahLst/>
              <a:cxnLst/>
              <a:rect l="l" t="t" r="r" b="b"/>
              <a:pathLst>
                <a:path w="882650" h="457200">
                  <a:moveTo>
                    <a:pt x="88239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882396" y="457200"/>
                  </a:lnTo>
                  <a:lnTo>
                    <a:pt x="882396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509510" y="2306573"/>
              <a:ext cx="1508760" cy="2940050"/>
            </a:xfrm>
            <a:custGeom>
              <a:avLst/>
              <a:gdLst/>
              <a:ahLst/>
              <a:cxnLst/>
              <a:rect l="l" t="t" r="r" b="b"/>
              <a:pathLst>
                <a:path w="1508759" h="2940050">
                  <a:moveTo>
                    <a:pt x="946404" y="827532"/>
                  </a:moveTo>
                  <a:lnTo>
                    <a:pt x="0" y="827532"/>
                  </a:lnTo>
                  <a:lnTo>
                    <a:pt x="0" y="1289304"/>
                  </a:lnTo>
                  <a:lnTo>
                    <a:pt x="946404" y="1289304"/>
                  </a:lnTo>
                  <a:lnTo>
                    <a:pt x="946404" y="827532"/>
                  </a:lnTo>
                  <a:close/>
                </a:path>
                <a:path w="1508759" h="2940050">
                  <a:moveTo>
                    <a:pt x="1170432" y="2482596"/>
                  </a:moveTo>
                  <a:lnTo>
                    <a:pt x="0" y="2482596"/>
                  </a:lnTo>
                  <a:lnTo>
                    <a:pt x="0" y="2939796"/>
                  </a:lnTo>
                  <a:lnTo>
                    <a:pt x="1170432" y="2939796"/>
                  </a:lnTo>
                  <a:lnTo>
                    <a:pt x="1170432" y="2482596"/>
                  </a:lnTo>
                  <a:close/>
                </a:path>
                <a:path w="1508759" h="2940050">
                  <a:moveTo>
                    <a:pt x="124358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243584" y="461772"/>
                  </a:lnTo>
                  <a:lnTo>
                    <a:pt x="1243584" y="0"/>
                  </a:lnTo>
                  <a:close/>
                </a:path>
                <a:path w="1508759" h="2940050">
                  <a:moveTo>
                    <a:pt x="1508760" y="1655064"/>
                  </a:moveTo>
                  <a:lnTo>
                    <a:pt x="0" y="1655064"/>
                  </a:lnTo>
                  <a:lnTo>
                    <a:pt x="0" y="2112264"/>
                  </a:lnTo>
                  <a:lnTo>
                    <a:pt x="1508760" y="2112264"/>
                  </a:lnTo>
                  <a:lnTo>
                    <a:pt x="1508760" y="16550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507223" y="1298447"/>
              <a:ext cx="0" cy="4133215"/>
            </a:xfrm>
            <a:custGeom>
              <a:avLst/>
              <a:gdLst/>
              <a:ahLst/>
              <a:cxnLst/>
              <a:rect l="l" t="t" r="r" b="b"/>
              <a:pathLst>
                <a:path w="0" h="4133215">
                  <a:moveTo>
                    <a:pt x="0" y="0"/>
                  </a:moveTo>
                  <a:lnTo>
                    <a:pt x="0" y="41330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509509" y="1483613"/>
              <a:ext cx="1508760" cy="3763010"/>
            </a:xfrm>
            <a:custGeom>
              <a:avLst/>
              <a:gdLst/>
              <a:ahLst/>
              <a:cxnLst/>
              <a:rect l="l" t="t" r="r" b="b"/>
              <a:pathLst>
                <a:path w="1508759" h="3763010">
                  <a:moveTo>
                    <a:pt x="0" y="457200"/>
                  </a:moveTo>
                  <a:lnTo>
                    <a:pt x="882396" y="457200"/>
                  </a:lnTo>
                  <a:lnTo>
                    <a:pt x="88239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  <a:path w="1508759" h="3763010">
                  <a:moveTo>
                    <a:pt x="1243584" y="822960"/>
                  </a:moveTo>
                  <a:lnTo>
                    <a:pt x="0" y="822960"/>
                  </a:lnTo>
                  <a:lnTo>
                    <a:pt x="0" y="1284732"/>
                  </a:lnTo>
                  <a:lnTo>
                    <a:pt x="1243584" y="1284732"/>
                  </a:lnTo>
                  <a:lnTo>
                    <a:pt x="1243584" y="822960"/>
                  </a:lnTo>
                  <a:close/>
                </a:path>
                <a:path w="1508759" h="3763010">
                  <a:moveTo>
                    <a:pt x="946404" y="1650491"/>
                  </a:moveTo>
                  <a:lnTo>
                    <a:pt x="0" y="1650491"/>
                  </a:lnTo>
                  <a:lnTo>
                    <a:pt x="0" y="2112264"/>
                  </a:lnTo>
                  <a:lnTo>
                    <a:pt x="946404" y="2112264"/>
                  </a:lnTo>
                  <a:lnTo>
                    <a:pt x="946404" y="1650491"/>
                  </a:lnTo>
                  <a:close/>
                </a:path>
                <a:path w="1508759" h="3763010">
                  <a:moveTo>
                    <a:pt x="1508760" y="2478024"/>
                  </a:moveTo>
                  <a:lnTo>
                    <a:pt x="0" y="2478024"/>
                  </a:lnTo>
                  <a:lnTo>
                    <a:pt x="0" y="2935224"/>
                  </a:lnTo>
                  <a:lnTo>
                    <a:pt x="1508760" y="2935224"/>
                  </a:lnTo>
                  <a:lnTo>
                    <a:pt x="1508760" y="2478024"/>
                  </a:lnTo>
                  <a:close/>
                </a:path>
                <a:path w="1508759" h="3763010">
                  <a:moveTo>
                    <a:pt x="1170432" y="3305555"/>
                  </a:moveTo>
                  <a:lnTo>
                    <a:pt x="0" y="3305555"/>
                  </a:lnTo>
                  <a:lnTo>
                    <a:pt x="0" y="3762755"/>
                  </a:lnTo>
                  <a:lnTo>
                    <a:pt x="1170432" y="3762755"/>
                  </a:lnTo>
                  <a:lnTo>
                    <a:pt x="1170432" y="330555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507223" y="1298447"/>
              <a:ext cx="0" cy="4133215"/>
            </a:xfrm>
            <a:custGeom>
              <a:avLst/>
              <a:gdLst/>
              <a:ahLst/>
              <a:cxnLst/>
              <a:rect l="l" t="t" r="r" b="b"/>
              <a:pathLst>
                <a:path w="0" h="4133215">
                  <a:moveTo>
                    <a:pt x="0" y="0"/>
                  </a:moveTo>
                  <a:lnTo>
                    <a:pt x="0" y="41330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431148" y="1598802"/>
            <a:ext cx="4476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40,2%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796273" y="2425700"/>
            <a:ext cx="4476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56,8%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94903" y="3252292"/>
            <a:ext cx="44767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43,1%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722232" y="4906772"/>
            <a:ext cx="4476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53,4%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13155" y="1293685"/>
            <a:ext cx="10930255" cy="4146550"/>
            <a:chOff x="613155" y="1293685"/>
            <a:chExt cx="10930255" cy="4146550"/>
          </a:xfrm>
        </p:grpSpPr>
        <p:sp>
          <p:nvSpPr>
            <p:cNvPr id="41" name="object 41" descr=""/>
            <p:cNvSpPr/>
            <p:nvPr/>
          </p:nvSpPr>
          <p:spPr>
            <a:xfrm>
              <a:off x="8782812" y="3904487"/>
              <a:ext cx="210820" cy="571500"/>
            </a:xfrm>
            <a:custGeom>
              <a:avLst/>
              <a:gdLst/>
              <a:ahLst/>
              <a:cxnLst/>
              <a:rect l="l" t="t" r="r" b="b"/>
              <a:pathLst>
                <a:path w="210820" h="571500">
                  <a:moveTo>
                    <a:pt x="210312" y="0"/>
                  </a:moveTo>
                  <a:lnTo>
                    <a:pt x="153416" y="0"/>
                  </a:lnTo>
                  <a:lnTo>
                    <a:pt x="0" y="571500"/>
                  </a:lnTo>
                  <a:lnTo>
                    <a:pt x="56896" y="571500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782812" y="3904487"/>
              <a:ext cx="210820" cy="571500"/>
            </a:xfrm>
            <a:custGeom>
              <a:avLst/>
              <a:gdLst/>
              <a:ahLst/>
              <a:cxnLst/>
              <a:rect l="l" t="t" r="r" b="b"/>
              <a:pathLst>
                <a:path w="210820" h="571500">
                  <a:moveTo>
                    <a:pt x="155448" y="0"/>
                  </a:moveTo>
                  <a:lnTo>
                    <a:pt x="0" y="571500"/>
                  </a:lnTo>
                </a:path>
                <a:path w="210820" h="571500">
                  <a:moveTo>
                    <a:pt x="210312" y="0"/>
                  </a:moveTo>
                  <a:lnTo>
                    <a:pt x="54864" y="5715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673084" y="1298447"/>
              <a:ext cx="0" cy="4133215"/>
            </a:xfrm>
            <a:custGeom>
              <a:avLst/>
              <a:gdLst/>
              <a:ahLst/>
              <a:cxnLst/>
              <a:rect l="l" t="t" r="r" b="b"/>
              <a:pathLst>
                <a:path w="0" h="4133215">
                  <a:moveTo>
                    <a:pt x="0" y="2148840"/>
                  </a:moveTo>
                  <a:lnTo>
                    <a:pt x="0" y="4133215"/>
                  </a:lnTo>
                </a:path>
                <a:path w="0" h="4133215">
                  <a:moveTo>
                    <a:pt x="0" y="493775"/>
                  </a:moveTo>
                  <a:lnTo>
                    <a:pt x="0" y="1547622"/>
                  </a:lnTo>
                </a:path>
                <a:path w="0" h="4133215">
                  <a:moveTo>
                    <a:pt x="0" y="1771650"/>
                  </a:moveTo>
                  <a:lnTo>
                    <a:pt x="0" y="1981327"/>
                  </a:lnTo>
                </a:path>
                <a:path w="0" h="4133215">
                  <a:moveTo>
                    <a:pt x="0" y="0"/>
                  </a:moveTo>
                  <a:lnTo>
                    <a:pt x="0" y="33020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7" y="1641347"/>
              <a:ext cx="1147572" cy="1691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6" y="2386583"/>
              <a:ext cx="923544" cy="32461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19505" y="5433821"/>
              <a:ext cx="10917555" cy="0"/>
            </a:xfrm>
            <a:custGeom>
              <a:avLst/>
              <a:gdLst/>
              <a:ahLst/>
              <a:cxnLst/>
              <a:rect l="l" t="t" r="r" b="b"/>
              <a:pathLst>
                <a:path w="10917555" h="0">
                  <a:moveTo>
                    <a:pt x="0" y="0"/>
                  </a:moveTo>
                  <a:lnTo>
                    <a:pt x="10917301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7" y="4082796"/>
              <a:ext cx="1124766" cy="18745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1540763"/>
              <a:ext cx="338328" cy="3383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2368295"/>
              <a:ext cx="338328" cy="3383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367" y="4014215"/>
              <a:ext cx="356616" cy="356616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094725" y="2846069"/>
              <a:ext cx="1111250" cy="224154"/>
            </a:xfrm>
            <a:custGeom>
              <a:avLst/>
              <a:gdLst/>
              <a:ahLst/>
              <a:cxnLst/>
              <a:rect l="l" t="t" r="r" b="b"/>
              <a:pathLst>
                <a:path w="1111250" h="224155">
                  <a:moveTo>
                    <a:pt x="0" y="224027"/>
                  </a:moveTo>
                  <a:lnTo>
                    <a:pt x="1110996" y="224027"/>
                  </a:lnTo>
                  <a:lnTo>
                    <a:pt x="1110996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9055354" y="4074414"/>
            <a:ext cx="4476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75.6%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481833" y="1337310"/>
            <a:ext cx="212725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Organized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REIT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Leader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global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colocation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481833" y="1643887"/>
            <a:ext cx="1934210" cy="481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690">
              <a:lnSpc>
                <a:spcPts val="1195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centers</a:t>
            </a:r>
            <a:endParaRPr sz="1000">
              <a:latin typeface="Arial"/>
              <a:cs typeface="Arial"/>
            </a:endParaRPr>
          </a:p>
          <a:p>
            <a:pPr marL="186690" marR="5080" indent="-173990">
              <a:lnSpc>
                <a:spcPts val="1190"/>
              </a:lnSpc>
              <a:spcBef>
                <a:spcPts val="45"/>
              </a:spcBef>
              <a:buChar char="•"/>
              <a:tabLst>
                <a:tab pos="186690" algn="l"/>
              </a:tabLst>
            </a:pPr>
            <a:r>
              <a:rPr dirty="0" sz="1000">
                <a:latin typeface="Arial MT"/>
                <a:cs typeface="Arial MT"/>
              </a:rPr>
              <a:t>Ecosystem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larger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next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10 </a:t>
            </a:r>
            <a:r>
              <a:rPr dirty="0" sz="1000">
                <a:latin typeface="Arial MT"/>
                <a:cs typeface="Arial MT"/>
              </a:rPr>
              <a:t>competitors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combined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180958" y="2858515"/>
            <a:ext cx="93853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b="1">
                <a:latin typeface="Arial"/>
                <a:cs typeface="Arial"/>
              </a:rPr>
              <a:t>Median:</a:t>
            </a:r>
            <a:r>
              <a:rPr dirty="0" sz="1050" spc="-5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53.4%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5143309" y="3113532"/>
            <a:ext cx="1706245" cy="672465"/>
            <a:chOff x="5143309" y="3113532"/>
            <a:chExt cx="1706245" cy="672465"/>
          </a:xfrm>
        </p:grpSpPr>
        <p:sp>
          <p:nvSpPr>
            <p:cNvPr id="57" name="object 57" descr=""/>
            <p:cNvSpPr/>
            <p:nvPr/>
          </p:nvSpPr>
          <p:spPr>
            <a:xfrm>
              <a:off x="5239512" y="3534155"/>
              <a:ext cx="1513840" cy="247015"/>
            </a:xfrm>
            <a:custGeom>
              <a:avLst/>
              <a:gdLst/>
              <a:ahLst/>
              <a:cxnLst/>
              <a:rect l="l" t="t" r="r" b="b"/>
              <a:pathLst>
                <a:path w="1513840" h="247014">
                  <a:moveTo>
                    <a:pt x="379476" y="82296"/>
                  </a:moveTo>
                  <a:lnTo>
                    <a:pt x="0" y="82296"/>
                  </a:lnTo>
                  <a:lnTo>
                    <a:pt x="0" y="246888"/>
                  </a:lnTo>
                  <a:lnTo>
                    <a:pt x="379476" y="246888"/>
                  </a:lnTo>
                  <a:lnTo>
                    <a:pt x="379476" y="82296"/>
                  </a:lnTo>
                  <a:close/>
                </a:path>
                <a:path w="1513840" h="247014">
                  <a:moveTo>
                    <a:pt x="946404" y="18300"/>
                  </a:moveTo>
                  <a:lnTo>
                    <a:pt x="566928" y="18300"/>
                  </a:lnTo>
                  <a:lnTo>
                    <a:pt x="566928" y="246888"/>
                  </a:lnTo>
                  <a:lnTo>
                    <a:pt x="946404" y="246888"/>
                  </a:lnTo>
                  <a:lnTo>
                    <a:pt x="946404" y="18300"/>
                  </a:lnTo>
                  <a:close/>
                </a:path>
                <a:path w="1513840" h="247014">
                  <a:moveTo>
                    <a:pt x="1513332" y="0"/>
                  </a:moveTo>
                  <a:lnTo>
                    <a:pt x="1133856" y="0"/>
                  </a:lnTo>
                  <a:lnTo>
                    <a:pt x="1133856" y="246888"/>
                  </a:lnTo>
                  <a:lnTo>
                    <a:pt x="1513332" y="246888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5239511" y="3534156"/>
              <a:ext cx="1513840" cy="247015"/>
            </a:xfrm>
            <a:custGeom>
              <a:avLst/>
              <a:gdLst/>
              <a:ahLst/>
              <a:cxnLst/>
              <a:rect l="l" t="t" r="r" b="b"/>
              <a:pathLst>
                <a:path w="1513840" h="247014">
                  <a:moveTo>
                    <a:pt x="0" y="82296"/>
                  </a:moveTo>
                  <a:lnTo>
                    <a:pt x="379475" y="82296"/>
                  </a:lnTo>
                  <a:lnTo>
                    <a:pt x="379475" y="246888"/>
                  </a:lnTo>
                  <a:lnTo>
                    <a:pt x="0" y="246888"/>
                  </a:lnTo>
                  <a:lnTo>
                    <a:pt x="0" y="82296"/>
                  </a:lnTo>
                  <a:close/>
                </a:path>
                <a:path w="1513840" h="247014">
                  <a:moveTo>
                    <a:pt x="566927" y="18288"/>
                  </a:moveTo>
                  <a:lnTo>
                    <a:pt x="946403" y="18288"/>
                  </a:lnTo>
                  <a:lnTo>
                    <a:pt x="946403" y="246888"/>
                  </a:lnTo>
                  <a:lnTo>
                    <a:pt x="566927" y="246888"/>
                  </a:lnTo>
                  <a:lnTo>
                    <a:pt x="566927" y="18288"/>
                  </a:lnTo>
                  <a:close/>
                </a:path>
                <a:path w="1513840" h="247014">
                  <a:moveTo>
                    <a:pt x="1133855" y="0"/>
                  </a:moveTo>
                  <a:lnTo>
                    <a:pt x="1513332" y="0"/>
                  </a:lnTo>
                  <a:lnTo>
                    <a:pt x="1513332" y="246888"/>
                  </a:lnTo>
                  <a:lnTo>
                    <a:pt x="1133855" y="246888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148071" y="3781044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239511" y="3534156"/>
              <a:ext cx="1513840" cy="247015"/>
            </a:xfrm>
            <a:custGeom>
              <a:avLst/>
              <a:gdLst/>
              <a:ahLst/>
              <a:cxnLst/>
              <a:rect l="l" t="t" r="r" b="b"/>
              <a:pathLst>
                <a:path w="1513840" h="247014">
                  <a:moveTo>
                    <a:pt x="0" y="82296"/>
                  </a:moveTo>
                  <a:lnTo>
                    <a:pt x="379475" y="82296"/>
                  </a:lnTo>
                  <a:lnTo>
                    <a:pt x="379475" y="246888"/>
                  </a:lnTo>
                  <a:lnTo>
                    <a:pt x="0" y="246888"/>
                  </a:lnTo>
                  <a:lnTo>
                    <a:pt x="0" y="82296"/>
                  </a:lnTo>
                  <a:close/>
                </a:path>
                <a:path w="1513840" h="247014">
                  <a:moveTo>
                    <a:pt x="566927" y="18288"/>
                  </a:moveTo>
                  <a:lnTo>
                    <a:pt x="946403" y="18288"/>
                  </a:lnTo>
                  <a:lnTo>
                    <a:pt x="946403" y="246888"/>
                  </a:lnTo>
                  <a:lnTo>
                    <a:pt x="566927" y="246888"/>
                  </a:lnTo>
                  <a:lnTo>
                    <a:pt x="566927" y="18288"/>
                  </a:lnTo>
                  <a:close/>
                </a:path>
                <a:path w="1513840" h="247014">
                  <a:moveTo>
                    <a:pt x="1133855" y="0"/>
                  </a:moveTo>
                  <a:lnTo>
                    <a:pt x="1513332" y="0"/>
                  </a:lnTo>
                  <a:lnTo>
                    <a:pt x="1513332" y="246888"/>
                  </a:lnTo>
                  <a:lnTo>
                    <a:pt x="1133855" y="246888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148071" y="3781044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430519" y="3113532"/>
              <a:ext cx="1132840" cy="133350"/>
            </a:xfrm>
            <a:custGeom>
              <a:avLst/>
              <a:gdLst/>
              <a:ahLst/>
              <a:cxnLst/>
              <a:rect l="l" t="t" r="r" b="b"/>
              <a:pathLst>
                <a:path w="1132840" h="133350">
                  <a:moveTo>
                    <a:pt x="1046399" y="28592"/>
                  </a:moveTo>
                  <a:lnTo>
                    <a:pt x="0" y="104901"/>
                  </a:lnTo>
                  <a:lnTo>
                    <a:pt x="2031" y="133350"/>
                  </a:lnTo>
                  <a:lnTo>
                    <a:pt x="1048468" y="57047"/>
                  </a:lnTo>
                  <a:lnTo>
                    <a:pt x="1046399" y="28592"/>
                  </a:lnTo>
                  <a:close/>
                </a:path>
                <a:path w="1132840" h="133350">
                  <a:moveTo>
                    <a:pt x="1111017" y="27558"/>
                  </a:moveTo>
                  <a:lnTo>
                    <a:pt x="1060577" y="27558"/>
                  </a:lnTo>
                  <a:lnTo>
                    <a:pt x="1062735" y="56006"/>
                  </a:lnTo>
                  <a:lnTo>
                    <a:pt x="1048468" y="57047"/>
                  </a:lnTo>
                  <a:lnTo>
                    <a:pt x="1050543" y="85597"/>
                  </a:lnTo>
                  <a:lnTo>
                    <a:pt x="1132839" y="36575"/>
                  </a:lnTo>
                  <a:lnTo>
                    <a:pt x="1111017" y="27558"/>
                  </a:lnTo>
                  <a:close/>
                </a:path>
                <a:path w="1132840" h="133350">
                  <a:moveTo>
                    <a:pt x="1060577" y="27558"/>
                  </a:moveTo>
                  <a:lnTo>
                    <a:pt x="1046399" y="28592"/>
                  </a:lnTo>
                  <a:lnTo>
                    <a:pt x="1048392" y="56006"/>
                  </a:lnTo>
                  <a:lnTo>
                    <a:pt x="1048468" y="57047"/>
                  </a:lnTo>
                  <a:lnTo>
                    <a:pt x="1062735" y="56006"/>
                  </a:lnTo>
                  <a:lnTo>
                    <a:pt x="1060655" y="28592"/>
                  </a:lnTo>
                  <a:lnTo>
                    <a:pt x="1060577" y="27558"/>
                  </a:lnTo>
                  <a:close/>
                </a:path>
                <a:path w="1132840" h="133350">
                  <a:moveTo>
                    <a:pt x="1044320" y="0"/>
                  </a:moveTo>
                  <a:lnTo>
                    <a:pt x="1046324" y="27558"/>
                  </a:lnTo>
                  <a:lnTo>
                    <a:pt x="1046399" y="28592"/>
                  </a:lnTo>
                  <a:lnTo>
                    <a:pt x="1060577" y="27558"/>
                  </a:lnTo>
                  <a:lnTo>
                    <a:pt x="1111017" y="27558"/>
                  </a:lnTo>
                  <a:lnTo>
                    <a:pt x="1044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5327396" y="3425190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0.9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5894323" y="3359607"/>
            <a:ext cx="2063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latin typeface="Arial MT"/>
                <a:cs typeface="Arial MT"/>
              </a:rPr>
              <a:t>1.2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459728" y="3342513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1.3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5755957" y="3090481"/>
            <a:ext cx="476250" cy="201930"/>
            <a:chOff x="5755957" y="3090481"/>
            <a:chExt cx="476250" cy="201930"/>
          </a:xfrm>
        </p:grpSpPr>
        <p:sp>
          <p:nvSpPr>
            <p:cNvPr id="67" name="object 67" descr=""/>
            <p:cNvSpPr/>
            <p:nvPr/>
          </p:nvSpPr>
          <p:spPr>
            <a:xfrm>
              <a:off x="5760720" y="3095244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4">
                  <a:moveTo>
                    <a:pt x="233171" y="0"/>
                  </a:moveTo>
                  <a:lnTo>
                    <a:pt x="171185" y="3425"/>
                  </a:lnTo>
                  <a:lnTo>
                    <a:pt x="115485" y="13095"/>
                  </a:lnTo>
                  <a:lnTo>
                    <a:pt x="68294" y="28098"/>
                  </a:lnTo>
                  <a:lnTo>
                    <a:pt x="31834" y="47526"/>
                  </a:lnTo>
                  <a:lnTo>
                    <a:pt x="0" y="96011"/>
                  </a:lnTo>
                  <a:lnTo>
                    <a:pt x="8329" y="121556"/>
                  </a:lnTo>
                  <a:lnTo>
                    <a:pt x="68294" y="163925"/>
                  </a:lnTo>
                  <a:lnTo>
                    <a:pt x="115485" y="178928"/>
                  </a:lnTo>
                  <a:lnTo>
                    <a:pt x="171185" y="188598"/>
                  </a:lnTo>
                  <a:lnTo>
                    <a:pt x="233171" y="192023"/>
                  </a:lnTo>
                  <a:lnTo>
                    <a:pt x="295158" y="188598"/>
                  </a:lnTo>
                  <a:lnTo>
                    <a:pt x="350858" y="178928"/>
                  </a:lnTo>
                  <a:lnTo>
                    <a:pt x="398049" y="163925"/>
                  </a:lnTo>
                  <a:lnTo>
                    <a:pt x="434509" y="144497"/>
                  </a:lnTo>
                  <a:lnTo>
                    <a:pt x="466343" y="96011"/>
                  </a:lnTo>
                  <a:lnTo>
                    <a:pt x="458014" y="70467"/>
                  </a:lnTo>
                  <a:lnTo>
                    <a:pt x="398049" y="28098"/>
                  </a:lnTo>
                  <a:lnTo>
                    <a:pt x="350858" y="13095"/>
                  </a:lnTo>
                  <a:lnTo>
                    <a:pt x="295158" y="3425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760720" y="3095244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4">
                  <a:moveTo>
                    <a:pt x="0" y="96011"/>
                  </a:moveTo>
                  <a:lnTo>
                    <a:pt x="31834" y="47526"/>
                  </a:lnTo>
                  <a:lnTo>
                    <a:pt x="68294" y="28098"/>
                  </a:lnTo>
                  <a:lnTo>
                    <a:pt x="115485" y="13095"/>
                  </a:lnTo>
                  <a:lnTo>
                    <a:pt x="171185" y="3425"/>
                  </a:lnTo>
                  <a:lnTo>
                    <a:pt x="233171" y="0"/>
                  </a:lnTo>
                  <a:lnTo>
                    <a:pt x="295158" y="3425"/>
                  </a:lnTo>
                  <a:lnTo>
                    <a:pt x="350858" y="13095"/>
                  </a:lnTo>
                  <a:lnTo>
                    <a:pt x="398049" y="28098"/>
                  </a:lnTo>
                  <a:lnTo>
                    <a:pt x="434509" y="47526"/>
                  </a:lnTo>
                  <a:lnTo>
                    <a:pt x="466343" y="96011"/>
                  </a:lnTo>
                  <a:lnTo>
                    <a:pt x="458014" y="121556"/>
                  </a:lnTo>
                  <a:lnTo>
                    <a:pt x="398049" y="163925"/>
                  </a:lnTo>
                  <a:lnTo>
                    <a:pt x="350858" y="178928"/>
                  </a:lnTo>
                  <a:lnTo>
                    <a:pt x="295158" y="188598"/>
                  </a:lnTo>
                  <a:lnTo>
                    <a:pt x="233171" y="192023"/>
                  </a:lnTo>
                  <a:lnTo>
                    <a:pt x="171185" y="188598"/>
                  </a:lnTo>
                  <a:lnTo>
                    <a:pt x="115485" y="178928"/>
                  </a:lnTo>
                  <a:lnTo>
                    <a:pt x="68294" y="163925"/>
                  </a:lnTo>
                  <a:lnTo>
                    <a:pt x="31834" y="144497"/>
                  </a:lnTo>
                  <a:lnTo>
                    <a:pt x="0" y="9601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5820536" y="3093466"/>
            <a:ext cx="3587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+22%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5143309" y="3959859"/>
            <a:ext cx="1706245" cy="648970"/>
            <a:chOff x="5143309" y="3959859"/>
            <a:chExt cx="1706245" cy="648970"/>
          </a:xfrm>
        </p:grpSpPr>
        <p:sp>
          <p:nvSpPr>
            <p:cNvPr id="71" name="object 71" descr=""/>
            <p:cNvSpPr/>
            <p:nvPr/>
          </p:nvSpPr>
          <p:spPr>
            <a:xfrm>
              <a:off x="5239512" y="4315967"/>
              <a:ext cx="1513840" cy="288290"/>
            </a:xfrm>
            <a:custGeom>
              <a:avLst/>
              <a:gdLst/>
              <a:ahLst/>
              <a:cxnLst/>
              <a:rect l="l" t="t" r="r" b="b"/>
              <a:pathLst>
                <a:path w="1513840" h="288289">
                  <a:moveTo>
                    <a:pt x="379476" y="13716"/>
                  </a:moveTo>
                  <a:lnTo>
                    <a:pt x="0" y="13716"/>
                  </a:lnTo>
                  <a:lnTo>
                    <a:pt x="0" y="288036"/>
                  </a:lnTo>
                  <a:lnTo>
                    <a:pt x="379476" y="288036"/>
                  </a:lnTo>
                  <a:lnTo>
                    <a:pt x="379476" y="13716"/>
                  </a:lnTo>
                  <a:close/>
                </a:path>
                <a:path w="1513840" h="288289">
                  <a:moveTo>
                    <a:pt x="946404" y="9144"/>
                  </a:moveTo>
                  <a:lnTo>
                    <a:pt x="566928" y="9144"/>
                  </a:lnTo>
                  <a:lnTo>
                    <a:pt x="566928" y="288036"/>
                  </a:lnTo>
                  <a:lnTo>
                    <a:pt x="946404" y="288036"/>
                  </a:lnTo>
                  <a:lnTo>
                    <a:pt x="946404" y="9144"/>
                  </a:lnTo>
                  <a:close/>
                </a:path>
                <a:path w="1513840" h="288289">
                  <a:moveTo>
                    <a:pt x="1513332" y="0"/>
                  </a:moveTo>
                  <a:lnTo>
                    <a:pt x="1133856" y="0"/>
                  </a:lnTo>
                  <a:lnTo>
                    <a:pt x="1133856" y="288036"/>
                  </a:lnTo>
                  <a:lnTo>
                    <a:pt x="1513332" y="288036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239511" y="4315967"/>
              <a:ext cx="1513840" cy="288290"/>
            </a:xfrm>
            <a:custGeom>
              <a:avLst/>
              <a:gdLst/>
              <a:ahLst/>
              <a:cxnLst/>
              <a:rect l="l" t="t" r="r" b="b"/>
              <a:pathLst>
                <a:path w="1513840" h="288289">
                  <a:moveTo>
                    <a:pt x="0" y="13715"/>
                  </a:moveTo>
                  <a:lnTo>
                    <a:pt x="379475" y="13715"/>
                  </a:lnTo>
                  <a:lnTo>
                    <a:pt x="379475" y="288035"/>
                  </a:lnTo>
                  <a:lnTo>
                    <a:pt x="0" y="288035"/>
                  </a:lnTo>
                  <a:lnTo>
                    <a:pt x="0" y="13715"/>
                  </a:lnTo>
                  <a:close/>
                </a:path>
                <a:path w="1513840" h="288289">
                  <a:moveTo>
                    <a:pt x="566927" y="9143"/>
                  </a:moveTo>
                  <a:lnTo>
                    <a:pt x="946403" y="9143"/>
                  </a:lnTo>
                  <a:lnTo>
                    <a:pt x="946403" y="288035"/>
                  </a:lnTo>
                  <a:lnTo>
                    <a:pt x="566927" y="288035"/>
                  </a:lnTo>
                  <a:lnTo>
                    <a:pt x="566927" y="9143"/>
                  </a:lnTo>
                  <a:close/>
                </a:path>
                <a:path w="1513840" h="288289">
                  <a:moveTo>
                    <a:pt x="1133855" y="0"/>
                  </a:moveTo>
                  <a:lnTo>
                    <a:pt x="1513332" y="0"/>
                  </a:lnTo>
                  <a:lnTo>
                    <a:pt x="1513332" y="288035"/>
                  </a:lnTo>
                  <a:lnTo>
                    <a:pt x="1133855" y="288035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148071" y="4604003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239511" y="4315967"/>
              <a:ext cx="1513840" cy="288290"/>
            </a:xfrm>
            <a:custGeom>
              <a:avLst/>
              <a:gdLst/>
              <a:ahLst/>
              <a:cxnLst/>
              <a:rect l="l" t="t" r="r" b="b"/>
              <a:pathLst>
                <a:path w="1513840" h="288289">
                  <a:moveTo>
                    <a:pt x="0" y="13715"/>
                  </a:moveTo>
                  <a:lnTo>
                    <a:pt x="379475" y="13715"/>
                  </a:lnTo>
                  <a:lnTo>
                    <a:pt x="379475" y="288035"/>
                  </a:lnTo>
                  <a:lnTo>
                    <a:pt x="0" y="288035"/>
                  </a:lnTo>
                  <a:lnTo>
                    <a:pt x="0" y="13715"/>
                  </a:lnTo>
                  <a:close/>
                </a:path>
                <a:path w="1513840" h="288289">
                  <a:moveTo>
                    <a:pt x="566927" y="9143"/>
                  </a:moveTo>
                  <a:lnTo>
                    <a:pt x="946403" y="9143"/>
                  </a:lnTo>
                  <a:lnTo>
                    <a:pt x="946403" y="288035"/>
                  </a:lnTo>
                  <a:lnTo>
                    <a:pt x="566927" y="288035"/>
                  </a:lnTo>
                  <a:lnTo>
                    <a:pt x="566927" y="9143"/>
                  </a:lnTo>
                  <a:close/>
                </a:path>
                <a:path w="1513840" h="288289">
                  <a:moveTo>
                    <a:pt x="1133855" y="0"/>
                  </a:moveTo>
                  <a:lnTo>
                    <a:pt x="1513332" y="0"/>
                  </a:lnTo>
                  <a:lnTo>
                    <a:pt x="1513332" y="288035"/>
                  </a:lnTo>
                  <a:lnTo>
                    <a:pt x="1133855" y="288035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5148071" y="4604003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005" y="3966209"/>
              <a:ext cx="76200" cy="15240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5433821" y="3966209"/>
              <a:ext cx="1132205" cy="163830"/>
            </a:xfrm>
            <a:custGeom>
              <a:avLst/>
              <a:gdLst/>
              <a:ahLst/>
              <a:cxnLst/>
              <a:rect l="l" t="t" r="r" b="b"/>
              <a:pathLst>
                <a:path w="1132204" h="163829">
                  <a:moveTo>
                    <a:pt x="0" y="163575"/>
                  </a:moveTo>
                  <a:lnTo>
                    <a:pt x="0" y="0"/>
                  </a:lnTo>
                </a:path>
                <a:path w="1132204" h="163829">
                  <a:moveTo>
                    <a:pt x="0" y="0"/>
                  </a:moveTo>
                  <a:lnTo>
                    <a:pt x="113195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5292597" y="4138422"/>
            <a:ext cx="2794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0.20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859526" y="4131640"/>
            <a:ext cx="27940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0">
                <a:latin typeface="Arial MT"/>
                <a:cs typeface="Arial MT"/>
              </a:rPr>
              <a:t>0.21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424929" y="4127373"/>
            <a:ext cx="2794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0.21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5806249" y="3863149"/>
            <a:ext cx="375285" cy="206375"/>
            <a:chOff x="5806249" y="3863149"/>
            <a:chExt cx="375285" cy="206375"/>
          </a:xfrm>
        </p:grpSpPr>
        <p:sp>
          <p:nvSpPr>
            <p:cNvPr id="82" name="object 82" descr=""/>
            <p:cNvSpPr/>
            <p:nvPr/>
          </p:nvSpPr>
          <p:spPr>
            <a:xfrm>
              <a:off x="5811011" y="3867911"/>
              <a:ext cx="365760" cy="196850"/>
            </a:xfrm>
            <a:custGeom>
              <a:avLst/>
              <a:gdLst/>
              <a:ahLst/>
              <a:cxnLst/>
              <a:rect l="l" t="t" r="r" b="b"/>
              <a:pathLst>
                <a:path w="365760" h="196850">
                  <a:moveTo>
                    <a:pt x="182879" y="0"/>
                  </a:moveTo>
                  <a:lnTo>
                    <a:pt x="125089" y="5017"/>
                  </a:lnTo>
                  <a:lnTo>
                    <a:pt x="74889" y="18982"/>
                  </a:lnTo>
                  <a:lnTo>
                    <a:pt x="35295" y="40270"/>
                  </a:lnTo>
                  <a:lnTo>
                    <a:pt x="0" y="98298"/>
                  </a:lnTo>
                  <a:lnTo>
                    <a:pt x="9326" y="129344"/>
                  </a:lnTo>
                  <a:lnTo>
                    <a:pt x="35295" y="156325"/>
                  </a:lnTo>
                  <a:lnTo>
                    <a:pt x="74889" y="177613"/>
                  </a:lnTo>
                  <a:lnTo>
                    <a:pt x="125089" y="191578"/>
                  </a:lnTo>
                  <a:lnTo>
                    <a:pt x="182879" y="196595"/>
                  </a:lnTo>
                  <a:lnTo>
                    <a:pt x="240670" y="191578"/>
                  </a:lnTo>
                  <a:lnTo>
                    <a:pt x="290870" y="177613"/>
                  </a:lnTo>
                  <a:lnTo>
                    <a:pt x="330464" y="156325"/>
                  </a:lnTo>
                  <a:lnTo>
                    <a:pt x="356433" y="129344"/>
                  </a:lnTo>
                  <a:lnTo>
                    <a:pt x="365760" y="98298"/>
                  </a:lnTo>
                  <a:lnTo>
                    <a:pt x="356433" y="67251"/>
                  </a:lnTo>
                  <a:lnTo>
                    <a:pt x="330464" y="40270"/>
                  </a:lnTo>
                  <a:lnTo>
                    <a:pt x="290870" y="18982"/>
                  </a:lnTo>
                  <a:lnTo>
                    <a:pt x="240670" y="501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811011" y="3867911"/>
              <a:ext cx="365760" cy="196850"/>
            </a:xfrm>
            <a:custGeom>
              <a:avLst/>
              <a:gdLst/>
              <a:ahLst/>
              <a:cxnLst/>
              <a:rect l="l" t="t" r="r" b="b"/>
              <a:pathLst>
                <a:path w="365760" h="196850">
                  <a:moveTo>
                    <a:pt x="0" y="98298"/>
                  </a:moveTo>
                  <a:lnTo>
                    <a:pt x="35295" y="40270"/>
                  </a:lnTo>
                  <a:lnTo>
                    <a:pt x="74889" y="18982"/>
                  </a:lnTo>
                  <a:lnTo>
                    <a:pt x="125089" y="5017"/>
                  </a:lnTo>
                  <a:lnTo>
                    <a:pt x="182879" y="0"/>
                  </a:lnTo>
                  <a:lnTo>
                    <a:pt x="240670" y="5017"/>
                  </a:lnTo>
                  <a:lnTo>
                    <a:pt x="290870" y="18982"/>
                  </a:lnTo>
                  <a:lnTo>
                    <a:pt x="330464" y="40270"/>
                  </a:lnTo>
                  <a:lnTo>
                    <a:pt x="356433" y="67251"/>
                  </a:lnTo>
                  <a:lnTo>
                    <a:pt x="365760" y="98298"/>
                  </a:lnTo>
                  <a:lnTo>
                    <a:pt x="356433" y="129344"/>
                  </a:lnTo>
                  <a:lnTo>
                    <a:pt x="330464" y="156325"/>
                  </a:lnTo>
                  <a:lnTo>
                    <a:pt x="290870" y="177613"/>
                  </a:lnTo>
                  <a:lnTo>
                    <a:pt x="240670" y="191578"/>
                  </a:lnTo>
                  <a:lnTo>
                    <a:pt x="182879" y="196595"/>
                  </a:lnTo>
                  <a:lnTo>
                    <a:pt x="125089" y="191578"/>
                  </a:lnTo>
                  <a:lnTo>
                    <a:pt x="74889" y="177613"/>
                  </a:lnTo>
                  <a:lnTo>
                    <a:pt x="35295" y="156325"/>
                  </a:lnTo>
                  <a:lnTo>
                    <a:pt x="9326" y="129344"/>
                  </a:lnTo>
                  <a:lnTo>
                    <a:pt x="0" y="982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5855334" y="3868673"/>
            <a:ext cx="2857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 b="1">
                <a:latin typeface="Arial"/>
                <a:cs typeface="Arial"/>
              </a:rPr>
              <a:t>+4%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5143309" y="4759959"/>
            <a:ext cx="1706245" cy="676910"/>
            <a:chOff x="5143309" y="4759959"/>
            <a:chExt cx="1706245" cy="676910"/>
          </a:xfrm>
        </p:grpSpPr>
        <p:sp>
          <p:nvSpPr>
            <p:cNvPr id="86" name="object 86" descr=""/>
            <p:cNvSpPr/>
            <p:nvPr/>
          </p:nvSpPr>
          <p:spPr>
            <a:xfrm>
              <a:off x="5239512" y="5116067"/>
              <a:ext cx="1513840" cy="315595"/>
            </a:xfrm>
            <a:custGeom>
              <a:avLst/>
              <a:gdLst/>
              <a:ahLst/>
              <a:cxnLst/>
              <a:rect l="l" t="t" r="r" b="b"/>
              <a:pathLst>
                <a:path w="1513840" h="315595">
                  <a:moveTo>
                    <a:pt x="379476" y="68580"/>
                  </a:moveTo>
                  <a:lnTo>
                    <a:pt x="0" y="68580"/>
                  </a:lnTo>
                  <a:lnTo>
                    <a:pt x="0" y="315468"/>
                  </a:lnTo>
                  <a:lnTo>
                    <a:pt x="379476" y="315468"/>
                  </a:lnTo>
                  <a:lnTo>
                    <a:pt x="379476" y="68580"/>
                  </a:lnTo>
                  <a:close/>
                </a:path>
                <a:path w="1513840" h="315595">
                  <a:moveTo>
                    <a:pt x="946404" y="45720"/>
                  </a:moveTo>
                  <a:lnTo>
                    <a:pt x="566928" y="45720"/>
                  </a:lnTo>
                  <a:lnTo>
                    <a:pt x="566928" y="315468"/>
                  </a:lnTo>
                  <a:lnTo>
                    <a:pt x="946404" y="315468"/>
                  </a:lnTo>
                  <a:lnTo>
                    <a:pt x="946404" y="45720"/>
                  </a:lnTo>
                  <a:close/>
                </a:path>
                <a:path w="1513840" h="315595">
                  <a:moveTo>
                    <a:pt x="1513332" y="0"/>
                  </a:moveTo>
                  <a:lnTo>
                    <a:pt x="1133856" y="0"/>
                  </a:lnTo>
                  <a:lnTo>
                    <a:pt x="1133856" y="315468"/>
                  </a:lnTo>
                  <a:lnTo>
                    <a:pt x="1513332" y="315468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5239511" y="5116067"/>
              <a:ext cx="1513840" cy="315595"/>
            </a:xfrm>
            <a:custGeom>
              <a:avLst/>
              <a:gdLst/>
              <a:ahLst/>
              <a:cxnLst/>
              <a:rect l="l" t="t" r="r" b="b"/>
              <a:pathLst>
                <a:path w="1513840" h="315595">
                  <a:moveTo>
                    <a:pt x="0" y="68579"/>
                  </a:moveTo>
                  <a:lnTo>
                    <a:pt x="379475" y="68579"/>
                  </a:lnTo>
                  <a:lnTo>
                    <a:pt x="379475" y="315467"/>
                  </a:lnTo>
                  <a:lnTo>
                    <a:pt x="0" y="315467"/>
                  </a:lnTo>
                  <a:lnTo>
                    <a:pt x="0" y="68579"/>
                  </a:lnTo>
                  <a:close/>
                </a:path>
                <a:path w="1513840" h="315595">
                  <a:moveTo>
                    <a:pt x="566927" y="45719"/>
                  </a:moveTo>
                  <a:lnTo>
                    <a:pt x="946403" y="45719"/>
                  </a:lnTo>
                  <a:lnTo>
                    <a:pt x="946403" y="315467"/>
                  </a:lnTo>
                  <a:lnTo>
                    <a:pt x="566927" y="315467"/>
                  </a:lnTo>
                  <a:lnTo>
                    <a:pt x="566927" y="45719"/>
                  </a:lnTo>
                  <a:close/>
                </a:path>
                <a:path w="1513840" h="315595">
                  <a:moveTo>
                    <a:pt x="1133855" y="0"/>
                  </a:moveTo>
                  <a:lnTo>
                    <a:pt x="1513332" y="0"/>
                  </a:lnTo>
                  <a:lnTo>
                    <a:pt x="1513332" y="315467"/>
                  </a:lnTo>
                  <a:lnTo>
                    <a:pt x="1133855" y="315467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5148071" y="5431535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239511" y="5116067"/>
              <a:ext cx="1513840" cy="315595"/>
            </a:xfrm>
            <a:custGeom>
              <a:avLst/>
              <a:gdLst/>
              <a:ahLst/>
              <a:cxnLst/>
              <a:rect l="l" t="t" r="r" b="b"/>
              <a:pathLst>
                <a:path w="1513840" h="315595">
                  <a:moveTo>
                    <a:pt x="0" y="68579"/>
                  </a:moveTo>
                  <a:lnTo>
                    <a:pt x="379475" y="68579"/>
                  </a:lnTo>
                  <a:lnTo>
                    <a:pt x="379475" y="315467"/>
                  </a:lnTo>
                  <a:lnTo>
                    <a:pt x="0" y="315467"/>
                  </a:lnTo>
                  <a:lnTo>
                    <a:pt x="0" y="68579"/>
                  </a:lnTo>
                  <a:close/>
                </a:path>
                <a:path w="1513840" h="315595">
                  <a:moveTo>
                    <a:pt x="566927" y="45719"/>
                  </a:moveTo>
                  <a:lnTo>
                    <a:pt x="946403" y="45719"/>
                  </a:lnTo>
                  <a:lnTo>
                    <a:pt x="946403" y="315467"/>
                  </a:lnTo>
                  <a:lnTo>
                    <a:pt x="566927" y="315467"/>
                  </a:lnTo>
                  <a:lnTo>
                    <a:pt x="566927" y="45719"/>
                  </a:lnTo>
                  <a:close/>
                </a:path>
                <a:path w="1513840" h="315595">
                  <a:moveTo>
                    <a:pt x="1133855" y="0"/>
                  </a:moveTo>
                  <a:lnTo>
                    <a:pt x="1513332" y="0"/>
                  </a:lnTo>
                  <a:lnTo>
                    <a:pt x="1513332" y="315467"/>
                  </a:lnTo>
                  <a:lnTo>
                    <a:pt x="1133855" y="315467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148071" y="5431535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005" y="4766309"/>
              <a:ext cx="76200" cy="152400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5433821" y="4766309"/>
              <a:ext cx="1132205" cy="220979"/>
            </a:xfrm>
            <a:custGeom>
              <a:avLst/>
              <a:gdLst/>
              <a:ahLst/>
              <a:cxnLst/>
              <a:rect l="l" t="t" r="r" b="b"/>
              <a:pathLst>
                <a:path w="1132204" h="220979">
                  <a:moveTo>
                    <a:pt x="0" y="220725"/>
                  </a:moveTo>
                  <a:lnTo>
                    <a:pt x="0" y="0"/>
                  </a:lnTo>
                </a:path>
                <a:path w="1132204" h="220979">
                  <a:moveTo>
                    <a:pt x="0" y="0"/>
                  </a:moveTo>
                  <a:lnTo>
                    <a:pt x="113195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5292597" y="4994224"/>
            <a:ext cx="27940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0">
                <a:latin typeface="Arial MT"/>
                <a:cs typeface="Arial MT"/>
              </a:rPr>
              <a:t>0.18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859526" y="4969255"/>
            <a:ext cx="2794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0.20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424929" y="4926329"/>
            <a:ext cx="2794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0.23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5755957" y="4663249"/>
            <a:ext cx="476250" cy="201930"/>
            <a:chOff x="5755957" y="4663249"/>
            <a:chExt cx="476250" cy="201930"/>
          </a:xfrm>
        </p:grpSpPr>
        <p:sp>
          <p:nvSpPr>
            <p:cNvPr id="97" name="object 97" descr=""/>
            <p:cNvSpPr/>
            <p:nvPr/>
          </p:nvSpPr>
          <p:spPr>
            <a:xfrm>
              <a:off x="5760720" y="4668011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4">
                  <a:moveTo>
                    <a:pt x="233171" y="0"/>
                  </a:moveTo>
                  <a:lnTo>
                    <a:pt x="171185" y="3425"/>
                  </a:lnTo>
                  <a:lnTo>
                    <a:pt x="115485" y="13095"/>
                  </a:lnTo>
                  <a:lnTo>
                    <a:pt x="68294" y="28098"/>
                  </a:lnTo>
                  <a:lnTo>
                    <a:pt x="31834" y="47526"/>
                  </a:lnTo>
                  <a:lnTo>
                    <a:pt x="0" y="96012"/>
                  </a:lnTo>
                  <a:lnTo>
                    <a:pt x="8329" y="121556"/>
                  </a:lnTo>
                  <a:lnTo>
                    <a:pt x="68294" y="163925"/>
                  </a:lnTo>
                  <a:lnTo>
                    <a:pt x="115485" y="178928"/>
                  </a:lnTo>
                  <a:lnTo>
                    <a:pt x="171185" y="188598"/>
                  </a:lnTo>
                  <a:lnTo>
                    <a:pt x="233171" y="192024"/>
                  </a:lnTo>
                  <a:lnTo>
                    <a:pt x="295158" y="188598"/>
                  </a:lnTo>
                  <a:lnTo>
                    <a:pt x="350858" y="178928"/>
                  </a:lnTo>
                  <a:lnTo>
                    <a:pt x="398049" y="163925"/>
                  </a:lnTo>
                  <a:lnTo>
                    <a:pt x="434509" y="144497"/>
                  </a:lnTo>
                  <a:lnTo>
                    <a:pt x="466343" y="96012"/>
                  </a:lnTo>
                  <a:lnTo>
                    <a:pt x="458014" y="70467"/>
                  </a:lnTo>
                  <a:lnTo>
                    <a:pt x="398049" y="28098"/>
                  </a:lnTo>
                  <a:lnTo>
                    <a:pt x="350858" y="13095"/>
                  </a:lnTo>
                  <a:lnTo>
                    <a:pt x="295158" y="3425"/>
                  </a:lnTo>
                  <a:lnTo>
                    <a:pt x="233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760720" y="4668011"/>
              <a:ext cx="466725" cy="192405"/>
            </a:xfrm>
            <a:custGeom>
              <a:avLst/>
              <a:gdLst/>
              <a:ahLst/>
              <a:cxnLst/>
              <a:rect l="l" t="t" r="r" b="b"/>
              <a:pathLst>
                <a:path w="466725" h="192404">
                  <a:moveTo>
                    <a:pt x="0" y="96012"/>
                  </a:moveTo>
                  <a:lnTo>
                    <a:pt x="31834" y="47526"/>
                  </a:lnTo>
                  <a:lnTo>
                    <a:pt x="68294" y="28098"/>
                  </a:lnTo>
                  <a:lnTo>
                    <a:pt x="115485" y="13095"/>
                  </a:lnTo>
                  <a:lnTo>
                    <a:pt x="171185" y="3425"/>
                  </a:lnTo>
                  <a:lnTo>
                    <a:pt x="233171" y="0"/>
                  </a:lnTo>
                  <a:lnTo>
                    <a:pt x="295158" y="3425"/>
                  </a:lnTo>
                  <a:lnTo>
                    <a:pt x="350858" y="13095"/>
                  </a:lnTo>
                  <a:lnTo>
                    <a:pt x="398049" y="28098"/>
                  </a:lnTo>
                  <a:lnTo>
                    <a:pt x="434509" y="47526"/>
                  </a:lnTo>
                  <a:lnTo>
                    <a:pt x="466343" y="96012"/>
                  </a:lnTo>
                  <a:lnTo>
                    <a:pt x="458014" y="121556"/>
                  </a:lnTo>
                  <a:lnTo>
                    <a:pt x="398049" y="163925"/>
                  </a:lnTo>
                  <a:lnTo>
                    <a:pt x="350858" y="178928"/>
                  </a:lnTo>
                  <a:lnTo>
                    <a:pt x="295158" y="188598"/>
                  </a:lnTo>
                  <a:lnTo>
                    <a:pt x="233171" y="192024"/>
                  </a:lnTo>
                  <a:lnTo>
                    <a:pt x="171185" y="188598"/>
                  </a:lnTo>
                  <a:lnTo>
                    <a:pt x="115485" y="178928"/>
                  </a:lnTo>
                  <a:lnTo>
                    <a:pt x="68294" y="163925"/>
                  </a:lnTo>
                  <a:lnTo>
                    <a:pt x="31834" y="144497"/>
                  </a:lnTo>
                  <a:lnTo>
                    <a:pt x="0" y="960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5820536" y="4667758"/>
            <a:ext cx="3587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+27%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5143309" y="1568005"/>
            <a:ext cx="1751964" cy="553720"/>
            <a:chOff x="5143309" y="1568005"/>
            <a:chExt cx="1751964" cy="553720"/>
          </a:xfrm>
        </p:grpSpPr>
        <p:sp>
          <p:nvSpPr>
            <p:cNvPr id="101" name="object 101" descr=""/>
            <p:cNvSpPr/>
            <p:nvPr/>
          </p:nvSpPr>
          <p:spPr>
            <a:xfrm>
              <a:off x="5239512" y="1572767"/>
              <a:ext cx="1513840" cy="544195"/>
            </a:xfrm>
            <a:custGeom>
              <a:avLst/>
              <a:gdLst/>
              <a:ahLst/>
              <a:cxnLst/>
              <a:rect l="l" t="t" r="r" b="b"/>
              <a:pathLst>
                <a:path w="1513840" h="544194">
                  <a:moveTo>
                    <a:pt x="379476" y="105156"/>
                  </a:moveTo>
                  <a:lnTo>
                    <a:pt x="0" y="105156"/>
                  </a:lnTo>
                  <a:lnTo>
                    <a:pt x="0" y="544068"/>
                  </a:lnTo>
                  <a:lnTo>
                    <a:pt x="379476" y="544068"/>
                  </a:lnTo>
                  <a:lnTo>
                    <a:pt x="379476" y="105156"/>
                  </a:lnTo>
                  <a:close/>
                </a:path>
                <a:path w="1513840" h="544194">
                  <a:moveTo>
                    <a:pt x="946404" y="64008"/>
                  </a:moveTo>
                  <a:lnTo>
                    <a:pt x="566928" y="64008"/>
                  </a:lnTo>
                  <a:lnTo>
                    <a:pt x="566928" y="544068"/>
                  </a:lnTo>
                  <a:lnTo>
                    <a:pt x="946404" y="544068"/>
                  </a:lnTo>
                  <a:lnTo>
                    <a:pt x="946404" y="64008"/>
                  </a:lnTo>
                  <a:close/>
                </a:path>
                <a:path w="1513840" h="544194">
                  <a:moveTo>
                    <a:pt x="1513332" y="0"/>
                  </a:moveTo>
                  <a:lnTo>
                    <a:pt x="1133856" y="0"/>
                  </a:lnTo>
                  <a:lnTo>
                    <a:pt x="1133856" y="544068"/>
                  </a:lnTo>
                  <a:lnTo>
                    <a:pt x="1513332" y="544068"/>
                  </a:lnTo>
                  <a:lnTo>
                    <a:pt x="151333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5239511" y="1572767"/>
              <a:ext cx="1513840" cy="544195"/>
            </a:xfrm>
            <a:custGeom>
              <a:avLst/>
              <a:gdLst/>
              <a:ahLst/>
              <a:cxnLst/>
              <a:rect l="l" t="t" r="r" b="b"/>
              <a:pathLst>
                <a:path w="1513840" h="544194">
                  <a:moveTo>
                    <a:pt x="0" y="105156"/>
                  </a:moveTo>
                  <a:lnTo>
                    <a:pt x="379475" y="105156"/>
                  </a:lnTo>
                  <a:lnTo>
                    <a:pt x="379475" y="544068"/>
                  </a:lnTo>
                  <a:lnTo>
                    <a:pt x="0" y="544068"/>
                  </a:lnTo>
                  <a:lnTo>
                    <a:pt x="0" y="105156"/>
                  </a:lnTo>
                  <a:close/>
                </a:path>
                <a:path w="1513840" h="544194">
                  <a:moveTo>
                    <a:pt x="566927" y="64008"/>
                  </a:moveTo>
                  <a:lnTo>
                    <a:pt x="946403" y="64008"/>
                  </a:lnTo>
                  <a:lnTo>
                    <a:pt x="946403" y="544068"/>
                  </a:lnTo>
                  <a:lnTo>
                    <a:pt x="566927" y="544068"/>
                  </a:lnTo>
                  <a:lnTo>
                    <a:pt x="566927" y="64008"/>
                  </a:lnTo>
                  <a:close/>
                </a:path>
                <a:path w="1513840" h="544194">
                  <a:moveTo>
                    <a:pt x="1133855" y="0"/>
                  </a:moveTo>
                  <a:lnTo>
                    <a:pt x="1513332" y="0"/>
                  </a:lnTo>
                  <a:lnTo>
                    <a:pt x="1513332" y="544068"/>
                  </a:lnTo>
                  <a:lnTo>
                    <a:pt x="1133855" y="544068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148071" y="2116835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239511" y="1572767"/>
              <a:ext cx="1513840" cy="544195"/>
            </a:xfrm>
            <a:custGeom>
              <a:avLst/>
              <a:gdLst/>
              <a:ahLst/>
              <a:cxnLst/>
              <a:rect l="l" t="t" r="r" b="b"/>
              <a:pathLst>
                <a:path w="1513840" h="544194">
                  <a:moveTo>
                    <a:pt x="0" y="105156"/>
                  </a:moveTo>
                  <a:lnTo>
                    <a:pt x="379475" y="105156"/>
                  </a:lnTo>
                  <a:lnTo>
                    <a:pt x="379475" y="544068"/>
                  </a:lnTo>
                  <a:lnTo>
                    <a:pt x="0" y="544068"/>
                  </a:lnTo>
                  <a:lnTo>
                    <a:pt x="0" y="105156"/>
                  </a:lnTo>
                  <a:close/>
                </a:path>
                <a:path w="1513840" h="544194">
                  <a:moveTo>
                    <a:pt x="566927" y="64008"/>
                  </a:moveTo>
                  <a:lnTo>
                    <a:pt x="946403" y="64008"/>
                  </a:lnTo>
                  <a:lnTo>
                    <a:pt x="946403" y="544068"/>
                  </a:lnTo>
                  <a:lnTo>
                    <a:pt x="566927" y="544068"/>
                  </a:lnTo>
                  <a:lnTo>
                    <a:pt x="566927" y="64008"/>
                  </a:lnTo>
                  <a:close/>
                </a:path>
                <a:path w="1513840" h="544194">
                  <a:moveTo>
                    <a:pt x="1133855" y="0"/>
                  </a:moveTo>
                  <a:lnTo>
                    <a:pt x="1513332" y="0"/>
                  </a:lnTo>
                  <a:lnTo>
                    <a:pt x="1513332" y="544068"/>
                  </a:lnTo>
                  <a:lnTo>
                    <a:pt x="1133855" y="544068"/>
                  </a:lnTo>
                  <a:lnTo>
                    <a:pt x="1133855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5148071" y="2116835"/>
              <a:ext cx="1696720" cy="0"/>
            </a:xfrm>
            <a:custGeom>
              <a:avLst/>
              <a:gdLst/>
              <a:ahLst/>
              <a:cxnLst/>
              <a:rect l="l" t="t" r="r" b="b"/>
              <a:pathLst>
                <a:path w="1696720" h="0">
                  <a:moveTo>
                    <a:pt x="0" y="0"/>
                  </a:moveTo>
                  <a:lnTo>
                    <a:pt x="169621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5621273" y="1575053"/>
              <a:ext cx="1270635" cy="105410"/>
            </a:xfrm>
            <a:custGeom>
              <a:avLst/>
              <a:gdLst/>
              <a:ahLst/>
              <a:cxnLst/>
              <a:rect l="l" t="t" r="r" b="b"/>
              <a:pathLst>
                <a:path w="1270634" h="105410">
                  <a:moveTo>
                    <a:pt x="0" y="105156"/>
                  </a:moveTo>
                  <a:lnTo>
                    <a:pt x="1268476" y="105156"/>
                  </a:lnTo>
                </a:path>
                <a:path w="1270634" h="105410">
                  <a:moveTo>
                    <a:pt x="1133855" y="0"/>
                  </a:moveTo>
                  <a:lnTo>
                    <a:pt x="1270380" y="0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801357" y="1572767"/>
              <a:ext cx="85725" cy="107950"/>
            </a:xfrm>
            <a:custGeom>
              <a:avLst/>
              <a:gdLst/>
              <a:ahLst/>
              <a:cxnLst/>
              <a:rect l="l" t="t" r="r" b="b"/>
              <a:pathLst>
                <a:path w="85725" h="107950">
                  <a:moveTo>
                    <a:pt x="28575" y="71374"/>
                  </a:moveTo>
                  <a:lnTo>
                    <a:pt x="28575" y="107950"/>
                  </a:lnTo>
                  <a:lnTo>
                    <a:pt x="57150" y="107950"/>
                  </a:lnTo>
                  <a:lnTo>
                    <a:pt x="57150" y="71501"/>
                  </a:lnTo>
                  <a:lnTo>
                    <a:pt x="28575" y="71374"/>
                  </a:lnTo>
                  <a:close/>
                </a:path>
                <a:path w="85725" h="107950">
                  <a:moveTo>
                    <a:pt x="42925" y="0"/>
                  </a:moveTo>
                  <a:lnTo>
                    <a:pt x="0" y="85725"/>
                  </a:lnTo>
                  <a:lnTo>
                    <a:pt x="28575" y="85725"/>
                  </a:lnTo>
                  <a:lnTo>
                    <a:pt x="28575" y="71374"/>
                  </a:lnTo>
                  <a:lnTo>
                    <a:pt x="78560" y="71374"/>
                  </a:lnTo>
                  <a:lnTo>
                    <a:pt x="42925" y="0"/>
                  </a:lnTo>
                  <a:close/>
                </a:path>
                <a:path w="85725" h="107950">
                  <a:moveTo>
                    <a:pt x="78560" y="71374"/>
                  </a:moveTo>
                  <a:lnTo>
                    <a:pt x="28575" y="71374"/>
                  </a:lnTo>
                  <a:lnTo>
                    <a:pt x="57150" y="71501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623" y="71501"/>
                  </a:lnTo>
                  <a:lnTo>
                    <a:pt x="78560" y="71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5327396" y="1483868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6.6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5894323" y="1442719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7.3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6459728" y="1382394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8.2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6930961" y="1522285"/>
            <a:ext cx="471805" cy="206375"/>
            <a:chOff x="6930961" y="1522285"/>
            <a:chExt cx="471805" cy="206375"/>
          </a:xfrm>
        </p:grpSpPr>
        <p:sp>
          <p:nvSpPr>
            <p:cNvPr id="112" name="object 112" descr=""/>
            <p:cNvSpPr/>
            <p:nvPr/>
          </p:nvSpPr>
          <p:spPr>
            <a:xfrm>
              <a:off x="6935723" y="1527047"/>
              <a:ext cx="462280" cy="196850"/>
            </a:xfrm>
            <a:custGeom>
              <a:avLst/>
              <a:gdLst/>
              <a:ahLst/>
              <a:cxnLst/>
              <a:rect l="l" t="t" r="r" b="b"/>
              <a:pathLst>
                <a:path w="462279" h="196850">
                  <a:moveTo>
                    <a:pt x="230885" y="0"/>
                  </a:moveTo>
                  <a:lnTo>
                    <a:pt x="169509" y="3515"/>
                  </a:lnTo>
                  <a:lnTo>
                    <a:pt x="114356" y="13433"/>
                  </a:lnTo>
                  <a:lnTo>
                    <a:pt x="67627" y="28813"/>
                  </a:lnTo>
                  <a:lnTo>
                    <a:pt x="31524" y="48711"/>
                  </a:lnTo>
                  <a:lnTo>
                    <a:pt x="0" y="98298"/>
                  </a:lnTo>
                  <a:lnTo>
                    <a:pt x="8247" y="124408"/>
                  </a:lnTo>
                  <a:lnTo>
                    <a:pt x="67627" y="167782"/>
                  </a:lnTo>
                  <a:lnTo>
                    <a:pt x="114356" y="183162"/>
                  </a:lnTo>
                  <a:lnTo>
                    <a:pt x="169509" y="193080"/>
                  </a:lnTo>
                  <a:lnTo>
                    <a:pt x="230885" y="196596"/>
                  </a:lnTo>
                  <a:lnTo>
                    <a:pt x="292262" y="193080"/>
                  </a:lnTo>
                  <a:lnTo>
                    <a:pt x="347415" y="183162"/>
                  </a:lnTo>
                  <a:lnTo>
                    <a:pt x="394144" y="167782"/>
                  </a:lnTo>
                  <a:lnTo>
                    <a:pt x="430247" y="147884"/>
                  </a:lnTo>
                  <a:lnTo>
                    <a:pt x="461772" y="98298"/>
                  </a:lnTo>
                  <a:lnTo>
                    <a:pt x="453524" y="72187"/>
                  </a:lnTo>
                  <a:lnTo>
                    <a:pt x="394144" y="28813"/>
                  </a:lnTo>
                  <a:lnTo>
                    <a:pt x="347415" y="13433"/>
                  </a:lnTo>
                  <a:lnTo>
                    <a:pt x="292262" y="3515"/>
                  </a:lnTo>
                  <a:lnTo>
                    <a:pt x="2308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935723" y="1527047"/>
              <a:ext cx="462280" cy="196850"/>
            </a:xfrm>
            <a:custGeom>
              <a:avLst/>
              <a:gdLst/>
              <a:ahLst/>
              <a:cxnLst/>
              <a:rect l="l" t="t" r="r" b="b"/>
              <a:pathLst>
                <a:path w="462279" h="196850">
                  <a:moveTo>
                    <a:pt x="0" y="98298"/>
                  </a:moveTo>
                  <a:lnTo>
                    <a:pt x="31524" y="48711"/>
                  </a:lnTo>
                  <a:lnTo>
                    <a:pt x="67627" y="28813"/>
                  </a:lnTo>
                  <a:lnTo>
                    <a:pt x="114356" y="13433"/>
                  </a:lnTo>
                  <a:lnTo>
                    <a:pt x="169509" y="3515"/>
                  </a:lnTo>
                  <a:lnTo>
                    <a:pt x="230885" y="0"/>
                  </a:lnTo>
                  <a:lnTo>
                    <a:pt x="292262" y="3515"/>
                  </a:lnTo>
                  <a:lnTo>
                    <a:pt x="347415" y="13433"/>
                  </a:lnTo>
                  <a:lnTo>
                    <a:pt x="394144" y="28813"/>
                  </a:lnTo>
                  <a:lnTo>
                    <a:pt x="430247" y="48711"/>
                  </a:lnTo>
                  <a:lnTo>
                    <a:pt x="461772" y="98298"/>
                  </a:lnTo>
                  <a:lnTo>
                    <a:pt x="453524" y="124408"/>
                  </a:lnTo>
                  <a:lnTo>
                    <a:pt x="394144" y="167782"/>
                  </a:lnTo>
                  <a:lnTo>
                    <a:pt x="347415" y="183162"/>
                  </a:lnTo>
                  <a:lnTo>
                    <a:pt x="292262" y="193080"/>
                  </a:lnTo>
                  <a:lnTo>
                    <a:pt x="230885" y="196596"/>
                  </a:lnTo>
                  <a:lnTo>
                    <a:pt x="169509" y="193080"/>
                  </a:lnTo>
                  <a:lnTo>
                    <a:pt x="114356" y="183162"/>
                  </a:lnTo>
                  <a:lnTo>
                    <a:pt x="67627" y="167782"/>
                  </a:lnTo>
                  <a:lnTo>
                    <a:pt x="31524" y="147884"/>
                  </a:lnTo>
                  <a:lnTo>
                    <a:pt x="0" y="9829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6994017" y="1527174"/>
            <a:ext cx="3587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+23%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9860915" y="1302829"/>
            <a:ext cx="1520190" cy="4133850"/>
            <a:chOff x="9860915" y="1302829"/>
            <a:chExt cx="1520190" cy="4133850"/>
          </a:xfrm>
        </p:grpSpPr>
        <p:sp>
          <p:nvSpPr>
            <p:cNvPr id="116" name="object 116" descr=""/>
            <p:cNvSpPr/>
            <p:nvPr/>
          </p:nvSpPr>
          <p:spPr>
            <a:xfrm>
              <a:off x="11137392" y="3909059"/>
              <a:ext cx="215265" cy="571500"/>
            </a:xfrm>
            <a:custGeom>
              <a:avLst/>
              <a:gdLst/>
              <a:ahLst/>
              <a:cxnLst/>
              <a:rect l="l" t="t" r="r" b="b"/>
              <a:pathLst>
                <a:path w="215265" h="571500">
                  <a:moveTo>
                    <a:pt x="155448" y="0"/>
                  </a:moveTo>
                  <a:lnTo>
                    <a:pt x="0" y="571500"/>
                  </a:lnTo>
                </a:path>
                <a:path w="215265" h="571500">
                  <a:moveTo>
                    <a:pt x="214883" y="0"/>
                  </a:moveTo>
                  <a:lnTo>
                    <a:pt x="59435" y="5715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864090" y="1488185"/>
              <a:ext cx="1513840" cy="3758565"/>
            </a:xfrm>
            <a:custGeom>
              <a:avLst/>
              <a:gdLst/>
              <a:ahLst/>
              <a:cxnLst/>
              <a:rect l="l" t="t" r="r" b="b"/>
              <a:pathLst>
                <a:path w="1513840" h="3758565">
                  <a:moveTo>
                    <a:pt x="246888" y="1650492"/>
                  </a:moveTo>
                  <a:lnTo>
                    <a:pt x="0" y="1650492"/>
                  </a:lnTo>
                  <a:lnTo>
                    <a:pt x="0" y="2107692"/>
                  </a:lnTo>
                  <a:lnTo>
                    <a:pt x="246888" y="2107692"/>
                  </a:lnTo>
                  <a:lnTo>
                    <a:pt x="246888" y="1650492"/>
                  </a:lnTo>
                  <a:close/>
                </a:path>
                <a:path w="1513840" h="3758565">
                  <a:moveTo>
                    <a:pt x="772668" y="3300984"/>
                  </a:moveTo>
                  <a:lnTo>
                    <a:pt x="0" y="3300984"/>
                  </a:lnTo>
                  <a:lnTo>
                    <a:pt x="0" y="3758184"/>
                  </a:lnTo>
                  <a:lnTo>
                    <a:pt x="772668" y="3758184"/>
                  </a:lnTo>
                  <a:lnTo>
                    <a:pt x="772668" y="3300984"/>
                  </a:lnTo>
                  <a:close/>
                </a:path>
                <a:path w="1513840" h="3758565">
                  <a:moveTo>
                    <a:pt x="88239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882396" y="461772"/>
                  </a:lnTo>
                  <a:lnTo>
                    <a:pt x="882396" y="0"/>
                  </a:lnTo>
                  <a:close/>
                </a:path>
                <a:path w="1513840" h="3758565">
                  <a:moveTo>
                    <a:pt x="1248156" y="827532"/>
                  </a:moveTo>
                  <a:lnTo>
                    <a:pt x="0" y="827532"/>
                  </a:lnTo>
                  <a:lnTo>
                    <a:pt x="0" y="1284732"/>
                  </a:lnTo>
                  <a:lnTo>
                    <a:pt x="1248156" y="1284732"/>
                  </a:lnTo>
                  <a:lnTo>
                    <a:pt x="1248156" y="827532"/>
                  </a:lnTo>
                  <a:close/>
                </a:path>
                <a:path w="1513840" h="3758565">
                  <a:moveTo>
                    <a:pt x="1513332" y="2478024"/>
                  </a:moveTo>
                  <a:lnTo>
                    <a:pt x="0" y="2478024"/>
                  </a:lnTo>
                  <a:lnTo>
                    <a:pt x="0" y="2935224"/>
                  </a:lnTo>
                  <a:lnTo>
                    <a:pt x="1513332" y="2935224"/>
                  </a:lnTo>
                  <a:lnTo>
                    <a:pt x="1513332" y="24780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864090" y="3138677"/>
              <a:ext cx="1513840" cy="1285240"/>
            </a:xfrm>
            <a:custGeom>
              <a:avLst/>
              <a:gdLst/>
              <a:ahLst/>
              <a:cxnLst/>
              <a:rect l="l" t="t" r="r" b="b"/>
              <a:pathLst>
                <a:path w="1513840" h="1285239">
                  <a:moveTo>
                    <a:pt x="246887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46887" y="457200"/>
                  </a:lnTo>
                  <a:lnTo>
                    <a:pt x="246887" y="0"/>
                  </a:lnTo>
                  <a:close/>
                </a:path>
                <a:path w="1513840" h="1285239">
                  <a:moveTo>
                    <a:pt x="1513331" y="827532"/>
                  </a:moveTo>
                  <a:lnTo>
                    <a:pt x="0" y="827532"/>
                  </a:lnTo>
                  <a:lnTo>
                    <a:pt x="0" y="1284732"/>
                  </a:lnTo>
                  <a:lnTo>
                    <a:pt x="1513331" y="1284732"/>
                  </a:lnTo>
                  <a:lnTo>
                    <a:pt x="1513331" y="82753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866376" y="1307591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1137392" y="3909059"/>
              <a:ext cx="215265" cy="571500"/>
            </a:xfrm>
            <a:custGeom>
              <a:avLst/>
              <a:gdLst/>
              <a:ahLst/>
              <a:cxnLst/>
              <a:rect l="l" t="t" r="r" b="b"/>
              <a:pathLst>
                <a:path w="215265" h="571500">
                  <a:moveTo>
                    <a:pt x="214883" y="0"/>
                  </a:moveTo>
                  <a:lnTo>
                    <a:pt x="156717" y="0"/>
                  </a:lnTo>
                  <a:lnTo>
                    <a:pt x="0" y="571500"/>
                  </a:lnTo>
                  <a:lnTo>
                    <a:pt x="58165" y="571500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9864090" y="3966209"/>
              <a:ext cx="1513840" cy="457200"/>
            </a:xfrm>
            <a:custGeom>
              <a:avLst/>
              <a:gdLst/>
              <a:ahLst/>
              <a:cxnLst/>
              <a:rect l="l" t="t" r="r" b="b"/>
              <a:pathLst>
                <a:path w="1513840" h="457200">
                  <a:moveTo>
                    <a:pt x="151333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513331" y="457200"/>
                  </a:lnTo>
                  <a:lnTo>
                    <a:pt x="15133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9864090" y="1488185"/>
              <a:ext cx="1513840" cy="3758565"/>
            </a:xfrm>
            <a:custGeom>
              <a:avLst/>
              <a:gdLst/>
              <a:ahLst/>
              <a:cxnLst/>
              <a:rect l="l" t="t" r="r" b="b"/>
              <a:pathLst>
                <a:path w="1513840" h="3758565">
                  <a:moveTo>
                    <a:pt x="882395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882395" y="461772"/>
                  </a:lnTo>
                  <a:lnTo>
                    <a:pt x="882395" y="0"/>
                  </a:lnTo>
                  <a:close/>
                </a:path>
                <a:path w="1513840" h="3758565">
                  <a:moveTo>
                    <a:pt x="1248155" y="827531"/>
                  </a:moveTo>
                  <a:lnTo>
                    <a:pt x="0" y="827531"/>
                  </a:lnTo>
                  <a:lnTo>
                    <a:pt x="0" y="1284731"/>
                  </a:lnTo>
                  <a:lnTo>
                    <a:pt x="1248155" y="1284731"/>
                  </a:lnTo>
                  <a:lnTo>
                    <a:pt x="1248155" y="827531"/>
                  </a:lnTo>
                  <a:close/>
                </a:path>
                <a:path w="1513840" h="3758565">
                  <a:moveTo>
                    <a:pt x="246887" y="1650491"/>
                  </a:moveTo>
                  <a:lnTo>
                    <a:pt x="0" y="1650491"/>
                  </a:lnTo>
                  <a:lnTo>
                    <a:pt x="0" y="2107691"/>
                  </a:lnTo>
                  <a:lnTo>
                    <a:pt x="246887" y="2107691"/>
                  </a:lnTo>
                  <a:lnTo>
                    <a:pt x="246887" y="1650491"/>
                  </a:lnTo>
                  <a:close/>
                </a:path>
                <a:path w="1513840" h="3758565">
                  <a:moveTo>
                    <a:pt x="1513331" y="2478024"/>
                  </a:moveTo>
                  <a:lnTo>
                    <a:pt x="0" y="2478024"/>
                  </a:lnTo>
                  <a:lnTo>
                    <a:pt x="0" y="2935224"/>
                  </a:lnTo>
                  <a:lnTo>
                    <a:pt x="1513331" y="2935224"/>
                  </a:lnTo>
                  <a:lnTo>
                    <a:pt x="1513331" y="2478024"/>
                  </a:lnTo>
                  <a:close/>
                </a:path>
                <a:path w="1513840" h="3758565">
                  <a:moveTo>
                    <a:pt x="772667" y="3300983"/>
                  </a:moveTo>
                  <a:lnTo>
                    <a:pt x="0" y="3300983"/>
                  </a:lnTo>
                  <a:lnTo>
                    <a:pt x="0" y="3758183"/>
                  </a:lnTo>
                  <a:lnTo>
                    <a:pt x="772667" y="3758183"/>
                  </a:lnTo>
                  <a:lnTo>
                    <a:pt x="772667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9866376" y="1307591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 descr=""/>
          <p:cNvSpPr txBox="1"/>
          <p:nvPr/>
        </p:nvSpPr>
        <p:spPr>
          <a:xfrm>
            <a:off x="11156060" y="2430856"/>
            <a:ext cx="44767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24,9%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10154157" y="3256229"/>
            <a:ext cx="36576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4,9%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10679683" y="4907102"/>
            <a:ext cx="44767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15,4%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10154919" y="1302829"/>
            <a:ext cx="1202690" cy="4131945"/>
            <a:chOff x="10154919" y="1302829"/>
            <a:chExt cx="1202690" cy="4131945"/>
          </a:xfrm>
        </p:grpSpPr>
        <p:sp>
          <p:nvSpPr>
            <p:cNvPr id="128" name="object 128" descr=""/>
            <p:cNvSpPr/>
            <p:nvPr/>
          </p:nvSpPr>
          <p:spPr>
            <a:xfrm>
              <a:off x="11137391" y="3909059"/>
              <a:ext cx="215265" cy="571500"/>
            </a:xfrm>
            <a:custGeom>
              <a:avLst/>
              <a:gdLst/>
              <a:ahLst/>
              <a:cxnLst/>
              <a:rect l="l" t="t" r="r" b="b"/>
              <a:pathLst>
                <a:path w="215265" h="571500">
                  <a:moveTo>
                    <a:pt x="214883" y="0"/>
                  </a:moveTo>
                  <a:lnTo>
                    <a:pt x="156717" y="0"/>
                  </a:lnTo>
                  <a:lnTo>
                    <a:pt x="0" y="571500"/>
                  </a:lnTo>
                  <a:lnTo>
                    <a:pt x="58165" y="571500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1137391" y="3909059"/>
              <a:ext cx="215265" cy="571500"/>
            </a:xfrm>
            <a:custGeom>
              <a:avLst/>
              <a:gdLst/>
              <a:ahLst/>
              <a:cxnLst/>
              <a:rect l="l" t="t" r="r" b="b"/>
              <a:pathLst>
                <a:path w="215265" h="571500">
                  <a:moveTo>
                    <a:pt x="155448" y="0"/>
                  </a:moveTo>
                  <a:lnTo>
                    <a:pt x="0" y="571500"/>
                  </a:lnTo>
                </a:path>
                <a:path w="215265" h="571500">
                  <a:moveTo>
                    <a:pt x="214883" y="0"/>
                  </a:moveTo>
                  <a:lnTo>
                    <a:pt x="59435" y="5715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767059" y="1307591"/>
              <a:ext cx="0" cy="4122420"/>
            </a:xfrm>
            <a:custGeom>
              <a:avLst/>
              <a:gdLst/>
              <a:ahLst/>
              <a:cxnLst/>
              <a:rect l="l" t="t" r="r" b="b"/>
              <a:pathLst>
                <a:path w="0" h="4122420">
                  <a:moveTo>
                    <a:pt x="0" y="3790188"/>
                  </a:moveTo>
                  <a:lnTo>
                    <a:pt x="0" y="4122039"/>
                  </a:lnTo>
                </a:path>
                <a:path w="0" h="4122420">
                  <a:moveTo>
                    <a:pt x="0" y="1762506"/>
                  </a:moveTo>
                  <a:lnTo>
                    <a:pt x="0" y="3627501"/>
                  </a:lnTo>
                </a:path>
                <a:path w="0" h="4122420">
                  <a:moveTo>
                    <a:pt x="0" y="0"/>
                  </a:moveTo>
                  <a:lnTo>
                    <a:pt x="0" y="1538478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161269" y="2846069"/>
              <a:ext cx="1106805" cy="224154"/>
            </a:xfrm>
            <a:custGeom>
              <a:avLst/>
              <a:gdLst/>
              <a:ahLst/>
              <a:cxnLst/>
              <a:rect l="l" t="t" r="r" b="b"/>
              <a:pathLst>
                <a:path w="1106804" h="224155">
                  <a:moveTo>
                    <a:pt x="0" y="224027"/>
                  </a:moveTo>
                  <a:lnTo>
                    <a:pt x="1106424" y="224027"/>
                  </a:lnTo>
                  <a:lnTo>
                    <a:pt x="1106424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11415521" y="4077157"/>
            <a:ext cx="44767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75.6%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10244708" y="2858515"/>
            <a:ext cx="93853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b="1">
                <a:latin typeface="Arial"/>
                <a:cs typeface="Arial"/>
              </a:rPr>
              <a:t>Median:</a:t>
            </a:r>
            <a:r>
              <a:rPr dirty="0" sz="1050" spc="-5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17.6%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34" name="object 134" descr=""/>
          <p:cNvGrpSpPr/>
          <p:nvPr/>
        </p:nvGrpSpPr>
        <p:grpSpPr>
          <a:xfrm>
            <a:off x="676655" y="3195827"/>
            <a:ext cx="1316990" cy="2094230"/>
            <a:chOff x="676655" y="3195827"/>
            <a:chExt cx="1316990" cy="2094230"/>
          </a:xfrm>
        </p:grpSpPr>
        <p:pic>
          <p:nvPicPr>
            <p:cNvPr id="135" name="object 1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703" y="3217773"/>
              <a:ext cx="932687" cy="30358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139" y="4773167"/>
              <a:ext cx="690372" cy="516635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" y="3195827"/>
              <a:ext cx="338328" cy="33832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655" y="4850892"/>
              <a:ext cx="338328" cy="338328"/>
            </a:xfrm>
            <a:prstGeom prst="rect">
              <a:avLst/>
            </a:prstGeom>
          </p:spPr>
        </p:pic>
      </p:grpSp>
      <p:sp>
        <p:nvSpPr>
          <p:cNvPr id="139" name="object 139" descr=""/>
          <p:cNvSpPr txBox="1"/>
          <p:nvPr/>
        </p:nvSpPr>
        <p:spPr>
          <a:xfrm>
            <a:off x="2481833" y="2160524"/>
            <a:ext cx="2150110" cy="485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Organized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REIT</a:t>
            </a:r>
            <a:endParaRPr sz="1000">
              <a:latin typeface="Arial"/>
              <a:cs typeface="Arial"/>
            </a:endParaRPr>
          </a:p>
          <a:p>
            <a:pPr algn="ctr" marL="173355" indent="-173355">
              <a:lnSpc>
                <a:spcPts val="1195"/>
              </a:lnSpc>
              <a:buChar char="•"/>
              <a:tabLst>
                <a:tab pos="173355" algn="l"/>
              </a:tabLst>
            </a:pP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Provides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data</a:t>
            </a:r>
            <a:r>
              <a:rPr dirty="0" sz="1000" spc="-3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center</a:t>
            </a: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,</a:t>
            </a:r>
            <a:r>
              <a:rPr dirty="0" sz="1000" spc="-9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1F2023"/>
                </a:solidFill>
                <a:latin typeface="Arial"/>
                <a:cs typeface="Arial"/>
              </a:rPr>
              <a:t>colocation,</a:t>
            </a:r>
            <a:endParaRPr sz="1000">
              <a:latin typeface="Arial"/>
              <a:cs typeface="Arial"/>
            </a:endParaRPr>
          </a:p>
          <a:p>
            <a:pPr algn="ctr" marR="3619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interconnection</a:t>
            </a:r>
            <a:r>
              <a:rPr dirty="0" sz="1000" spc="-8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2481833" y="2617977"/>
            <a:ext cx="20751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690" marR="5080" indent="-173990">
              <a:lnSpc>
                <a:spcPct val="100000"/>
              </a:lnSpc>
              <a:spcBef>
                <a:spcPts val="105"/>
              </a:spcBef>
              <a:buChar char="•"/>
              <a:tabLst>
                <a:tab pos="186690" algn="l"/>
              </a:tabLst>
            </a:pPr>
            <a:r>
              <a:rPr dirty="0" sz="1000">
                <a:latin typeface="Arial MT"/>
                <a:cs typeface="Arial MT"/>
              </a:rPr>
              <a:t>Over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300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facilities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across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over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5" b="1">
                <a:latin typeface="Arial"/>
                <a:cs typeface="Arial"/>
              </a:rPr>
              <a:t>25 </a:t>
            </a:r>
            <a:r>
              <a:rPr dirty="0" sz="1000" b="1">
                <a:latin typeface="Arial"/>
                <a:cs typeface="Arial"/>
              </a:rPr>
              <a:t>countries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six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continents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2481833" y="2983737"/>
            <a:ext cx="2163445" cy="636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marR="5080" indent="-173990">
              <a:lnSpc>
                <a:spcPct val="100600"/>
              </a:lnSpc>
              <a:spcBef>
                <a:spcPts val="100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Leading</a:t>
            </a:r>
            <a:r>
              <a:rPr dirty="0" sz="10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developer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 and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operator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of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high-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performance</a:t>
            </a:r>
            <a:r>
              <a:rPr dirty="0" sz="10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r>
              <a:rPr dirty="0" sz="1000" spc="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centers</a:t>
            </a:r>
            <a:r>
              <a:rPr dirty="0" sz="1000" spc="-4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in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China</a:t>
            </a:r>
            <a:r>
              <a:rPr dirty="0" sz="10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South East</a:t>
            </a:r>
            <a:r>
              <a:rPr dirty="0" sz="1000" spc="-3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D0D0D"/>
                </a:solidFill>
                <a:latin typeface="Arial"/>
                <a:cs typeface="Arial"/>
              </a:rPr>
              <a:t>Asia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0"/>
              </a:lnSpc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Offers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colocation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managed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2655823" y="3592448"/>
            <a:ext cx="5397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2481833" y="3807079"/>
            <a:ext cx="239522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Organized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REIT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Sponsored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Keppel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(asset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manager)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First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center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listed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Asia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Portfolio of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23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centers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 b="1">
                <a:solidFill>
                  <a:srgbClr val="272727"/>
                </a:solidFill>
                <a:latin typeface="Arial"/>
                <a:cs typeface="Arial"/>
              </a:rPr>
              <a:t>APAC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2655823" y="4415790"/>
            <a:ext cx="7092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272727"/>
                </a:solidFill>
                <a:latin typeface="Arial MT"/>
                <a:cs typeface="Arial MT"/>
              </a:rPr>
              <a:t>and</a:t>
            </a:r>
            <a:r>
              <a:rPr dirty="0" sz="1000" spc="-50">
                <a:solidFill>
                  <a:srgbClr val="272727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272727"/>
                </a:solidFill>
                <a:latin typeface="Arial"/>
                <a:cs typeface="Arial"/>
              </a:rPr>
              <a:t>Europe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2481833" y="4630292"/>
            <a:ext cx="246126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Incorporated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in </a:t>
            </a:r>
            <a:r>
              <a:rPr dirty="0" sz="1000" spc="-20" b="1">
                <a:latin typeface="Arial"/>
                <a:cs typeface="Arial"/>
              </a:rPr>
              <a:t>2010</a:t>
            </a:r>
            <a:endParaRPr sz="1000">
              <a:latin typeface="Arial"/>
              <a:cs typeface="Arial"/>
            </a:endParaRPr>
          </a:p>
          <a:p>
            <a:pPr marL="186690" marR="311150" indent="-173990">
              <a:lnSpc>
                <a:spcPts val="1220"/>
              </a:lnSpc>
              <a:spcBef>
                <a:spcPts val="20"/>
              </a:spcBef>
              <a:buChar char="•"/>
              <a:tabLst>
                <a:tab pos="186690" algn="l"/>
              </a:tabLst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Network of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12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data</a:t>
            </a:r>
            <a:r>
              <a:rPr dirty="0" sz="1000" spc="-7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centers</a:t>
            </a:r>
            <a:r>
              <a:rPr dirty="0" sz="1000" spc="-4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across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major</a:t>
            </a:r>
            <a:r>
              <a:rPr dirty="0" sz="1000" spc="-9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Australian</a:t>
            </a:r>
            <a:r>
              <a:rPr dirty="0" sz="1000" spc="-1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cities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50"/>
              </a:lnSpc>
              <a:buChar char="•"/>
              <a:tabLst>
                <a:tab pos="186055" algn="l"/>
              </a:tabLst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Planned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expansion</a:t>
            </a:r>
            <a:r>
              <a:rPr dirty="0" sz="10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to</a:t>
            </a:r>
            <a:r>
              <a:rPr dirty="0" sz="10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New</a:t>
            </a:r>
            <a:r>
              <a:rPr dirty="0" sz="1000" spc="2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Zealand</a:t>
            </a:r>
            <a:r>
              <a:rPr dirty="0" sz="1000" spc="-9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0D0D0D"/>
                </a:solidFill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2655823" y="5239003"/>
            <a:ext cx="5670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Malaysia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4547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3575685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Peer</a:t>
            </a:r>
            <a:r>
              <a:rPr dirty="0" spc="-30"/>
              <a:t> </a:t>
            </a:r>
            <a:r>
              <a:rPr dirty="0"/>
              <a:t>Group</a:t>
            </a:r>
            <a:r>
              <a:rPr dirty="0" spc="-75"/>
              <a:t> </a:t>
            </a:r>
            <a:r>
              <a:rPr dirty="0" spc="-10"/>
              <a:t>Trading</a:t>
            </a:r>
            <a:r>
              <a:rPr dirty="0" spc="-114"/>
              <a:t> </a:t>
            </a:r>
            <a:r>
              <a:rPr dirty="0" spc="-10"/>
              <a:t>Multiples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11530" y="458470"/>
            <a:ext cx="79584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trades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comparable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EV/Sales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multiples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but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when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incorporating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profitability,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trades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premium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1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peers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31444" y="1288922"/>
            <a:ext cx="10930890" cy="4138295"/>
            <a:chOff x="631444" y="1288922"/>
            <a:chExt cx="10930890" cy="4138295"/>
          </a:xfrm>
        </p:grpSpPr>
        <p:sp>
          <p:nvSpPr>
            <p:cNvPr id="7" name="object 7" descr=""/>
            <p:cNvSpPr/>
            <p:nvPr/>
          </p:nvSpPr>
          <p:spPr>
            <a:xfrm>
              <a:off x="635508" y="1307591"/>
              <a:ext cx="10913745" cy="805180"/>
            </a:xfrm>
            <a:custGeom>
              <a:avLst/>
              <a:gdLst/>
              <a:ahLst/>
              <a:cxnLst/>
              <a:rect l="l" t="t" r="r" b="b"/>
              <a:pathLst>
                <a:path w="10913745" h="805180">
                  <a:moveTo>
                    <a:pt x="10913364" y="0"/>
                  </a:moveTo>
                  <a:lnTo>
                    <a:pt x="0" y="0"/>
                  </a:lnTo>
                  <a:lnTo>
                    <a:pt x="0" y="804672"/>
                  </a:lnTo>
                  <a:lnTo>
                    <a:pt x="10913364" y="804672"/>
                  </a:lnTo>
                  <a:lnTo>
                    <a:pt x="10913364" y="0"/>
                  </a:lnTo>
                  <a:close/>
                </a:path>
              </a:pathLst>
            </a:custGeom>
            <a:solidFill>
              <a:srgbClr val="C0C7D7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78023" y="1298447"/>
              <a:ext cx="9071610" cy="8255"/>
            </a:xfrm>
            <a:custGeom>
              <a:avLst/>
              <a:gdLst/>
              <a:ahLst/>
              <a:cxnLst/>
              <a:rect l="l" t="t" r="r" b="b"/>
              <a:pathLst>
                <a:path w="9071610" h="8255">
                  <a:moveTo>
                    <a:pt x="0" y="0"/>
                  </a:moveTo>
                  <a:lnTo>
                    <a:pt x="1427734" y="0"/>
                  </a:lnTo>
                </a:path>
                <a:path w="9071610" h="8255">
                  <a:moveTo>
                    <a:pt x="2208276" y="0"/>
                  </a:moveTo>
                  <a:lnTo>
                    <a:pt x="3973576" y="0"/>
                  </a:lnTo>
                </a:path>
                <a:path w="9071610" h="8255">
                  <a:moveTo>
                    <a:pt x="4759452" y="0"/>
                  </a:moveTo>
                  <a:lnTo>
                    <a:pt x="6523228" y="0"/>
                  </a:lnTo>
                </a:path>
                <a:path w="9071610" h="8255">
                  <a:moveTo>
                    <a:pt x="7306056" y="0"/>
                  </a:moveTo>
                  <a:lnTo>
                    <a:pt x="9071356" y="800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7794" y="2128265"/>
              <a:ext cx="10918190" cy="2478405"/>
            </a:xfrm>
            <a:custGeom>
              <a:avLst/>
              <a:gdLst/>
              <a:ahLst/>
              <a:cxnLst/>
              <a:rect l="l" t="t" r="r" b="b"/>
              <a:pathLst>
                <a:path w="10918190" h="2478404">
                  <a:moveTo>
                    <a:pt x="10835640" y="827532"/>
                  </a:moveTo>
                  <a:lnTo>
                    <a:pt x="10917174" y="827532"/>
                  </a:lnTo>
                </a:path>
                <a:path w="10918190" h="2478404">
                  <a:moveTo>
                    <a:pt x="5824728" y="827532"/>
                  </a:moveTo>
                  <a:lnTo>
                    <a:pt x="6835139" y="827532"/>
                  </a:lnTo>
                </a:path>
                <a:path w="10918190" h="2478404">
                  <a:moveTo>
                    <a:pt x="0" y="827532"/>
                  </a:moveTo>
                  <a:lnTo>
                    <a:pt x="4411980" y="827532"/>
                  </a:lnTo>
                </a:path>
                <a:path w="10918190" h="2478404">
                  <a:moveTo>
                    <a:pt x="8247887" y="827532"/>
                  </a:moveTo>
                  <a:lnTo>
                    <a:pt x="9422891" y="827532"/>
                  </a:lnTo>
                </a:path>
                <a:path w="10918190" h="2478404">
                  <a:moveTo>
                    <a:pt x="0" y="1650492"/>
                  </a:moveTo>
                  <a:lnTo>
                    <a:pt x="10917936" y="1650492"/>
                  </a:lnTo>
                </a:path>
                <a:path w="10918190" h="2478404">
                  <a:moveTo>
                    <a:pt x="0" y="2478024"/>
                  </a:moveTo>
                  <a:lnTo>
                    <a:pt x="10917936" y="2478024"/>
                  </a:lnTo>
                </a:path>
                <a:path w="10918190" h="2478404">
                  <a:moveTo>
                    <a:pt x="0" y="0"/>
                  </a:moveTo>
                  <a:lnTo>
                    <a:pt x="10917174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920740" y="4658868"/>
              <a:ext cx="251460" cy="704215"/>
            </a:xfrm>
            <a:custGeom>
              <a:avLst/>
              <a:gdLst/>
              <a:ahLst/>
              <a:cxnLst/>
              <a:rect l="l" t="t" r="r" b="b"/>
              <a:pathLst>
                <a:path w="251460" h="704214">
                  <a:moveTo>
                    <a:pt x="192024" y="0"/>
                  </a:moveTo>
                  <a:lnTo>
                    <a:pt x="0" y="704087"/>
                  </a:lnTo>
                </a:path>
                <a:path w="251460" h="704214">
                  <a:moveTo>
                    <a:pt x="251460" y="0"/>
                  </a:moveTo>
                  <a:lnTo>
                    <a:pt x="59436" y="7040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98898" y="1415033"/>
              <a:ext cx="1298575" cy="3594100"/>
            </a:xfrm>
            <a:custGeom>
              <a:avLst/>
              <a:gdLst/>
              <a:ahLst/>
              <a:cxnLst/>
              <a:rect l="l" t="t" r="r" b="b"/>
              <a:pathLst>
                <a:path w="1298575" h="3594100">
                  <a:moveTo>
                    <a:pt x="292608" y="1650492"/>
                  </a:moveTo>
                  <a:lnTo>
                    <a:pt x="0" y="1650492"/>
                  </a:lnTo>
                  <a:lnTo>
                    <a:pt x="0" y="1947672"/>
                  </a:lnTo>
                  <a:lnTo>
                    <a:pt x="292608" y="1947672"/>
                  </a:lnTo>
                  <a:lnTo>
                    <a:pt x="292608" y="1650492"/>
                  </a:lnTo>
                  <a:close/>
                </a:path>
                <a:path w="1298575" h="3594100">
                  <a:moveTo>
                    <a:pt x="672084" y="827532"/>
                  </a:moveTo>
                  <a:lnTo>
                    <a:pt x="0" y="827532"/>
                  </a:lnTo>
                  <a:lnTo>
                    <a:pt x="0" y="1120140"/>
                  </a:lnTo>
                  <a:lnTo>
                    <a:pt x="672084" y="1120140"/>
                  </a:lnTo>
                  <a:lnTo>
                    <a:pt x="672084" y="827532"/>
                  </a:lnTo>
                  <a:close/>
                </a:path>
                <a:path w="1298575" h="3594100">
                  <a:moveTo>
                    <a:pt x="690372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690372" y="297180"/>
                  </a:lnTo>
                  <a:lnTo>
                    <a:pt x="690372" y="0"/>
                  </a:lnTo>
                  <a:close/>
                </a:path>
                <a:path w="1298575" h="3594100">
                  <a:moveTo>
                    <a:pt x="969264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969264" y="2770632"/>
                  </a:lnTo>
                  <a:lnTo>
                    <a:pt x="969264" y="2478024"/>
                  </a:lnTo>
                  <a:close/>
                </a:path>
                <a:path w="1298575" h="3594100">
                  <a:moveTo>
                    <a:pt x="1298448" y="3300984"/>
                  </a:moveTo>
                  <a:lnTo>
                    <a:pt x="0" y="3300984"/>
                  </a:lnTo>
                  <a:lnTo>
                    <a:pt x="0" y="3593592"/>
                  </a:lnTo>
                  <a:lnTo>
                    <a:pt x="1298448" y="3593592"/>
                  </a:lnTo>
                  <a:lnTo>
                    <a:pt x="1298448" y="3300984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98897" y="1415033"/>
              <a:ext cx="1298575" cy="3594100"/>
            </a:xfrm>
            <a:custGeom>
              <a:avLst/>
              <a:gdLst/>
              <a:ahLst/>
              <a:cxnLst/>
              <a:rect l="l" t="t" r="r" b="b"/>
              <a:pathLst>
                <a:path w="1298575" h="3594100">
                  <a:moveTo>
                    <a:pt x="69037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690372" y="297179"/>
                  </a:lnTo>
                  <a:lnTo>
                    <a:pt x="690372" y="0"/>
                  </a:lnTo>
                  <a:close/>
                </a:path>
                <a:path w="1298575" h="3594100">
                  <a:moveTo>
                    <a:pt x="672084" y="827531"/>
                  </a:moveTo>
                  <a:lnTo>
                    <a:pt x="0" y="827531"/>
                  </a:lnTo>
                  <a:lnTo>
                    <a:pt x="0" y="1120139"/>
                  </a:lnTo>
                  <a:lnTo>
                    <a:pt x="672084" y="1120139"/>
                  </a:lnTo>
                  <a:lnTo>
                    <a:pt x="672084" y="827531"/>
                  </a:lnTo>
                  <a:close/>
                </a:path>
                <a:path w="1298575" h="3594100">
                  <a:moveTo>
                    <a:pt x="292607" y="1650491"/>
                  </a:moveTo>
                  <a:lnTo>
                    <a:pt x="0" y="1650491"/>
                  </a:lnTo>
                  <a:lnTo>
                    <a:pt x="0" y="1947671"/>
                  </a:lnTo>
                  <a:lnTo>
                    <a:pt x="292607" y="1947671"/>
                  </a:lnTo>
                  <a:lnTo>
                    <a:pt x="292607" y="1650491"/>
                  </a:lnTo>
                  <a:close/>
                </a:path>
                <a:path w="1298575" h="3594100">
                  <a:moveTo>
                    <a:pt x="969263" y="2478023"/>
                  </a:moveTo>
                  <a:lnTo>
                    <a:pt x="0" y="2478023"/>
                  </a:lnTo>
                  <a:lnTo>
                    <a:pt x="0" y="2770632"/>
                  </a:lnTo>
                  <a:lnTo>
                    <a:pt x="969263" y="2770632"/>
                  </a:lnTo>
                  <a:lnTo>
                    <a:pt x="969263" y="2478023"/>
                  </a:lnTo>
                  <a:close/>
                </a:path>
                <a:path w="1298575" h="3594100">
                  <a:moveTo>
                    <a:pt x="1298448" y="3300983"/>
                  </a:moveTo>
                  <a:lnTo>
                    <a:pt x="0" y="3300983"/>
                  </a:lnTo>
                  <a:lnTo>
                    <a:pt x="0" y="3593591"/>
                  </a:lnTo>
                  <a:lnTo>
                    <a:pt x="1298448" y="3593591"/>
                  </a:lnTo>
                  <a:lnTo>
                    <a:pt x="1298448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98898" y="1712213"/>
              <a:ext cx="1508760" cy="3594100"/>
            </a:xfrm>
            <a:custGeom>
              <a:avLst/>
              <a:gdLst/>
              <a:ahLst/>
              <a:cxnLst/>
              <a:rect l="l" t="t" r="r" b="b"/>
              <a:pathLst>
                <a:path w="1508760" h="3594100">
                  <a:moveTo>
                    <a:pt x="342900" y="1650492"/>
                  </a:moveTo>
                  <a:lnTo>
                    <a:pt x="0" y="1650492"/>
                  </a:lnTo>
                  <a:lnTo>
                    <a:pt x="0" y="1943100"/>
                  </a:lnTo>
                  <a:lnTo>
                    <a:pt x="342900" y="1943100"/>
                  </a:lnTo>
                  <a:lnTo>
                    <a:pt x="342900" y="1650492"/>
                  </a:lnTo>
                  <a:close/>
                </a:path>
                <a:path w="1508760" h="3594100">
                  <a:moveTo>
                    <a:pt x="740664" y="822960"/>
                  </a:moveTo>
                  <a:lnTo>
                    <a:pt x="0" y="822960"/>
                  </a:lnTo>
                  <a:lnTo>
                    <a:pt x="0" y="1120140"/>
                  </a:lnTo>
                  <a:lnTo>
                    <a:pt x="740664" y="1120140"/>
                  </a:lnTo>
                  <a:lnTo>
                    <a:pt x="740664" y="822960"/>
                  </a:lnTo>
                  <a:close/>
                </a:path>
                <a:path w="1508760" h="3594100">
                  <a:moveTo>
                    <a:pt x="749808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749808" y="292608"/>
                  </a:lnTo>
                  <a:lnTo>
                    <a:pt x="749808" y="0"/>
                  </a:lnTo>
                  <a:close/>
                </a:path>
                <a:path w="1508760" h="3594100">
                  <a:moveTo>
                    <a:pt x="996696" y="2473452"/>
                  </a:moveTo>
                  <a:lnTo>
                    <a:pt x="0" y="2473452"/>
                  </a:lnTo>
                  <a:lnTo>
                    <a:pt x="0" y="2766060"/>
                  </a:lnTo>
                  <a:lnTo>
                    <a:pt x="996696" y="2766060"/>
                  </a:lnTo>
                  <a:lnTo>
                    <a:pt x="996696" y="2473452"/>
                  </a:lnTo>
                  <a:close/>
                </a:path>
                <a:path w="1508760" h="3594100">
                  <a:moveTo>
                    <a:pt x="1508760" y="3296412"/>
                  </a:moveTo>
                  <a:lnTo>
                    <a:pt x="0" y="3296412"/>
                  </a:lnTo>
                  <a:lnTo>
                    <a:pt x="0" y="3593592"/>
                  </a:lnTo>
                  <a:lnTo>
                    <a:pt x="1508760" y="3593592"/>
                  </a:lnTo>
                  <a:lnTo>
                    <a:pt x="1508760" y="329641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98897" y="1712213"/>
              <a:ext cx="1508760" cy="3594100"/>
            </a:xfrm>
            <a:custGeom>
              <a:avLst/>
              <a:gdLst/>
              <a:ahLst/>
              <a:cxnLst/>
              <a:rect l="l" t="t" r="r" b="b"/>
              <a:pathLst>
                <a:path w="1508760" h="3594100">
                  <a:moveTo>
                    <a:pt x="749807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749807" y="292608"/>
                  </a:lnTo>
                  <a:lnTo>
                    <a:pt x="749807" y="0"/>
                  </a:lnTo>
                  <a:close/>
                </a:path>
                <a:path w="1508760" h="3594100">
                  <a:moveTo>
                    <a:pt x="740663" y="822960"/>
                  </a:moveTo>
                  <a:lnTo>
                    <a:pt x="0" y="822960"/>
                  </a:lnTo>
                  <a:lnTo>
                    <a:pt x="0" y="1120139"/>
                  </a:lnTo>
                  <a:lnTo>
                    <a:pt x="740663" y="1120139"/>
                  </a:lnTo>
                  <a:lnTo>
                    <a:pt x="740663" y="822960"/>
                  </a:lnTo>
                  <a:close/>
                </a:path>
                <a:path w="1508760" h="3594100">
                  <a:moveTo>
                    <a:pt x="342900" y="1650491"/>
                  </a:moveTo>
                  <a:lnTo>
                    <a:pt x="0" y="1650491"/>
                  </a:lnTo>
                  <a:lnTo>
                    <a:pt x="0" y="1943100"/>
                  </a:lnTo>
                  <a:lnTo>
                    <a:pt x="342900" y="1943100"/>
                  </a:lnTo>
                  <a:lnTo>
                    <a:pt x="342900" y="1650491"/>
                  </a:lnTo>
                  <a:close/>
                </a:path>
                <a:path w="1508760" h="3594100">
                  <a:moveTo>
                    <a:pt x="996696" y="2473452"/>
                  </a:moveTo>
                  <a:lnTo>
                    <a:pt x="0" y="2473452"/>
                  </a:lnTo>
                  <a:lnTo>
                    <a:pt x="0" y="2766060"/>
                  </a:lnTo>
                  <a:lnTo>
                    <a:pt x="996696" y="2766060"/>
                  </a:lnTo>
                  <a:lnTo>
                    <a:pt x="996696" y="2473452"/>
                  </a:lnTo>
                  <a:close/>
                </a:path>
                <a:path w="1508760" h="3594100">
                  <a:moveTo>
                    <a:pt x="1508760" y="3296412"/>
                  </a:moveTo>
                  <a:lnTo>
                    <a:pt x="0" y="3296412"/>
                  </a:lnTo>
                  <a:lnTo>
                    <a:pt x="0" y="3593592"/>
                  </a:lnTo>
                  <a:lnTo>
                    <a:pt x="1508760" y="3593592"/>
                  </a:lnTo>
                  <a:lnTo>
                    <a:pt x="1508760" y="32964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901184" y="1298447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20740" y="4658868"/>
              <a:ext cx="251460" cy="704215"/>
            </a:xfrm>
            <a:custGeom>
              <a:avLst/>
              <a:gdLst/>
              <a:ahLst/>
              <a:cxnLst/>
              <a:rect l="l" t="t" r="r" b="b"/>
              <a:pathLst>
                <a:path w="251460" h="704214">
                  <a:moveTo>
                    <a:pt x="251460" y="0"/>
                  </a:moveTo>
                  <a:lnTo>
                    <a:pt x="193421" y="0"/>
                  </a:lnTo>
                  <a:lnTo>
                    <a:pt x="0" y="704087"/>
                  </a:lnTo>
                  <a:lnTo>
                    <a:pt x="58038" y="70408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898897" y="4716018"/>
              <a:ext cx="1298575" cy="292735"/>
            </a:xfrm>
            <a:custGeom>
              <a:avLst/>
              <a:gdLst/>
              <a:ahLst/>
              <a:cxnLst/>
              <a:rect l="l" t="t" r="r" b="b"/>
              <a:pathLst>
                <a:path w="1298575" h="292735">
                  <a:moveTo>
                    <a:pt x="1298448" y="0"/>
                  </a:moveTo>
                  <a:lnTo>
                    <a:pt x="0" y="0"/>
                  </a:lnTo>
                  <a:lnTo>
                    <a:pt x="0" y="292607"/>
                  </a:lnTo>
                  <a:lnTo>
                    <a:pt x="1298448" y="292607"/>
                  </a:lnTo>
                  <a:lnTo>
                    <a:pt x="1298448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898897" y="1415033"/>
              <a:ext cx="1298575" cy="3594100"/>
            </a:xfrm>
            <a:custGeom>
              <a:avLst/>
              <a:gdLst/>
              <a:ahLst/>
              <a:cxnLst/>
              <a:rect l="l" t="t" r="r" b="b"/>
              <a:pathLst>
                <a:path w="1298575" h="3594100">
                  <a:moveTo>
                    <a:pt x="69037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690372" y="297179"/>
                  </a:lnTo>
                  <a:lnTo>
                    <a:pt x="690372" y="0"/>
                  </a:lnTo>
                  <a:close/>
                </a:path>
                <a:path w="1298575" h="3594100">
                  <a:moveTo>
                    <a:pt x="672084" y="827531"/>
                  </a:moveTo>
                  <a:lnTo>
                    <a:pt x="0" y="827531"/>
                  </a:lnTo>
                  <a:lnTo>
                    <a:pt x="0" y="1120139"/>
                  </a:lnTo>
                  <a:lnTo>
                    <a:pt x="672084" y="1120139"/>
                  </a:lnTo>
                  <a:lnTo>
                    <a:pt x="672084" y="827531"/>
                  </a:lnTo>
                  <a:close/>
                </a:path>
                <a:path w="1298575" h="3594100">
                  <a:moveTo>
                    <a:pt x="292607" y="1650491"/>
                  </a:moveTo>
                  <a:lnTo>
                    <a:pt x="0" y="1650491"/>
                  </a:lnTo>
                  <a:lnTo>
                    <a:pt x="0" y="1947671"/>
                  </a:lnTo>
                  <a:lnTo>
                    <a:pt x="292607" y="1947671"/>
                  </a:lnTo>
                  <a:lnTo>
                    <a:pt x="292607" y="1650491"/>
                  </a:lnTo>
                  <a:close/>
                </a:path>
                <a:path w="1298575" h="3594100">
                  <a:moveTo>
                    <a:pt x="969263" y="2478023"/>
                  </a:moveTo>
                  <a:lnTo>
                    <a:pt x="0" y="2478023"/>
                  </a:lnTo>
                  <a:lnTo>
                    <a:pt x="0" y="2770632"/>
                  </a:lnTo>
                  <a:lnTo>
                    <a:pt x="969263" y="2770632"/>
                  </a:lnTo>
                  <a:lnTo>
                    <a:pt x="969263" y="2478023"/>
                  </a:lnTo>
                  <a:close/>
                </a:path>
                <a:path w="1298575" h="3594100">
                  <a:moveTo>
                    <a:pt x="1298448" y="3300983"/>
                  </a:moveTo>
                  <a:lnTo>
                    <a:pt x="0" y="3300983"/>
                  </a:lnTo>
                  <a:lnTo>
                    <a:pt x="0" y="3593591"/>
                  </a:lnTo>
                  <a:lnTo>
                    <a:pt x="1298448" y="3593591"/>
                  </a:lnTo>
                  <a:lnTo>
                    <a:pt x="1298448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898897" y="5008626"/>
              <a:ext cx="1508760" cy="297180"/>
            </a:xfrm>
            <a:custGeom>
              <a:avLst/>
              <a:gdLst/>
              <a:ahLst/>
              <a:cxnLst/>
              <a:rect l="l" t="t" r="r" b="b"/>
              <a:pathLst>
                <a:path w="1508760" h="297179">
                  <a:moveTo>
                    <a:pt x="1508760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1508760" y="297180"/>
                  </a:lnTo>
                  <a:lnTo>
                    <a:pt x="15087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98897" y="1712213"/>
              <a:ext cx="1508760" cy="3594100"/>
            </a:xfrm>
            <a:custGeom>
              <a:avLst/>
              <a:gdLst/>
              <a:ahLst/>
              <a:cxnLst/>
              <a:rect l="l" t="t" r="r" b="b"/>
              <a:pathLst>
                <a:path w="1508760" h="3594100">
                  <a:moveTo>
                    <a:pt x="749807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749807" y="292608"/>
                  </a:lnTo>
                  <a:lnTo>
                    <a:pt x="749807" y="0"/>
                  </a:lnTo>
                  <a:close/>
                </a:path>
                <a:path w="1508760" h="3594100">
                  <a:moveTo>
                    <a:pt x="740663" y="822960"/>
                  </a:moveTo>
                  <a:lnTo>
                    <a:pt x="0" y="822960"/>
                  </a:lnTo>
                  <a:lnTo>
                    <a:pt x="0" y="1120139"/>
                  </a:lnTo>
                  <a:lnTo>
                    <a:pt x="740663" y="1120139"/>
                  </a:lnTo>
                  <a:lnTo>
                    <a:pt x="740663" y="822960"/>
                  </a:lnTo>
                  <a:close/>
                </a:path>
                <a:path w="1508760" h="3594100">
                  <a:moveTo>
                    <a:pt x="342900" y="1650491"/>
                  </a:moveTo>
                  <a:lnTo>
                    <a:pt x="0" y="1650491"/>
                  </a:lnTo>
                  <a:lnTo>
                    <a:pt x="0" y="1943100"/>
                  </a:lnTo>
                  <a:lnTo>
                    <a:pt x="342900" y="1943100"/>
                  </a:lnTo>
                  <a:lnTo>
                    <a:pt x="342900" y="1650491"/>
                  </a:lnTo>
                  <a:close/>
                </a:path>
                <a:path w="1508760" h="3594100">
                  <a:moveTo>
                    <a:pt x="996696" y="2473452"/>
                  </a:moveTo>
                  <a:lnTo>
                    <a:pt x="0" y="2473452"/>
                  </a:lnTo>
                  <a:lnTo>
                    <a:pt x="0" y="2766060"/>
                  </a:lnTo>
                  <a:lnTo>
                    <a:pt x="996696" y="2766060"/>
                  </a:lnTo>
                  <a:lnTo>
                    <a:pt x="996696" y="2473452"/>
                  </a:lnTo>
                  <a:close/>
                </a:path>
                <a:path w="1508760" h="3594100">
                  <a:moveTo>
                    <a:pt x="1508760" y="3296412"/>
                  </a:moveTo>
                  <a:lnTo>
                    <a:pt x="0" y="3296412"/>
                  </a:lnTo>
                  <a:lnTo>
                    <a:pt x="0" y="3593592"/>
                  </a:lnTo>
                  <a:lnTo>
                    <a:pt x="1508760" y="3593592"/>
                  </a:lnTo>
                  <a:lnTo>
                    <a:pt x="1508760" y="32964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901184" y="1298447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2712211" y="796544"/>
            <a:ext cx="955040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Enterprise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b="1">
                <a:latin typeface="Arial"/>
                <a:cs typeface="Arial"/>
              </a:rPr>
              <a:t>value</a:t>
            </a:r>
            <a:r>
              <a:rPr dirty="0" sz="1400" spc="-2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($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042408" y="796544"/>
            <a:ext cx="98107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EV/Sales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 spc="-35" b="1">
                <a:latin typeface="Arial"/>
                <a:cs typeface="Arial"/>
              </a:rPr>
              <a:t>LTM-</a:t>
            </a:r>
            <a:r>
              <a:rPr dirty="0" sz="1400" spc="-20" b="1">
                <a:latin typeface="Arial"/>
                <a:cs typeface="Arial"/>
              </a:rPr>
              <a:t>FY24E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605141" y="787145"/>
            <a:ext cx="981710" cy="45021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 indent="8890">
              <a:lnSpc>
                <a:spcPts val="1660"/>
              </a:lnSpc>
              <a:spcBef>
                <a:spcPts val="175"/>
              </a:spcBef>
            </a:pPr>
            <a:r>
              <a:rPr dirty="0" sz="1400" spc="-10" b="1">
                <a:latin typeface="Arial"/>
                <a:cs typeface="Arial"/>
              </a:rPr>
              <a:t>EV/EBITDA </a:t>
            </a:r>
            <a:r>
              <a:rPr dirty="0" sz="1400" spc="-35" b="1">
                <a:latin typeface="Arial"/>
                <a:cs typeface="Arial"/>
              </a:rPr>
              <a:t>LTM-</a:t>
            </a:r>
            <a:r>
              <a:rPr dirty="0" sz="1400" spc="-10" b="1">
                <a:latin typeface="Arial"/>
                <a:cs typeface="Arial"/>
              </a:rPr>
              <a:t>FY24E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365993" y="788670"/>
            <a:ext cx="552450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P/FFO</a:t>
            </a:r>
            <a:endParaRPr sz="1400">
              <a:latin typeface="Arial"/>
              <a:cs typeface="Arial"/>
            </a:endParaRPr>
          </a:p>
          <a:p>
            <a:pPr marL="99060">
              <a:lnSpc>
                <a:spcPts val="1670"/>
              </a:lnSpc>
            </a:pP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766060" y="5545835"/>
            <a:ext cx="8783320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89535" rIns="0" bIns="0" rtlCol="0" vert="horz">
            <a:spAutoFit/>
          </a:bodyPr>
          <a:lstStyle/>
          <a:p>
            <a:pPr marL="613410">
              <a:lnSpc>
                <a:spcPct val="100000"/>
              </a:lnSpc>
              <a:spcBef>
                <a:spcPts val="705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trades</a:t>
            </a:r>
            <a:r>
              <a:rPr dirty="0" sz="13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3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r>
              <a:rPr dirty="0" sz="13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3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peers,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especially</a:t>
            </a:r>
            <a:r>
              <a:rPr dirty="0" sz="13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regarding</a:t>
            </a:r>
            <a:r>
              <a:rPr dirty="0" sz="13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generating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capacity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635878" y="1450594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10,7x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616702" y="2276094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10,4x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226177" y="3101466"/>
            <a:ext cx="3067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4,5x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90742" y="1745360"/>
            <a:ext cx="3797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11,6x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679185" y="2570733"/>
            <a:ext cx="3797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11,4x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274055" y="3396233"/>
            <a:ext cx="3067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5,3x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13246" y="3926840"/>
            <a:ext cx="421005" cy="501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15,0x</a:t>
            </a:r>
            <a:endParaRPr sz="115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940"/>
              </a:spcBef>
            </a:pPr>
            <a:r>
              <a:rPr dirty="0" sz="1150" spc="-10">
                <a:latin typeface="Arial MT"/>
                <a:cs typeface="Arial MT"/>
              </a:rPr>
              <a:t>15,4x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13155" y="1293685"/>
            <a:ext cx="10930255" cy="4146550"/>
            <a:chOff x="613155" y="1293685"/>
            <a:chExt cx="10930255" cy="4146550"/>
          </a:xfrm>
        </p:grpSpPr>
        <p:sp>
          <p:nvSpPr>
            <p:cNvPr id="35" name="object 35" descr=""/>
            <p:cNvSpPr/>
            <p:nvPr/>
          </p:nvSpPr>
          <p:spPr>
            <a:xfrm>
              <a:off x="5920740" y="4658868"/>
              <a:ext cx="251460" cy="704215"/>
            </a:xfrm>
            <a:custGeom>
              <a:avLst/>
              <a:gdLst/>
              <a:ahLst/>
              <a:cxnLst/>
              <a:rect l="l" t="t" r="r" b="b"/>
              <a:pathLst>
                <a:path w="251460" h="704214">
                  <a:moveTo>
                    <a:pt x="251460" y="0"/>
                  </a:moveTo>
                  <a:lnTo>
                    <a:pt x="193421" y="0"/>
                  </a:lnTo>
                  <a:lnTo>
                    <a:pt x="0" y="704087"/>
                  </a:lnTo>
                  <a:lnTo>
                    <a:pt x="58038" y="70408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920740" y="4658868"/>
              <a:ext cx="251460" cy="704215"/>
            </a:xfrm>
            <a:custGeom>
              <a:avLst/>
              <a:gdLst/>
              <a:ahLst/>
              <a:cxnLst/>
              <a:rect l="l" t="t" r="r" b="b"/>
              <a:pathLst>
                <a:path w="251460" h="704214">
                  <a:moveTo>
                    <a:pt x="251460" y="0"/>
                  </a:moveTo>
                  <a:lnTo>
                    <a:pt x="59436" y="704087"/>
                  </a:lnTo>
                </a:path>
                <a:path w="251460" h="704214">
                  <a:moveTo>
                    <a:pt x="192024" y="0"/>
                  </a:moveTo>
                  <a:lnTo>
                    <a:pt x="0" y="7040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609844" y="1298447"/>
              <a:ext cx="0" cy="4126229"/>
            </a:xfrm>
            <a:custGeom>
              <a:avLst/>
              <a:gdLst/>
              <a:ahLst/>
              <a:cxnLst/>
              <a:rect l="l" t="t" r="r" b="b"/>
              <a:pathLst>
                <a:path w="0" h="4126229">
                  <a:moveTo>
                    <a:pt x="0" y="0"/>
                  </a:moveTo>
                  <a:lnTo>
                    <a:pt x="0" y="182625"/>
                  </a:lnTo>
                </a:path>
                <a:path w="0" h="4126229">
                  <a:moveTo>
                    <a:pt x="0" y="1771650"/>
                  </a:moveTo>
                  <a:lnTo>
                    <a:pt x="0" y="4126229"/>
                  </a:lnTo>
                </a:path>
                <a:path w="0" h="4126229">
                  <a:moveTo>
                    <a:pt x="0" y="1175003"/>
                  </a:moveTo>
                  <a:lnTo>
                    <a:pt x="0" y="1547622"/>
                  </a:lnTo>
                </a:path>
                <a:path w="0" h="4126229">
                  <a:moveTo>
                    <a:pt x="0" y="347472"/>
                  </a:moveTo>
                  <a:lnTo>
                    <a:pt x="0" y="1007872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7" y="1641347"/>
              <a:ext cx="1147572" cy="1691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6" y="2386583"/>
              <a:ext cx="923544" cy="32461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19505" y="5433821"/>
              <a:ext cx="10917555" cy="0"/>
            </a:xfrm>
            <a:custGeom>
              <a:avLst/>
              <a:gdLst/>
              <a:ahLst/>
              <a:cxnLst/>
              <a:rect l="l" t="t" r="r" b="b"/>
              <a:pathLst>
                <a:path w="10917555" h="0">
                  <a:moveTo>
                    <a:pt x="0" y="0"/>
                  </a:moveTo>
                  <a:lnTo>
                    <a:pt x="10917301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847" y="4082796"/>
              <a:ext cx="1124766" cy="1874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1540763"/>
              <a:ext cx="338328" cy="3383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2368295"/>
              <a:ext cx="338328" cy="3383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367" y="4014215"/>
              <a:ext cx="356616" cy="356616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049773" y="2846069"/>
              <a:ext cx="1412875" cy="224154"/>
            </a:xfrm>
            <a:custGeom>
              <a:avLst/>
              <a:gdLst/>
              <a:ahLst/>
              <a:cxnLst/>
              <a:rect l="l" t="t" r="r" b="b"/>
              <a:pathLst>
                <a:path w="1412875" h="224155">
                  <a:moveTo>
                    <a:pt x="0" y="224027"/>
                  </a:moveTo>
                  <a:lnTo>
                    <a:pt x="1412748" y="224027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6233286" y="4748022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20.2x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446011" y="5042992"/>
            <a:ext cx="39052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23.5x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2837433" y="1587195"/>
            <a:ext cx="5765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94,869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126482" y="2869819"/>
            <a:ext cx="1231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Median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(FY24E):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10.7x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676655" y="1302829"/>
            <a:ext cx="8208009" cy="4133850"/>
            <a:chOff x="676655" y="1302829"/>
            <a:chExt cx="8208009" cy="4133850"/>
          </a:xfrm>
        </p:grpSpPr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703" y="3217773"/>
              <a:ext cx="932687" cy="3035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139" y="4773168"/>
              <a:ext cx="690372" cy="5166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655" y="3195827"/>
              <a:ext cx="338328" cy="3383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655" y="4850891"/>
              <a:ext cx="338328" cy="33832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8604503" y="4663439"/>
              <a:ext cx="192405" cy="708660"/>
            </a:xfrm>
            <a:custGeom>
              <a:avLst/>
              <a:gdLst/>
              <a:ahLst/>
              <a:cxnLst/>
              <a:rect l="l" t="t" r="r" b="b"/>
              <a:pathLst>
                <a:path w="192404" h="708660">
                  <a:moveTo>
                    <a:pt x="192024" y="0"/>
                  </a:moveTo>
                  <a:lnTo>
                    <a:pt x="0" y="7086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372350" y="1424177"/>
              <a:ext cx="1449705" cy="3594100"/>
            </a:xfrm>
            <a:custGeom>
              <a:avLst/>
              <a:gdLst/>
              <a:ahLst/>
              <a:cxnLst/>
              <a:rect l="l" t="t" r="r" b="b"/>
              <a:pathLst>
                <a:path w="1449704" h="3594100">
                  <a:moveTo>
                    <a:pt x="397764" y="1650492"/>
                  </a:moveTo>
                  <a:lnTo>
                    <a:pt x="0" y="1650492"/>
                  </a:lnTo>
                  <a:lnTo>
                    <a:pt x="0" y="1943100"/>
                  </a:lnTo>
                  <a:lnTo>
                    <a:pt x="397764" y="1943100"/>
                  </a:lnTo>
                  <a:lnTo>
                    <a:pt x="397764" y="1650492"/>
                  </a:lnTo>
                  <a:close/>
                </a:path>
                <a:path w="1449704" h="3594100">
                  <a:moveTo>
                    <a:pt x="768096" y="2473452"/>
                  </a:moveTo>
                  <a:lnTo>
                    <a:pt x="0" y="2473452"/>
                  </a:lnTo>
                  <a:lnTo>
                    <a:pt x="0" y="2770632"/>
                  </a:lnTo>
                  <a:lnTo>
                    <a:pt x="768096" y="2770632"/>
                  </a:lnTo>
                  <a:lnTo>
                    <a:pt x="768096" y="2473452"/>
                  </a:lnTo>
                  <a:close/>
                </a:path>
                <a:path w="1449704" h="3594100">
                  <a:moveTo>
                    <a:pt x="790956" y="822960"/>
                  </a:moveTo>
                  <a:lnTo>
                    <a:pt x="0" y="822960"/>
                  </a:lnTo>
                  <a:lnTo>
                    <a:pt x="0" y="1120140"/>
                  </a:lnTo>
                  <a:lnTo>
                    <a:pt x="790956" y="1120140"/>
                  </a:lnTo>
                  <a:lnTo>
                    <a:pt x="790956" y="822960"/>
                  </a:lnTo>
                  <a:close/>
                </a:path>
                <a:path w="1449704" h="3594100">
                  <a:moveTo>
                    <a:pt x="1046988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1046988" y="292608"/>
                  </a:lnTo>
                  <a:lnTo>
                    <a:pt x="1046988" y="0"/>
                  </a:lnTo>
                  <a:close/>
                </a:path>
                <a:path w="1449704" h="3594100">
                  <a:moveTo>
                    <a:pt x="1449324" y="3300984"/>
                  </a:moveTo>
                  <a:lnTo>
                    <a:pt x="0" y="3300984"/>
                  </a:lnTo>
                  <a:lnTo>
                    <a:pt x="0" y="3593592"/>
                  </a:lnTo>
                  <a:lnTo>
                    <a:pt x="1449324" y="3593592"/>
                  </a:lnTo>
                  <a:lnTo>
                    <a:pt x="1449324" y="3300984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372349" y="1424177"/>
              <a:ext cx="1449705" cy="3594100"/>
            </a:xfrm>
            <a:custGeom>
              <a:avLst/>
              <a:gdLst/>
              <a:ahLst/>
              <a:cxnLst/>
              <a:rect l="l" t="t" r="r" b="b"/>
              <a:pathLst>
                <a:path w="1449704" h="3594100">
                  <a:moveTo>
                    <a:pt x="1046988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1046988" y="292608"/>
                  </a:lnTo>
                  <a:lnTo>
                    <a:pt x="1046988" y="0"/>
                  </a:lnTo>
                  <a:close/>
                </a:path>
                <a:path w="1449704" h="3594100">
                  <a:moveTo>
                    <a:pt x="790955" y="822960"/>
                  </a:moveTo>
                  <a:lnTo>
                    <a:pt x="0" y="822960"/>
                  </a:lnTo>
                  <a:lnTo>
                    <a:pt x="0" y="1120139"/>
                  </a:lnTo>
                  <a:lnTo>
                    <a:pt x="790955" y="1120139"/>
                  </a:lnTo>
                  <a:lnTo>
                    <a:pt x="790955" y="822960"/>
                  </a:lnTo>
                  <a:close/>
                </a:path>
                <a:path w="1449704" h="3594100">
                  <a:moveTo>
                    <a:pt x="397764" y="1650492"/>
                  </a:moveTo>
                  <a:lnTo>
                    <a:pt x="0" y="1650492"/>
                  </a:lnTo>
                  <a:lnTo>
                    <a:pt x="0" y="1943100"/>
                  </a:lnTo>
                  <a:lnTo>
                    <a:pt x="397764" y="1943100"/>
                  </a:lnTo>
                  <a:lnTo>
                    <a:pt x="397764" y="1650492"/>
                  </a:lnTo>
                  <a:close/>
                </a:path>
                <a:path w="1449704" h="3594100">
                  <a:moveTo>
                    <a:pt x="768096" y="2473452"/>
                  </a:moveTo>
                  <a:lnTo>
                    <a:pt x="0" y="2473452"/>
                  </a:lnTo>
                  <a:lnTo>
                    <a:pt x="0" y="2770632"/>
                  </a:lnTo>
                  <a:lnTo>
                    <a:pt x="768096" y="2770632"/>
                  </a:lnTo>
                  <a:lnTo>
                    <a:pt x="768096" y="2473452"/>
                  </a:lnTo>
                  <a:close/>
                </a:path>
                <a:path w="1449704" h="3594100">
                  <a:moveTo>
                    <a:pt x="1449324" y="3300984"/>
                  </a:moveTo>
                  <a:lnTo>
                    <a:pt x="0" y="3300984"/>
                  </a:lnTo>
                  <a:lnTo>
                    <a:pt x="0" y="3593592"/>
                  </a:lnTo>
                  <a:lnTo>
                    <a:pt x="1449324" y="3593592"/>
                  </a:lnTo>
                  <a:lnTo>
                    <a:pt x="1449324" y="330098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372350" y="1716785"/>
              <a:ext cx="1508760" cy="3598545"/>
            </a:xfrm>
            <a:custGeom>
              <a:avLst/>
              <a:gdLst/>
              <a:ahLst/>
              <a:cxnLst/>
              <a:rect l="l" t="t" r="r" b="b"/>
              <a:pathLst>
                <a:path w="1508759" h="3598545">
                  <a:moveTo>
                    <a:pt x="489204" y="1650492"/>
                  </a:moveTo>
                  <a:lnTo>
                    <a:pt x="0" y="1650492"/>
                  </a:lnTo>
                  <a:lnTo>
                    <a:pt x="0" y="1947672"/>
                  </a:lnTo>
                  <a:lnTo>
                    <a:pt x="489204" y="1947672"/>
                  </a:lnTo>
                  <a:lnTo>
                    <a:pt x="489204" y="1650492"/>
                  </a:lnTo>
                  <a:close/>
                </a:path>
                <a:path w="1508759" h="3598545">
                  <a:moveTo>
                    <a:pt x="804672" y="827532"/>
                  </a:moveTo>
                  <a:lnTo>
                    <a:pt x="0" y="827532"/>
                  </a:lnTo>
                  <a:lnTo>
                    <a:pt x="0" y="1120140"/>
                  </a:lnTo>
                  <a:lnTo>
                    <a:pt x="804672" y="1120140"/>
                  </a:lnTo>
                  <a:lnTo>
                    <a:pt x="804672" y="827532"/>
                  </a:lnTo>
                  <a:close/>
                </a:path>
                <a:path w="1508759" h="3598545">
                  <a:moveTo>
                    <a:pt x="813816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813816" y="2770632"/>
                  </a:lnTo>
                  <a:lnTo>
                    <a:pt x="813816" y="2478024"/>
                  </a:lnTo>
                  <a:close/>
                </a:path>
                <a:path w="1508759" h="3598545">
                  <a:moveTo>
                    <a:pt x="1152144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1152144" y="297180"/>
                  </a:lnTo>
                  <a:lnTo>
                    <a:pt x="1152144" y="0"/>
                  </a:lnTo>
                  <a:close/>
                </a:path>
                <a:path w="1508759" h="3598545">
                  <a:moveTo>
                    <a:pt x="1508760" y="3300984"/>
                  </a:moveTo>
                  <a:lnTo>
                    <a:pt x="0" y="3300984"/>
                  </a:lnTo>
                  <a:lnTo>
                    <a:pt x="0" y="3598164"/>
                  </a:lnTo>
                  <a:lnTo>
                    <a:pt x="1508760" y="3598164"/>
                  </a:lnTo>
                  <a:lnTo>
                    <a:pt x="1508760" y="330098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372349" y="1716786"/>
              <a:ext cx="1508760" cy="3598545"/>
            </a:xfrm>
            <a:custGeom>
              <a:avLst/>
              <a:gdLst/>
              <a:ahLst/>
              <a:cxnLst/>
              <a:rect l="l" t="t" r="r" b="b"/>
              <a:pathLst>
                <a:path w="1508759" h="3598545">
                  <a:moveTo>
                    <a:pt x="115214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152144" y="297179"/>
                  </a:lnTo>
                  <a:lnTo>
                    <a:pt x="1152144" y="0"/>
                  </a:lnTo>
                  <a:close/>
                </a:path>
                <a:path w="1508759" h="3598545">
                  <a:moveTo>
                    <a:pt x="804672" y="827531"/>
                  </a:moveTo>
                  <a:lnTo>
                    <a:pt x="0" y="827531"/>
                  </a:lnTo>
                  <a:lnTo>
                    <a:pt x="0" y="1120139"/>
                  </a:lnTo>
                  <a:lnTo>
                    <a:pt x="804672" y="1120139"/>
                  </a:lnTo>
                  <a:lnTo>
                    <a:pt x="804672" y="827531"/>
                  </a:lnTo>
                  <a:close/>
                </a:path>
                <a:path w="1508759" h="3598545">
                  <a:moveTo>
                    <a:pt x="489203" y="1650491"/>
                  </a:moveTo>
                  <a:lnTo>
                    <a:pt x="0" y="1650491"/>
                  </a:lnTo>
                  <a:lnTo>
                    <a:pt x="0" y="1947671"/>
                  </a:lnTo>
                  <a:lnTo>
                    <a:pt x="489203" y="1947671"/>
                  </a:lnTo>
                  <a:lnTo>
                    <a:pt x="489203" y="1650491"/>
                  </a:lnTo>
                  <a:close/>
                </a:path>
                <a:path w="1508759" h="3598545">
                  <a:moveTo>
                    <a:pt x="813816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813816" y="2770632"/>
                  </a:lnTo>
                  <a:lnTo>
                    <a:pt x="813816" y="2478024"/>
                  </a:lnTo>
                  <a:close/>
                </a:path>
                <a:path w="1508759" h="3598545">
                  <a:moveTo>
                    <a:pt x="1508759" y="3300983"/>
                  </a:moveTo>
                  <a:lnTo>
                    <a:pt x="0" y="3300983"/>
                  </a:lnTo>
                  <a:lnTo>
                    <a:pt x="0" y="3598164"/>
                  </a:lnTo>
                  <a:lnTo>
                    <a:pt x="1508759" y="3598164"/>
                  </a:lnTo>
                  <a:lnTo>
                    <a:pt x="1508759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374636" y="1307591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549639" y="4663439"/>
              <a:ext cx="247015" cy="708660"/>
            </a:xfrm>
            <a:custGeom>
              <a:avLst/>
              <a:gdLst/>
              <a:ahLst/>
              <a:cxnLst/>
              <a:rect l="l" t="t" r="r" b="b"/>
              <a:pathLst>
                <a:path w="247015" h="708660">
                  <a:moveTo>
                    <a:pt x="246887" y="0"/>
                  </a:moveTo>
                  <a:lnTo>
                    <a:pt x="189864" y="0"/>
                  </a:lnTo>
                  <a:lnTo>
                    <a:pt x="0" y="708660"/>
                  </a:lnTo>
                  <a:lnTo>
                    <a:pt x="57023" y="708660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549639" y="4663439"/>
              <a:ext cx="187960" cy="708660"/>
            </a:xfrm>
            <a:custGeom>
              <a:avLst/>
              <a:gdLst/>
              <a:ahLst/>
              <a:cxnLst/>
              <a:rect l="l" t="t" r="r" b="b"/>
              <a:pathLst>
                <a:path w="187959" h="708660">
                  <a:moveTo>
                    <a:pt x="187451" y="0"/>
                  </a:moveTo>
                  <a:lnTo>
                    <a:pt x="0" y="7086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372349" y="4725162"/>
              <a:ext cx="1449705" cy="292735"/>
            </a:xfrm>
            <a:custGeom>
              <a:avLst/>
              <a:gdLst/>
              <a:ahLst/>
              <a:cxnLst/>
              <a:rect l="l" t="t" r="r" b="b"/>
              <a:pathLst>
                <a:path w="1449704" h="292735">
                  <a:moveTo>
                    <a:pt x="1449324" y="0"/>
                  </a:moveTo>
                  <a:lnTo>
                    <a:pt x="0" y="0"/>
                  </a:lnTo>
                  <a:lnTo>
                    <a:pt x="0" y="292607"/>
                  </a:lnTo>
                  <a:lnTo>
                    <a:pt x="1449324" y="292607"/>
                  </a:lnTo>
                  <a:lnTo>
                    <a:pt x="1449324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372349" y="1424177"/>
              <a:ext cx="1449705" cy="3594100"/>
            </a:xfrm>
            <a:custGeom>
              <a:avLst/>
              <a:gdLst/>
              <a:ahLst/>
              <a:cxnLst/>
              <a:rect l="l" t="t" r="r" b="b"/>
              <a:pathLst>
                <a:path w="1449704" h="3594100">
                  <a:moveTo>
                    <a:pt x="1046988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1046988" y="292608"/>
                  </a:lnTo>
                  <a:lnTo>
                    <a:pt x="1046988" y="0"/>
                  </a:lnTo>
                  <a:close/>
                </a:path>
                <a:path w="1449704" h="3594100">
                  <a:moveTo>
                    <a:pt x="790955" y="822960"/>
                  </a:moveTo>
                  <a:lnTo>
                    <a:pt x="0" y="822960"/>
                  </a:lnTo>
                  <a:lnTo>
                    <a:pt x="0" y="1120139"/>
                  </a:lnTo>
                  <a:lnTo>
                    <a:pt x="790955" y="1120139"/>
                  </a:lnTo>
                  <a:lnTo>
                    <a:pt x="790955" y="822960"/>
                  </a:lnTo>
                  <a:close/>
                </a:path>
                <a:path w="1449704" h="3594100">
                  <a:moveTo>
                    <a:pt x="397764" y="1650492"/>
                  </a:moveTo>
                  <a:lnTo>
                    <a:pt x="0" y="1650492"/>
                  </a:lnTo>
                  <a:lnTo>
                    <a:pt x="0" y="1943100"/>
                  </a:lnTo>
                  <a:lnTo>
                    <a:pt x="397764" y="1943100"/>
                  </a:lnTo>
                  <a:lnTo>
                    <a:pt x="397764" y="1650492"/>
                  </a:lnTo>
                  <a:close/>
                </a:path>
                <a:path w="1449704" h="3594100">
                  <a:moveTo>
                    <a:pt x="768096" y="2473452"/>
                  </a:moveTo>
                  <a:lnTo>
                    <a:pt x="0" y="2473452"/>
                  </a:lnTo>
                  <a:lnTo>
                    <a:pt x="0" y="2770632"/>
                  </a:lnTo>
                  <a:lnTo>
                    <a:pt x="768096" y="2770632"/>
                  </a:lnTo>
                  <a:lnTo>
                    <a:pt x="768096" y="2473452"/>
                  </a:lnTo>
                  <a:close/>
                </a:path>
                <a:path w="1449704" h="3594100">
                  <a:moveTo>
                    <a:pt x="1449324" y="3300984"/>
                  </a:moveTo>
                  <a:lnTo>
                    <a:pt x="0" y="3300984"/>
                  </a:lnTo>
                  <a:lnTo>
                    <a:pt x="0" y="3593592"/>
                  </a:lnTo>
                  <a:lnTo>
                    <a:pt x="1449324" y="3593592"/>
                  </a:lnTo>
                  <a:lnTo>
                    <a:pt x="1449324" y="330098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372349" y="5017770"/>
              <a:ext cx="1508760" cy="297180"/>
            </a:xfrm>
            <a:custGeom>
              <a:avLst/>
              <a:gdLst/>
              <a:ahLst/>
              <a:cxnLst/>
              <a:rect l="l" t="t" r="r" b="b"/>
              <a:pathLst>
                <a:path w="1508759" h="297179">
                  <a:moveTo>
                    <a:pt x="1508759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508759" y="297179"/>
                  </a:lnTo>
                  <a:lnTo>
                    <a:pt x="150875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372349" y="1716786"/>
              <a:ext cx="1508760" cy="3598545"/>
            </a:xfrm>
            <a:custGeom>
              <a:avLst/>
              <a:gdLst/>
              <a:ahLst/>
              <a:cxnLst/>
              <a:rect l="l" t="t" r="r" b="b"/>
              <a:pathLst>
                <a:path w="1508759" h="3598545">
                  <a:moveTo>
                    <a:pt x="1152144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152144" y="297179"/>
                  </a:lnTo>
                  <a:lnTo>
                    <a:pt x="1152144" y="0"/>
                  </a:lnTo>
                  <a:close/>
                </a:path>
                <a:path w="1508759" h="3598545">
                  <a:moveTo>
                    <a:pt x="804672" y="827531"/>
                  </a:moveTo>
                  <a:lnTo>
                    <a:pt x="0" y="827531"/>
                  </a:lnTo>
                  <a:lnTo>
                    <a:pt x="0" y="1120139"/>
                  </a:lnTo>
                  <a:lnTo>
                    <a:pt x="804672" y="1120139"/>
                  </a:lnTo>
                  <a:lnTo>
                    <a:pt x="804672" y="827531"/>
                  </a:lnTo>
                  <a:close/>
                </a:path>
                <a:path w="1508759" h="3598545">
                  <a:moveTo>
                    <a:pt x="489203" y="1650491"/>
                  </a:moveTo>
                  <a:lnTo>
                    <a:pt x="0" y="1650491"/>
                  </a:lnTo>
                  <a:lnTo>
                    <a:pt x="0" y="1947671"/>
                  </a:lnTo>
                  <a:lnTo>
                    <a:pt x="489203" y="1947671"/>
                  </a:lnTo>
                  <a:lnTo>
                    <a:pt x="489203" y="1650491"/>
                  </a:lnTo>
                  <a:close/>
                </a:path>
                <a:path w="1508759" h="3598545">
                  <a:moveTo>
                    <a:pt x="813816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813816" y="2770632"/>
                  </a:lnTo>
                  <a:lnTo>
                    <a:pt x="813816" y="2478024"/>
                  </a:lnTo>
                  <a:close/>
                </a:path>
                <a:path w="1508759" h="3598545">
                  <a:moveTo>
                    <a:pt x="1508759" y="3300983"/>
                  </a:moveTo>
                  <a:lnTo>
                    <a:pt x="0" y="3300983"/>
                  </a:lnTo>
                  <a:lnTo>
                    <a:pt x="0" y="3598164"/>
                  </a:lnTo>
                  <a:lnTo>
                    <a:pt x="1508759" y="3598164"/>
                  </a:lnTo>
                  <a:lnTo>
                    <a:pt x="1508759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374636" y="1307591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666623" y="5554090"/>
            <a:ext cx="184785" cy="139065"/>
            <a:chOff x="666623" y="5554090"/>
            <a:chExt cx="184785" cy="139065"/>
          </a:xfrm>
        </p:grpSpPr>
        <p:sp>
          <p:nvSpPr>
            <p:cNvPr id="69" name="object 69" descr=""/>
            <p:cNvSpPr/>
            <p:nvPr/>
          </p:nvSpPr>
          <p:spPr>
            <a:xfrm>
              <a:off x="669798" y="5557265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8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78308" y="132588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69798" y="5557265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0" y="132588"/>
                  </a:moveTo>
                  <a:lnTo>
                    <a:pt x="178308" y="132588"/>
                  </a:lnTo>
                  <a:lnTo>
                    <a:pt x="178308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666623" y="5746115"/>
            <a:ext cx="184785" cy="139065"/>
            <a:chOff x="666623" y="5746115"/>
            <a:chExt cx="184785" cy="139065"/>
          </a:xfrm>
        </p:grpSpPr>
        <p:sp>
          <p:nvSpPr>
            <p:cNvPr id="72" name="object 72" descr=""/>
            <p:cNvSpPr/>
            <p:nvPr/>
          </p:nvSpPr>
          <p:spPr>
            <a:xfrm>
              <a:off x="669798" y="5749290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8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78308" y="132588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69798" y="5749290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0" y="132588"/>
                  </a:moveTo>
                  <a:lnTo>
                    <a:pt x="178308" y="132588"/>
                  </a:lnTo>
                  <a:lnTo>
                    <a:pt x="178308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886155" y="5491683"/>
            <a:ext cx="417195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FY24E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2837433" y="2414777"/>
            <a:ext cx="57658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61,000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2887726" y="3241370"/>
            <a:ext cx="4762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6,960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887726" y="4068826"/>
            <a:ext cx="476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3,219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887726" y="4895544"/>
            <a:ext cx="4762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5,473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465566" y="1458595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26,2x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803895" y="3109340"/>
            <a:ext cx="3067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9,9x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569579" y="1753361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28,8x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210168" y="2283967"/>
            <a:ext cx="400685" cy="501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19,9x</a:t>
            </a:r>
            <a:endParaRPr sz="1150">
              <a:latin typeface="Arial MT"/>
              <a:cs typeface="Arial MT"/>
            </a:endParaRPr>
          </a:p>
          <a:p>
            <a:pPr marL="24130">
              <a:lnSpc>
                <a:spcPct val="100000"/>
              </a:lnSpc>
              <a:spcBef>
                <a:spcPts val="940"/>
              </a:spcBef>
            </a:pPr>
            <a:r>
              <a:rPr dirty="0" sz="1150" spc="-10">
                <a:latin typeface="Arial MT"/>
                <a:cs typeface="Arial MT"/>
              </a:rPr>
              <a:t>20,1x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900543" y="3404108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12,2x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189214" y="3934714"/>
            <a:ext cx="433705" cy="501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19,3x</a:t>
            </a:r>
            <a:endParaRPr sz="1150">
              <a:latin typeface="Arial MT"/>
              <a:cs typeface="Arial MT"/>
            </a:endParaRPr>
          </a:p>
          <a:p>
            <a:pPr marL="57150">
              <a:lnSpc>
                <a:spcPct val="100000"/>
              </a:lnSpc>
              <a:spcBef>
                <a:spcPts val="945"/>
              </a:spcBef>
            </a:pPr>
            <a:r>
              <a:rPr dirty="0" sz="1150" spc="-10">
                <a:latin typeface="Arial MT"/>
                <a:cs typeface="Arial MT"/>
              </a:rPr>
              <a:t>20,4x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7466583" y="1302829"/>
            <a:ext cx="1425575" cy="4132579"/>
            <a:chOff x="7466583" y="1302829"/>
            <a:chExt cx="1425575" cy="4132579"/>
          </a:xfrm>
        </p:grpSpPr>
        <p:sp>
          <p:nvSpPr>
            <p:cNvPr id="86" name="object 86" descr=""/>
            <p:cNvSpPr/>
            <p:nvPr/>
          </p:nvSpPr>
          <p:spPr>
            <a:xfrm>
              <a:off x="8549639" y="4663439"/>
              <a:ext cx="247015" cy="708660"/>
            </a:xfrm>
            <a:custGeom>
              <a:avLst/>
              <a:gdLst/>
              <a:ahLst/>
              <a:cxnLst/>
              <a:rect l="l" t="t" r="r" b="b"/>
              <a:pathLst>
                <a:path w="247015" h="708660">
                  <a:moveTo>
                    <a:pt x="246887" y="0"/>
                  </a:moveTo>
                  <a:lnTo>
                    <a:pt x="189864" y="0"/>
                  </a:lnTo>
                  <a:lnTo>
                    <a:pt x="0" y="708660"/>
                  </a:lnTo>
                  <a:lnTo>
                    <a:pt x="57023" y="708660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8549639" y="4663439"/>
              <a:ext cx="247015" cy="708660"/>
            </a:xfrm>
            <a:custGeom>
              <a:avLst/>
              <a:gdLst/>
              <a:ahLst/>
              <a:cxnLst/>
              <a:rect l="l" t="t" r="r" b="b"/>
              <a:pathLst>
                <a:path w="247015" h="708660">
                  <a:moveTo>
                    <a:pt x="246887" y="0"/>
                  </a:moveTo>
                  <a:lnTo>
                    <a:pt x="54863" y="708660"/>
                  </a:lnTo>
                </a:path>
                <a:path w="247015" h="708660">
                  <a:moveTo>
                    <a:pt x="187451" y="0"/>
                  </a:moveTo>
                  <a:lnTo>
                    <a:pt x="0" y="7086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8170163" y="1307591"/>
              <a:ext cx="0" cy="4123054"/>
            </a:xfrm>
            <a:custGeom>
              <a:avLst/>
              <a:gdLst/>
              <a:ahLst/>
              <a:cxnLst/>
              <a:rect l="l" t="t" r="r" b="b"/>
              <a:pathLst>
                <a:path w="0" h="4123054">
                  <a:moveTo>
                    <a:pt x="0" y="1757934"/>
                  </a:moveTo>
                  <a:lnTo>
                    <a:pt x="0" y="2127250"/>
                  </a:lnTo>
                </a:path>
                <a:path w="0" h="4123054">
                  <a:moveTo>
                    <a:pt x="0" y="0"/>
                  </a:moveTo>
                  <a:lnTo>
                    <a:pt x="0" y="1533906"/>
                  </a:lnTo>
                </a:path>
                <a:path w="0" h="4123054">
                  <a:moveTo>
                    <a:pt x="0" y="2820924"/>
                  </a:moveTo>
                  <a:lnTo>
                    <a:pt x="0" y="4122674"/>
                  </a:lnTo>
                </a:path>
                <a:path w="0" h="4123054">
                  <a:moveTo>
                    <a:pt x="0" y="2290572"/>
                  </a:moveTo>
                  <a:lnTo>
                    <a:pt x="0" y="2655697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472933" y="2841497"/>
              <a:ext cx="1412875" cy="224154"/>
            </a:xfrm>
            <a:custGeom>
              <a:avLst/>
              <a:gdLst/>
              <a:ahLst/>
              <a:cxnLst/>
              <a:rect l="l" t="t" r="r" b="b"/>
              <a:pathLst>
                <a:path w="1412875" h="224155">
                  <a:moveTo>
                    <a:pt x="0" y="224027"/>
                  </a:moveTo>
                  <a:lnTo>
                    <a:pt x="1412748" y="224027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8860028" y="4755896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42.5x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920353" y="5050993"/>
            <a:ext cx="3892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44.0x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551546" y="2865577"/>
            <a:ext cx="1232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Median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(FY24E):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19.9x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9883775" y="1302829"/>
            <a:ext cx="1190625" cy="4124325"/>
            <a:chOff x="9883775" y="1302829"/>
            <a:chExt cx="1190625" cy="4124325"/>
          </a:xfrm>
        </p:grpSpPr>
        <p:sp>
          <p:nvSpPr>
            <p:cNvPr id="94" name="object 94" descr=""/>
            <p:cNvSpPr/>
            <p:nvPr/>
          </p:nvSpPr>
          <p:spPr>
            <a:xfrm>
              <a:off x="9886950" y="1488185"/>
              <a:ext cx="1184275" cy="457200"/>
            </a:xfrm>
            <a:custGeom>
              <a:avLst/>
              <a:gdLst/>
              <a:ahLst/>
              <a:cxnLst/>
              <a:rect l="l" t="t" r="r" b="b"/>
              <a:pathLst>
                <a:path w="1184275" h="457200">
                  <a:moveTo>
                    <a:pt x="11841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84148" y="457200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9886950" y="1488185"/>
              <a:ext cx="1184275" cy="457200"/>
            </a:xfrm>
            <a:custGeom>
              <a:avLst/>
              <a:gdLst/>
              <a:ahLst/>
              <a:cxnLst/>
              <a:rect l="l" t="t" r="r" b="b"/>
              <a:pathLst>
                <a:path w="1184275" h="457200">
                  <a:moveTo>
                    <a:pt x="0" y="457200"/>
                  </a:moveTo>
                  <a:lnTo>
                    <a:pt x="1184148" y="457200"/>
                  </a:lnTo>
                  <a:lnTo>
                    <a:pt x="1184148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886950" y="2311145"/>
              <a:ext cx="722630" cy="2108200"/>
            </a:xfrm>
            <a:custGeom>
              <a:avLst/>
              <a:gdLst/>
              <a:ahLst/>
              <a:cxnLst/>
              <a:rect l="l" t="t" r="r" b="b"/>
              <a:pathLst>
                <a:path w="722629" h="2108200">
                  <a:moveTo>
                    <a:pt x="649224" y="1645920"/>
                  </a:moveTo>
                  <a:lnTo>
                    <a:pt x="0" y="1645920"/>
                  </a:lnTo>
                  <a:lnTo>
                    <a:pt x="0" y="2107692"/>
                  </a:lnTo>
                  <a:lnTo>
                    <a:pt x="649224" y="2107692"/>
                  </a:lnTo>
                  <a:lnTo>
                    <a:pt x="649224" y="1645920"/>
                  </a:lnTo>
                  <a:close/>
                </a:path>
                <a:path w="722629" h="2108200">
                  <a:moveTo>
                    <a:pt x="72237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22376" y="457200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886950" y="2311145"/>
              <a:ext cx="722630" cy="2108200"/>
            </a:xfrm>
            <a:custGeom>
              <a:avLst/>
              <a:gdLst/>
              <a:ahLst/>
              <a:cxnLst/>
              <a:rect l="l" t="t" r="r" b="b"/>
              <a:pathLst>
                <a:path w="722629" h="2108200">
                  <a:moveTo>
                    <a:pt x="72237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22376" y="457200"/>
                  </a:lnTo>
                  <a:lnTo>
                    <a:pt x="722376" y="0"/>
                  </a:lnTo>
                  <a:close/>
                </a:path>
                <a:path w="722629" h="2108200">
                  <a:moveTo>
                    <a:pt x="649224" y="1645920"/>
                  </a:moveTo>
                  <a:lnTo>
                    <a:pt x="0" y="1645920"/>
                  </a:lnTo>
                  <a:lnTo>
                    <a:pt x="0" y="2107691"/>
                  </a:lnTo>
                  <a:lnTo>
                    <a:pt x="649224" y="2107691"/>
                  </a:lnTo>
                  <a:lnTo>
                    <a:pt x="649224" y="164592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889236" y="1307591"/>
              <a:ext cx="0" cy="4114800"/>
            </a:xfrm>
            <a:custGeom>
              <a:avLst/>
              <a:gdLst/>
              <a:ahLst/>
              <a:cxnLst/>
              <a:rect l="l" t="t" r="r" b="b"/>
              <a:pathLst>
                <a:path w="0" h="4114800">
                  <a:moveTo>
                    <a:pt x="0" y="0"/>
                  </a:moveTo>
                  <a:lnTo>
                    <a:pt x="0" y="41148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11118850" y="1605152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37,7x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655554" y="2428443"/>
            <a:ext cx="3892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23,0x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0584942" y="4076446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20,7x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10054335" y="1307591"/>
            <a:ext cx="1425575" cy="4115435"/>
            <a:chOff x="10054335" y="1307591"/>
            <a:chExt cx="1425575" cy="4115435"/>
          </a:xfrm>
        </p:grpSpPr>
        <p:sp>
          <p:nvSpPr>
            <p:cNvPr id="103" name="object 103" descr=""/>
            <p:cNvSpPr/>
            <p:nvPr/>
          </p:nvSpPr>
          <p:spPr>
            <a:xfrm>
              <a:off x="10607039" y="1307591"/>
              <a:ext cx="0" cy="4115435"/>
            </a:xfrm>
            <a:custGeom>
              <a:avLst/>
              <a:gdLst/>
              <a:ahLst/>
              <a:cxnLst/>
              <a:rect l="l" t="t" r="r" b="b"/>
              <a:pathLst>
                <a:path w="0" h="4115435">
                  <a:moveTo>
                    <a:pt x="0" y="1757934"/>
                  </a:moveTo>
                  <a:lnTo>
                    <a:pt x="0" y="2798826"/>
                  </a:lnTo>
                </a:path>
                <a:path w="0" h="4115435">
                  <a:moveTo>
                    <a:pt x="0" y="0"/>
                  </a:moveTo>
                  <a:lnTo>
                    <a:pt x="0" y="1533906"/>
                  </a:lnTo>
                </a:path>
                <a:path w="0" h="4115435">
                  <a:moveTo>
                    <a:pt x="0" y="2962656"/>
                  </a:moveTo>
                  <a:lnTo>
                    <a:pt x="0" y="4115181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060685" y="2841497"/>
              <a:ext cx="1412875" cy="224154"/>
            </a:xfrm>
            <a:custGeom>
              <a:avLst/>
              <a:gdLst/>
              <a:ahLst/>
              <a:cxnLst/>
              <a:rect l="l" t="t" r="r" b="b"/>
              <a:pathLst>
                <a:path w="1412875" h="224155">
                  <a:moveTo>
                    <a:pt x="0" y="224027"/>
                  </a:moveTo>
                  <a:lnTo>
                    <a:pt x="1412748" y="224027"/>
                  </a:lnTo>
                  <a:lnTo>
                    <a:pt x="1412748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10141077" y="2865577"/>
            <a:ext cx="7747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Median: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23.0x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9985629" y="3266313"/>
            <a:ext cx="2686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n.a.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9985629" y="4894326"/>
            <a:ext cx="2686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n.a.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3945635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82789" y="1837753"/>
            <a:ext cx="4869815" cy="3946525"/>
            <a:chOff x="982789" y="1837753"/>
            <a:chExt cx="4869815" cy="3946525"/>
          </a:xfrm>
        </p:grpSpPr>
        <p:sp>
          <p:nvSpPr>
            <p:cNvPr id="7" name="object 7" descr=""/>
            <p:cNvSpPr/>
            <p:nvPr/>
          </p:nvSpPr>
          <p:spPr>
            <a:xfrm>
              <a:off x="1033272" y="3163824"/>
              <a:ext cx="4814570" cy="2569845"/>
            </a:xfrm>
            <a:custGeom>
              <a:avLst/>
              <a:gdLst/>
              <a:ahLst/>
              <a:cxnLst/>
              <a:rect l="l" t="t" r="r" b="b"/>
              <a:pathLst>
                <a:path w="4814570" h="2569845">
                  <a:moveTo>
                    <a:pt x="4814316" y="0"/>
                  </a:moveTo>
                  <a:lnTo>
                    <a:pt x="4752340" y="23875"/>
                  </a:lnTo>
                  <a:lnTo>
                    <a:pt x="0" y="2475763"/>
                  </a:lnTo>
                  <a:lnTo>
                    <a:pt x="0" y="2569464"/>
                  </a:lnTo>
                  <a:lnTo>
                    <a:pt x="4814316" y="2569464"/>
                  </a:lnTo>
                  <a:lnTo>
                    <a:pt x="481431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91790" y="3060954"/>
              <a:ext cx="1161415" cy="361315"/>
            </a:xfrm>
            <a:custGeom>
              <a:avLst/>
              <a:gdLst/>
              <a:ahLst/>
              <a:cxnLst/>
              <a:rect l="l" t="t" r="r" b="b"/>
              <a:pathLst>
                <a:path w="1161414" h="361314">
                  <a:moveTo>
                    <a:pt x="1161288" y="0"/>
                  </a:moveTo>
                  <a:lnTo>
                    <a:pt x="0" y="0"/>
                  </a:lnTo>
                  <a:lnTo>
                    <a:pt x="0" y="361188"/>
                  </a:lnTo>
                  <a:lnTo>
                    <a:pt x="1161288" y="361188"/>
                  </a:lnTo>
                  <a:lnTo>
                    <a:pt x="1161288" y="0"/>
                  </a:lnTo>
                  <a:close/>
                </a:path>
              </a:pathLst>
            </a:custGeom>
            <a:solidFill>
              <a:srgbClr val="0D60FD">
                <a:alpha val="1607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891790" y="3060954"/>
              <a:ext cx="1161415" cy="361315"/>
            </a:xfrm>
            <a:custGeom>
              <a:avLst/>
              <a:gdLst/>
              <a:ahLst/>
              <a:cxnLst/>
              <a:rect l="l" t="t" r="r" b="b"/>
              <a:pathLst>
                <a:path w="1161414" h="361314">
                  <a:moveTo>
                    <a:pt x="0" y="361188"/>
                  </a:moveTo>
                  <a:lnTo>
                    <a:pt x="1161288" y="361188"/>
                  </a:lnTo>
                  <a:lnTo>
                    <a:pt x="1161288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83580" y="3159252"/>
              <a:ext cx="64135" cy="32384"/>
            </a:xfrm>
            <a:custGeom>
              <a:avLst/>
              <a:gdLst/>
              <a:ahLst/>
              <a:cxnLst/>
              <a:rect l="l" t="t" r="r" b="b"/>
              <a:pathLst>
                <a:path w="64135" h="32385">
                  <a:moveTo>
                    <a:pt x="64008" y="0"/>
                  </a:moveTo>
                  <a:lnTo>
                    <a:pt x="0" y="32003"/>
                  </a:lnTo>
                  <a:lnTo>
                    <a:pt x="64008" y="8000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33272" y="3191255"/>
              <a:ext cx="4750435" cy="2451100"/>
            </a:xfrm>
            <a:custGeom>
              <a:avLst/>
              <a:gdLst/>
              <a:ahLst/>
              <a:cxnLst/>
              <a:rect l="l" t="t" r="r" b="b"/>
              <a:pathLst>
                <a:path w="4750435" h="2451100">
                  <a:moveTo>
                    <a:pt x="4750308" y="0"/>
                  </a:moveTo>
                  <a:lnTo>
                    <a:pt x="0" y="1836293"/>
                  </a:lnTo>
                  <a:lnTo>
                    <a:pt x="0" y="2450592"/>
                  </a:lnTo>
                  <a:lnTo>
                    <a:pt x="4750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33272" y="3163824"/>
              <a:ext cx="4814570" cy="2569845"/>
            </a:xfrm>
            <a:custGeom>
              <a:avLst/>
              <a:gdLst/>
              <a:ahLst/>
              <a:cxnLst/>
              <a:rect l="l" t="t" r="r" b="b"/>
              <a:pathLst>
                <a:path w="4814570" h="2569845">
                  <a:moveTo>
                    <a:pt x="4814316" y="0"/>
                  </a:moveTo>
                  <a:lnTo>
                    <a:pt x="4752340" y="23875"/>
                  </a:lnTo>
                  <a:lnTo>
                    <a:pt x="0" y="2475763"/>
                  </a:lnTo>
                  <a:lnTo>
                    <a:pt x="0" y="2569464"/>
                  </a:lnTo>
                  <a:lnTo>
                    <a:pt x="4814316" y="2569464"/>
                  </a:lnTo>
                  <a:lnTo>
                    <a:pt x="481431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33272" y="3159252"/>
              <a:ext cx="4812030" cy="2482850"/>
            </a:xfrm>
            <a:custGeom>
              <a:avLst/>
              <a:gdLst/>
              <a:ahLst/>
              <a:cxnLst/>
              <a:rect l="l" t="t" r="r" b="b"/>
              <a:pathLst>
                <a:path w="4812030" h="2482850">
                  <a:moveTo>
                    <a:pt x="0" y="2482850"/>
                  </a:moveTo>
                  <a:lnTo>
                    <a:pt x="4811776" y="0"/>
                  </a:lnTo>
                </a:path>
                <a:path w="4812030" h="2482850">
                  <a:moveTo>
                    <a:pt x="0" y="1865122"/>
                  </a:moveTo>
                  <a:lnTo>
                    <a:pt x="4811776" y="457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87552" y="1842516"/>
              <a:ext cx="4860290" cy="3937000"/>
            </a:xfrm>
            <a:custGeom>
              <a:avLst/>
              <a:gdLst/>
              <a:ahLst/>
              <a:cxnLst/>
              <a:rect l="l" t="t" r="r" b="b"/>
              <a:pathLst>
                <a:path w="4860290" h="3937000">
                  <a:moveTo>
                    <a:pt x="45719" y="3890772"/>
                  </a:moveTo>
                  <a:lnTo>
                    <a:pt x="45719" y="0"/>
                  </a:lnTo>
                </a:path>
                <a:path w="4860290" h="3937000">
                  <a:moveTo>
                    <a:pt x="0" y="3890772"/>
                  </a:moveTo>
                  <a:lnTo>
                    <a:pt x="45719" y="3890772"/>
                  </a:lnTo>
                </a:path>
                <a:path w="4860290" h="3937000">
                  <a:moveTo>
                    <a:pt x="0" y="3461004"/>
                  </a:moveTo>
                  <a:lnTo>
                    <a:pt x="45719" y="3461004"/>
                  </a:lnTo>
                </a:path>
                <a:path w="4860290" h="3937000">
                  <a:moveTo>
                    <a:pt x="0" y="3026664"/>
                  </a:moveTo>
                  <a:lnTo>
                    <a:pt x="45719" y="3026664"/>
                  </a:lnTo>
                </a:path>
                <a:path w="4860290" h="3937000">
                  <a:moveTo>
                    <a:pt x="0" y="2592324"/>
                  </a:moveTo>
                  <a:lnTo>
                    <a:pt x="45719" y="2592324"/>
                  </a:lnTo>
                </a:path>
                <a:path w="4860290" h="3937000">
                  <a:moveTo>
                    <a:pt x="0" y="2162556"/>
                  </a:moveTo>
                  <a:lnTo>
                    <a:pt x="45719" y="2162556"/>
                  </a:lnTo>
                </a:path>
                <a:path w="4860290" h="3937000">
                  <a:moveTo>
                    <a:pt x="0" y="1728216"/>
                  </a:moveTo>
                  <a:lnTo>
                    <a:pt x="45719" y="1728216"/>
                  </a:lnTo>
                </a:path>
                <a:path w="4860290" h="3937000">
                  <a:moveTo>
                    <a:pt x="0" y="1298448"/>
                  </a:moveTo>
                  <a:lnTo>
                    <a:pt x="45719" y="1298448"/>
                  </a:lnTo>
                </a:path>
                <a:path w="4860290" h="3937000">
                  <a:moveTo>
                    <a:pt x="0" y="864108"/>
                  </a:moveTo>
                  <a:lnTo>
                    <a:pt x="45719" y="864108"/>
                  </a:lnTo>
                </a:path>
                <a:path w="4860290" h="3937000">
                  <a:moveTo>
                    <a:pt x="0" y="429768"/>
                  </a:moveTo>
                  <a:lnTo>
                    <a:pt x="45719" y="429768"/>
                  </a:lnTo>
                </a:path>
                <a:path w="4860290" h="3937000">
                  <a:moveTo>
                    <a:pt x="0" y="0"/>
                  </a:moveTo>
                  <a:lnTo>
                    <a:pt x="45719" y="0"/>
                  </a:lnTo>
                </a:path>
                <a:path w="4860290" h="3937000">
                  <a:moveTo>
                    <a:pt x="45719" y="3890772"/>
                  </a:moveTo>
                  <a:lnTo>
                    <a:pt x="4860036" y="3890772"/>
                  </a:lnTo>
                </a:path>
                <a:path w="4860290" h="3937000">
                  <a:moveTo>
                    <a:pt x="45719" y="3890772"/>
                  </a:moveTo>
                  <a:lnTo>
                    <a:pt x="45719" y="3936492"/>
                  </a:lnTo>
                </a:path>
                <a:path w="4860290" h="3937000">
                  <a:moveTo>
                    <a:pt x="850391" y="3890772"/>
                  </a:moveTo>
                  <a:lnTo>
                    <a:pt x="850391" y="3936492"/>
                  </a:lnTo>
                </a:path>
                <a:path w="4860290" h="3937000">
                  <a:moveTo>
                    <a:pt x="1650491" y="3890772"/>
                  </a:moveTo>
                  <a:lnTo>
                    <a:pt x="1650491" y="3936492"/>
                  </a:lnTo>
                </a:path>
                <a:path w="4860290" h="3937000">
                  <a:moveTo>
                    <a:pt x="2455164" y="3890772"/>
                  </a:moveTo>
                  <a:lnTo>
                    <a:pt x="2455164" y="3936492"/>
                  </a:lnTo>
                </a:path>
                <a:path w="4860290" h="3937000">
                  <a:moveTo>
                    <a:pt x="3255264" y="3890772"/>
                  </a:moveTo>
                  <a:lnTo>
                    <a:pt x="3255264" y="3936492"/>
                  </a:lnTo>
                </a:path>
                <a:path w="4860290" h="3937000">
                  <a:moveTo>
                    <a:pt x="4055364" y="3890772"/>
                  </a:moveTo>
                  <a:lnTo>
                    <a:pt x="4055364" y="3936492"/>
                  </a:lnTo>
                </a:path>
                <a:path w="4860290" h="3937000">
                  <a:moveTo>
                    <a:pt x="4860036" y="3890772"/>
                  </a:moveTo>
                  <a:lnTo>
                    <a:pt x="4860036" y="39364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4628" y="5217350"/>
              <a:ext cx="87249" cy="872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696" y="4216082"/>
              <a:ext cx="87249" cy="8724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5636" y="5089334"/>
              <a:ext cx="87249" cy="872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3772" y="3493706"/>
              <a:ext cx="87249" cy="872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3560" y="4110926"/>
              <a:ext cx="87249" cy="8724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0448" y="3804602"/>
              <a:ext cx="87249" cy="8724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5836" y="3955478"/>
              <a:ext cx="87249" cy="872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1676" y="3928046"/>
              <a:ext cx="87249" cy="872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4316" y="4636706"/>
              <a:ext cx="87249" cy="8724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7528" y="1888934"/>
              <a:ext cx="87249" cy="872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4197" y="3159061"/>
              <a:ext cx="155828" cy="155828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713943" y="1114424"/>
            <a:ext cx="31654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EV/EBITDA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LTM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vs.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EBITDA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Margin</a:t>
            </a:r>
            <a:r>
              <a:rPr dirty="0" sz="1300" spc="-25" b="1">
                <a:latin typeface="Arial"/>
                <a:cs typeface="Arial"/>
              </a:rPr>
              <a:t> LTM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609333" y="1114424"/>
            <a:ext cx="12503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Takeaways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09333" y="3685108"/>
            <a:ext cx="40030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Implied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Equinix’s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Share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Price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(Median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Peer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Group)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EV/EBITDA</a:t>
            </a:r>
            <a:r>
              <a:rPr dirty="0" spc="-140"/>
              <a:t> </a:t>
            </a:r>
            <a:r>
              <a:rPr dirty="0"/>
              <a:t>vs.</a:t>
            </a:r>
            <a:r>
              <a:rPr dirty="0" spc="-50"/>
              <a:t> </a:t>
            </a:r>
            <a:r>
              <a:rPr dirty="0"/>
              <a:t>EBITDA</a:t>
            </a:r>
            <a:r>
              <a:rPr dirty="0" spc="-110"/>
              <a:t> </a:t>
            </a:r>
            <a:r>
              <a:rPr dirty="0"/>
              <a:t>margins</a:t>
            </a:r>
            <a:r>
              <a:rPr dirty="0" spc="-170"/>
              <a:t> </a:t>
            </a:r>
            <a:r>
              <a:rPr dirty="0"/>
              <a:t>And</a:t>
            </a:r>
            <a:r>
              <a:rPr dirty="0" spc="35"/>
              <a:t> </a:t>
            </a:r>
            <a:r>
              <a:rPr dirty="0"/>
              <a:t>Equinix</a:t>
            </a:r>
            <a:r>
              <a:rPr dirty="0" spc="-60"/>
              <a:t> </a:t>
            </a:r>
            <a:r>
              <a:rPr dirty="0" spc="-10"/>
              <a:t>Valuation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EBITDA</a:t>
            </a:r>
            <a:r>
              <a:rPr dirty="0" sz="1150" spc="-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margins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explain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-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part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variability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multiples.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Yet,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proves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overvalued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compared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peer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group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30402" y="5621832"/>
            <a:ext cx="19177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22503" y="5750596"/>
            <a:ext cx="1454785" cy="41529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302260">
              <a:lnSpc>
                <a:spcPct val="100000"/>
              </a:lnSpc>
              <a:spcBef>
                <a:spcPts val="505"/>
              </a:spcBef>
              <a:tabLst>
                <a:tab pos="1062355" algn="l"/>
              </a:tabLst>
            </a:pPr>
            <a:r>
              <a:rPr dirty="0" sz="1200" spc="-25">
                <a:latin typeface="Arial MT"/>
                <a:cs typeface="Arial MT"/>
              </a:rPr>
              <a:t>0%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5">
                <a:latin typeface="Arial MT"/>
                <a:cs typeface="Arial MT"/>
              </a:rPr>
              <a:t>15%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30402" y="5188965"/>
            <a:ext cx="19177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5668" y="4755845"/>
            <a:ext cx="270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45668" y="4323029"/>
            <a:ext cx="270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45668" y="3890213"/>
            <a:ext cx="270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20x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45668" y="3457397"/>
            <a:ext cx="270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25x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45668" y="3025266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45668" y="2592451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45668" y="2159634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45668" y="1726819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474722" y="5803188"/>
            <a:ext cx="328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276980" y="5803188"/>
            <a:ext cx="328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079240" y="5803188"/>
            <a:ext cx="328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881498" y="5803188"/>
            <a:ext cx="328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5683758" y="5803188"/>
            <a:ext cx="3289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90%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616452" y="3451859"/>
            <a:ext cx="1499870" cy="1651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21590">
              <a:lnSpc>
                <a:spcPts val="1265"/>
              </a:lnSpc>
            </a:pPr>
            <a:r>
              <a:rPr dirty="0" sz="1150">
                <a:latin typeface="Arial MT"/>
                <a:cs typeface="Arial MT"/>
              </a:rPr>
              <a:t>American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Tower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Corp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898139" y="3122802"/>
            <a:ext cx="11487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3666744" y="4210811"/>
            <a:ext cx="955675" cy="165100"/>
          </a:xfrm>
          <a:custGeom>
            <a:avLst/>
            <a:gdLst/>
            <a:ahLst/>
            <a:cxnLst/>
            <a:rect l="l" t="t" r="r" b="b"/>
            <a:pathLst>
              <a:path w="955675" h="165100">
                <a:moveTo>
                  <a:pt x="955548" y="0"/>
                </a:moveTo>
                <a:lnTo>
                  <a:pt x="0" y="0"/>
                </a:lnTo>
                <a:lnTo>
                  <a:pt x="0" y="164592"/>
                </a:lnTo>
                <a:lnTo>
                  <a:pt x="955548" y="164592"/>
                </a:lnTo>
                <a:lnTo>
                  <a:pt x="95554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3678173" y="4179189"/>
            <a:ext cx="9271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Crown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Castle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25855" y="1442465"/>
            <a:ext cx="8166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EV/EBITDA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409569" y="4560570"/>
            <a:ext cx="150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GDS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Holdings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Limited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3962527" y="1815464"/>
            <a:ext cx="116459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NEXTDC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Limited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339596" y="4905755"/>
            <a:ext cx="2263140" cy="165100"/>
          </a:xfrm>
          <a:custGeom>
            <a:avLst/>
            <a:gdLst/>
            <a:ahLst/>
            <a:cxnLst/>
            <a:rect l="l" t="t" r="r" b="b"/>
            <a:pathLst>
              <a:path w="2263140" h="165100">
                <a:moveTo>
                  <a:pt x="2263140" y="0"/>
                </a:moveTo>
                <a:lnTo>
                  <a:pt x="0" y="0"/>
                </a:lnTo>
                <a:lnTo>
                  <a:pt x="0" y="164592"/>
                </a:lnTo>
                <a:lnTo>
                  <a:pt x="2263140" y="164592"/>
                </a:lnTo>
                <a:lnTo>
                  <a:pt x="226314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1348232" y="4875022"/>
            <a:ext cx="222504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Nippon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Telegraph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Telephone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503801" y="3996690"/>
            <a:ext cx="114554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Keppel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DC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REIT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340864" y="4315967"/>
            <a:ext cx="1216660" cy="1651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255"/>
              </a:lnSpc>
            </a:pPr>
            <a:r>
              <a:rPr dirty="0" sz="1150">
                <a:latin typeface="Arial MT"/>
                <a:cs typeface="Arial MT"/>
              </a:rPr>
              <a:t>Iron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Mountain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Inc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400300" y="3913632"/>
            <a:ext cx="1609725" cy="1651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245"/>
              </a:lnSpc>
            </a:pPr>
            <a:r>
              <a:rPr dirty="0" sz="1150">
                <a:latin typeface="Arial MT"/>
                <a:cs typeface="Arial MT"/>
              </a:rPr>
              <a:t>Digital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Realty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Trust</a:t>
            </a:r>
            <a:r>
              <a:rPr dirty="0" sz="1150" spc="5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Inc.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617721" y="5143627"/>
            <a:ext cx="1338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DigitalBridge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Group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3218688" y="3621023"/>
            <a:ext cx="2350135" cy="165100"/>
          </a:xfrm>
          <a:custGeom>
            <a:avLst/>
            <a:gdLst/>
            <a:ahLst/>
            <a:cxnLst/>
            <a:rect l="l" t="t" r="r" b="b"/>
            <a:pathLst>
              <a:path w="2350135" h="165100">
                <a:moveTo>
                  <a:pt x="2350008" y="0"/>
                </a:moveTo>
                <a:lnTo>
                  <a:pt x="0" y="0"/>
                </a:lnTo>
                <a:lnTo>
                  <a:pt x="0" y="164592"/>
                </a:lnTo>
                <a:lnTo>
                  <a:pt x="2350008" y="164592"/>
                </a:lnTo>
                <a:lnTo>
                  <a:pt x="2350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3228594" y="3586734"/>
            <a:ext cx="230632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SBA</a:t>
            </a:r>
            <a:r>
              <a:rPr dirty="0" sz="1150" spc="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Communications</a:t>
            </a:r>
            <a:r>
              <a:rPr dirty="0" sz="1150" spc="30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Corporation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5783579" y="3154679"/>
            <a:ext cx="64135" cy="32384"/>
          </a:xfrm>
          <a:custGeom>
            <a:avLst/>
            <a:gdLst/>
            <a:ahLst/>
            <a:cxnLst/>
            <a:rect l="l" t="t" r="r" b="b"/>
            <a:pathLst>
              <a:path w="64135" h="32385">
                <a:moveTo>
                  <a:pt x="64008" y="0"/>
                </a:moveTo>
                <a:lnTo>
                  <a:pt x="0" y="32004"/>
                </a:lnTo>
                <a:lnTo>
                  <a:pt x="64008" y="8000"/>
                </a:lnTo>
                <a:lnTo>
                  <a:pt x="6400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63" name="object 63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1171447" y="5509666"/>
            <a:ext cx="12750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Digital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71447" y="4300220"/>
            <a:ext cx="103314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Center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only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1270825" y="2084641"/>
            <a:ext cx="607695" cy="3354070"/>
            <a:chOff x="1270825" y="2084641"/>
            <a:chExt cx="607695" cy="3354070"/>
          </a:xfrm>
        </p:grpSpPr>
        <p:pic>
          <p:nvPicPr>
            <p:cNvPr id="69" name="object 6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2130" y="5282946"/>
              <a:ext cx="76200" cy="15557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1610106" y="4482846"/>
              <a:ext cx="76200" cy="256540"/>
            </a:xfrm>
            <a:custGeom>
              <a:avLst/>
              <a:gdLst/>
              <a:ahLst/>
              <a:cxnLst/>
              <a:rect l="l" t="t" r="r" b="b"/>
              <a:pathLst>
                <a:path w="76200" h="256539">
                  <a:moveTo>
                    <a:pt x="31750" y="179831"/>
                  </a:moveTo>
                  <a:lnTo>
                    <a:pt x="0" y="179831"/>
                  </a:lnTo>
                  <a:lnTo>
                    <a:pt x="38100" y="256031"/>
                  </a:lnTo>
                  <a:lnTo>
                    <a:pt x="69850" y="192531"/>
                  </a:lnTo>
                  <a:lnTo>
                    <a:pt x="31750" y="192531"/>
                  </a:lnTo>
                  <a:lnTo>
                    <a:pt x="31750" y="179831"/>
                  </a:lnTo>
                  <a:close/>
                </a:path>
                <a:path w="76200" h="256539">
                  <a:moveTo>
                    <a:pt x="44450" y="0"/>
                  </a:moveTo>
                  <a:lnTo>
                    <a:pt x="31750" y="0"/>
                  </a:lnTo>
                  <a:lnTo>
                    <a:pt x="31750" y="192531"/>
                  </a:lnTo>
                  <a:lnTo>
                    <a:pt x="44450" y="192531"/>
                  </a:lnTo>
                  <a:lnTo>
                    <a:pt x="44450" y="0"/>
                  </a:lnTo>
                  <a:close/>
                </a:path>
                <a:path w="76200" h="256539">
                  <a:moveTo>
                    <a:pt x="76200" y="179831"/>
                  </a:moveTo>
                  <a:lnTo>
                    <a:pt x="44450" y="179831"/>
                  </a:lnTo>
                  <a:lnTo>
                    <a:pt x="44450" y="192531"/>
                  </a:lnTo>
                  <a:lnTo>
                    <a:pt x="69850" y="192531"/>
                  </a:lnTo>
                  <a:lnTo>
                    <a:pt x="76200" y="179831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825" y="2084641"/>
              <a:ext cx="82677" cy="8267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0825" y="2308669"/>
              <a:ext cx="82677" cy="82676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1459483" y="1977008"/>
            <a:ext cx="1370965" cy="47434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200">
                <a:latin typeface="Arial MT"/>
                <a:cs typeface="Arial MT"/>
              </a:rPr>
              <a:t>Digital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Infrastructure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50">
                <a:latin typeface="Arial MT"/>
                <a:cs typeface="Arial MT"/>
              </a:rPr>
              <a:t>Data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Center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593840" y="1440256"/>
            <a:ext cx="4838065" cy="1854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187325" algn="l"/>
              </a:tabLst>
            </a:pPr>
            <a:r>
              <a:rPr dirty="0" sz="1200" b="1">
                <a:latin typeface="Arial"/>
                <a:cs typeface="Arial"/>
              </a:rPr>
              <a:t>Data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Center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providers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trade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higher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multiples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compared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Digital</a:t>
            </a:r>
            <a:endParaRPr sz="12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50"/>
              </a:spcBef>
            </a:pPr>
            <a:r>
              <a:rPr dirty="0" sz="1150" spc="-10">
                <a:latin typeface="Arial MT"/>
                <a:cs typeface="Arial MT"/>
              </a:rPr>
              <a:t>Infrastructure</a:t>
            </a:r>
            <a:endParaRPr sz="1150">
              <a:latin typeface="Arial MT"/>
              <a:cs typeface="Arial MT"/>
            </a:endParaRPr>
          </a:p>
          <a:p>
            <a:pPr marL="188595" indent="-17589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188595" algn="l"/>
              </a:tabLst>
            </a:pPr>
            <a:r>
              <a:rPr dirty="0" sz="1150" b="1">
                <a:latin typeface="Arial"/>
                <a:cs typeface="Arial"/>
              </a:rPr>
              <a:t>Positive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relationship</a:t>
            </a:r>
            <a:r>
              <a:rPr dirty="0" sz="1150" spc="24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between</a:t>
            </a:r>
            <a:r>
              <a:rPr dirty="0" sz="1150" spc="22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EBITDA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margin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EV/EBITDA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spc="-25">
                <a:latin typeface="Arial MT"/>
                <a:cs typeface="Arial MT"/>
              </a:rPr>
              <a:t>for</a:t>
            </a:r>
            <a:endParaRPr sz="115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latin typeface="Arial MT"/>
                <a:cs typeface="Arial MT"/>
              </a:rPr>
              <a:t>both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peer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groups</a:t>
            </a:r>
            <a:endParaRPr sz="1200">
              <a:latin typeface="Arial MT"/>
              <a:cs typeface="Arial MT"/>
            </a:endParaRPr>
          </a:p>
          <a:p>
            <a:pPr marL="186055" marR="169545" indent="-173990">
              <a:lnSpc>
                <a:spcPct val="102200"/>
              </a:lnSpc>
              <a:spcBef>
                <a:spcPts val="25"/>
              </a:spcBef>
              <a:buChar char="•"/>
              <a:tabLst>
                <a:tab pos="186055" algn="l"/>
                <a:tab pos="187960" algn="l"/>
              </a:tabLst>
            </a:pPr>
            <a:r>
              <a:rPr dirty="0" sz="1150">
                <a:latin typeface="Arial MT"/>
                <a:cs typeface="Arial MT"/>
              </a:rPr>
              <a:t>	But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EBITDA</a:t>
            </a:r>
            <a:r>
              <a:rPr dirty="0" sz="1150" spc="-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margins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only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explain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9.3%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variability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in </a:t>
            </a:r>
            <a:r>
              <a:rPr dirty="0" sz="1200">
                <a:latin typeface="Arial MT"/>
                <a:cs typeface="Arial MT"/>
              </a:rPr>
              <a:t>EV/EBITDA,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indicating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that </a:t>
            </a:r>
            <a:r>
              <a:rPr dirty="0" sz="1200" b="1">
                <a:latin typeface="Arial"/>
                <a:cs typeface="Arial"/>
              </a:rPr>
              <a:t>other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factors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like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expected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growth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are </a:t>
            </a:r>
            <a:r>
              <a:rPr dirty="0" sz="1150">
                <a:latin typeface="Arial MT"/>
                <a:cs typeface="Arial MT"/>
              </a:rPr>
              <a:t>also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 spc="-10" b="1">
                <a:latin typeface="Arial"/>
                <a:cs typeface="Arial"/>
              </a:rPr>
              <a:t>important</a:t>
            </a:r>
            <a:endParaRPr sz="1150">
              <a:latin typeface="Arial"/>
              <a:cs typeface="Arial"/>
            </a:endParaRPr>
          </a:p>
          <a:p>
            <a:pPr marL="188595" indent="-175895">
              <a:lnSpc>
                <a:spcPct val="100000"/>
              </a:lnSpc>
              <a:spcBef>
                <a:spcPts val="60"/>
              </a:spcBef>
              <a:buFont typeface="Arial MT"/>
              <a:buChar char="•"/>
              <a:tabLst>
                <a:tab pos="188595" algn="l"/>
              </a:tabLst>
            </a:pPr>
            <a:r>
              <a:rPr dirty="0" sz="1150" b="1">
                <a:latin typeface="Arial"/>
                <a:cs typeface="Arial"/>
              </a:rPr>
              <a:t>Equinix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trades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higher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multiple</a:t>
            </a:r>
            <a:r>
              <a:rPr dirty="0" sz="1150" spc="16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than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EBITDA</a:t>
            </a:r>
            <a:r>
              <a:rPr dirty="0" sz="1150" spc="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margin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would</a:t>
            </a:r>
            <a:endParaRPr sz="115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10"/>
              </a:spcBef>
            </a:pPr>
            <a:r>
              <a:rPr dirty="0" sz="1200" spc="-10">
                <a:latin typeface="Arial MT"/>
                <a:cs typeface="Arial MT"/>
              </a:rPr>
              <a:t>suggest</a:t>
            </a:r>
            <a:endParaRPr sz="1200">
              <a:latin typeface="Arial MT"/>
              <a:cs typeface="Arial MT"/>
            </a:endParaRPr>
          </a:p>
          <a:p>
            <a:pPr marL="188595" indent="-17589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88595" algn="l"/>
              </a:tabLst>
            </a:pPr>
            <a:r>
              <a:rPr dirty="0" sz="1150" b="1">
                <a:latin typeface="Arial"/>
                <a:cs typeface="Arial"/>
              </a:rPr>
              <a:t>Premium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may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be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due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higher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growth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or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market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leadership</a:t>
            </a:r>
            <a:endParaRPr sz="11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528816" y="5545835"/>
            <a:ext cx="5038725" cy="39814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89535" rIns="0" bIns="0" rtlCol="0" vert="horz">
            <a:spAutoFit/>
          </a:bodyPr>
          <a:lstStyle/>
          <a:p>
            <a:pPr marL="498475">
              <a:lnSpc>
                <a:spcPct val="100000"/>
              </a:lnSpc>
              <a:spcBef>
                <a:spcPts val="705"/>
              </a:spcBef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3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overvalued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comparable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multiples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6524053" y="4270247"/>
            <a:ext cx="5048250" cy="915035"/>
            <a:chOff x="6524053" y="4270247"/>
            <a:chExt cx="5048250" cy="915035"/>
          </a:xfrm>
        </p:grpSpPr>
        <p:sp>
          <p:nvSpPr>
            <p:cNvPr id="77" name="object 77" descr=""/>
            <p:cNvSpPr/>
            <p:nvPr/>
          </p:nvSpPr>
          <p:spPr>
            <a:xfrm>
              <a:off x="6716268" y="4425695"/>
              <a:ext cx="466725" cy="754380"/>
            </a:xfrm>
            <a:custGeom>
              <a:avLst/>
              <a:gdLst/>
              <a:ahLst/>
              <a:cxnLst/>
              <a:rect l="l" t="t" r="r" b="b"/>
              <a:pathLst>
                <a:path w="466725" h="754379">
                  <a:moveTo>
                    <a:pt x="466344" y="0"/>
                  </a:moveTo>
                  <a:lnTo>
                    <a:pt x="0" y="0"/>
                  </a:lnTo>
                  <a:lnTo>
                    <a:pt x="0" y="754379"/>
                  </a:lnTo>
                  <a:lnTo>
                    <a:pt x="466344" y="754379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552944" y="4270247"/>
              <a:ext cx="3827145" cy="909955"/>
            </a:xfrm>
            <a:custGeom>
              <a:avLst/>
              <a:gdLst/>
              <a:ahLst/>
              <a:cxnLst/>
              <a:rect l="l" t="t" r="r" b="b"/>
              <a:pathLst>
                <a:path w="3827145" h="909954">
                  <a:moveTo>
                    <a:pt x="466344" y="13716"/>
                  </a:moveTo>
                  <a:lnTo>
                    <a:pt x="0" y="13716"/>
                  </a:lnTo>
                  <a:lnTo>
                    <a:pt x="0" y="909828"/>
                  </a:lnTo>
                  <a:lnTo>
                    <a:pt x="466344" y="909828"/>
                  </a:lnTo>
                  <a:lnTo>
                    <a:pt x="466344" y="13716"/>
                  </a:lnTo>
                  <a:close/>
                </a:path>
                <a:path w="3827145" h="909954">
                  <a:moveTo>
                    <a:pt x="1307592" y="420624"/>
                  </a:moveTo>
                  <a:lnTo>
                    <a:pt x="841248" y="420624"/>
                  </a:lnTo>
                  <a:lnTo>
                    <a:pt x="841248" y="909828"/>
                  </a:lnTo>
                  <a:lnTo>
                    <a:pt x="1307592" y="909828"/>
                  </a:lnTo>
                  <a:lnTo>
                    <a:pt x="1307592" y="420624"/>
                  </a:lnTo>
                  <a:close/>
                </a:path>
                <a:path w="3827145" h="909954">
                  <a:moveTo>
                    <a:pt x="2148840" y="0"/>
                  </a:moveTo>
                  <a:lnTo>
                    <a:pt x="1682496" y="0"/>
                  </a:lnTo>
                  <a:lnTo>
                    <a:pt x="1682496" y="909828"/>
                  </a:lnTo>
                  <a:lnTo>
                    <a:pt x="2148840" y="909828"/>
                  </a:lnTo>
                  <a:lnTo>
                    <a:pt x="2148840" y="0"/>
                  </a:lnTo>
                  <a:close/>
                </a:path>
                <a:path w="3827145" h="909954">
                  <a:moveTo>
                    <a:pt x="2990088" y="470916"/>
                  </a:moveTo>
                  <a:lnTo>
                    <a:pt x="2523744" y="470916"/>
                  </a:lnTo>
                  <a:lnTo>
                    <a:pt x="2523744" y="909828"/>
                  </a:lnTo>
                  <a:lnTo>
                    <a:pt x="2990088" y="909828"/>
                  </a:lnTo>
                  <a:lnTo>
                    <a:pt x="2990088" y="470916"/>
                  </a:lnTo>
                  <a:close/>
                </a:path>
                <a:path w="3827145" h="909954">
                  <a:moveTo>
                    <a:pt x="3826764" y="498348"/>
                  </a:moveTo>
                  <a:lnTo>
                    <a:pt x="3360420" y="498348"/>
                  </a:lnTo>
                  <a:lnTo>
                    <a:pt x="3360420" y="909828"/>
                  </a:lnTo>
                  <a:lnTo>
                    <a:pt x="3826764" y="909828"/>
                  </a:lnTo>
                  <a:lnTo>
                    <a:pt x="3826764" y="498348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28816" y="5180075"/>
              <a:ext cx="5038725" cy="0"/>
            </a:xfrm>
            <a:custGeom>
              <a:avLst/>
              <a:gdLst/>
              <a:ahLst/>
              <a:cxnLst/>
              <a:rect l="l" t="t" r="r" b="b"/>
              <a:pathLst>
                <a:path w="5038725" h="0">
                  <a:moveTo>
                    <a:pt x="0" y="0"/>
                  </a:moveTo>
                  <a:lnTo>
                    <a:pt x="50383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6772782" y="4204461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$856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453373" y="4469968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$555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0134345" y="4523054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$496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974705" y="4546549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$468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6528816" y="4425696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 h="0">
                <a:moveTo>
                  <a:pt x="0" y="0"/>
                </a:moveTo>
                <a:lnTo>
                  <a:pt x="5040376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1617452" y="4347971"/>
            <a:ext cx="128270" cy="151130"/>
          </a:xfrm>
          <a:custGeom>
            <a:avLst/>
            <a:gdLst/>
            <a:ahLst/>
            <a:cxnLst/>
            <a:rect l="l" t="t" r="r" b="b"/>
            <a:pathLst>
              <a:path w="128270" h="151129">
                <a:moveTo>
                  <a:pt x="128016" y="0"/>
                </a:moveTo>
                <a:lnTo>
                  <a:pt x="0" y="75437"/>
                </a:lnTo>
                <a:lnTo>
                  <a:pt x="128016" y="150875"/>
                </a:lnTo>
                <a:lnTo>
                  <a:pt x="128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9211182" y="5193919"/>
            <a:ext cx="52387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35890" marR="5080" indent="-123825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EV/EBIT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106659" y="5193919"/>
            <a:ext cx="137477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76200" marR="5080" indent="-64135">
              <a:lnSpc>
                <a:spcPts val="1080"/>
              </a:lnSpc>
              <a:spcBef>
                <a:spcPts val="244"/>
              </a:spcBef>
              <a:tabLst>
                <a:tab pos="723900" algn="l"/>
              </a:tabLst>
            </a:pPr>
            <a:r>
              <a:rPr dirty="0" sz="1000" spc="-10">
                <a:latin typeface="Arial MT"/>
                <a:cs typeface="Arial MT"/>
              </a:rPr>
              <a:t>P/FFO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Regression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724015" y="5193919"/>
            <a:ext cx="4495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Current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8280272" y="5193919"/>
            <a:ext cx="69723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222885" marR="5080" indent="-21082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EV/EBITDA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502779" y="5193919"/>
            <a:ext cx="55118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58750" marR="5080" indent="-146685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EV/Sales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7549642" y="4060316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$1,016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231630" y="4045966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$1,033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9925050" cy="254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05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(Switch Inc,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Q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(Switch Inc,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(Baker and </a:t>
            </a:r>
            <a:r>
              <a:rPr dirty="0" sz="800" spc="-10" i="1">
                <a:latin typeface="Arial"/>
                <a:cs typeface="Arial"/>
              </a:rPr>
              <a:t>Young,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2015),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(Blackstone,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(Data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Center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Dynamics,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2023),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(Gregg,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i="1">
                <a:latin typeface="Arial"/>
                <a:cs typeface="Arial"/>
              </a:rPr>
              <a:t> (Hammond and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Tan,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(KKR,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2021),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(Mergermarket,</a:t>
            </a:r>
            <a:r>
              <a:rPr dirty="0" sz="800" spc="6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endParaRPr sz="800">
              <a:latin typeface="Arial"/>
              <a:cs typeface="Arial"/>
            </a:endParaRPr>
          </a:p>
          <a:p>
            <a:pPr marL="412115">
              <a:lnSpc>
                <a:spcPts val="905"/>
              </a:lnSpc>
            </a:pPr>
            <a:r>
              <a:rPr dirty="0" sz="800" spc="-10" i="1">
                <a:latin typeface="Arial"/>
                <a:cs typeface="Arial"/>
              </a:rPr>
              <a:t>(Roshan,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2019),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(Sen,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2022),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(Synergy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Research </a:t>
            </a:r>
            <a:r>
              <a:rPr dirty="0" sz="800" i="1">
                <a:latin typeface="Arial"/>
                <a:cs typeface="Arial"/>
              </a:rPr>
              <a:t>Group,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28816" y="3945635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13943" y="1114424"/>
            <a:ext cx="45008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EV/EBITDA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multiples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selected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precedent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transactions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09333" y="1114424"/>
            <a:ext cx="12141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takeaways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09333" y="3685108"/>
            <a:ext cx="325310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Offer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Premiums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(Prior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Day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Closing</a:t>
            </a:r>
            <a:r>
              <a:rPr dirty="0" sz="1300" spc="114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Price)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Precedent</a:t>
            </a:r>
            <a:r>
              <a:rPr dirty="0" spc="-110"/>
              <a:t> </a:t>
            </a:r>
            <a:r>
              <a:rPr dirty="0" spc="-10"/>
              <a:t>Transactions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Rising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multiples</a:t>
            </a:r>
            <a:r>
              <a:rPr dirty="0" sz="1150" spc="2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due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demand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from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private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equity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firms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record-breaking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deal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sizes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make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acquisition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unattractive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82789" y="1869757"/>
            <a:ext cx="4869815" cy="3919220"/>
            <a:chOff x="982789" y="1869757"/>
            <a:chExt cx="4869815" cy="3919220"/>
          </a:xfrm>
        </p:grpSpPr>
        <p:sp>
          <p:nvSpPr>
            <p:cNvPr id="12" name="object 12" descr=""/>
            <p:cNvSpPr/>
            <p:nvPr/>
          </p:nvSpPr>
          <p:spPr>
            <a:xfrm>
              <a:off x="1033272" y="5733288"/>
              <a:ext cx="4814570" cy="50800"/>
            </a:xfrm>
            <a:custGeom>
              <a:avLst/>
              <a:gdLst/>
              <a:ahLst/>
              <a:cxnLst/>
              <a:rect l="l" t="t" r="r" b="b"/>
              <a:pathLst>
                <a:path w="4814570" h="50800">
                  <a:moveTo>
                    <a:pt x="1069848" y="0"/>
                  </a:moveTo>
                  <a:lnTo>
                    <a:pt x="1069848" y="50800"/>
                  </a:lnTo>
                </a:path>
                <a:path w="4814570" h="50800">
                  <a:moveTo>
                    <a:pt x="0" y="0"/>
                  </a:moveTo>
                  <a:lnTo>
                    <a:pt x="0" y="50800"/>
                  </a:lnTo>
                </a:path>
                <a:path w="4814570" h="50800">
                  <a:moveTo>
                    <a:pt x="4814316" y="0"/>
                  </a:moveTo>
                  <a:lnTo>
                    <a:pt x="4814316" y="50800"/>
                  </a:lnTo>
                </a:path>
                <a:path w="4814570" h="50800">
                  <a:moveTo>
                    <a:pt x="534924" y="0"/>
                  </a:moveTo>
                  <a:lnTo>
                    <a:pt x="534924" y="50800"/>
                  </a:lnTo>
                </a:path>
                <a:path w="4814570" h="50800">
                  <a:moveTo>
                    <a:pt x="4279392" y="0"/>
                  </a:moveTo>
                  <a:lnTo>
                    <a:pt x="4279392" y="50800"/>
                  </a:lnTo>
                </a:path>
                <a:path w="4814570" h="50800">
                  <a:moveTo>
                    <a:pt x="2674619" y="0"/>
                  </a:moveTo>
                  <a:lnTo>
                    <a:pt x="2674619" y="50800"/>
                  </a:lnTo>
                </a:path>
                <a:path w="4814570" h="50800">
                  <a:moveTo>
                    <a:pt x="3744467" y="0"/>
                  </a:moveTo>
                  <a:lnTo>
                    <a:pt x="3744467" y="50800"/>
                  </a:lnTo>
                </a:path>
                <a:path w="4814570" h="50800">
                  <a:moveTo>
                    <a:pt x="1604772" y="0"/>
                  </a:moveTo>
                  <a:lnTo>
                    <a:pt x="1604772" y="50800"/>
                  </a:lnTo>
                </a:path>
                <a:path w="4814570" h="50800">
                  <a:moveTo>
                    <a:pt x="3209543" y="0"/>
                  </a:moveTo>
                  <a:lnTo>
                    <a:pt x="3209543" y="50800"/>
                  </a:lnTo>
                </a:path>
                <a:path w="4814570" h="50800">
                  <a:moveTo>
                    <a:pt x="2139696" y="0"/>
                  </a:moveTo>
                  <a:lnTo>
                    <a:pt x="2139696" y="508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7552" y="1874520"/>
              <a:ext cx="4860290" cy="3858895"/>
            </a:xfrm>
            <a:custGeom>
              <a:avLst/>
              <a:gdLst/>
              <a:ahLst/>
              <a:cxnLst/>
              <a:rect l="l" t="t" r="r" b="b"/>
              <a:pathLst>
                <a:path w="4860290" h="3858895">
                  <a:moveTo>
                    <a:pt x="45719" y="3858767"/>
                  </a:moveTo>
                  <a:lnTo>
                    <a:pt x="45719" y="0"/>
                  </a:lnTo>
                </a:path>
                <a:path w="4860290" h="3858895">
                  <a:moveTo>
                    <a:pt x="0" y="3858767"/>
                  </a:moveTo>
                  <a:lnTo>
                    <a:pt x="45719" y="3858767"/>
                  </a:lnTo>
                </a:path>
                <a:path w="4860290" h="3858895">
                  <a:moveTo>
                    <a:pt x="0" y="3305555"/>
                  </a:moveTo>
                  <a:lnTo>
                    <a:pt x="45719" y="3305555"/>
                  </a:lnTo>
                </a:path>
                <a:path w="4860290" h="3858895">
                  <a:moveTo>
                    <a:pt x="0" y="2756916"/>
                  </a:moveTo>
                  <a:lnTo>
                    <a:pt x="45719" y="2756916"/>
                  </a:lnTo>
                </a:path>
                <a:path w="4860290" h="3858895">
                  <a:moveTo>
                    <a:pt x="0" y="2203704"/>
                  </a:moveTo>
                  <a:lnTo>
                    <a:pt x="45719" y="2203704"/>
                  </a:lnTo>
                </a:path>
                <a:path w="4860290" h="3858895">
                  <a:moveTo>
                    <a:pt x="0" y="1650491"/>
                  </a:moveTo>
                  <a:lnTo>
                    <a:pt x="45719" y="1650491"/>
                  </a:lnTo>
                </a:path>
                <a:path w="4860290" h="3858895">
                  <a:moveTo>
                    <a:pt x="0" y="1101852"/>
                  </a:moveTo>
                  <a:lnTo>
                    <a:pt x="45719" y="1101852"/>
                  </a:lnTo>
                </a:path>
                <a:path w="4860290" h="3858895">
                  <a:moveTo>
                    <a:pt x="0" y="548639"/>
                  </a:moveTo>
                  <a:lnTo>
                    <a:pt x="45719" y="548639"/>
                  </a:lnTo>
                </a:path>
                <a:path w="4860290" h="3858895">
                  <a:moveTo>
                    <a:pt x="0" y="0"/>
                  </a:moveTo>
                  <a:lnTo>
                    <a:pt x="45719" y="0"/>
                  </a:lnTo>
                </a:path>
                <a:path w="4860290" h="3858895">
                  <a:moveTo>
                    <a:pt x="45719" y="3858767"/>
                  </a:moveTo>
                  <a:lnTo>
                    <a:pt x="4860036" y="385876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29100" y="1869947"/>
              <a:ext cx="1623060" cy="2794000"/>
            </a:xfrm>
            <a:custGeom>
              <a:avLst/>
              <a:gdLst/>
              <a:ahLst/>
              <a:cxnLst/>
              <a:rect l="l" t="t" r="r" b="b"/>
              <a:pathLst>
                <a:path w="1623060" h="2794000">
                  <a:moveTo>
                    <a:pt x="1138428" y="1469898"/>
                  </a:moveTo>
                  <a:lnTo>
                    <a:pt x="1135748" y="1423238"/>
                  </a:lnTo>
                  <a:lnTo>
                    <a:pt x="1127912" y="1378165"/>
                  </a:lnTo>
                  <a:lnTo>
                    <a:pt x="1115237" y="1334973"/>
                  </a:lnTo>
                  <a:lnTo>
                    <a:pt x="1098003" y="1293952"/>
                  </a:lnTo>
                  <a:lnTo>
                    <a:pt x="1076502" y="1255420"/>
                  </a:lnTo>
                  <a:lnTo>
                    <a:pt x="1051052" y="1219682"/>
                  </a:lnTo>
                  <a:lnTo>
                    <a:pt x="1021930" y="1187018"/>
                  </a:lnTo>
                  <a:lnTo>
                    <a:pt x="989457" y="1157732"/>
                  </a:lnTo>
                  <a:lnTo>
                    <a:pt x="953909" y="1132128"/>
                  </a:lnTo>
                  <a:lnTo>
                    <a:pt x="915593" y="1110513"/>
                  </a:lnTo>
                  <a:lnTo>
                    <a:pt x="874814" y="1093177"/>
                  </a:lnTo>
                  <a:lnTo>
                    <a:pt x="831875" y="1080414"/>
                  </a:lnTo>
                  <a:lnTo>
                    <a:pt x="787057" y="1072540"/>
                  </a:lnTo>
                  <a:lnTo>
                    <a:pt x="740664" y="1069848"/>
                  </a:lnTo>
                  <a:lnTo>
                    <a:pt x="694258" y="1072540"/>
                  </a:lnTo>
                  <a:lnTo>
                    <a:pt x="649439" y="1080414"/>
                  </a:lnTo>
                  <a:lnTo>
                    <a:pt x="606501" y="1093177"/>
                  </a:lnTo>
                  <a:lnTo>
                    <a:pt x="565721" y="1110513"/>
                  </a:lnTo>
                  <a:lnTo>
                    <a:pt x="527405" y="1132128"/>
                  </a:lnTo>
                  <a:lnTo>
                    <a:pt x="491858" y="1157732"/>
                  </a:lnTo>
                  <a:lnTo>
                    <a:pt x="459384" y="1187018"/>
                  </a:lnTo>
                  <a:lnTo>
                    <a:pt x="430263" y="1219682"/>
                  </a:lnTo>
                  <a:lnTo>
                    <a:pt x="404812" y="1255420"/>
                  </a:lnTo>
                  <a:lnTo>
                    <a:pt x="383311" y="1293952"/>
                  </a:lnTo>
                  <a:lnTo>
                    <a:pt x="366077" y="1334973"/>
                  </a:lnTo>
                  <a:lnTo>
                    <a:pt x="353402" y="1378165"/>
                  </a:lnTo>
                  <a:lnTo>
                    <a:pt x="345567" y="1423238"/>
                  </a:lnTo>
                  <a:lnTo>
                    <a:pt x="342900" y="1469898"/>
                  </a:lnTo>
                  <a:lnTo>
                    <a:pt x="345567" y="1516570"/>
                  </a:lnTo>
                  <a:lnTo>
                    <a:pt x="353402" y="1561642"/>
                  </a:lnTo>
                  <a:lnTo>
                    <a:pt x="366077" y="1604835"/>
                  </a:lnTo>
                  <a:lnTo>
                    <a:pt x="383311" y="1645856"/>
                  </a:lnTo>
                  <a:lnTo>
                    <a:pt x="404812" y="1684388"/>
                  </a:lnTo>
                  <a:lnTo>
                    <a:pt x="430263" y="1720126"/>
                  </a:lnTo>
                  <a:lnTo>
                    <a:pt x="459384" y="1752803"/>
                  </a:lnTo>
                  <a:lnTo>
                    <a:pt x="491858" y="1782076"/>
                  </a:lnTo>
                  <a:lnTo>
                    <a:pt x="527405" y="1807679"/>
                  </a:lnTo>
                  <a:lnTo>
                    <a:pt x="565721" y="1829295"/>
                  </a:lnTo>
                  <a:lnTo>
                    <a:pt x="599490" y="1843659"/>
                  </a:lnTo>
                  <a:lnTo>
                    <a:pt x="574014" y="1837499"/>
                  </a:lnTo>
                  <a:lnTo>
                    <a:pt x="528802" y="1831009"/>
                  </a:lnTo>
                  <a:lnTo>
                    <a:pt x="482346" y="1828800"/>
                  </a:lnTo>
                  <a:lnTo>
                    <a:pt x="435876" y="1831009"/>
                  </a:lnTo>
                  <a:lnTo>
                    <a:pt x="390664" y="1837499"/>
                  </a:lnTo>
                  <a:lnTo>
                    <a:pt x="346913" y="1848065"/>
                  </a:lnTo>
                  <a:lnTo>
                    <a:pt x="304812" y="1862505"/>
                  </a:lnTo>
                  <a:lnTo>
                    <a:pt x="264566" y="1880628"/>
                  </a:lnTo>
                  <a:lnTo>
                    <a:pt x="226377" y="1902218"/>
                  </a:lnTo>
                  <a:lnTo>
                    <a:pt x="190449" y="1927085"/>
                  </a:lnTo>
                  <a:lnTo>
                    <a:pt x="156997" y="1955012"/>
                  </a:lnTo>
                  <a:lnTo>
                    <a:pt x="126199" y="1985810"/>
                  </a:lnTo>
                  <a:lnTo>
                    <a:pt x="98272" y="2019261"/>
                  </a:lnTo>
                  <a:lnTo>
                    <a:pt x="73406" y="2055190"/>
                  </a:lnTo>
                  <a:lnTo>
                    <a:pt x="51816" y="2093379"/>
                  </a:lnTo>
                  <a:lnTo>
                    <a:pt x="33693" y="2133625"/>
                  </a:lnTo>
                  <a:lnTo>
                    <a:pt x="19253" y="2175726"/>
                  </a:lnTo>
                  <a:lnTo>
                    <a:pt x="8686" y="2219477"/>
                  </a:lnTo>
                  <a:lnTo>
                    <a:pt x="2197" y="2264689"/>
                  </a:lnTo>
                  <a:lnTo>
                    <a:pt x="0" y="2311146"/>
                  </a:lnTo>
                  <a:lnTo>
                    <a:pt x="2197" y="2357615"/>
                  </a:lnTo>
                  <a:lnTo>
                    <a:pt x="8686" y="2402827"/>
                  </a:lnTo>
                  <a:lnTo>
                    <a:pt x="19253" y="2446578"/>
                  </a:lnTo>
                  <a:lnTo>
                    <a:pt x="33693" y="2488679"/>
                  </a:lnTo>
                  <a:lnTo>
                    <a:pt x="51816" y="2528925"/>
                  </a:lnTo>
                  <a:lnTo>
                    <a:pt x="73406" y="2567114"/>
                  </a:lnTo>
                  <a:lnTo>
                    <a:pt x="98272" y="2603042"/>
                  </a:lnTo>
                  <a:lnTo>
                    <a:pt x="126199" y="2636494"/>
                  </a:lnTo>
                  <a:lnTo>
                    <a:pt x="156997" y="2667292"/>
                  </a:lnTo>
                  <a:lnTo>
                    <a:pt x="190449" y="2695219"/>
                  </a:lnTo>
                  <a:lnTo>
                    <a:pt x="226377" y="2720086"/>
                  </a:lnTo>
                  <a:lnTo>
                    <a:pt x="264566" y="2741676"/>
                  </a:lnTo>
                  <a:lnTo>
                    <a:pt x="304812" y="2759799"/>
                  </a:lnTo>
                  <a:lnTo>
                    <a:pt x="346913" y="2774238"/>
                  </a:lnTo>
                  <a:lnTo>
                    <a:pt x="390664" y="2784805"/>
                  </a:lnTo>
                  <a:lnTo>
                    <a:pt x="435876" y="2791295"/>
                  </a:lnTo>
                  <a:lnTo>
                    <a:pt x="482346" y="2793492"/>
                  </a:lnTo>
                  <a:lnTo>
                    <a:pt x="528802" y="2791295"/>
                  </a:lnTo>
                  <a:lnTo>
                    <a:pt x="574014" y="2784805"/>
                  </a:lnTo>
                  <a:lnTo>
                    <a:pt x="617766" y="2774238"/>
                  </a:lnTo>
                  <a:lnTo>
                    <a:pt x="659866" y="2759799"/>
                  </a:lnTo>
                  <a:lnTo>
                    <a:pt x="700112" y="2741676"/>
                  </a:lnTo>
                  <a:lnTo>
                    <a:pt x="738301" y="2720086"/>
                  </a:lnTo>
                  <a:lnTo>
                    <a:pt x="774230" y="2695219"/>
                  </a:lnTo>
                  <a:lnTo>
                    <a:pt x="807681" y="2667292"/>
                  </a:lnTo>
                  <a:lnTo>
                    <a:pt x="838479" y="2636494"/>
                  </a:lnTo>
                  <a:lnTo>
                    <a:pt x="866406" y="2603042"/>
                  </a:lnTo>
                  <a:lnTo>
                    <a:pt x="891273" y="2567114"/>
                  </a:lnTo>
                  <a:lnTo>
                    <a:pt x="912863" y="2528925"/>
                  </a:lnTo>
                  <a:lnTo>
                    <a:pt x="930986" y="2488679"/>
                  </a:lnTo>
                  <a:lnTo>
                    <a:pt x="945426" y="2446578"/>
                  </a:lnTo>
                  <a:lnTo>
                    <a:pt x="955992" y="2402827"/>
                  </a:lnTo>
                  <a:lnTo>
                    <a:pt x="962482" y="2357615"/>
                  </a:lnTo>
                  <a:lnTo>
                    <a:pt x="964692" y="2311146"/>
                  </a:lnTo>
                  <a:lnTo>
                    <a:pt x="962482" y="2264689"/>
                  </a:lnTo>
                  <a:lnTo>
                    <a:pt x="955992" y="2219477"/>
                  </a:lnTo>
                  <a:lnTo>
                    <a:pt x="945426" y="2175726"/>
                  </a:lnTo>
                  <a:lnTo>
                    <a:pt x="930986" y="2133625"/>
                  </a:lnTo>
                  <a:lnTo>
                    <a:pt x="912863" y="2093379"/>
                  </a:lnTo>
                  <a:lnTo>
                    <a:pt x="891273" y="2055190"/>
                  </a:lnTo>
                  <a:lnTo>
                    <a:pt x="866406" y="2019261"/>
                  </a:lnTo>
                  <a:lnTo>
                    <a:pt x="838479" y="1985810"/>
                  </a:lnTo>
                  <a:lnTo>
                    <a:pt x="807681" y="1955012"/>
                  </a:lnTo>
                  <a:lnTo>
                    <a:pt x="774230" y="1927085"/>
                  </a:lnTo>
                  <a:lnTo>
                    <a:pt x="738301" y="1902218"/>
                  </a:lnTo>
                  <a:lnTo>
                    <a:pt x="700112" y="1880628"/>
                  </a:lnTo>
                  <a:lnTo>
                    <a:pt x="659866" y="1862505"/>
                  </a:lnTo>
                  <a:lnTo>
                    <a:pt x="652208" y="1859889"/>
                  </a:lnTo>
                  <a:lnTo>
                    <a:pt x="694258" y="1867268"/>
                  </a:lnTo>
                  <a:lnTo>
                    <a:pt x="740664" y="1869948"/>
                  </a:lnTo>
                  <a:lnTo>
                    <a:pt x="787057" y="1867268"/>
                  </a:lnTo>
                  <a:lnTo>
                    <a:pt x="831875" y="1859394"/>
                  </a:lnTo>
                  <a:lnTo>
                    <a:pt x="874814" y="1846630"/>
                  </a:lnTo>
                  <a:lnTo>
                    <a:pt x="915593" y="1829295"/>
                  </a:lnTo>
                  <a:lnTo>
                    <a:pt x="953909" y="1807679"/>
                  </a:lnTo>
                  <a:lnTo>
                    <a:pt x="989457" y="1782076"/>
                  </a:lnTo>
                  <a:lnTo>
                    <a:pt x="1021930" y="1752790"/>
                  </a:lnTo>
                  <a:lnTo>
                    <a:pt x="1051052" y="1720126"/>
                  </a:lnTo>
                  <a:lnTo>
                    <a:pt x="1076502" y="1684388"/>
                  </a:lnTo>
                  <a:lnTo>
                    <a:pt x="1098003" y="1645856"/>
                  </a:lnTo>
                  <a:lnTo>
                    <a:pt x="1115237" y="1604835"/>
                  </a:lnTo>
                  <a:lnTo>
                    <a:pt x="1127912" y="1561642"/>
                  </a:lnTo>
                  <a:lnTo>
                    <a:pt x="1135748" y="1516570"/>
                  </a:lnTo>
                  <a:lnTo>
                    <a:pt x="1138428" y="1469898"/>
                  </a:lnTo>
                  <a:close/>
                </a:path>
                <a:path w="1623060" h="2794000">
                  <a:moveTo>
                    <a:pt x="1623060" y="116179"/>
                  </a:moveTo>
                  <a:lnTo>
                    <a:pt x="1612582" y="73698"/>
                  </a:lnTo>
                  <a:lnTo>
                    <a:pt x="1594700" y="31381"/>
                  </a:lnTo>
                  <a:lnTo>
                    <a:pt x="1575219" y="0"/>
                  </a:lnTo>
                  <a:lnTo>
                    <a:pt x="1090244" y="0"/>
                  </a:lnTo>
                  <a:lnTo>
                    <a:pt x="1070762" y="31381"/>
                  </a:lnTo>
                  <a:lnTo>
                    <a:pt x="1052880" y="73698"/>
                  </a:lnTo>
                  <a:lnTo>
                    <a:pt x="1041704" y="119062"/>
                  </a:lnTo>
                  <a:lnTo>
                    <a:pt x="1037844" y="166878"/>
                  </a:lnTo>
                  <a:lnTo>
                    <a:pt x="1041704" y="214706"/>
                  </a:lnTo>
                  <a:lnTo>
                    <a:pt x="1052880" y="260070"/>
                  </a:lnTo>
                  <a:lnTo>
                    <a:pt x="1070762" y="302387"/>
                  </a:lnTo>
                  <a:lnTo>
                    <a:pt x="1094752" y="341020"/>
                  </a:lnTo>
                  <a:lnTo>
                    <a:pt x="1124229" y="375386"/>
                  </a:lnTo>
                  <a:lnTo>
                    <a:pt x="1158595" y="404863"/>
                  </a:lnTo>
                  <a:lnTo>
                    <a:pt x="1197229" y="428853"/>
                  </a:lnTo>
                  <a:lnTo>
                    <a:pt x="1239545" y="446735"/>
                  </a:lnTo>
                  <a:lnTo>
                    <a:pt x="1284909" y="457911"/>
                  </a:lnTo>
                  <a:lnTo>
                    <a:pt x="1332738" y="461772"/>
                  </a:lnTo>
                  <a:lnTo>
                    <a:pt x="1380553" y="457911"/>
                  </a:lnTo>
                  <a:lnTo>
                    <a:pt x="1425917" y="446735"/>
                  </a:lnTo>
                  <a:lnTo>
                    <a:pt x="1468234" y="428853"/>
                  </a:lnTo>
                  <a:lnTo>
                    <a:pt x="1506867" y="404863"/>
                  </a:lnTo>
                  <a:lnTo>
                    <a:pt x="1541233" y="375386"/>
                  </a:lnTo>
                  <a:lnTo>
                    <a:pt x="1570710" y="341020"/>
                  </a:lnTo>
                  <a:lnTo>
                    <a:pt x="1594700" y="302387"/>
                  </a:lnTo>
                  <a:lnTo>
                    <a:pt x="1612582" y="260070"/>
                  </a:lnTo>
                  <a:lnTo>
                    <a:pt x="1623060" y="217589"/>
                  </a:lnTo>
                  <a:lnTo>
                    <a:pt x="1623060" y="116179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33272" y="3410711"/>
              <a:ext cx="4055745" cy="1696720"/>
            </a:xfrm>
            <a:custGeom>
              <a:avLst/>
              <a:gdLst/>
              <a:ahLst/>
              <a:cxnLst/>
              <a:rect l="l" t="t" r="r" b="b"/>
              <a:pathLst>
                <a:path w="4055745" h="1696720">
                  <a:moveTo>
                    <a:pt x="434340" y="1449324"/>
                  </a:moveTo>
                  <a:lnTo>
                    <a:pt x="429323" y="1399565"/>
                  </a:lnTo>
                  <a:lnTo>
                    <a:pt x="414934" y="1353210"/>
                  </a:lnTo>
                  <a:lnTo>
                    <a:pt x="392176" y="1311275"/>
                  </a:lnTo>
                  <a:lnTo>
                    <a:pt x="362038" y="1274737"/>
                  </a:lnTo>
                  <a:lnTo>
                    <a:pt x="325501" y="1244600"/>
                  </a:lnTo>
                  <a:lnTo>
                    <a:pt x="283565" y="1221841"/>
                  </a:lnTo>
                  <a:lnTo>
                    <a:pt x="237210" y="1207452"/>
                  </a:lnTo>
                  <a:lnTo>
                    <a:pt x="187452" y="1202436"/>
                  </a:lnTo>
                  <a:lnTo>
                    <a:pt x="137693" y="1207452"/>
                  </a:lnTo>
                  <a:lnTo>
                    <a:pt x="91351" y="1221841"/>
                  </a:lnTo>
                  <a:lnTo>
                    <a:pt x="49415" y="1244600"/>
                  </a:lnTo>
                  <a:lnTo>
                    <a:pt x="12877" y="1274737"/>
                  </a:lnTo>
                  <a:lnTo>
                    <a:pt x="0" y="1290345"/>
                  </a:lnTo>
                  <a:lnTo>
                    <a:pt x="0" y="1608315"/>
                  </a:lnTo>
                  <a:lnTo>
                    <a:pt x="49415" y="1654060"/>
                  </a:lnTo>
                  <a:lnTo>
                    <a:pt x="91351" y="1676819"/>
                  </a:lnTo>
                  <a:lnTo>
                    <a:pt x="137693" y="1691208"/>
                  </a:lnTo>
                  <a:lnTo>
                    <a:pt x="187452" y="1696212"/>
                  </a:lnTo>
                  <a:lnTo>
                    <a:pt x="237210" y="1691208"/>
                  </a:lnTo>
                  <a:lnTo>
                    <a:pt x="283565" y="1676819"/>
                  </a:lnTo>
                  <a:lnTo>
                    <a:pt x="325501" y="1654060"/>
                  </a:lnTo>
                  <a:lnTo>
                    <a:pt x="362038" y="1623923"/>
                  </a:lnTo>
                  <a:lnTo>
                    <a:pt x="392176" y="1587385"/>
                  </a:lnTo>
                  <a:lnTo>
                    <a:pt x="414934" y="1545450"/>
                  </a:lnTo>
                  <a:lnTo>
                    <a:pt x="429323" y="1499095"/>
                  </a:lnTo>
                  <a:lnTo>
                    <a:pt x="434340" y="1449324"/>
                  </a:lnTo>
                  <a:close/>
                </a:path>
                <a:path w="4055745" h="1696720">
                  <a:moveTo>
                    <a:pt x="2958084" y="377190"/>
                  </a:moveTo>
                  <a:lnTo>
                    <a:pt x="2955137" y="329895"/>
                  </a:lnTo>
                  <a:lnTo>
                    <a:pt x="2946552" y="284340"/>
                  </a:lnTo>
                  <a:lnTo>
                    <a:pt x="2932684" y="240880"/>
                  </a:lnTo>
                  <a:lnTo>
                    <a:pt x="2913875" y="199898"/>
                  </a:lnTo>
                  <a:lnTo>
                    <a:pt x="2890482" y="161709"/>
                  </a:lnTo>
                  <a:lnTo>
                    <a:pt x="2862872" y="126707"/>
                  </a:lnTo>
                  <a:lnTo>
                    <a:pt x="2831376" y="95211"/>
                  </a:lnTo>
                  <a:lnTo>
                    <a:pt x="2796375" y="67602"/>
                  </a:lnTo>
                  <a:lnTo>
                    <a:pt x="2758186" y="44208"/>
                  </a:lnTo>
                  <a:lnTo>
                    <a:pt x="2717203" y="25400"/>
                  </a:lnTo>
                  <a:lnTo>
                    <a:pt x="2673743" y="11531"/>
                  </a:lnTo>
                  <a:lnTo>
                    <a:pt x="2628188" y="2946"/>
                  </a:lnTo>
                  <a:lnTo>
                    <a:pt x="2580894" y="0"/>
                  </a:lnTo>
                  <a:lnTo>
                    <a:pt x="2533586" y="2946"/>
                  </a:lnTo>
                  <a:lnTo>
                    <a:pt x="2488031" y="11531"/>
                  </a:lnTo>
                  <a:lnTo>
                    <a:pt x="2444572" y="25400"/>
                  </a:lnTo>
                  <a:lnTo>
                    <a:pt x="2403589" y="44208"/>
                  </a:lnTo>
                  <a:lnTo>
                    <a:pt x="2365400" y="67602"/>
                  </a:lnTo>
                  <a:lnTo>
                    <a:pt x="2330399" y="95211"/>
                  </a:lnTo>
                  <a:lnTo>
                    <a:pt x="2298903" y="126707"/>
                  </a:lnTo>
                  <a:lnTo>
                    <a:pt x="2271293" y="161709"/>
                  </a:lnTo>
                  <a:lnTo>
                    <a:pt x="2247900" y="199898"/>
                  </a:lnTo>
                  <a:lnTo>
                    <a:pt x="2229091" y="240880"/>
                  </a:lnTo>
                  <a:lnTo>
                    <a:pt x="2215223" y="284340"/>
                  </a:lnTo>
                  <a:lnTo>
                    <a:pt x="2206637" y="329895"/>
                  </a:lnTo>
                  <a:lnTo>
                    <a:pt x="2203704" y="377190"/>
                  </a:lnTo>
                  <a:lnTo>
                    <a:pt x="2206637" y="424497"/>
                  </a:lnTo>
                  <a:lnTo>
                    <a:pt x="2215223" y="470052"/>
                  </a:lnTo>
                  <a:lnTo>
                    <a:pt x="2229091" y="513511"/>
                  </a:lnTo>
                  <a:lnTo>
                    <a:pt x="2247900" y="554494"/>
                  </a:lnTo>
                  <a:lnTo>
                    <a:pt x="2271293" y="592683"/>
                  </a:lnTo>
                  <a:lnTo>
                    <a:pt x="2298903" y="627684"/>
                  </a:lnTo>
                  <a:lnTo>
                    <a:pt x="2330399" y="659180"/>
                  </a:lnTo>
                  <a:lnTo>
                    <a:pt x="2365400" y="686790"/>
                  </a:lnTo>
                  <a:lnTo>
                    <a:pt x="2403589" y="710184"/>
                  </a:lnTo>
                  <a:lnTo>
                    <a:pt x="2444572" y="728992"/>
                  </a:lnTo>
                  <a:lnTo>
                    <a:pt x="2488031" y="742861"/>
                  </a:lnTo>
                  <a:lnTo>
                    <a:pt x="2533586" y="751446"/>
                  </a:lnTo>
                  <a:lnTo>
                    <a:pt x="2580894" y="754380"/>
                  </a:lnTo>
                  <a:lnTo>
                    <a:pt x="2628188" y="751446"/>
                  </a:lnTo>
                  <a:lnTo>
                    <a:pt x="2673743" y="742861"/>
                  </a:lnTo>
                  <a:lnTo>
                    <a:pt x="2717203" y="728992"/>
                  </a:lnTo>
                  <a:lnTo>
                    <a:pt x="2758186" y="710184"/>
                  </a:lnTo>
                  <a:lnTo>
                    <a:pt x="2796375" y="686790"/>
                  </a:lnTo>
                  <a:lnTo>
                    <a:pt x="2831376" y="659180"/>
                  </a:lnTo>
                  <a:lnTo>
                    <a:pt x="2862872" y="627684"/>
                  </a:lnTo>
                  <a:lnTo>
                    <a:pt x="2890482" y="592683"/>
                  </a:lnTo>
                  <a:lnTo>
                    <a:pt x="2913875" y="554494"/>
                  </a:lnTo>
                  <a:lnTo>
                    <a:pt x="2932684" y="513511"/>
                  </a:lnTo>
                  <a:lnTo>
                    <a:pt x="2946552" y="470052"/>
                  </a:lnTo>
                  <a:lnTo>
                    <a:pt x="2955137" y="424497"/>
                  </a:lnTo>
                  <a:lnTo>
                    <a:pt x="2958084" y="377190"/>
                  </a:lnTo>
                  <a:close/>
                </a:path>
                <a:path w="4055745" h="1696720">
                  <a:moveTo>
                    <a:pt x="4055364" y="704088"/>
                  </a:moveTo>
                  <a:lnTo>
                    <a:pt x="4052405" y="656501"/>
                  </a:lnTo>
                  <a:lnTo>
                    <a:pt x="4043769" y="610666"/>
                  </a:lnTo>
                  <a:lnTo>
                    <a:pt x="4029811" y="566953"/>
                  </a:lnTo>
                  <a:lnTo>
                    <a:pt x="4010888" y="525716"/>
                  </a:lnTo>
                  <a:lnTo>
                    <a:pt x="3987355" y="487299"/>
                  </a:lnTo>
                  <a:lnTo>
                    <a:pt x="3959580" y="452081"/>
                  </a:lnTo>
                  <a:lnTo>
                    <a:pt x="3927894" y="420395"/>
                  </a:lnTo>
                  <a:lnTo>
                    <a:pt x="3892677" y="392620"/>
                  </a:lnTo>
                  <a:lnTo>
                    <a:pt x="3854259" y="369087"/>
                  </a:lnTo>
                  <a:lnTo>
                    <a:pt x="3813022" y="350164"/>
                  </a:lnTo>
                  <a:lnTo>
                    <a:pt x="3769309" y="336207"/>
                  </a:lnTo>
                  <a:lnTo>
                    <a:pt x="3723475" y="327571"/>
                  </a:lnTo>
                  <a:lnTo>
                    <a:pt x="3675888" y="324612"/>
                  </a:lnTo>
                  <a:lnTo>
                    <a:pt x="3628288" y="327571"/>
                  </a:lnTo>
                  <a:lnTo>
                    <a:pt x="3582454" y="336207"/>
                  </a:lnTo>
                  <a:lnTo>
                    <a:pt x="3538740" y="350164"/>
                  </a:lnTo>
                  <a:lnTo>
                    <a:pt x="3497503" y="369087"/>
                  </a:lnTo>
                  <a:lnTo>
                    <a:pt x="3459086" y="392620"/>
                  </a:lnTo>
                  <a:lnTo>
                    <a:pt x="3423869" y="420395"/>
                  </a:lnTo>
                  <a:lnTo>
                    <a:pt x="3392182" y="452081"/>
                  </a:lnTo>
                  <a:lnTo>
                    <a:pt x="3364407" y="487299"/>
                  </a:lnTo>
                  <a:lnTo>
                    <a:pt x="3340874" y="525716"/>
                  </a:lnTo>
                  <a:lnTo>
                    <a:pt x="3321951" y="566953"/>
                  </a:lnTo>
                  <a:lnTo>
                    <a:pt x="3307994" y="610666"/>
                  </a:lnTo>
                  <a:lnTo>
                    <a:pt x="3299358" y="656501"/>
                  </a:lnTo>
                  <a:lnTo>
                    <a:pt x="3296412" y="704088"/>
                  </a:lnTo>
                  <a:lnTo>
                    <a:pt x="3299358" y="751687"/>
                  </a:lnTo>
                  <a:lnTo>
                    <a:pt x="3307994" y="797521"/>
                  </a:lnTo>
                  <a:lnTo>
                    <a:pt x="3321951" y="841235"/>
                  </a:lnTo>
                  <a:lnTo>
                    <a:pt x="3340874" y="882472"/>
                  </a:lnTo>
                  <a:lnTo>
                    <a:pt x="3364407" y="920889"/>
                  </a:lnTo>
                  <a:lnTo>
                    <a:pt x="3392182" y="956106"/>
                  </a:lnTo>
                  <a:lnTo>
                    <a:pt x="3423869" y="987793"/>
                  </a:lnTo>
                  <a:lnTo>
                    <a:pt x="3459086" y="1015568"/>
                  </a:lnTo>
                  <a:lnTo>
                    <a:pt x="3497503" y="1039101"/>
                  </a:lnTo>
                  <a:lnTo>
                    <a:pt x="3538740" y="1058024"/>
                  </a:lnTo>
                  <a:lnTo>
                    <a:pt x="3582454" y="1071981"/>
                  </a:lnTo>
                  <a:lnTo>
                    <a:pt x="3628288" y="1080617"/>
                  </a:lnTo>
                  <a:lnTo>
                    <a:pt x="3675888" y="1083564"/>
                  </a:lnTo>
                  <a:lnTo>
                    <a:pt x="3723475" y="1080617"/>
                  </a:lnTo>
                  <a:lnTo>
                    <a:pt x="3769309" y="1071981"/>
                  </a:lnTo>
                  <a:lnTo>
                    <a:pt x="3813022" y="1058024"/>
                  </a:lnTo>
                  <a:lnTo>
                    <a:pt x="3854259" y="1039101"/>
                  </a:lnTo>
                  <a:lnTo>
                    <a:pt x="3892677" y="1015568"/>
                  </a:lnTo>
                  <a:lnTo>
                    <a:pt x="3927894" y="987793"/>
                  </a:lnTo>
                  <a:lnTo>
                    <a:pt x="3959580" y="956106"/>
                  </a:lnTo>
                  <a:lnTo>
                    <a:pt x="3987355" y="920889"/>
                  </a:lnTo>
                  <a:lnTo>
                    <a:pt x="4010888" y="882472"/>
                  </a:lnTo>
                  <a:lnTo>
                    <a:pt x="4029811" y="841235"/>
                  </a:lnTo>
                  <a:lnTo>
                    <a:pt x="4043769" y="797521"/>
                  </a:lnTo>
                  <a:lnTo>
                    <a:pt x="4052405" y="751687"/>
                  </a:lnTo>
                  <a:lnTo>
                    <a:pt x="4055364" y="704088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23944" y="3598164"/>
              <a:ext cx="699770" cy="699770"/>
            </a:xfrm>
            <a:custGeom>
              <a:avLst/>
              <a:gdLst/>
              <a:ahLst/>
              <a:cxnLst/>
              <a:rect l="l" t="t" r="r" b="b"/>
              <a:pathLst>
                <a:path w="699770" h="699770">
                  <a:moveTo>
                    <a:pt x="349757" y="0"/>
                  </a:moveTo>
                  <a:lnTo>
                    <a:pt x="302297" y="3192"/>
                  </a:lnTo>
                  <a:lnTo>
                    <a:pt x="256778" y="12493"/>
                  </a:lnTo>
                  <a:lnTo>
                    <a:pt x="213615" y="27485"/>
                  </a:lnTo>
                  <a:lnTo>
                    <a:pt x="173227" y="47751"/>
                  </a:lnTo>
                  <a:lnTo>
                    <a:pt x="136030" y="72876"/>
                  </a:lnTo>
                  <a:lnTo>
                    <a:pt x="102441" y="102441"/>
                  </a:lnTo>
                  <a:lnTo>
                    <a:pt x="72876" y="136030"/>
                  </a:lnTo>
                  <a:lnTo>
                    <a:pt x="47751" y="173228"/>
                  </a:lnTo>
                  <a:lnTo>
                    <a:pt x="27485" y="213615"/>
                  </a:lnTo>
                  <a:lnTo>
                    <a:pt x="12493" y="256778"/>
                  </a:lnTo>
                  <a:lnTo>
                    <a:pt x="3192" y="302297"/>
                  </a:lnTo>
                  <a:lnTo>
                    <a:pt x="0" y="349758"/>
                  </a:lnTo>
                  <a:lnTo>
                    <a:pt x="3192" y="397218"/>
                  </a:lnTo>
                  <a:lnTo>
                    <a:pt x="12493" y="442737"/>
                  </a:lnTo>
                  <a:lnTo>
                    <a:pt x="27485" y="485900"/>
                  </a:lnTo>
                  <a:lnTo>
                    <a:pt x="47751" y="526288"/>
                  </a:lnTo>
                  <a:lnTo>
                    <a:pt x="72876" y="563485"/>
                  </a:lnTo>
                  <a:lnTo>
                    <a:pt x="102441" y="597074"/>
                  </a:lnTo>
                  <a:lnTo>
                    <a:pt x="136030" y="626639"/>
                  </a:lnTo>
                  <a:lnTo>
                    <a:pt x="173228" y="651764"/>
                  </a:lnTo>
                  <a:lnTo>
                    <a:pt x="213615" y="672030"/>
                  </a:lnTo>
                  <a:lnTo>
                    <a:pt x="256778" y="687022"/>
                  </a:lnTo>
                  <a:lnTo>
                    <a:pt x="302297" y="696323"/>
                  </a:lnTo>
                  <a:lnTo>
                    <a:pt x="349757" y="699516"/>
                  </a:lnTo>
                  <a:lnTo>
                    <a:pt x="397218" y="696323"/>
                  </a:lnTo>
                  <a:lnTo>
                    <a:pt x="442737" y="687022"/>
                  </a:lnTo>
                  <a:lnTo>
                    <a:pt x="485900" y="672030"/>
                  </a:lnTo>
                  <a:lnTo>
                    <a:pt x="526287" y="651764"/>
                  </a:lnTo>
                  <a:lnTo>
                    <a:pt x="563485" y="626639"/>
                  </a:lnTo>
                  <a:lnTo>
                    <a:pt x="597074" y="597074"/>
                  </a:lnTo>
                  <a:lnTo>
                    <a:pt x="626639" y="563485"/>
                  </a:lnTo>
                  <a:lnTo>
                    <a:pt x="651763" y="526288"/>
                  </a:lnTo>
                  <a:lnTo>
                    <a:pt x="672030" y="485900"/>
                  </a:lnTo>
                  <a:lnTo>
                    <a:pt x="687022" y="442737"/>
                  </a:lnTo>
                  <a:lnTo>
                    <a:pt x="696323" y="397218"/>
                  </a:lnTo>
                  <a:lnTo>
                    <a:pt x="699515" y="349758"/>
                  </a:lnTo>
                  <a:lnTo>
                    <a:pt x="696323" y="302297"/>
                  </a:lnTo>
                  <a:lnTo>
                    <a:pt x="687022" y="256778"/>
                  </a:lnTo>
                  <a:lnTo>
                    <a:pt x="672030" y="213615"/>
                  </a:lnTo>
                  <a:lnTo>
                    <a:pt x="651764" y="173228"/>
                  </a:lnTo>
                  <a:lnTo>
                    <a:pt x="626639" y="136030"/>
                  </a:lnTo>
                  <a:lnTo>
                    <a:pt x="597074" y="102441"/>
                  </a:lnTo>
                  <a:lnTo>
                    <a:pt x="563485" y="72876"/>
                  </a:lnTo>
                  <a:lnTo>
                    <a:pt x="526288" y="47751"/>
                  </a:lnTo>
                  <a:lnTo>
                    <a:pt x="485900" y="27485"/>
                  </a:lnTo>
                  <a:lnTo>
                    <a:pt x="442737" y="12493"/>
                  </a:lnTo>
                  <a:lnTo>
                    <a:pt x="397218" y="3192"/>
                  </a:lnTo>
                  <a:lnTo>
                    <a:pt x="349757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02536" y="4133088"/>
              <a:ext cx="672465" cy="676910"/>
            </a:xfrm>
            <a:custGeom>
              <a:avLst/>
              <a:gdLst/>
              <a:ahLst/>
              <a:cxnLst/>
              <a:rect l="l" t="t" r="r" b="b"/>
              <a:pathLst>
                <a:path w="672464" h="676910">
                  <a:moveTo>
                    <a:pt x="336041" y="0"/>
                  </a:moveTo>
                  <a:lnTo>
                    <a:pt x="290452" y="3089"/>
                  </a:lnTo>
                  <a:lnTo>
                    <a:pt x="246723" y="12087"/>
                  </a:lnTo>
                  <a:lnTo>
                    <a:pt x="205257" y="26592"/>
                  </a:lnTo>
                  <a:lnTo>
                    <a:pt x="166454" y="46199"/>
                  </a:lnTo>
                  <a:lnTo>
                    <a:pt x="130715" y="70505"/>
                  </a:lnTo>
                  <a:lnTo>
                    <a:pt x="98440" y="99107"/>
                  </a:lnTo>
                  <a:lnTo>
                    <a:pt x="70031" y="131601"/>
                  </a:lnTo>
                  <a:lnTo>
                    <a:pt x="45889" y="167583"/>
                  </a:lnTo>
                  <a:lnTo>
                    <a:pt x="26414" y="206650"/>
                  </a:lnTo>
                  <a:lnTo>
                    <a:pt x="12006" y="248399"/>
                  </a:lnTo>
                  <a:lnTo>
                    <a:pt x="3068" y="292426"/>
                  </a:lnTo>
                  <a:lnTo>
                    <a:pt x="0" y="338328"/>
                  </a:lnTo>
                  <a:lnTo>
                    <a:pt x="3068" y="384229"/>
                  </a:lnTo>
                  <a:lnTo>
                    <a:pt x="12006" y="428256"/>
                  </a:lnTo>
                  <a:lnTo>
                    <a:pt x="26414" y="470005"/>
                  </a:lnTo>
                  <a:lnTo>
                    <a:pt x="45889" y="509072"/>
                  </a:lnTo>
                  <a:lnTo>
                    <a:pt x="70031" y="545054"/>
                  </a:lnTo>
                  <a:lnTo>
                    <a:pt x="98440" y="577548"/>
                  </a:lnTo>
                  <a:lnTo>
                    <a:pt x="130715" y="606150"/>
                  </a:lnTo>
                  <a:lnTo>
                    <a:pt x="166454" y="630456"/>
                  </a:lnTo>
                  <a:lnTo>
                    <a:pt x="205257" y="650063"/>
                  </a:lnTo>
                  <a:lnTo>
                    <a:pt x="246723" y="664568"/>
                  </a:lnTo>
                  <a:lnTo>
                    <a:pt x="290452" y="673566"/>
                  </a:lnTo>
                  <a:lnTo>
                    <a:pt x="336041" y="676656"/>
                  </a:lnTo>
                  <a:lnTo>
                    <a:pt x="381631" y="673566"/>
                  </a:lnTo>
                  <a:lnTo>
                    <a:pt x="425360" y="664568"/>
                  </a:lnTo>
                  <a:lnTo>
                    <a:pt x="466826" y="650063"/>
                  </a:lnTo>
                  <a:lnTo>
                    <a:pt x="505629" y="630456"/>
                  </a:lnTo>
                  <a:lnTo>
                    <a:pt x="541368" y="606150"/>
                  </a:lnTo>
                  <a:lnTo>
                    <a:pt x="573643" y="577548"/>
                  </a:lnTo>
                  <a:lnTo>
                    <a:pt x="602052" y="545054"/>
                  </a:lnTo>
                  <a:lnTo>
                    <a:pt x="626194" y="509072"/>
                  </a:lnTo>
                  <a:lnTo>
                    <a:pt x="645669" y="470005"/>
                  </a:lnTo>
                  <a:lnTo>
                    <a:pt x="660077" y="428256"/>
                  </a:lnTo>
                  <a:lnTo>
                    <a:pt x="669015" y="384229"/>
                  </a:lnTo>
                  <a:lnTo>
                    <a:pt x="672083" y="338328"/>
                  </a:lnTo>
                  <a:lnTo>
                    <a:pt x="669015" y="292426"/>
                  </a:lnTo>
                  <a:lnTo>
                    <a:pt x="660077" y="248399"/>
                  </a:lnTo>
                  <a:lnTo>
                    <a:pt x="645669" y="206650"/>
                  </a:lnTo>
                  <a:lnTo>
                    <a:pt x="626194" y="167583"/>
                  </a:lnTo>
                  <a:lnTo>
                    <a:pt x="602052" y="131601"/>
                  </a:lnTo>
                  <a:lnTo>
                    <a:pt x="573643" y="99107"/>
                  </a:lnTo>
                  <a:lnTo>
                    <a:pt x="541368" y="70505"/>
                  </a:lnTo>
                  <a:lnTo>
                    <a:pt x="505629" y="46199"/>
                  </a:lnTo>
                  <a:lnTo>
                    <a:pt x="466826" y="26592"/>
                  </a:lnTo>
                  <a:lnTo>
                    <a:pt x="425360" y="12087"/>
                  </a:lnTo>
                  <a:lnTo>
                    <a:pt x="381631" y="3089"/>
                  </a:lnTo>
                  <a:lnTo>
                    <a:pt x="336041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30402" y="5606924"/>
            <a:ext cx="5337810" cy="41529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50" spc="-25">
                <a:latin typeface="Arial MT"/>
                <a:cs typeface="Arial MT"/>
              </a:rPr>
              <a:t>0x</a:t>
            </a:r>
            <a:endParaRPr sz="1150">
              <a:latin typeface="Arial MT"/>
              <a:cs typeface="Arial MT"/>
            </a:endParaRPr>
          </a:p>
          <a:p>
            <a:pPr marL="97790">
              <a:lnSpc>
                <a:spcPct val="100000"/>
              </a:lnSpc>
              <a:spcBef>
                <a:spcPts val="105"/>
              </a:spcBef>
            </a:pPr>
            <a:r>
              <a:rPr dirty="0" sz="1200">
                <a:latin typeface="Arial MT"/>
                <a:cs typeface="Arial MT"/>
              </a:rPr>
              <a:t>1/1/15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1/1/16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1/1/17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1/1/18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1/1/19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1/1/20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1/1/21</a:t>
            </a:r>
            <a:r>
              <a:rPr dirty="0" sz="1200" spc="10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1/1/22</a:t>
            </a:r>
            <a:r>
              <a:rPr dirty="0" sz="1200" spc="9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1/1/23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 spc="-10">
                <a:latin typeface="Arial MT"/>
                <a:cs typeface="Arial MT"/>
              </a:rPr>
              <a:t>1/1/24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45668" y="5068570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45668" y="4516882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5668" y="3965194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45668" y="3413505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45668" y="2861817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50x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45668" y="2310129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60x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5668" y="1758441"/>
            <a:ext cx="269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70x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211199" y="3318890"/>
            <a:ext cx="4361180" cy="1708150"/>
            <a:chOff x="1211199" y="3318890"/>
            <a:chExt cx="4361180" cy="1708150"/>
          </a:xfrm>
        </p:grpSpPr>
        <p:sp>
          <p:nvSpPr>
            <p:cNvPr id="27" name="object 27" descr=""/>
            <p:cNvSpPr/>
            <p:nvPr/>
          </p:nvSpPr>
          <p:spPr>
            <a:xfrm>
              <a:off x="1220724" y="3328415"/>
              <a:ext cx="4342130" cy="1689100"/>
            </a:xfrm>
            <a:custGeom>
              <a:avLst/>
              <a:gdLst/>
              <a:ahLst/>
              <a:cxnLst/>
              <a:rect l="l" t="t" r="r" b="b"/>
              <a:pathLst>
                <a:path w="4342130" h="1689100">
                  <a:moveTo>
                    <a:pt x="0" y="1689100"/>
                  </a:moveTo>
                  <a:lnTo>
                    <a:pt x="4341876" y="0"/>
                  </a:lnTo>
                </a:path>
              </a:pathLst>
            </a:custGeom>
            <a:ln w="1905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043934" y="4117085"/>
              <a:ext cx="649605" cy="597535"/>
            </a:xfrm>
            <a:custGeom>
              <a:avLst/>
              <a:gdLst/>
              <a:ahLst/>
              <a:cxnLst/>
              <a:rect l="l" t="t" r="r" b="b"/>
              <a:pathLst>
                <a:path w="649604" h="597535">
                  <a:moveTo>
                    <a:pt x="0" y="66675"/>
                  </a:moveTo>
                  <a:lnTo>
                    <a:pt x="125475" y="0"/>
                  </a:lnTo>
                </a:path>
                <a:path w="649604" h="597535">
                  <a:moveTo>
                    <a:pt x="640079" y="597026"/>
                  </a:moveTo>
                  <a:lnTo>
                    <a:pt x="649604" y="37947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121911" y="2486024"/>
            <a:ext cx="1697355" cy="45402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556895" marR="552450">
              <a:lnSpc>
                <a:spcPts val="1080"/>
              </a:lnSpc>
              <a:spcBef>
                <a:spcPts val="240"/>
              </a:spcBef>
            </a:pPr>
            <a:r>
              <a:rPr dirty="0" sz="1000">
                <a:latin typeface="Arial MT"/>
                <a:cs typeface="Arial MT"/>
              </a:rPr>
              <a:t>Switch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Inc </a:t>
            </a: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065"/>
              </a:lnSpc>
              <a:spcBef>
                <a:spcPts val="5"/>
              </a:spcBef>
            </a:pP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Bridge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IFM </a:t>
            </a:r>
            <a:r>
              <a:rPr dirty="0" sz="1000" spc="-10">
                <a:latin typeface="Arial MT"/>
                <a:cs typeface="Arial MT"/>
              </a:rPr>
              <a:t>Investors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204208" y="4684522"/>
            <a:ext cx="936625" cy="45402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algn="ctr" marL="222885" marR="21336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CoreSite </a:t>
            </a: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065"/>
              </a:lnSpc>
            </a:pPr>
            <a:r>
              <a:rPr dirty="0" sz="1000">
                <a:latin typeface="Arial MT"/>
                <a:cs typeface="Arial MT"/>
              </a:rPr>
              <a:t>American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Tower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481327" y="4832603"/>
            <a:ext cx="859790" cy="407034"/>
          </a:xfrm>
          <a:custGeom>
            <a:avLst/>
            <a:gdLst/>
            <a:ahLst/>
            <a:cxnLst/>
            <a:rect l="l" t="t" r="r" b="b"/>
            <a:pathLst>
              <a:path w="859789" h="407035">
                <a:moveTo>
                  <a:pt x="859535" y="0"/>
                </a:moveTo>
                <a:lnTo>
                  <a:pt x="0" y="0"/>
                </a:lnTo>
                <a:lnTo>
                  <a:pt x="0" y="406908"/>
                </a:lnTo>
                <a:lnTo>
                  <a:pt x="859535" y="406908"/>
                </a:lnTo>
                <a:lnTo>
                  <a:pt x="8595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488694" y="4802251"/>
            <a:ext cx="850900" cy="45339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algn="ctr" marL="12700" marR="5080">
              <a:lnSpc>
                <a:spcPts val="1080"/>
              </a:lnSpc>
              <a:spcBef>
                <a:spcPts val="244"/>
              </a:spcBef>
            </a:pPr>
            <a:r>
              <a:rPr dirty="0" sz="1000">
                <a:latin typeface="Arial MT"/>
                <a:cs typeface="Arial MT"/>
              </a:rPr>
              <a:t>Telecity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Group </a:t>
            </a: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 marL="2540">
              <a:lnSpc>
                <a:spcPts val="1065"/>
              </a:lnSpc>
            </a:pPr>
            <a:r>
              <a:rPr dirty="0" sz="1000" spc="-10">
                <a:latin typeface="Arial MT"/>
                <a:cs typeface="Arial MT"/>
              </a:rPr>
              <a:t>Equinix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3150107" y="4183379"/>
            <a:ext cx="1015365" cy="407034"/>
          </a:xfrm>
          <a:custGeom>
            <a:avLst/>
            <a:gdLst/>
            <a:ahLst/>
            <a:cxnLst/>
            <a:rect l="l" t="t" r="r" b="b"/>
            <a:pathLst>
              <a:path w="1015364" h="407035">
                <a:moveTo>
                  <a:pt x="1014983" y="0"/>
                </a:moveTo>
                <a:lnTo>
                  <a:pt x="0" y="0"/>
                </a:lnTo>
                <a:lnTo>
                  <a:pt x="0" y="406908"/>
                </a:lnTo>
                <a:lnTo>
                  <a:pt x="1014983" y="406908"/>
                </a:lnTo>
                <a:lnTo>
                  <a:pt x="10149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157854" y="4152391"/>
            <a:ext cx="1002030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4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QTS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Realty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Trust</a:t>
            </a:r>
            <a:endParaRPr sz="1000">
              <a:latin typeface="Arial MT"/>
              <a:cs typeface="Arial MT"/>
            </a:endParaRPr>
          </a:p>
          <a:p>
            <a:pPr algn="ctr" marL="2540">
              <a:lnSpc>
                <a:spcPts val="1080"/>
              </a:lnSpc>
            </a:pP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 marL="4445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Blackstone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25855" y="1474089"/>
            <a:ext cx="8166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EV/EBITDA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751582" y="1875485"/>
            <a:ext cx="248793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5715">
              <a:lnSpc>
                <a:spcPts val="114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Compass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Datacenters</a:t>
            </a:r>
            <a:endParaRPr sz="1000">
              <a:latin typeface="Arial MT"/>
              <a:cs typeface="Arial MT"/>
            </a:endParaRPr>
          </a:p>
          <a:p>
            <a:pPr algn="ctr" marL="6985">
              <a:lnSpc>
                <a:spcPts val="1080"/>
              </a:lnSpc>
            </a:pP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40"/>
              </a:lnSpc>
            </a:pPr>
            <a:r>
              <a:rPr dirty="0" sz="1000">
                <a:latin typeface="Arial MT"/>
                <a:cs typeface="Arial MT"/>
              </a:rPr>
              <a:t>Brookfield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Infrastructure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Ontario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Teachers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58797" y="3680586"/>
            <a:ext cx="1560830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4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DuPont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Fabros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Technology</a:t>
            </a:r>
            <a:endParaRPr sz="1000">
              <a:latin typeface="Arial MT"/>
              <a:cs typeface="Arial MT"/>
            </a:endParaRPr>
          </a:p>
          <a:p>
            <a:pPr algn="ctr" marL="1270">
              <a:lnSpc>
                <a:spcPts val="1080"/>
              </a:lnSpc>
            </a:pP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40"/>
              </a:lnSpc>
            </a:pP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Reality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Trust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164073" y="4368546"/>
            <a:ext cx="663575" cy="45402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algn="ctr" marL="30480" marR="5080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CyrusOne </a:t>
            </a: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065"/>
              </a:lnSpc>
            </a:pPr>
            <a:r>
              <a:rPr dirty="0" sz="1000">
                <a:latin typeface="Arial MT"/>
                <a:cs typeface="Arial MT"/>
              </a:rPr>
              <a:t>KKR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GIP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069082" y="2954223"/>
            <a:ext cx="109347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4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InterXion</a:t>
            </a:r>
            <a:endParaRPr sz="1000">
              <a:latin typeface="Arial MT"/>
              <a:cs typeface="Arial MT"/>
            </a:endParaRPr>
          </a:p>
          <a:p>
            <a:pPr algn="ctr" marL="1905">
              <a:lnSpc>
                <a:spcPts val="1080"/>
              </a:lnSpc>
            </a:pPr>
            <a:r>
              <a:rPr dirty="0" sz="1000" spc="-50">
                <a:latin typeface="Arial MT"/>
                <a:cs typeface="Arial MT"/>
              </a:rPr>
              <a:t>x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40"/>
              </a:lnSpc>
            </a:pP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Realty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Trust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41" name="object 41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080759" y="2848355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080759" y="2848355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6593840" y="1440256"/>
            <a:ext cx="4761230" cy="2219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90"/>
              </a:spcBef>
              <a:buChar char="•"/>
              <a:tabLst>
                <a:tab pos="187325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 center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acquisitions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very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active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deal</a:t>
            </a:r>
            <a:endParaRPr sz="12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50"/>
              </a:spcBef>
            </a:pPr>
            <a:r>
              <a:rPr dirty="0" sz="1150">
                <a:latin typeface="Arial MT"/>
                <a:cs typeface="Arial MT"/>
              </a:rPr>
              <a:t>volume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approaching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$48bn</a:t>
            </a:r>
            <a:r>
              <a:rPr dirty="0" sz="1150" spc="13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2022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187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transactions</a:t>
            </a:r>
            <a:endParaRPr sz="1150">
              <a:latin typeface="Arial"/>
              <a:cs typeface="Arial"/>
            </a:endParaRPr>
          </a:p>
          <a:p>
            <a:pPr marL="188595" indent="-175895">
              <a:lnSpc>
                <a:spcPct val="100000"/>
              </a:lnSpc>
              <a:spcBef>
                <a:spcPts val="60"/>
              </a:spcBef>
              <a:buChar char="•"/>
              <a:tabLst>
                <a:tab pos="188595" algn="l"/>
              </a:tabLst>
            </a:pPr>
            <a:r>
              <a:rPr dirty="0" sz="1150">
                <a:latin typeface="Arial MT"/>
                <a:cs typeface="Arial MT"/>
              </a:rPr>
              <a:t>Multiples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have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expanded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significantly</a:t>
            </a:r>
            <a:r>
              <a:rPr dirty="0" sz="1150" spc="204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over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time</a:t>
            </a:r>
            <a:endParaRPr sz="1150">
              <a:latin typeface="Arial MT"/>
              <a:cs typeface="Arial MT"/>
            </a:endParaRPr>
          </a:p>
          <a:p>
            <a:pPr marL="186055" marR="118110" indent="-173990">
              <a:lnSpc>
                <a:spcPts val="1440"/>
              </a:lnSpc>
              <a:spcBef>
                <a:spcPts val="60"/>
              </a:spcBef>
              <a:buChar char="•"/>
              <a:tabLst>
                <a:tab pos="186055" algn="l"/>
              </a:tabLst>
            </a:pPr>
            <a:r>
              <a:rPr dirty="0" sz="1200">
                <a:latin typeface="Arial MT"/>
                <a:cs typeface="Arial MT"/>
              </a:rPr>
              <a:t>While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strategic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buyers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dominated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previously,</a:t>
            </a:r>
            <a:r>
              <a:rPr dirty="0" sz="1200" spc="80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private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equity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firms </a:t>
            </a:r>
            <a:r>
              <a:rPr dirty="0" sz="1150">
                <a:latin typeface="Arial MT"/>
                <a:cs typeface="Arial MT"/>
              </a:rPr>
              <a:t>accounted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91%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deal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volume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2022,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leading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 spc="-10" b="1">
                <a:latin typeface="Arial"/>
                <a:cs typeface="Arial"/>
              </a:rPr>
              <a:t>higher </a:t>
            </a:r>
            <a:r>
              <a:rPr dirty="0" sz="1200" spc="-10" b="1">
                <a:latin typeface="Arial"/>
                <a:cs typeface="Arial"/>
              </a:rPr>
              <a:t>demand</a:t>
            </a:r>
            <a:endParaRPr sz="1200">
              <a:latin typeface="Arial"/>
              <a:cs typeface="Arial"/>
            </a:endParaRPr>
          </a:p>
          <a:p>
            <a:pPr marL="186055" marR="5080" indent="-173990">
              <a:lnSpc>
                <a:spcPts val="1440"/>
              </a:lnSpc>
              <a:spcBef>
                <a:spcPts val="5"/>
              </a:spcBef>
              <a:buChar char="•"/>
              <a:tabLst>
                <a:tab pos="186055" algn="l"/>
                <a:tab pos="187960" algn="l"/>
              </a:tabLst>
            </a:pPr>
            <a:r>
              <a:rPr dirty="0" sz="1150">
                <a:latin typeface="Arial MT"/>
                <a:cs typeface="Arial MT"/>
              </a:rPr>
              <a:t>	Record-breaking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deals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are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happening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every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year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(e.g.,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CyrusOne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in </a:t>
            </a:r>
            <a:r>
              <a:rPr dirty="0" sz="1150">
                <a:latin typeface="Arial MT"/>
                <a:cs typeface="Arial MT"/>
              </a:rPr>
              <a:t>2023),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driven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private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equity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firms</a:t>
            </a:r>
            <a:endParaRPr sz="1150">
              <a:latin typeface="Arial MT"/>
              <a:cs typeface="Arial MT"/>
            </a:endParaRPr>
          </a:p>
          <a:p>
            <a:pPr marL="187325" indent="-174625">
              <a:lnSpc>
                <a:spcPts val="1390"/>
              </a:lnSpc>
              <a:buFont typeface="Arial MT"/>
              <a:buChar char="•"/>
              <a:tabLst>
                <a:tab pos="187325" algn="l"/>
              </a:tabLst>
            </a:pPr>
            <a:r>
              <a:rPr dirty="0" sz="1200" b="1">
                <a:latin typeface="Arial"/>
                <a:cs typeface="Arial"/>
              </a:rPr>
              <a:t>Median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EV/EBITDA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29.3x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compared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Equinix's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current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trading</a:t>
            </a:r>
            <a:endParaRPr sz="12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50"/>
              </a:spcBef>
            </a:pPr>
            <a:r>
              <a:rPr dirty="0" sz="1150">
                <a:latin typeface="Arial MT"/>
                <a:cs typeface="Arial MT"/>
              </a:rPr>
              <a:t>value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 spc="-20" b="1">
                <a:latin typeface="Arial"/>
                <a:cs typeface="Arial"/>
              </a:rPr>
              <a:t>28.8x</a:t>
            </a:r>
            <a:endParaRPr sz="1150">
              <a:latin typeface="Arial"/>
              <a:cs typeface="Arial"/>
            </a:endParaRPr>
          </a:p>
          <a:p>
            <a:pPr marL="187325" indent="-174625">
              <a:lnSpc>
                <a:spcPct val="100000"/>
              </a:lnSpc>
              <a:spcBef>
                <a:spcPts val="10"/>
              </a:spcBef>
              <a:buChar char="•"/>
              <a:tabLst>
                <a:tab pos="187325" algn="l"/>
              </a:tabLst>
            </a:pPr>
            <a:r>
              <a:rPr dirty="0" sz="1200">
                <a:latin typeface="Arial MT"/>
                <a:cs typeface="Arial MT"/>
              </a:rPr>
              <a:t>But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multiples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may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decline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as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rising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interest rates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20">
                <a:latin typeface="Arial MT"/>
                <a:cs typeface="Arial MT"/>
              </a:rPr>
              <a:t>make</a:t>
            </a:r>
            <a:endParaRPr sz="12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55"/>
              </a:spcBef>
            </a:pPr>
            <a:r>
              <a:rPr dirty="0" sz="1150" b="1">
                <a:latin typeface="Arial"/>
                <a:cs typeface="Arial"/>
              </a:rPr>
              <a:t>refinancing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more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expensive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private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equity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firms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528816" y="5545835"/>
            <a:ext cx="5038725" cy="39814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98425">
              <a:lnSpc>
                <a:spcPts val="1480"/>
              </a:lnSpc>
              <a:spcBef>
                <a:spcPts val="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Precedent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dirty="0" sz="13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median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3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300">
              <a:latin typeface="Arial MT"/>
              <a:cs typeface="Arial MT"/>
            </a:endParaRPr>
          </a:p>
          <a:p>
            <a:pPr algn="ctr" marL="93345">
              <a:lnSpc>
                <a:spcPts val="1480"/>
              </a:lnSpc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$1,027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6862381" y="4270247"/>
            <a:ext cx="4709795" cy="915035"/>
            <a:chOff x="6862381" y="4270247"/>
            <a:chExt cx="4709795" cy="915035"/>
          </a:xfrm>
        </p:grpSpPr>
        <p:sp>
          <p:nvSpPr>
            <p:cNvPr id="47" name="object 47" descr=""/>
            <p:cNvSpPr/>
            <p:nvPr/>
          </p:nvSpPr>
          <p:spPr>
            <a:xfrm>
              <a:off x="7018019" y="4270247"/>
              <a:ext cx="4403090" cy="909955"/>
            </a:xfrm>
            <a:custGeom>
              <a:avLst/>
              <a:gdLst/>
              <a:ahLst/>
              <a:cxnLst/>
              <a:rect l="l" t="t" r="r" b="b"/>
              <a:pathLst>
                <a:path w="4403090" h="909954">
                  <a:moveTo>
                    <a:pt x="374904" y="246888"/>
                  </a:moveTo>
                  <a:lnTo>
                    <a:pt x="0" y="246888"/>
                  </a:lnTo>
                  <a:lnTo>
                    <a:pt x="0" y="909828"/>
                  </a:lnTo>
                  <a:lnTo>
                    <a:pt x="374904" y="909828"/>
                  </a:lnTo>
                  <a:lnTo>
                    <a:pt x="374904" y="246888"/>
                  </a:lnTo>
                  <a:close/>
                </a:path>
                <a:path w="4403090" h="909954">
                  <a:moveTo>
                    <a:pt x="1042416" y="726948"/>
                  </a:moveTo>
                  <a:lnTo>
                    <a:pt x="672084" y="726948"/>
                  </a:lnTo>
                  <a:lnTo>
                    <a:pt x="672084" y="909828"/>
                  </a:lnTo>
                  <a:lnTo>
                    <a:pt x="1042416" y="909828"/>
                  </a:lnTo>
                  <a:lnTo>
                    <a:pt x="1042416" y="726948"/>
                  </a:lnTo>
                  <a:close/>
                </a:path>
                <a:path w="4403090" h="909954">
                  <a:moveTo>
                    <a:pt x="1714500" y="0"/>
                  </a:moveTo>
                  <a:lnTo>
                    <a:pt x="1344168" y="0"/>
                  </a:lnTo>
                  <a:lnTo>
                    <a:pt x="1344168" y="909828"/>
                  </a:lnTo>
                  <a:lnTo>
                    <a:pt x="1714500" y="909828"/>
                  </a:lnTo>
                  <a:lnTo>
                    <a:pt x="1714500" y="0"/>
                  </a:lnTo>
                  <a:close/>
                </a:path>
                <a:path w="4403090" h="909954">
                  <a:moveTo>
                    <a:pt x="2386584" y="406908"/>
                  </a:moveTo>
                  <a:lnTo>
                    <a:pt x="2016252" y="406908"/>
                  </a:lnTo>
                  <a:lnTo>
                    <a:pt x="2016252" y="909828"/>
                  </a:lnTo>
                  <a:lnTo>
                    <a:pt x="2386584" y="909828"/>
                  </a:lnTo>
                  <a:lnTo>
                    <a:pt x="2386584" y="406908"/>
                  </a:lnTo>
                  <a:close/>
                </a:path>
                <a:path w="4403090" h="909954">
                  <a:moveTo>
                    <a:pt x="3058668" y="841248"/>
                  </a:moveTo>
                  <a:lnTo>
                    <a:pt x="2683764" y="841248"/>
                  </a:lnTo>
                  <a:lnTo>
                    <a:pt x="2683764" y="909828"/>
                  </a:lnTo>
                  <a:lnTo>
                    <a:pt x="3058668" y="909828"/>
                  </a:lnTo>
                  <a:lnTo>
                    <a:pt x="3058668" y="841248"/>
                  </a:lnTo>
                  <a:close/>
                </a:path>
                <a:path w="4403090" h="909954">
                  <a:moveTo>
                    <a:pt x="3730752" y="210312"/>
                  </a:moveTo>
                  <a:lnTo>
                    <a:pt x="3355848" y="210312"/>
                  </a:lnTo>
                  <a:lnTo>
                    <a:pt x="3355848" y="909828"/>
                  </a:lnTo>
                  <a:lnTo>
                    <a:pt x="3730752" y="909828"/>
                  </a:lnTo>
                  <a:lnTo>
                    <a:pt x="3730752" y="210312"/>
                  </a:lnTo>
                  <a:close/>
                </a:path>
                <a:path w="4403090" h="909954">
                  <a:moveTo>
                    <a:pt x="4402836" y="397764"/>
                  </a:moveTo>
                  <a:lnTo>
                    <a:pt x="4027932" y="397764"/>
                  </a:lnTo>
                  <a:lnTo>
                    <a:pt x="4027932" y="909828"/>
                  </a:lnTo>
                  <a:lnTo>
                    <a:pt x="4402836" y="909828"/>
                  </a:lnTo>
                  <a:lnTo>
                    <a:pt x="4402836" y="39776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867143" y="5180075"/>
              <a:ext cx="4700270" cy="0"/>
            </a:xfrm>
            <a:custGeom>
              <a:avLst/>
              <a:gdLst/>
              <a:ahLst/>
              <a:cxnLst/>
              <a:rect l="l" t="t" r="r" b="b"/>
              <a:pathLst>
                <a:path w="4700270" h="0">
                  <a:moveTo>
                    <a:pt x="0" y="0"/>
                  </a:moveTo>
                  <a:lnTo>
                    <a:pt x="470001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7046721" y="4297807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20%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756397" y="4778451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390001" y="4048201"/>
            <a:ext cx="3232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27%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061450" y="4458157"/>
            <a:ext cx="3232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404475" y="4258436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21%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076178" y="4448936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15%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6867143" y="4677155"/>
            <a:ext cx="4699000" cy="0"/>
          </a:xfrm>
          <a:custGeom>
            <a:avLst/>
            <a:gdLst/>
            <a:ahLst/>
            <a:cxnLst/>
            <a:rect l="l" t="t" r="r" b="b"/>
            <a:pathLst>
              <a:path w="4699000" h="0">
                <a:moveTo>
                  <a:pt x="46990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688835" y="4599432"/>
            <a:ext cx="128270" cy="151130"/>
          </a:xfrm>
          <a:custGeom>
            <a:avLst/>
            <a:gdLst/>
            <a:ahLst/>
            <a:cxnLst/>
            <a:rect l="l" t="t" r="r" b="b"/>
            <a:pathLst>
              <a:path w="128270" h="151129">
                <a:moveTo>
                  <a:pt x="0" y="0"/>
                </a:moveTo>
                <a:lnTo>
                  <a:pt x="0" y="150876"/>
                </a:lnTo>
                <a:lnTo>
                  <a:pt x="128016" y="754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6908038" y="5193919"/>
            <a:ext cx="12344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CyrusOne</a:t>
            </a:r>
            <a:r>
              <a:rPr dirty="0" sz="1000" spc="204">
                <a:latin typeface="Arial MT"/>
                <a:cs typeface="Arial MT"/>
              </a:rPr>
              <a:t>  </a:t>
            </a:r>
            <a:r>
              <a:rPr dirty="0" sz="1000" spc="-10">
                <a:latin typeface="Arial MT"/>
                <a:cs typeface="Arial MT"/>
              </a:rPr>
              <a:t>InterXion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1007090" y="5193919"/>
            <a:ext cx="45402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DuPont Fabros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8322944" y="4893055"/>
            <a:ext cx="2723515" cy="617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41275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2%</a:t>
            </a:r>
            <a:endParaRPr sz="1150">
              <a:latin typeface="Arial MT"/>
              <a:cs typeface="Arial MT"/>
            </a:endParaRPr>
          </a:p>
          <a:p>
            <a:pPr marL="48895" marR="901700" indent="-36830">
              <a:lnSpc>
                <a:spcPts val="1080"/>
              </a:lnSpc>
              <a:spcBef>
                <a:spcPts val="1095"/>
              </a:spcBef>
              <a:tabLst>
                <a:tab pos="709930" algn="l"/>
                <a:tab pos="1321435" algn="l"/>
              </a:tabLst>
            </a:pPr>
            <a:r>
              <a:rPr dirty="0" sz="1000" spc="-10">
                <a:latin typeface="Arial MT"/>
                <a:cs typeface="Arial MT"/>
              </a:rPr>
              <a:t>Telecity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Switch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CoreSite Group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175375" y="4568393"/>
            <a:ext cx="492759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b="1">
                <a:latin typeface="Arial"/>
                <a:cs typeface="Arial"/>
              </a:rPr>
              <a:t>Ø</a:t>
            </a:r>
            <a:r>
              <a:rPr dirty="0" sz="1200" spc="50" b="1">
                <a:latin typeface="Arial"/>
                <a:cs typeface="Arial"/>
              </a:rPr>
              <a:t> </a:t>
            </a:r>
            <a:r>
              <a:rPr dirty="0" sz="1200" spc="-25" b="1">
                <a:latin typeface="Arial"/>
                <a:cs typeface="Arial"/>
              </a:rPr>
              <a:t>15%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227056" y="5193919"/>
            <a:ext cx="67881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90500" marR="5080" indent="-178435">
              <a:lnSpc>
                <a:spcPts val="1080"/>
              </a:lnSpc>
              <a:spcBef>
                <a:spcPts val="244"/>
              </a:spcBef>
            </a:pPr>
            <a:r>
              <a:rPr dirty="0" sz="1000">
                <a:latin typeface="Arial MT"/>
                <a:cs typeface="Arial MT"/>
              </a:rPr>
              <a:t>QTS</a:t>
            </a:r>
            <a:r>
              <a:rPr dirty="0" sz="1000" spc="-10">
                <a:latin typeface="Arial MT"/>
                <a:cs typeface="Arial MT"/>
              </a:rPr>
              <a:t> Realty Trust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106424" y="1924811"/>
            <a:ext cx="137160" cy="329565"/>
            <a:chOff x="1106424" y="1924811"/>
            <a:chExt cx="137160" cy="329565"/>
          </a:xfrm>
        </p:grpSpPr>
        <p:pic>
          <p:nvPicPr>
            <p:cNvPr id="63" name="object 6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24" y="1924811"/>
              <a:ext cx="137159" cy="13258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4" y="2121407"/>
              <a:ext cx="137159" cy="132587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1303782" y="1860372"/>
            <a:ext cx="534035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Financial Strategic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2731770" y="4702302"/>
            <a:ext cx="1445260" cy="882650"/>
          </a:xfrm>
          <a:prstGeom prst="rect">
            <a:avLst/>
          </a:prstGeom>
          <a:solidFill>
            <a:srgbClr val="F4F4F4"/>
          </a:solidFill>
          <a:ln w="12700">
            <a:solidFill>
              <a:srgbClr val="1F242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ctr" marL="95250" marR="93345" indent="6350">
              <a:lnSpc>
                <a:spcPct val="102600"/>
              </a:lnSpc>
              <a:spcBef>
                <a:spcPts val="515"/>
              </a:spcBef>
            </a:pPr>
            <a:r>
              <a:rPr dirty="0" sz="1200" b="1">
                <a:latin typeface="Arial"/>
                <a:cs typeface="Arial"/>
              </a:rPr>
              <a:t>Strong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multiple </a:t>
            </a:r>
            <a:r>
              <a:rPr dirty="0" sz="1150" b="1">
                <a:latin typeface="Arial"/>
                <a:cs typeface="Arial"/>
              </a:rPr>
              <a:t>expansion</a:t>
            </a:r>
            <a:r>
              <a:rPr dirty="0" sz="1150" spc="20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driven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more </a:t>
            </a:r>
            <a:r>
              <a:rPr dirty="0" sz="1200" spc="-10" b="1">
                <a:latin typeface="Arial"/>
                <a:cs typeface="Arial"/>
              </a:rPr>
              <a:t>financial </a:t>
            </a:r>
            <a:r>
              <a:rPr dirty="0" sz="1150" spc="-10" b="1">
                <a:latin typeface="Arial"/>
                <a:cs typeface="Arial"/>
              </a:rPr>
              <a:t>buyers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1088136" y="2414016"/>
            <a:ext cx="2369185" cy="2294890"/>
            <a:chOff x="1088136" y="2414016"/>
            <a:chExt cx="2369185" cy="2294890"/>
          </a:xfrm>
        </p:grpSpPr>
        <p:sp>
          <p:nvSpPr>
            <p:cNvPr id="68" name="object 68" descr=""/>
            <p:cNvSpPr/>
            <p:nvPr/>
          </p:nvSpPr>
          <p:spPr>
            <a:xfrm>
              <a:off x="3024378" y="4409694"/>
              <a:ext cx="433070" cy="299720"/>
            </a:xfrm>
            <a:custGeom>
              <a:avLst/>
              <a:gdLst/>
              <a:ahLst/>
              <a:cxnLst/>
              <a:rect l="l" t="t" r="r" b="b"/>
              <a:pathLst>
                <a:path w="433070" h="299720">
                  <a:moveTo>
                    <a:pt x="66512" y="37806"/>
                  </a:moveTo>
                  <a:lnTo>
                    <a:pt x="59273" y="48345"/>
                  </a:lnTo>
                  <a:lnTo>
                    <a:pt x="425450" y="299211"/>
                  </a:lnTo>
                  <a:lnTo>
                    <a:pt x="432562" y="288670"/>
                  </a:lnTo>
                  <a:lnTo>
                    <a:pt x="66512" y="37806"/>
                  </a:lnTo>
                  <a:close/>
                </a:path>
                <a:path w="433070" h="299720">
                  <a:moveTo>
                    <a:pt x="0" y="0"/>
                  </a:moveTo>
                  <a:lnTo>
                    <a:pt x="41275" y="74548"/>
                  </a:lnTo>
                  <a:lnTo>
                    <a:pt x="59273" y="48345"/>
                  </a:lnTo>
                  <a:lnTo>
                    <a:pt x="48768" y="41147"/>
                  </a:lnTo>
                  <a:lnTo>
                    <a:pt x="56007" y="30606"/>
                  </a:lnTo>
                  <a:lnTo>
                    <a:pt x="71457" y="30606"/>
                  </a:lnTo>
                  <a:lnTo>
                    <a:pt x="84455" y="11683"/>
                  </a:lnTo>
                  <a:lnTo>
                    <a:pt x="0" y="0"/>
                  </a:lnTo>
                  <a:close/>
                </a:path>
                <a:path w="433070" h="299720">
                  <a:moveTo>
                    <a:pt x="56007" y="30606"/>
                  </a:moveTo>
                  <a:lnTo>
                    <a:pt x="48768" y="41147"/>
                  </a:lnTo>
                  <a:lnTo>
                    <a:pt x="59273" y="48345"/>
                  </a:lnTo>
                  <a:lnTo>
                    <a:pt x="66512" y="37806"/>
                  </a:lnTo>
                  <a:lnTo>
                    <a:pt x="56007" y="30606"/>
                  </a:lnTo>
                  <a:close/>
                </a:path>
                <a:path w="433070" h="299720">
                  <a:moveTo>
                    <a:pt x="71457" y="30606"/>
                  </a:moveTo>
                  <a:lnTo>
                    <a:pt x="56007" y="30606"/>
                  </a:lnTo>
                  <a:lnTo>
                    <a:pt x="66512" y="37806"/>
                  </a:lnTo>
                  <a:lnTo>
                    <a:pt x="71457" y="30606"/>
                  </a:lnTo>
                  <a:close/>
                </a:path>
              </a:pathLst>
            </a:custGeom>
            <a:solidFill>
              <a:srgbClr val="1F24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136" y="2414016"/>
              <a:ext cx="347472" cy="352044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1473835" y="2501011"/>
            <a:ext cx="52133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EV:$2bn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075" y="0"/>
              <a:ext cx="4604004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2731" y="0"/>
              <a:ext cx="4050791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37075" cy="6857999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78960" y="780745"/>
            <a:ext cx="43059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FINANCIAL</a:t>
            </a:r>
            <a:r>
              <a:rPr dirty="0" sz="3200" spc="-215">
                <a:solidFill>
                  <a:srgbClr val="FFFFFF"/>
                </a:solidFill>
              </a:rPr>
              <a:t> </a:t>
            </a:r>
            <a:r>
              <a:rPr dirty="0" sz="3200" spc="-50">
                <a:solidFill>
                  <a:srgbClr val="FFFFFF"/>
                </a:solidFill>
              </a:rPr>
              <a:t>ANALYSIS</a:t>
            </a:r>
            <a:endParaRPr sz="3200"/>
          </a:p>
        </p:txBody>
      </p:sp>
      <p:sp>
        <p:nvSpPr>
          <p:cNvPr id="8" name="object 8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280794" y="2858135"/>
            <a:ext cx="2234565" cy="1548765"/>
            <a:chOff x="1280794" y="2858135"/>
            <a:chExt cx="2234565" cy="1548765"/>
          </a:xfrm>
        </p:grpSpPr>
        <p:sp>
          <p:nvSpPr>
            <p:cNvPr id="10" name="object 10" descr=""/>
            <p:cNvSpPr/>
            <p:nvPr/>
          </p:nvSpPr>
          <p:spPr>
            <a:xfrm>
              <a:off x="1303019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90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8" y="250698"/>
                  </a:lnTo>
                  <a:lnTo>
                    <a:pt x="2189988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90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28317" y="3554603"/>
              <a:ext cx="1735455" cy="169545"/>
            </a:xfrm>
            <a:custGeom>
              <a:avLst/>
              <a:gdLst/>
              <a:ahLst/>
              <a:cxnLst/>
              <a:rect l="l" t="t" r="r" b="b"/>
              <a:pathLst>
                <a:path w="1735454" h="169545">
                  <a:moveTo>
                    <a:pt x="76581" y="0"/>
                  </a:moveTo>
                  <a:lnTo>
                    <a:pt x="32468" y="12751"/>
                  </a:lnTo>
                  <a:lnTo>
                    <a:pt x="5254" y="49784"/>
                  </a:lnTo>
                  <a:lnTo>
                    <a:pt x="0" y="86106"/>
                  </a:lnTo>
                  <a:lnTo>
                    <a:pt x="1309" y="104397"/>
                  </a:lnTo>
                  <a:lnTo>
                    <a:pt x="5119" y="120126"/>
                  </a:lnTo>
                  <a:lnTo>
                    <a:pt x="5238" y="120618"/>
                  </a:lnTo>
                  <a:lnTo>
                    <a:pt x="32168" y="156700"/>
                  </a:lnTo>
                  <a:lnTo>
                    <a:pt x="74548" y="169291"/>
                  </a:lnTo>
                  <a:lnTo>
                    <a:pt x="87121" y="168479"/>
                  </a:lnTo>
                  <a:lnTo>
                    <a:pt x="125938" y="148873"/>
                  </a:lnTo>
                  <a:lnTo>
                    <a:pt x="131806" y="140970"/>
                  </a:lnTo>
                  <a:lnTo>
                    <a:pt x="74168" y="140970"/>
                  </a:lnTo>
                  <a:lnTo>
                    <a:pt x="65643" y="140158"/>
                  </a:lnTo>
                  <a:lnTo>
                    <a:pt x="36814" y="110172"/>
                  </a:lnTo>
                  <a:lnTo>
                    <a:pt x="34152" y="86106"/>
                  </a:lnTo>
                  <a:lnTo>
                    <a:pt x="34035" y="83693"/>
                  </a:lnTo>
                  <a:lnTo>
                    <a:pt x="45338" y="41275"/>
                  </a:lnTo>
                  <a:lnTo>
                    <a:pt x="74929" y="28321"/>
                  </a:lnTo>
                  <a:lnTo>
                    <a:pt x="133618" y="28321"/>
                  </a:lnTo>
                  <a:lnTo>
                    <a:pt x="130540" y="23590"/>
                  </a:lnTo>
                  <a:lnTo>
                    <a:pt x="125349" y="17780"/>
                  </a:lnTo>
                  <a:lnTo>
                    <a:pt x="115228" y="10019"/>
                  </a:lnTo>
                  <a:lnTo>
                    <a:pt x="103727" y="4460"/>
                  </a:lnTo>
                  <a:lnTo>
                    <a:pt x="90844" y="1117"/>
                  </a:lnTo>
                  <a:lnTo>
                    <a:pt x="76581" y="0"/>
                  </a:lnTo>
                  <a:close/>
                </a:path>
                <a:path w="1735454" h="169545">
                  <a:moveTo>
                    <a:pt x="110489" y="106299"/>
                  </a:moveTo>
                  <a:lnTo>
                    <a:pt x="82931" y="140970"/>
                  </a:lnTo>
                  <a:lnTo>
                    <a:pt x="131806" y="140970"/>
                  </a:lnTo>
                  <a:lnTo>
                    <a:pt x="132667" y="139811"/>
                  </a:lnTo>
                  <a:lnTo>
                    <a:pt x="138181" y="129010"/>
                  </a:lnTo>
                  <a:lnTo>
                    <a:pt x="142494" y="116459"/>
                  </a:lnTo>
                  <a:lnTo>
                    <a:pt x="110489" y="106299"/>
                  </a:lnTo>
                  <a:close/>
                </a:path>
                <a:path w="1735454" h="169545">
                  <a:moveTo>
                    <a:pt x="133618" y="28321"/>
                  </a:moveTo>
                  <a:lnTo>
                    <a:pt x="83693" y="28321"/>
                  </a:lnTo>
                  <a:lnTo>
                    <a:pt x="91059" y="30734"/>
                  </a:lnTo>
                  <a:lnTo>
                    <a:pt x="103377" y="40512"/>
                  </a:lnTo>
                  <a:lnTo>
                    <a:pt x="107442" y="47244"/>
                  </a:lnTo>
                  <a:lnTo>
                    <a:pt x="109346" y="55753"/>
                  </a:lnTo>
                  <a:lnTo>
                    <a:pt x="142112" y="47879"/>
                  </a:lnTo>
                  <a:lnTo>
                    <a:pt x="138922" y="38639"/>
                  </a:lnTo>
                  <a:lnTo>
                    <a:pt x="135155" y="30734"/>
                  </a:lnTo>
                  <a:lnTo>
                    <a:pt x="135064" y="30543"/>
                  </a:lnTo>
                  <a:lnTo>
                    <a:pt x="133618" y="28321"/>
                  </a:lnTo>
                  <a:close/>
                </a:path>
                <a:path w="1735454" h="169545">
                  <a:moveTo>
                    <a:pt x="242824" y="0"/>
                  </a:moveTo>
                  <a:lnTo>
                    <a:pt x="201902" y="9189"/>
                  </a:lnTo>
                  <a:lnTo>
                    <a:pt x="174220" y="37568"/>
                  </a:lnTo>
                  <a:lnTo>
                    <a:pt x="163761" y="84074"/>
                  </a:lnTo>
                  <a:lnTo>
                    <a:pt x="163702" y="85598"/>
                  </a:lnTo>
                  <a:lnTo>
                    <a:pt x="165002" y="103574"/>
                  </a:lnTo>
                  <a:lnTo>
                    <a:pt x="165038" y="104076"/>
                  </a:lnTo>
                  <a:lnTo>
                    <a:pt x="168978" y="120157"/>
                  </a:lnTo>
                  <a:lnTo>
                    <a:pt x="169052" y="120459"/>
                  </a:lnTo>
                  <a:lnTo>
                    <a:pt x="175677" y="134574"/>
                  </a:lnTo>
                  <a:lnTo>
                    <a:pt x="175758" y="134747"/>
                  </a:lnTo>
                  <a:lnTo>
                    <a:pt x="185068" y="146812"/>
                  </a:lnTo>
                  <a:lnTo>
                    <a:pt x="225921" y="167888"/>
                  </a:lnTo>
                  <a:lnTo>
                    <a:pt x="243205" y="169291"/>
                  </a:lnTo>
                  <a:lnTo>
                    <a:pt x="260351" y="167888"/>
                  </a:lnTo>
                  <a:lnTo>
                    <a:pt x="275643" y="163687"/>
                  </a:lnTo>
                  <a:lnTo>
                    <a:pt x="289089" y="156700"/>
                  </a:lnTo>
                  <a:lnTo>
                    <a:pt x="300863" y="146812"/>
                  </a:lnTo>
                  <a:lnTo>
                    <a:pt x="305363" y="140970"/>
                  </a:lnTo>
                  <a:lnTo>
                    <a:pt x="243205" y="140970"/>
                  </a:lnTo>
                  <a:lnTo>
                    <a:pt x="233750" y="140086"/>
                  </a:lnTo>
                  <a:lnTo>
                    <a:pt x="200933" y="109029"/>
                  </a:lnTo>
                  <a:lnTo>
                    <a:pt x="197768" y="84074"/>
                  </a:lnTo>
                  <a:lnTo>
                    <a:pt x="198522" y="71294"/>
                  </a:lnTo>
                  <a:lnTo>
                    <a:pt x="216951" y="36143"/>
                  </a:lnTo>
                  <a:lnTo>
                    <a:pt x="243205" y="28321"/>
                  </a:lnTo>
                  <a:lnTo>
                    <a:pt x="305243" y="28321"/>
                  </a:lnTo>
                  <a:lnTo>
                    <a:pt x="300736" y="22479"/>
                  </a:lnTo>
                  <a:lnTo>
                    <a:pt x="288972" y="12644"/>
                  </a:lnTo>
                  <a:lnTo>
                    <a:pt x="275399" y="5619"/>
                  </a:lnTo>
                  <a:lnTo>
                    <a:pt x="260016" y="1404"/>
                  </a:lnTo>
                  <a:lnTo>
                    <a:pt x="242824" y="0"/>
                  </a:lnTo>
                  <a:close/>
                </a:path>
                <a:path w="1735454" h="169545">
                  <a:moveTo>
                    <a:pt x="305243" y="28321"/>
                  </a:moveTo>
                  <a:lnTo>
                    <a:pt x="243205" y="28321"/>
                  </a:lnTo>
                  <a:lnTo>
                    <a:pt x="252901" y="29182"/>
                  </a:lnTo>
                  <a:lnTo>
                    <a:pt x="261600" y="31781"/>
                  </a:lnTo>
                  <a:lnTo>
                    <a:pt x="287506" y="70881"/>
                  </a:lnTo>
                  <a:lnTo>
                    <a:pt x="288289" y="84074"/>
                  </a:lnTo>
                  <a:lnTo>
                    <a:pt x="287484" y="97456"/>
                  </a:lnTo>
                  <a:lnTo>
                    <a:pt x="268779" y="132986"/>
                  </a:lnTo>
                  <a:lnTo>
                    <a:pt x="243205" y="140970"/>
                  </a:lnTo>
                  <a:lnTo>
                    <a:pt x="305363" y="140970"/>
                  </a:lnTo>
                  <a:lnTo>
                    <a:pt x="320974" y="104076"/>
                  </a:lnTo>
                  <a:lnTo>
                    <a:pt x="322398" y="84074"/>
                  </a:lnTo>
                  <a:lnTo>
                    <a:pt x="321095" y="65948"/>
                  </a:lnTo>
                  <a:lnTo>
                    <a:pt x="317023" y="49275"/>
                  </a:lnTo>
                  <a:lnTo>
                    <a:pt x="310237" y="34794"/>
                  </a:lnTo>
                  <a:lnTo>
                    <a:pt x="305243" y="28321"/>
                  </a:lnTo>
                  <a:close/>
                </a:path>
                <a:path w="1735454" h="169545">
                  <a:moveTo>
                    <a:pt x="397637" y="2794"/>
                  </a:moveTo>
                  <a:lnTo>
                    <a:pt x="348233" y="2794"/>
                  </a:lnTo>
                  <a:lnTo>
                    <a:pt x="348233" y="166497"/>
                  </a:lnTo>
                  <a:lnTo>
                    <a:pt x="378968" y="166497"/>
                  </a:lnTo>
                  <a:lnTo>
                    <a:pt x="378968" y="37592"/>
                  </a:lnTo>
                  <a:lnTo>
                    <a:pt x="406900" y="37592"/>
                  </a:lnTo>
                  <a:lnTo>
                    <a:pt x="397637" y="2794"/>
                  </a:lnTo>
                  <a:close/>
                </a:path>
                <a:path w="1735454" h="169545">
                  <a:moveTo>
                    <a:pt x="406900" y="37592"/>
                  </a:moveTo>
                  <a:lnTo>
                    <a:pt x="378968" y="37592"/>
                  </a:lnTo>
                  <a:lnTo>
                    <a:pt x="411352" y="166497"/>
                  </a:lnTo>
                  <a:lnTo>
                    <a:pt x="443102" y="166497"/>
                  </a:lnTo>
                  <a:lnTo>
                    <a:pt x="456235" y="114427"/>
                  </a:lnTo>
                  <a:lnTo>
                    <a:pt x="427355" y="114427"/>
                  </a:lnTo>
                  <a:lnTo>
                    <a:pt x="406900" y="37592"/>
                  </a:lnTo>
                  <a:close/>
                </a:path>
                <a:path w="1735454" h="169545">
                  <a:moveTo>
                    <a:pt x="506221" y="37592"/>
                  </a:moveTo>
                  <a:lnTo>
                    <a:pt x="475614" y="37592"/>
                  </a:lnTo>
                  <a:lnTo>
                    <a:pt x="475614" y="166497"/>
                  </a:lnTo>
                  <a:lnTo>
                    <a:pt x="506221" y="166497"/>
                  </a:lnTo>
                  <a:lnTo>
                    <a:pt x="506221" y="37592"/>
                  </a:lnTo>
                  <a:close/>
                </a:path>
                <a:path w="1735454" h="169545">
                  <a:moveTo>
                    <a:pt x="506221" y="2794"/>
                  </a:moveTo>
                  <a:lnTo>
                    <a:pt x="456692" y="2794"/>
                  </a:lnTo>
                  <a:lnTo>
                    <a:pt x="427355" y="114427"/>
                  </a:lnTo>
                  <a:lnTo>
                    <a:pt x="456235" y="114427"/>
                  </a:lnTo>
                  <a:lnTo>
                    <a:pt x="475614" y="37592"/>
                  </a:lnTo>
                  <a:lnTo>
                    <a:pt x="506221" y="37592"/>
                  </a:lnTo>
                  <a:lnTo>
                    <a:pt x="506221" y="2794"/>
                  </a:lnTo>
                  <a:close/>
                </a:path>
                <a:path w="1735454" h="169545">
                  <a:moveTo>
                    <a:pt x="589152" y="2794"/>
                  </a:moveTo>
                  <a:lnTo>
                    <a:pt x="536067" y="2794"/>
                  </a:lnTo>
                  <a:lnTo>
                    <a:pt x="536067" y="166497"/>
                  </a:lnTo>
                  <a:lnTo>
                    <a:pt x="569213" y="166497"/>
                  </a:lnTo>
                  <a:lnTo>
                    <a:pt x="569213" y="104775"/>
                  </a:lnTo>
                  <a:lnTo>
                    <a:pt x="590676" y="104775"/>
                  </a:lnTo>
                  <a:lnTo>
                    <a:pt x="630808" y="101092"/>
                  </a:lnTo>
                  <a:lnTo>
                    <a:pt x="656630" y="76962"/>
                  </a:lnTo>
                  <a:lnTo>
                    <a:pt x="569213" y="76962"/>
                  </a:lnTo>
                  <a:lnTo>
                    <a:pt x="569213" y="30480"/>
                  </a:lnTo>
                  <a:lnTo>
                    <a:pt x="657170" y="30480"/>
                  </a:lnTo>
                  <a:lnTo>
                    <a:pt x="656165" y="27906"/>
                  </a:lnTo>
                  <a:lnTo>
                    <a:pt x="622514" y="4240"/>
                  </a:lnTo>
                  <a:lnTo>
                    <a:pt x="602892" y="2958"/>
                  </a:lnTo>
                  <a:lnTo>
                    <a:pt x="589152" y="2794"/>
                  </a:lnTo>
                  <a:close/>
                </a:path>
                <a:path w="1735454" h="169545">
                  <a:moveTo>
                    <a:pt x="750696" y="2794"/>
                  </a:moveTo>
                  <a:lnTo>
                    <a:pt x="715771" y="2794"/>
                  </a:lnTo>
                  <a:lnTo>
                    <a:pt x="652144" y="166497"/>
                  </a:lnTo>
                  <a:lnTo>
                    <a:pt x="687069" y="166497"/>
                  </a:lnTo>
                  <a:lnTo>
                    <a:pt x="700658" y="129286"/>
                  </a:lnTo>
                  <a:lnTo>
                    <a:pt x="801333" y="129286"/>
                  </a:lnTo>
                  <a:lnTo>
                    <a:pt x="790300" y="101727"/>
                  </a:lnTo>
                  <a:lnTo>
                    <a:pt x="710819" y="101727"/>
                  </a:lnTo>
                  <a:lnTo>
                    <a:pt x="732917" y="41021"/>
                  </a:lnTo>
                  <a:lnTo>
                    <a:pt x="765999" y="41021"/>
                  </a:lnTo>
                  <a:lnTo>
                    <a:pt x="750762" y="2958"/>
                  </a:lnTo>
                  <a:lnTo>
                    <a:pt x="750696" y="2794"/>
                  </a:lnTo>
                  <a:close/>
                </a:path>
                <a:path w="1735454" h="169545">
                  <a:moveTo>
                    <a:pt x="801333" y="129286"/>
                  </a:moveTo>
                  <a:lnTo>
                    <a:pt x="766063" y="129286"/>
                  </a:lnTo>
                  <a:lnTo>
                    <a:pt x="780288" y="166497"/>
                  </a:lnTo>
                  <a:lnTo>
                    <a:pt x="816229" y="166497"/>
                  </a:lnTo>
                  <a:lnTo>
                    <a:pt x="801333" y="129286"/>
                  </a:lnTo>
                  <a:close/>
                </a:path>
                <a:path w="1735454" h="169545">
                  <a:moveTo>
                    <a:pt x="765999" y="41021"/>
                  </a:moveTo>
                  <a:lnTo>
                    <a:pt x="732917" y="41021"/>
                  </a:lnTo>
                  <a:lnTo>
                    <a:pt x="755395" y="101727"/>
                  </a:lnTo>
                  <a:lnTo>
                    <a:pt x="790300" y="101727"/>
                  </a:lnTo>
                  <a:lnTo>
                    <a:pt x="765999" y="41021"/>
                  </a:lnTo>
                  <a:close/>
                </a:path>
                <a:path w="1735454" h="169545">
                  <a:moveTo>
                    <a:pt x="657170" y="30480"/>
                  </a:moveTo>
                  <a:lnTo>
                    <a:pt x="597026" y="30480"/>
                  </a:lnTo>
                  <a:lnTo>
                    <a:pt x="604901" y="30861"/>
                  </a:lnTo>
                  <a:lnTo>
                    <a:pt x="614299" y="32638"/>
                  </a:lnTo>
                  <a:lnTo>
                    <a:pt x="618744" y="35051"/>
                  </a:lnTo>
                  <a:lnTo>
                    <a:pt x="625729" y="42799"/>
                  </a:lnTo>
                  <a:lnTo>
                    <a:pt x="627380" y="47625"/>
                  </a:lnTo>
                  <a:lnTo>
                    <a:pt x="627380" y="58420"/>
                  </a:lnTo>
                  <a:lnTo>
                    <a:pt x="626237" y="62738"/>
                  </a:lnTo>
                  <a:lnTo>
                    <a:pt x="623696" y="66294"/>
                  </a:lnTo>
                  <a:lnTo>
                    <a:pt x="621157" y="69977"/>
                  </a:lnTo>
                  <a:lnTo>
                    <a:pt x="587248" y="76962"/>
                  </a:lnTo>
                  <a:lnTo>
                    <a:pt x="656630" y="76962"/>
                  </a:lnTo>
                  <a:lnTo>
                    <a:pt x="658362" y="73054"/>
                  </a:lnTo>
                  <a:lnTo>
                    <a:pt x="660066" y="67040"/>
                  </a:lnTo>
                  <a:lnTo>
                    <a:pt x="661080" y="60430"/>
                  </a:lnTo>
                  <a:lnTo>
                    <a:pt x="661415" y="53213"/>
                  </a:lnTo>
                  <a:lnTo>
                    <a:pt x="660840" y="43856"/>
                  </a:lnTo>
                  <a:lnTo>
                    <a:pt x="659098" y="35417"/>
                  </a:lnTo>
                  <a:lnTo>
                    <a:pt x="657170" y="30480"/>
                  </a:lnTo>
                  <a:close/>
                </a:path>
                <a:path w="1735454" h="169545">
                  <a:moveTo>
                    <a:pt x="898398" y="2794"/>
                  </a:moveTo>
                  <a:lnTo>
                    <a:pt x="828801" y="2794"/>
                  </a:lnTo>
                  <a:lnTo>
                    <a:pt x="828801" y="166497"/>
                  </a:lnTo>
                  <a:lnTo>
                    <a:pt x="861949" y="166497"/>
                  </a:lnTo>
                  <a:lnTo>
                    <a:pt x="861949" y="98171"/>
                  </a:lnTo>
                  <a:lnTo>
                    <a:pt x="926160" y="98171"/>
                  </a:lnTo>
                  <a:lnTo>
                    <a:pt x="919480" y="94234"/>
                  </a:lnTo>
                  <a:lnTo>
                    <a:pt x="929576" y="92140"/>
                  </a:lnTo>
                  <a:lnTo>
                    <a:pt x="938339" y="88915"/>
                  </a:lnTo>
                  <a:lnTo>
                    <a:pt x="945769" y="84572"/>
                  </a:lnTo>
                  <a:lnTo>
                    <a:pt x="951864" y="79121"/>
                  </a:lnTo>
                  <a:lnTo>
                    <a:pt x="956605" y="72715"/>
                  </a:lnTo>
                  <a:lnTo>
                    <a:pt x="956935" y="72009"/>
                  </a:lnTo>
                  <a:lnTo>
                    <a:pt x="861949" y="72009"/>
                  </a:lnTo>
                  <a:lnTo>
                    <a:pt x="861949" y="30480"/>
                  </a:lnTo>
                  <a:lnTo>
                    <a:pt x="959259" y="30480"/>
                  </a:lnTo>
                  <a:lnTo>
                    <a:pt x="958641" y="28745"/>
                  </a:lnTo>
                  <a:lnTo>
                    <a:pt x="921067" y="3921"/>
                  </a:lnTo>
                  <a:lnTo>
                    <a:pt x="910637" y="3077"/>
                  </a:lnTo>
                  <a:lnTo>
                    <a:pt x="898398" y="2794"/>
                  </a:lnTo>
                  <a:close/>
                </a:path>
                <a:path w="1735454" h="169545">
                  <a:moveTo>
                    <a:pt x="926160" y="98171"/>
                  </a:moveTo>
                  <a:lnTo>
                    <a:pt x="876173" y="98171"/>
                  </a:lnTo>
                  <a:lnTo>
                    <a:pt x="881761" y="98806"/>
                  </a:lnTo>
                  <a:lnTo>
                    <a:pt x="885189" y="99949"/>
                  </a:lnTo>
                  <a:lnTo>
                    <a:pt x="912621" y="130810"/>
                  </a:lnTo>
                  <a:lnTo>
                    <a:pt x="936498" y="166497"/>
                  </a:lnTo>
                  <a:lnTo>
                    <a:pt x="975994" y="166497"/>
                  </a:lnTo>
                  <a:lnTo>
                    <a:pt x="950331" y="125684"/>
                  </a:lnTo>
                  <a:lnTo>
                    <a:pt x="926592" y="98425"/>
                  </a:lnTo>
                  <a:lnTo>
                    <a:pt x="926160" y="98171"/>
                  </a:lnTo>
                  <a:close/>
                </a:path>
                <a:path w="1735454" h="169545">
                  <a:moveTo>
                    <a:pt x="959259" y="30480"/>
                  </a:moveTo>
                  <a:lnTo>
                    <a:pt x="901064" y="30480"/>
                  </a:lnTo>
                  <a:lnTo>
                    <a:pt x="909065" y="30734"/>
                  </a:lnTo>
                  <a:lnTo>
                    <a:pt x="911732" y="31114"/>
                  </a:lnTo>
                  <a:lnTo>
                    <a:pt x="917194" y="32004"/>
                  </a:lnTo>
                  <a:lnTo>
                    <a:pt x="921257" y="34162"/>
                  </a:lnTo>
                  <a:lnTo>
                    <a:pt x="927226" y="40894"/>
                  </a:lnTo>
                  <a:lnTo>
                    <a:pt x="928624" y="45338"/>
                  </a:lnTo>
                  <a:lnTo>
                    <a:pt x="928624" y="55753"/>
                  </a:lnTo>
                  <a:lnTo>
                    <a:pt x="894331" y="72009"/>
                  </a:lnTo>
                  <a:lnTo>
                    <a:pt x="956935" y="72009"/>
                  </a:lnTo>
                  <a:lnTo>
                    <a:pt x="959977" y="65500"/>
                  </a:lnTo>
                  <a:lnTo>
                    <a:pt x="961991" y="57475"/>
                  </a:lnTo>
                  <a:lnTo>
                    <a:pt x="962659" y="48641"/>
                  </a:lnTo>
                  <a:lnTo>
                    <a:pt x="962209" y="41612"/>
                  </a:lnTo>
                  <a:lnTo>
                    <a:pt x="960866" y="34988"/>
                  </a:lnTo>
                  <a:lnTo>
                    <a:pt x="959350" y="30734"/>
                  </a:lnTo>
                  <a:lnTo>
                    <a:pt x="959259" y="30480"/>
                  </a:lnTo>
                  <a:close/>
                </a:path>
                <a:path w="1735454" h="169545">
                  <a:moveTo>
                    <a:pt x="1075308" y="2794"/>
                  </a:moveTo>
                  <a:lnTo>
                    <a:pt x="1040383" y="2794"/>
                  </a:lnTo>
                  <a:lnTo>
                    <a:pt x="976757" y="166497"/>
                  </a:lnTo>
                  <a:lnTo>
                    <a:pt x="1011682" y="166497"/>
                  </a:lnTo>
                  <a:lnTo>
                    <a:pt x="1025270" y="129286"/>
                  </a:lnTo>
                  <a:lnTo>
                    <a:pt x="1125945" y="129286"/>
                  </a:lnTo>
                  <a:lnTo>
                    <a:pt x="1114912" y="101727"/>
                  </a:lnTo>
                  <a:lnTo>
                    <a:pt x="1035431" y="101727"/>
                  </a:lnTo>
                  <a:lnTo>
                    <a:pt x="1057529" y="41021"/>
                  </a:lnTo>
                  <a:lnTo>
                    <a:pt x="1090611" y="41021"/>
                  </a:lnTo>
                  <a:lnTo>
                    <a:pt x="1075308" y="2794"/>
                  </a:lnTo>
                  <a:close/>
                </a:path>
                <a:path w="1735454" h="169545">
                  <a:moveTo>
                    <a:pt x="1125945" y="129286"/>
                  </a:moveTo>
                  <a:lnTo>
                    <a:pt x="1090676" y="129286"/>
                  </a:lnTo>
                  <a:lnTo>
                    <a:pt x="1104900" y="166497"/>
                  </a:lnTo>
                  <a:lnTo>
                    <a:pt x="1140840" y="166497"/>
                  </a:lnTo>
                  <a:lnTo>
                    <a:pt x="1125945" y="129286"/>
                  </a:lnTo>
                  <a:close/>
                </a:path>
                <a:path w="1735454" h="169545">
                  <a:moveTo>
                    <a:pt x="1090611" y="41021"/>
                  </a:moveTo>
                  <a:lnTo>
                    <a:pt x="1057529" y="41021"/>
                  </a:lnTo>
                  <a:lnTo>
                    <a:pt x="1080008" y="101727"/>
                  </a:lnTo>
                  <a:lnTo>
                    <a:pt x="1114912" y="101727"/>
                  </a:lnTo>
                  <a:lnTo>
                    <a:pt x="1090611" y="41021"/>
                  </a:lnTo>
                  <a:close/>
                </a:path>
                <a:path w="1735454" h="169545">
                  <a:moveTo>
                    <a:pt x="1227915" y="2909"/>
                  </a:moveTo>
                  <a:lnTo>
                    <a:pt x="1153414" y="2909"/>
                  </a:lnTo>
                  <a:lnTo>
                    <a:pt x="1153414" y="166497"/>
                  </a:lnTo>
                  <a:lnTo>
                    <a:pt x="1209167" y="166497"/>
                  </a:lnTo>
                  <a:lnTo>
                    <a:pt x="1223506" y="166354"/>
                  </a:lnTo>
                  <a:lnTo>
                    <a:pt x="1265174" y="161798"/>
                  </a:lnTo>
                  <a:lnTo>
                    <a:pt x="1286239" y="138938"/>
                  </a:lnTo>
                  <a:lnTo>
                    <a:pt x="1186561" y="138938"/>
                  </a:lnTo>
                  <a:lnTo>
                    <a:pt x="1186561" y="95123"/>
                  </a:lnTo>
                  <a:lnTo>
                    <a:pt x="1282943" y="95123"/>
                  </a:lnTo>
                  <a:lnTo>
                    <a:pt x="1282445" y="94361"/>
                  </a:lnTo>
                  <a:lnTo>
                    <a:pt x="1278014" y="89503"/>
                  </a:lnTo>
                  <a:lnTo>
                    <a:pt x="1272714" y="85407"/>
                  </a:lnTo>
                  <a:lnTo>
                    <a:pt x="1266533" y="82073"/>
                  </a:lnTo>
                  <a:lnTo>
                    <a:pt x="1259458" y="79502"/>
                  </a:lnTo>
                  <a:lnTo>
                    <a:pt x="1266570" y="76327"/>
                  </a:lnTo>
                  <a:lnTo>
                    <a:pt x="1272158" y="71501"/>
                  </a:lnTo>
                  <a:lnTo>
                    <a:pt x="1274505" y="67945"/>
                  </a:lnTo>
                  <a:lnTo>
                    <a:pt x="1186561" y="67945"/>
                  </a:lnTo>
                  <a:lnTo>
                    <a:pt x="1186561" y="30210"/>
                  </a:lnTo>
                  <a:lnTo>
                    <a:pt x="1280565" y="30210"/>
                  </a:lnTo>
                  <a:lnTo>
                    <a:pt x="1277493" y="24892"/>
                  </a:lnTo>
                  <a:lnTo>
                    <a:pt x="1242393" y="3758"/>
                  </a:lnTo>
                  <a:lnTo>
                    <a:pt x="1235773" y="3238"/>
                  </a:lnTo>
                  <a:lnTo>
                    <a:pt x="1227915" y="2909"/>
                  </a:lnTo>
                  <a:close/>
                </a:path>
                <a:path w="1735454" h="169545">
                  <a:moveTo>
                    <a:pt x="1282943" y="95123"/>
                  </a:moveTo>
                  <a:lnTo>
                    <a:pt x="1213231" y="95123"/>
                  </a:lnTo>
                  <a:lnTo>
                    <a:pt x="1223492" y="95267"/>
                  </a:lnTo>
                  <a:lnTo>
                    <a:pt x="1231788" y="95710"/>
                  </a:lnTo>
                  <a:lnTo>
                    <a:pt x="1256411" y="123317"/>
                  </a:lnTo>
                  <a:lnTo>
                    <a:pt x="1254887" y="127889"/>
                  </a:lnTo>
                  <a:lnTo>
                    <a:pt x="1251712" y="131318"/>
                  </a:lnTo>
                  <a:lnTo>
                    <a:pt x="1248664" y="134874"/>
                  </a:lnTo>
                  <a:lnTo>
                    <a:pt x="1244600" y="137033"/>
                  </a:lnTo>
                  <a:lnTo>
                    <a:pt x="1239774" y="137922"/>
                  </a:lnTo>
                  <a:lnTo>
                    <a:pt x="1236599" y="138557"/>
                  </a:lnTo>
                  <a:lnTo>
                    <a:pt x="1228979" y="138938"/>
                  </a:lnTo>
                  <a:lnTo>
                    <a:pt x="1286239" y="138938"/>
                  </a:lnTo>
                  <a:lnTo>
                    <a:pt x="1288795" y="133731"/>
                  </a:lnTo>
                  <a:lnTo>
                    <a:pt x="1290574" y="126492"/>
                  </a:lnTo>
                  <a:lnTo>
                    <a:pt x="1290574" y="118999"/>
                  </a:lnTo>
                  <a:lnTo>
                    <a:pt x="1283037" y="95267"/>
                  </a:lnTo>
                  <a:lnTo>
                    <a:pt x="1282943" y="95123"/>
                  </a:lnTo>
                  <a:close/>
                </a:path>
                <a:path w="1735454" h="169545">
                  <a:moveTo>
                    <a:pt x="1280565" y="30210"/>
                  </a:moveTo>
                  <a:lnTo>
                    <a:pt x="1224152" y="30210"/>
                  </a:lnTo>
                  <a:lnTo>
                    <a:pt x="1230058" y="30366"/>
                  </a:lnTo>
                  <a:lnTo>
                    <a:pt x="1233677" y="30607"/>
                  </a:lnTo>
                  <a:lnTo>
                    <a:pt x="1239265" y="31242"/>
                  </a:lnTo>
                  <a:lnTo>
                    <a:pt x="1243330" y="33147"/>
                  </a:lnTo>
                  <a:lnTo>
                    <a:pt x="1248918" y="39497"/>
                  </a:lnTo>
                  <a:lnTo>
                    <a:pt x="1250314" y="43687"/>
                  </a:lnTo>
                  <a:lnTo>
                    <a:pt x="1250314" y="53975"/>
                  </a:lnTo>
                  <a:lnTo>
                    <a:pt x="1248664" y="58293"/>
                  </a:lnTo>
                  <a:lnTo>
                    <a:pt x="1245489" y="61468"/>
                  </a:lnTo>
                  <a:lnTo>
                    <a:pt x="1242314" y="64770"/>
                  </a:lnTo>
                  <a:lnTo>
                    <a:pt x="1237869" y="66675"/>
                  </a:lnTo>
                  <a:lnTo>
                    <a:pt x="1228979" y="67691"/>
                  </a:lnTo>
                  <a:lnTo>
                    <a:pt x="1220977" y="67945"/>
                  </a:lnTo>
                  <a:lnTo>
                    <a:pt x="1274505" y="67945"/>
                  </a:lnTo>
                  <a:lnTo>
                    <a:pt x="1276350" y="65151"/>
                  </a:lnTo>
                  <a:lnTo>
                    <a:pt x="1280414" y="58674"/>
                  </a:lnTo>
                  <a:lnTo>
                    <a:pt x="1282445" y="51688"/>
                  </a:lnTo>
                  <a:lnTo>
                    <a:pt x="1282445" y="36957"/>
                  </a:lnTo>
                  <a:lnTo>
                    <a:pt x="1280795" y="30607"/>
                  </a:lnTo>
                  <a:lnTo>
                    <a:pt x="1280656" y="30366"/>
                  </a:lnTo>
                  <a:lnTo>
                    <a:pt x="1280565" y="30210"/>
                  </a:lnTo>
                  <a:close/>
                </a:path>
                <a:path w="1735454" h="169545">
                  <a:moveTo>
                    <a:pt x="1351914" y="4191"/>
                  </a:moveTo>
                  <a:lnTo>
                    <a:pt x="1318768" y="4191"/>
                  </a:lnTo>
                  <a:lnTo>
                    <a:pt x="1318768" y="166497"/>
                  </a:lnTo>
                  <a:lnTo>
                    <a:pt x="1434083" y="166497"/>
                  </a:lnTo>
                  <a:lnTo>
                    <a:pt x="1434083" y="138938"/>
                  </a:lnTo>
                  <a:lnTo>
                    <a:pt x="1351914" y="138938"/>
                  </a:lnTo>
                  <a:lnTo>
                    <a:pt x="1351914" y="4191"/>
                  </a:lnTo>
                  <a:close/>
                </a:path>
                <a:path w="1735454" h="169545">
                  <a:moveTo>
                    <a:pt x="1581023" y="2794"/>
                  </a:moveTo>
                  <a:lnTo>
                    <a:pt x="1459611" y="2794"/>
                  </a:lnTo>
                  <a:lnTo>
                    <a:pt x="1459611" y="166497"/>
                  </a:lnTo>
                  <a:lnTo>
                    <a:pt x="1584070" y="166497"/>
                  </a:lnTo>
                  <a:lnTo>
                    <a:pt x="1584070" y="138938"/>
                  </a:lnTo>
                  <a:lnTo>
                    <a:pt x="1492758" y="138938"/>
                  </a:lnTo>
                  <a:lnTo>
                    <a:pt x="1492758" y="94361"/>
                  </a:lnTo>
                  <a:lnTo>
                    <a:pt x="1574800" y="94361"/>
                  </a:lnTo>
                  <a:lnTo>
                    <a:pt x="1574800" y="66802"/>
                  </a:lnTo>
                  <a:lnTo>
                    <a:pt x="1492758" y="66802"/>
                  </a:lnTo>
                  <a:lnTo>
                    <a:pt x="1492758" y="30480"/>
                  </a:lnTo>
                  <a:lnTo>
                    <a:pt x="1581023" y="30480"/>
                  </a:lnTo>
                  <a:lnTo>
                    <a:pt x="1581023" y="2794"/>
                  </a:lnTo>
                  <a:close/>
                </a:path>
                <a:path w="1735454" h="169545">
                  <a:moveTo>
                    <a:pt x="1634363" y="110109"/>
                  </a:moveTo>
                  <a:lnTo>
                    <a:pt x="1602232" y="113157"/>
                  </a:lnTo>
                  <a:lnTo>
                    <a:pt x="1604601" y="125676"/>
                  </a:lnTo>
                  <a:lnTo>
                    <a:pt x="1604684" y="126116"/>
                  </a:lnTo>
                  <a:lnTo>
                    <a:pt x="1631235" y="161327"/>
                  </a:lnTo>
                  <a:lnTo>
                    <a:pt x="1669669" y="169418"/>
                  </a:lnTo>
                  <a:lnTo>
                    <a:pt x="1679906" y="169038"/>
                  </a:lnTo>
                  <a:lnTo>
                    <a:pt x="1718024" y="155829"/>
                  </a:lnTo>
                  <a:lnTo>
                    <a:pt x="1729449" y="141478"/>
                  </a:lnTo>
                  <a:lnTo>
                    <a:pt x="1660017" y="141478"/>
                  </a:lnTo>
                  <a:lnTo>
                    <a:pt x="1652015" y="138938"/>
                  </a:lnTo>
                  <a:lnTo>
                    <a:pt x="1646046" y="133858"/>
                  </a:lnTo>
                  <a:lnTo>
                    <a:pt x="1642024" y="129522"/>
                  </a:lnTo>
                  <a:lnTo>
                    <a:pt x="1638728" y="124126"/>
                  </a:lnTo>
                  <a:lnTo>
                    <a:pt x="1636170" y="117659"/>
                  </a:lnTo>
                  <a:lnTo>
                    <a:pt x="1634363" y="110109"/>
                  </a:lnTo>
                  <a:close/>
                </a:path>
                <a:path w="1735454" h="169545">
                  <a:moveTo>
                    <a:pt x="1667764" y="0"/>
                  </a:moveTo>
                  <a:lnTo>
                    <a:pt x="1629348" y="8903"/>
                  </a:lnTo>
                  <a:lnTo>
                    <a:pt x="1608074" y="37337"/>
                  </a:lnTo>
                  <a:lnTo>
                    <a:pt x="1608074" y="45720"/>
                  </a:lnTo>
                  <a:lnTo>
                    <a:pt x="1629519" y="83204"/>
                  </a:lnTo>
                  <a:lnTo>
                    <a:pt x="1669831" y="97123"/>
                  </a:lnTo>
                  <a:lnTo>
                    <a:pt x="1677384" y="99123"/>
                  </a:lnTo>
                  <a:lnTo>
                    <a:pt x="1698752" y="109093"/>
                  </a:lnTo>
                  <a:lnTo>
                    <a:pt x="1701038" y="111760"/>
                  </a:lnTo>
                  <a:lnTo>
                    <a:pt x="1702181" y="115062"/>
                  </a:lnTo>
                  <a:lnTo>
                    <a:pt x="1702181" y="124968"/>
                  </a:lnTo>
                  <a:lnTo>
                    <a:pt x="1699514" y="130175"/>
                  </a:lnTo>
                  <a:lnTo>
                    <a:pt x="1688719" y="139192"/>
                  </a:lnTo>
                  <a:lnTo>
                    <a:pt x="1680718" y="141478"/>
                  </a:lnTo>
                  <a:lnTo>
                    <a:pt x="1729449" y="141478"/>
                  </a:lnTo>
                  <a:lnTo>
                    <a:pt x="1730825" y="138938"/>
                  </a:lnTo>
                  <a:lnTo>
                    <a:pt x="1733280" y="132381"/>
                  </a:lnTo>
                  <a:lnTo>
                    <a:pt x="1734627" y="126116"/>
                  </a:lnTo>
                  <a:lnTo>
                    <a:pt x="1734722" y="125676"/>
                  </a:lnTo>
                  <a:lnTo>
                    <a:pt x="1735201" y="118745"/>
                  </a:lnTo>
                  <a:lnTo>
                    <a:pt x="1734999" y="115062"/>
                  </a:lnTo>
                  <a:lnTo>
                    <a:pt x="1734895" y="113157"/>
                  </a:lnTo>
                  <a:lnTo>
                    <a:pt x="1710563" y="76073"/>
                  </a:lnTo>
                  <a:lnTo>
                    <a:pt x="1664027" y="61555"/>
                  </a:lnTo>
                  <a:lnTo>
                    <a:pt x="1655302" y="58769"/>
                  </a:lnTo>
                  <a:lnTo>
                    <a:pt x="1648839" y="56030"/>
                  </a:lnTo>
                  <a:lnTo>
                    <a:pt x="1644650" y="53340"/>
                  </a:lnTo>
                  <a:lnTo>
                    <a:pt x="1641348" y="50673"/>
                  </a:lnTo>
                  <a:lnTo>
                    <a:pt x="1639696" y="47371"/>
                  </a:lnTo>
                  <a:lnTo>
                    <a:pt x="1639696" y="39243"/>
                  </a:lnTo>
                  <a:lnTo>
                    <a:pt x="1641475" y="35813"/>
                  </a:lnTo>
                  <a:lnTo>
                    <a:pt x="1644904" y="33274"/>
                  </a:lnTo>
                  <a:lnTo>
                    <a:pt x="1650364" y="29337"/>
                  </a:lnTo>
                  <a:lnTo>
                    <a:pt x="1657858" y="27432"/>
                  </a:lnTo>
                  <a:lnTo>
                    <a:pt x="1724914" y="27432"/>
                  </a:lnTo>
                  <a:lnTo>
                    <a:pt x="1721054" y="20903"/>
                  </a:lnTo>
                  <a:lnTo>
                    <a:pt x="1714245" y="13588"/>
                  </a:lnTo>
                  <a:lnTo>
                    <a:pt x="1705483" y="7661"/>
                  </a:lnTo>
                  <a:lnTo>
                    <a:pt x="1694815" y="3413"/>
                  </a:lnTo>
                  <a:lnTo>
                    <a:pt x="1682242" y="855"/>
                  </a:lnTo>
                  <a:lnTo>
                    <a:pt x="1667764" y="0"/>
                  </a:lnTo>
                  <a:close/>
                </a:path>
                <a:path w="1735454" h="169545">
                  <a:moveTo>
                    <a:pt x="1724914" y="27432"/>
                  </a:moveTo>
                  <a:lnTo>
                    <a:pt x="1676781" y="27432"/>
                  </a:lnTo>
                  <a:lnTo>
                    <a:pt x="1684264" y="29337"/>
                  </a:lnTo>
                  <a:lnTo>
                    <a:pt x="1683928" y="29337"/>
                  </a:lnTo>
                  <a:lnTo>
                    <a:pt x="1697482" y="51054"/>
                  </a:lnTo>
                  <a:lnTo>
                    <a:pt x="1730502" y="49657"/>
                  </a:lnTo>
                  <a:lnTo>
                    <a:pt x="1729234" y="39243"/>
                  </a:lnTo>
                  <a:lnTo>
                    <a:pt x="1729194" y="38913"/>
                  </a:lnTo>
                  <a:lnTo>
                    <a:pt x="1726124" y="29591"/>
                  </a:lnTo>
                  <a:lnTo>
                    <a:pt x="1726041" y="29337"/>
                  </a:lnTo>
                  <a:lnTo>
                    <a:pt x="1724914" y="2743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4997196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325871" y="3344621"/>
            <a:ext cx="153479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DISCOUNTED</a:t>
            </a:r>
            <a:endParaRPr sz="1800">
              <a:latin typeface="Arial"/>
              <a:cs typeface="Arial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CASH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673718" y="2858135"/>
            <a:ext cx="2234565" cy="1548765"/>
            <a:chOff x="8673718" y="2858135"/>
            <a:chExt cx="2234565" cy="1548765"/>
          </a:xfrm>
        </p:grpSpPr>
        <p:sp>
          <p:nvSpPr>
            <p:cNvPr id="15" name="object 15" descr=""/>
            <p:cNvSpPr/>
            <p:nvPr/>
          </p:nvSpPr>
          <p:spPr>
            <a:xfrm>
              <a:off x="8695943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89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7" y="250698"/>
                  </a:lnTo>
                  <a:lnTo>
                    <a:pt x="2189987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89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138157" y="3554603"/>
              <a:ext cx="1303655" cy="169545"/>
            </a:xfrm>
            <a:custGeom>
              <a:avLst/>
              <a:gdLst/>
              <a:ahLst/>
              <a:cxnLst/>
              <a:rect l="l" t="t" r="r" b="b"/>
              <a:pathLst>
                <a:path w="1303654" h="169545">
                  <a:moveTo>
                    <a:pt x="32131" y="110109"/>
                  </a:moveTo>
                  <a:lnTo>
                    <a:pt x="0" y="113157"/>
                  </a:lnTo>
                  <a:lnTo>
                    <a:pt x="2369" y="125676"/>
                  </a:lnTo>
                  <a:lnTo>
                    <a:pt x="2452" y="126116"/>
                  </a:lnTo>
                  <a:lnTo>
                    <a:pt x="29077" y="161327"/>
                  </a:lnTo>
                  <a:lnTo>
                    <a:pt x="67564" y="169418"/>
                  </a:lnTo>
                  <a:lnTo>
                    <a:pt x="77727" y="169038"/>
                  </a:lnTo>
                  <a:lnTo>
                    <a:pt x="115792" y="155829"/>
                  </a:lnTo>
                  <a:lnTo>
                    <a:pt x="127217" y="141478"/>
                  </a:lnTo>
                  <a:lnTo>
                    <a:pt x="57785" y="141478"/>
                  </a:lnTo>
                  <a:lnTo>
                    <a:pt x="49784" y="138938"/>
                  </a:lnTo>
                  <a:lnTo>
                    <a:pt x="43942" y="133858"/>
                  </a:lnTo>
                  <a:lnTo>
                    <a:pt x="39846" y="129522"/>
                  </a:lnTo>
                  <a:lnTo>
                    <a:pt x="36512" y="124126"/>
                  </a:lnTo>
                  <a:lnTo>
                    <a:pt x="33940" y="117659"/>
                  </a:lnTo>
                  <a:lnTo>
                    <a:pt x="32131" y="110109"/>
                  </a:lnTo>
                  <a:close/>
                </a:path>
                <a:path w="1303654" h="169545">
                  <a:moveTo>
                    <a:pt x="65659" y="0"/>
                  </a:moveTo>
                  <a:lnTo>
                    <a:pt x="27116" y="8903"/>
                  </a:lnTo>
                  <a:lnTo>
                    <a:pt x="5842" y="37337"/>
                  </a:lnTo>
                  <a:lnTo>
                    <a:pt x="5842" y="45720"/>
                  </a:lnTo>
                  <a:lnTo>
                    <a:pt x="27289" y="83204"/>
                  </a:lnTo>
                  <a:lnTo>
                    <a:pt x="67653" y="97123"/>
                  </a:lnTo>
                  <a:lnTo>
                    <a:pt x="75168" y="99123"/>
                  </a:lnTo>
                  <a:lnTo>
                    <a:pt x="96520" y="109093"/>
                  </a:lnTo>
                  <a:lnTo>
                    <a:pt x="98806" y="111760"/>
                  </a:lnTo>
                  <a:lnTo>
                    <a:pt x="99949" y="115062"/>
                  </a:lnTo>
                  <a:lnTo>
                    <a:pt x="99949" y="124968"/>
                  </a:lnTo>
                  <a:lnTo>
                    <a:pt x="97282" y="130175"/>
                  </a:lnTo>
                  <a:lnTo>
                    <a:pt x="91948" y="134747"/>
                  </a:lnTo>
                  <a:lnTo>
                    <a:pt x="86487" y="139192"/>
                  </a:lnTo>
                  <a:lnTo>
                    <a:pt x="78486" y="141478"/>
                  </a:lnTo>
                  <a:lnTo>
                    <a:pt x="127217" y="141478"/>
                  </a:lnTo>
                  <a:lnTo>
                    <a:pt x="128593" y="138938"/>
                  </a:lnTo>
                  <a:lnTo>
                    <a:pt x="131048" y="132381"/>
                  </a:lnTo>
                  <a:lnTo>
                    <a:pt x="132395" y="126116"/>
                  </a:lnTo>
                  <a:lnTo>
                    <a:pt x="132490" y="125676"/>
                  </a:lnTo>
                  <a:lnTo>
                    <a:pt x="132969" y="118745"/>
                  </a:lnTo>
                  <a:lnTo>
                    <a:pt x="132767" y="115062"/>
                  </a:lnTo>
                  <a:lnTo>
                    <a:pt x="132663" y="113157"/>
                  </a:lnTo>
                  <a:lnTo>
                    <a:pt x="132564" y="111337"/>
                  </a:lnTo>
                  <a:lnTo>
                    <a:pt x="108458" y="76073"/>
                  </a:lnTo>
                  <a:lnTo>
                    <a:pt x="61813" y="61555"/>
                  </a:lnTo>
                  <a:lnTo>
                    <a:pt x="53117" y="58769"/>
                  </a:lnTo>
                  <a:lnTo>
                    <a:pt x="46660" y="56030"/>
                  </a:lnTo>
                  <a:lnTo>
                    <a:pt x="42418" y="53340"/>
                  </a:lnTo>
                  <a:lnTo>
                    <a:pt x="39116" y="50673"/>
                  </a:lnTo>
                  <a:lnTo>
                    <a:pt x="37465" y="47371"/>
                  </a:lnTo>
                  <a:lnTo>
                    <a:pt x="37465" y="39243"/>
                  </a:lnTo>
                  <a:lnTo>
                    <a:pt x="39243" y="35813"/>
                  </a:lnTo>
                  <a:lnTo>
                    <a:pt x="42672" y="33274"/>
                  </a:lnTo>
                  <a:lnTo>
                    <a:pt x="48133" y="29337"/>
                  </a:lnTo>
                  <a:lnTo>
                    <a:pt x="55625" y="27432"/>
                  </a:lnTo>
                  <a:lnTo>
                    <a:pt x="122744" y="27432"/>
                  </a:lnTo>
                  <a:lnTo>
                    <a:pt x="118877" y="20903"/>
                  </a:lnTo>
                  <a:lnTo>
                    <a:pt x="112014" y="13588"/>
                  </a:lnTo>
                  <a:lnTo>
                    <a:pt x="103252" y="7661"/>
                  </a:lnTo>
                  <a:lnTo>
                    <a:pt x="92598" y="3413"/>
                  </a:lnTo>
                  <a:lnTo>
                    <a:pt x="80063" y="855"/>
                  </a:lnTo>
                  <a:lnTo>
                    <a:pt x="65659" y="0"/>
                  </a:lnTo>
                  <a:close/>
                </a:path>
                <a:path w="1303654" h="169545">
                  <a:moveTo>
                    <a:pt x="122744" y="27432"/>
                  </a:moveTo>
                  <a:lnTo>
                    <a:pt x="74549" y="27432"/>
                  </a:lnTo>
                  <a:lnTo>
                    <a:pt x="82032" y="29337"/>
                  </a:lnTo>
                  <a:lnTo>
                    <a:pt x="81696" y="29337"/>
                  </a:lnTo>
                  <a:lnTo>
                    <a:pt x="95250" y="51054"/>
                  </a:lnTo>
                  <a:lnTo>
                    <a:pt x="128397" y="49657"/>
                  </a:lnTo>
                  <a:lnTo>
                    <a:pt x="127075" y="39243"/>
                  </a:lnTo>
                  <a:lnTo>
                    <a:pt x="127033" y="38913"/>
                  </a:lnTo>
                  <a:lnTo>
                    <a:pt x="123956" y="29591"/>
                  </a:lnTo>
                  <a:lnTo>
                    <a:pt x="123872" y="29337"/>
                  </a:lnTo>
                  <a:lnTo>
                    <a:pt x="122744" y="27432"/>
                  </a:lnTo>
                  <a:close/>
                </a:path>
                <a:path w="1303654" h="169545">
                  <a:moveTo>
                    <a:pt x="180975" y="2794"/>
                  </a:moveTo>
                  <a:lnTo>
                    <a:pt x="142240" y="2794"/>
                  </a:lnTo>
                  <a:lnTo>
                    <a:pt x="202184" y="97536"/>
                  </a:lnTo>
                  <a:lnTo>
                    <a:pt x="202184" y="166497"/>
                  </a:lnTo>
                  <a:lnTo>
                    <a:pt x="235076" y="166497"/>
                  </a:lnTo>
                  <a:lnTo>
                    <a:pt x="235076" y="97790"/>
                  </a:lnTo>
                  <a:lnTo>
                    <a:pt x="254230" y="67564"/>
                  </a:lnTo>
                  <a:lnTo>
                    <a:pt x="219456" y="67564"/>
                  </a:lnTo>
                  <a:lnTo>
                    <a:pt x="180975" y="2794"/>
                  </a:lnTo>
                  <a:close/>
                </a:path>
                <a:path w="1303654" h="169545">
                  <a:moveTo>
                    <a:pt x="295275" y="2794"/>
                  </a:moveTo>
                  <a:lnTo>
                    <a:pt x="257175" y="2794"/>
                  </a:lnTo>
                  <a:lnTo>
                    <a:pt x="219456" y="67564"/>
                  </a:lnTo>
                  <a:lnTo>
                    <a:pt x="254230" y="67564"/>
                  </a:lnTo>
                  <a:lnTo>
                    <a:pt x="295275" y="2794"/>
                  </a:lnTo>
                  <a:close/>
                </a:path>
                <a:path w="1303654" h="169545">
                  <a:moveTo>
                    <a:pt x="342519" y="2794"/>
                  </a:moveTo>
                  <a:lnTo>
                    <a:pt x="310388" y="2794"/>
                  </a:lnTo>
                  <a:lnTo>
                    <a:pt x="310388" y="166497"/>
                  </a:lnTo>
                  <a:lnTo>
                    <a:pt x="341122" y="166497"/>
                  </a:lnTo>
                  <a:lnTo>
                    <a:pt x="341122" y="59817"/>
                  </a:lnTo>
                  <a:lnTo>
                    <a:pt x="377487" y="59817"/>
                  </a:lnTo>
                  <a:lnTo>
                    <a:pt x="342519" y="2794"/>
                  </a:lnTo>
                  <a:close/>
                </a:path>
                <a:path w="1303654" h="169545">
                  <a:moveTo>
                    <a:pt x="377487" y="59817"/>
                  </a:moveTo>
                  <a:lnTo>
                    <a:pt x="341122" y="59817"/>
                  </a:lnTo>
                  <a:lnTo>
                    <a:pt x="407035" y="166497"/>
                  </a:lnTo>
                  <a:lnTo>
                    <a:pt x="440309" y="166497"/>
                  </a:lnTo>
                  <a:lnTo>
                    <a:pt x="440309" y="112141"/>
                  </a:lnTo>
                  <a:lnTo>
                    <a:pt x="409575" y="112141"/>
                  </a:lnTo>
                  <a:lnTo>
                    <a:pt x="377487" y="59817"/>
                  </a:lnTo>
                  <a:close/>
                </a:path>
                <a:path w="1303654" h="169545">
                  <a:moveTo>
                    <a:pt x="440309" y="2794"/>
                  </a:moveTo>
                  <a:lnTo>
                    <a:pt x="409575" y="2794"/>
                  </a:lnTo>
                  <a:lnTo>
                    <a:pt x="409575" y="112141"/>
                  </a:lnTo>
                  <a:lnTo>
                    <a:pt x="440309" y="112141"/>
                  </a:lnTo>
                  <a:lnTo>
                    <a:pt x="440309" y="2794"/>
                  </a:lnTo>
                  <a:close/>
                </a:path>
                <a:path w="1303654" h="169545">
                  <a:moveTo>
                    <a:pt x="596011" y="2794"/>
                  </a:moveTo>
                  <a:lnTo>
                    <a:pt x="474725" y="2794"/>
                  </a:lnTo>
                  <a:lnTo>
                    <a:pt x="474725" y="166497"/>
                  </a:lnTo>
                  <a:lnTo>
                    <a:pt x="599186" y="166497"/>
                  </a:lnTo>
                  <a:lnTo>
                    <a:pt x="599186" y="138938"/>
                  </a:lnTo>
                  <a:lnTo>
                    <a:pt x="507746" y="138938"/>
                  </a:lnTo>
                  <a:lnTo>
                    <a:pt x="507746" y="94361"/>
                  </a:lnTo>
                  <a:lnTo>
                    <a:pt x="589915" y="94361"/>
                  </a:lnTo>
                  <a:lnTo>
                    <a:pt x="589915" y="66802"/>
                  </a:lnTo>
                  <a:lnTo>
                    <a:pt x="507746" y="66802"/>
                  </a:lnTo>
                  <a:lnTo>
                    <a:pt x="507746" y="30480"/>
                  </a:lnTo>
                  <a:lnTo>
                    <a:pt x="596011" y="30480"/>
                  </a:lnTo>
                  <a:lnTo>
                    <a:pt x="596011" y="2794"/>
                  </a:lnTo>
                  <a:close/>
                </a:path>
                <a:path w="1303654" h="169545">
                  <a:moveTo>
                    <a:pt x="695198" y="2794"/>
                  </a:moveTo>
                  <a:lnTo>
                    <a:pt x="625728" y="2794"/>
                  </a:lnTo>
                  <a:lnTo>
                    <a:pt x="625728" y="166497"/>
                  </a:lnTo>
                  <a:lnTo>
                    <a:pt x="658749" y="166497"/>
                  </a:lnTo>
                  <a:lnTo>
                    <a:pt x="658749" y="98171"/>
                  </a:lnTo>
                  <a:lnTo>
                    <a:pt x="723080" y="98171"/>
                  </a:lnTo>
                  <a:lnTo>
                    <a:pt x="716280" y="94234"/>
                  </a:lnTo>
                  <a:lnTo>
                    <a:pt x="726376" y="92140"/>
                  </a:lnTo>
                  <a:lnTo>
                    <a:pt x="735139" y="88915"/>
                  </a:lnTo>
                  <a:lnTo>
                    <a:pt x="742569" y="84572"/>
                  </a:lnTo>
                  <a:lnTo>
                    <a:pt x="748665" y="79121"/>
                  </a:lnTo>
                  <a:lnTo>
                    <a:pt x="753405" y="72715"/>
                  </a:lnTo>
                  <a:lnTo>
                    <a:pt x="753735" y="72009"/>
                  </a:lnTo>
                  <a:lnTo>
                    <a:pt x="658749" y="72009"/>
                  </a:lnTo>
                  <a:lnTo>
                    <a:pt x="658749" y="30480"/>
                  </a:lnTo>
                  <a:lnTo>
                    <a:pt x="756111" y="30480"/>
                  </a:lnTo>
                  <a:lnTo>
                    <a:pt x="755495" y="28745"/>
                  </a:lnTo>
                  <a:lnTo>
                    <a:pt x="717867" y="3921"/>
                  </a:lnTo>
                  <a:lnTo>
                    <a:pt x="707437" y="3077"/>
                  </a:lnTo>
                  <a:lnTo>
                    <a:pt x="695198" y="2794"/>
                  </a:lnTo>
                  <a:close/>
                </a:path>
                <a:path w="1303654" h="169545">
                  <a:moveTo>
                    <a:pt x="723080" y="98171"/>
                  </a:moveTo>
                  <a:lnTo>
                    <a:pt x="672973" y="98171"/>
                  </a:lnTo>
                  <a:lnTo>
                    <a:pt x="678561" y="98806"/>
                  </a:lnTo>
                  <a:lnTo>
                    <a:pt x="681990" y="99949"/>
                  </a:lnTo>
                  <a:lnTo>
                    <a:pt x="709422" y="130810"/>
                  </a:lnTo>
                  <a:lnTo>
                    <a:pt x="733298" y="166497"/>
                  </a:lnTo>
                  <a:lnTo>
                    <a:pt x="772795" y="166497"/>
                  </a:lnTo>
                  <a:lnTo>
                    <a:pt x="747240" y="125684"/>
                  </a:lnTo>
                  <a:lnTo>
                    <a:pt x="723519" y="98425"/>
                  </a:lnTo>
                  <a:lnTo>
                    <a:pt x="723080" y="98171"/>
                  </a:lnTo>
                  <a:close/>
                </a:path>
                <a:path w="1303654" h="169545">
                  <a:moveTo>
                    <a:pt x="756111" y="30480"/>
                  </a:moveTo>
                  <a:lnTo>
                    <a:pt x="697865" y="30480"/>
                  </a:lnTo>
                  <a:lnTo>
                    <a:pt x="705993" y="30734"/>
                  </a:lnTo>
                  <a:lnTo>
                    <a:pt x="708660" y="31114"/>
                  </a:lnTo>
                  <a:lnTo>
                    <a:pt x="725424" y="45338"/>
                  </a:lnTo>
                  <a:lnTo>
                    <a:pt x="725424" y="55753"/>
                  </a:lnTo>
                  <a:lnTo>
                    <a:pt x="691131" y="72009"/>
                  </a:lnTo>
                  <a:lnTo>
                    <a:pt x="753735" y="72009"/>
                  </a:lnTo>
                  <a:lnTo>
                    <a:pt x="756777" y="65500"/>
                  </a:lnTo>
                  <a:lnTo>
                    <a:pt x="758791" y="57475"/>
                  </a:lnTo>
                  <a:lnTo>
                    <a:pt x="759460" y="48641"/>
                  </a:lnTo>
                  <a:lnTo>
                    <a:pt x="759027" y="41612"/>
                  </a:lnTo>
                  <a:lnTo>
                    <a:pt x="757713" y="34988"/>
                  </a:lnTo>
                  <a:lnTo>
                    <a:pt x="756201" y="30734"/>
                  </a:lnTo>
                  <a:lnTo>
                    <a:pt x="756111" y="30480"/>
                  </a:lnTo>
                  <a:close/>
                </a:path>
                <a:path w="1303654" h="169545">
                  <a:moveTo>
                    <a:pt x="865759" y="0"/>
                  </a:moveTo>
                  <a:lnTo>
                    <a:pt x="826516" y="8127"/>
                  </a:lnTo>
                  <a:lnTo>
                    <a:pt x="795147" y="38608"/>
                  </a:lnTo>
                  <a:lnTo>
                    <a:pt x="784547" y="82804"/>
                  </a:lnTo>
                  <a:lnTo>
                    <a:pt x="784478" y="84074"/>
                  </a:lnTo>
                  <a:lnTo>
                    <a:pt x="785074" y="95648"/>
                  </a:lnTo>
                  <a:lnTo>
                    <a:pt x="786786" y="106299"/>
                  </a:lnTo>
                  <a:lnTo>
                    <a:pt x="786860" y="106759"/>
                  </a:lnTo>
                  <a:lnTo>
                    <a:pt x="806021" y="145351"/>
                  </a:lnTo>
                  <a:lnTo>
                    <a:pt x="843502" y="166560"/>
                  </a:lnTo>
                  <a:lnTo>
                    <a:pt x="867537" y="169291"/>
                  </a:lnTo>
                  <a:lnTo>
                    <a:pt x="877607" y="168814"/>
                  </a:lnTo>
                  <a:lnTo>
                    <a:pt x="916654" y="157642"/>
                  </a:lnTo>
                  <a:lnTo>
                    <a:pt x="937514" y="143891"/>
                  </a:lnTo>
                  <a:lnTo>
                    <a:pt x="937514" y="140970"/>
                  </a:lnTo>
                  <a:lnTo>
                    <a:pt x="865377" y="140970"/>
                  </a:lnTo>
                  <a:lnTo>
                    <a:pt x="855400" y="140065"/>
                  </a:lnTo>
                  <a:lnTo>
                    <a:pt x="821753" y="108219"/>
                  </a:lnTo>
                  <a:lnTo>
                    <a:pt x="818515" y="82804"/>
                  </a:lnTo>
                  <a:lnTo>
                    <a:pt x="819208" y="71665"/>
                  </a:lnTo>
                  <a:lnTo>
                    <a:pt x="838273" y="36036"/>
                  </a:lnTo>
                  <a:lnTo>
                    <a:pt x="855130" y="29273"/>
                  </a:lnTo>
                  <a:lnTo>
                    <a:pt x="854326" y="29273"/>
                  </a:lnTo>
                  <a:lnTo>
                    <a:pt x="865759" y="28321"/>
                  </a:lnTo>
                  <a:lnTo>
                    <a:pt x="927552" y="28321"/>
                  </a:lnTo>
                  <a:lnTo>
                    <a:pt x="927417" y="28051"/>
                  </a:lnTo>
                  <a:lnTo>
                    <a:pt x="892905" y="3222"/>
                  </a:lnTo>
                  <a:lnTo>
                    <a:pt x="880165" y="807"/>
                  </a:lnTo>
                  <a:lnTo>
                    <a:pt x="865759" y="0"/>
                  </a:lnTo>
                  <a:close/>
                </a:path>
                <a:path w="1303654" h="169545">
                  <a:moveTo>
                    <a:pt x="937514" y="78740"/>
                  </a:moveTo>
                  <a:lnTo>
                    <a:pt x="866267" y="78740"/>
                  </a:lnTo>
                  <a:lnTo>
                    <a:pt x="866267" y="106299"/>
                  </a:lnTo>
                  <a:lnTo>
                    <a:pt x="904113" y="106299"/>
                  </a:lnTo>
                  <a:lnTo>
                    <a:pt x="904113" y="127000"/>
                  </a:lnTo>
                  <a:lnTo>
                    <a:pt x="899160" y="130937"/>
                  </a:lnTo>
                  <a:lnTo>
                    <a:pt x="893191" y="134239"/>
                  </a:lnTo>
                  <a:lnTo>
                    <a:pt x="886206" y="136906"/>
                  </a:lnTo>
                  <a:lnTo>
                    <a:pt x="879221" y="139700"/>
                  </a:lnTo>
                  <a:lnTo>
                    <a:pt x="872363" y="140970"/>
                  </a:lnTo>
                  <a:lnTo>
                    <a:pt x="937514" y="140970"/>
                  </a:lnTo>
                  <a:lnTo>
                    <a:pt x="937514" y="78740"/>
                  </a:lnTo>
                  <a:close/>
                </a:path>
                <a:path w="1303654" h="169545">
                  <a:moveTo>
                    <a:pt x="927552" y="28321"/>
                  </a:moveTo>
                  <a:lnTo>
                    <a:pt x="875284" y="28321"/>
                  </a:lnTo>
                  <a:lnTo>
                    <a:pt x="883158" y="30607"/>
                  </a:lnTo>
                  <a:lnTo>
                    <a:pt x="889508" y="35306"/>
                  </a:lnTo>
                  <a:lnTo>
                    <a:pt x="895858" y="39877"/>
                  </a:lnTo>
                  <a:lnTo>
                    <a:pt x="900302" y="46227"/>
                  </a:lnTo>
                  <a:lnTo>
                    <a:pt x="902589" y="54229"/>
                  </a:lnTo>
                  <a:lnTo>
                    <a:pt x="935355" y="48133"/>
                  </a:lnTo>
                  <a:lnTo>
                    <a:pt x="932136" y="37490"/>
                  </a:lnTo>
                  <a:lnTo>
                    <a:pt x="927552" y="28321"/>
                  </a:lnTo>
                  <a:close/>
                </a:path>
                <a:path w="1303654" h="169545">
                  <a:moveTo>
                    <a:pt x="1000506" y="2794"/>
                  </a:moveTo>
                  <a:lnTo>
                    <a:pt x="967486" y="2794"/>
                  </a:lnTo>
                  <a:lnTo>
                    <a:pt x="967486" y="166497"/>
                  </a:lnTo>
                  <a:lnTo>
                    <a:pt x="1000506" y="166497"/>
                  </a:lnTo>
                  <a:lnTo>
                    <a:pt x="1000506" y="2794"/>
                  </a:lnTo>
                  <a:close/>
                </a:path>
                <a:path w="1303654" h="169545">
                  <a:moveTo>
                    <a:pt x="1149223" y="2794"/>
                  </a:moveTo>
                  <a:lnTo>
                    <a:pt x="1027938" y="2794"/>
                  </a:lnTo>
                  <a:lnTo>
                    <a:pt x="1027938" y="166497"/>
                  </a:lnTo>
                  <a:lnTo>
                    <a:pt x="1152398" y="166497"/>
                  </a:lnTo>
                  <a:lnTo>
                    <a:pt x="1152398" y="138938"/>
                  </a:lnTo>
                  <a:lnTo>
                    <a:pt x="1060958" y="138938"/>
                  </a:lnTo>
                  <a:lnTo>
                    <a:pt x="1060958" y="94361"/>
                  </a:lnTo>
                  <a:lnTo>
                    <a:pt x="1143127" y="94361"/>
                  </a:lnTo>
                  <a:lnTo>
                    <a:pt x="1143127" y="66802"/>
                  </a:lnTo>
                  <a:lnTo>
                    <a:pt x="1060958" y="66802"/>
                  </a:lnTo>
                  <a:lnTo>
                    <a:pt x="1060958" y="30480"/>
                  </a:lnTo>
                  <a:lnTo>
                    <a:pt x="1149223" y="30480"/>
                  </a:lnTo>
                  <a:lnTo>
                    <a:pt x="1149223" y="2794"/>
                  </a:lnTo>
                  <a:close/>
                </a:path>
                <a:path w="1303654" h="169545">
                  <a:moveTo>
                    <a:pt x="1202563" y="110109"/>
                  </a:moveTo>
                  <a:lnTo>
                    <a:pt x="1170432" y="113157"/>
                  </a:lnTo>
                  <a:lnTo>
                    <a:pt x="1172801" y="125676"/>
                  </a:lnTo>
                  <a:lnTo>
                    <a:pt x="1172884" y="126116"/>
                  </a:lnTo>
                  <a:lnTo>
                    <a:pt x="1199509" y="161327"/>
                  </a:lnTo>
                  <a:lnTo>
                    <a:pt x="1237996" y="169418"/>
                  </a:lnTo>
                  <a:lnTo>
                    <a:pt x="1248159" y="169038"/>
                  </a:lnTo>
                  <a:lnTo>
                    <a:pt x="1286224" y="155829"/>
                  </a:lnTo>
                  <a:lnTo>
                    <a:pt x="1297649" y="141478"/>
                  </a:lnTo>
                  <a:lnTo>
                    <a:pt x="1228217" y="141478"/>
                  </a:lnTo>
                  <a:lnTo>
                    <a:pt x="1220216" y="138938"/>
                  </a:lnTo>
                  <a:lnTo>
                    <a:pt x="1214374" y="133858"/>
                  </a:lnTo>
                  <a:lnTo>
                    <a:pt x="1210278" y="129522"/>
                  </a:lnTo>
                  <a:lnTo>
                    <a:pt x="1206944" y="124126"/>
                  </a:lnTo>
                  <a:lnTo>
                    <a:pt x="1204372" y="117659"/>
                  </a:lnTo>
                  <a:lnTo>
                    <a:pt x="1202563" y="110109"/>
                  </a:lnTo>
                  <a:close/>
                </a:path>
                <a:path w="1303654" h="169545">
                  <a:moveTo>
                    <a:pt x="1236091" y="0"/>
                  </a:moveTo>
                  <a:lnTo>
                    <a:pt x="1197548" y="8903"/>
                  </a:lnTo>
                  <a:lnTo>
                    <a:pt x="1176274" y="37337"/>
                  </a:lnTo>
                  <a:lnTo>
                    <a:pt x="1176274" y="45720"/>
                  </a:lnTo>
                  <a:lnTo>
                    <a:pt x="1197721" y="83204"/>
                  </a:lnTo>
                  <a:lnTo>
                    <a:pt x="1238085" y="97123"/>
                  </a:lnTo>
                  <a:lnTo>
                    <a:pt x="1245600" y="99123"/>
                  </a:lnTo>
                  <a:lnTo>
                    <a:pt x="1266952" y="109093"/>
                  </a:lnTo>
                  <a:lnTo>
                    <a:pt x="1269238" y="111760"/>
                  </a:lnTo>
                  <a:lnTo>
                    <a:pt x="1270381" y="115062"/>
                  </a:lnTo>
                  <a:lnTo>
                    <a:pt x="1270381" y="124968"/>
                  </a:lnTo>
                  <a:lnTo>
                    <a:pt x="1267714" y="130175"/>
                  </a:lnTo>
                  <a:lnTo>
                    <a:pt x="1262380" y="134747"/>
                  </a:lnTo>
                  <a:lnTo>
                    <a:pt x="1256919" y="139192"/>
                  </a:lnTo>
                  <a:lnTo>
                    <a:pt x="1248918" y="141478"/>
                  </a:lnTo>
                  <a:lnTo>
                    <a:pt x="1297649" y="141478"/>
                  </a:lnTo>
                  <a:lnTo>
                    <a:pt x="1303401" y="118745"/>
                  </a:lnTo>
                  <a:lnTo>
                    <a:pt x="1303199" y="115062"/>
                  </a:lnTo>
                  <a:lnTo>
                    <a:pt x="1303095" y="113157"/>
                  </a:lnTo>
                  <a:lnTo>
                    <a:pt x="1302996" y="111337"/>
                  </a:lnTo>
                  <a:lnTo>
                    <a:pt x="1278890" y="76073"/>
                  </a:lnTo>
                  <a:lnTo>
                    <a:pt x="1232245" y="61555"/>
                  </a:lnTo>
                  <a:lnTo>
                    <a:pt x="1223549" y="58769"/>
                  </a:lnTo>
                  <a:lnTo>
                    <a:pt x="1217092" y="56030"/>
                  </a:lnTo>
                  <a:lnTo>
                    <a:pt x="1212850" y="53340"/>
                  </a:lnTo>
                  <a:lnTo>
                    <a:pt x="1209548" y="50673"/>
                  </a:lnTo>
                  <a:lnTo>
                    <a:pt x="1207897" y="47371"/>
                  </a:lnTo>
                  <a:lnTo>
                    <a:pt x="1207897" y="39243"/>
                  </a:lnTo>
                  <a:lnTo>
                    <a:pt x="1209675" y="35813"/>
                  </a:lnTo>
                  <a:lnTo>
                    <a:pt x="1213103" y="33274"/>
                  </a:lnTo>
                  <a:lnTo>
                    <a:pt x="1218565" y="29337"/>
                  </a:lnTo>
                  <a:lnTo>
                    <a:pt x="1226058" y="27432"/>
                  </a:lnTo>
                  <a:lnTo>
                    <a:pt x="1293176" y="27432"/>
                  </a:lnTo>
                  <a:lnTo>
                    <a:pt x="1289309" y="20903"/>
                  </a:lnTo>
                  <a:lnTo>
                    <a:pt x="1282446" y="13588"/>
                  </a:lnTo>
                  <a:lnTo>
                    <a:pt x="1273684" y="7661"/>
                  </a:lnTo>
                  <a:lnTo>
                    <a:pt x="1263030" y="3413"/>
                  </a:lnTo>
                  <a:lnTo>
                    <a:pt x="1250495" y="855"/>
                  </a:lnTo>
                  <a:lnTo>
                    <a:pt x="1236091" y="0"/>
                  </a:lnTo>
                  <a:close/>
                </a:path>
                <a:path w="1303654" h="169545">
                  <a:moveTo>
                    <a:pt x="1293176" y="27432"/>
                  </a:moveTo>
                  <a:lnTo>
                    <a:pt x="1244981" y="27432"/>
                  </a:lnTo>
                  <a:lnTo>
                    <a:pt x="1252464" y="29337"/>
                  </a:lnTo>
                  <a:lnTo>
                    <a:pt x="1252128" y="29337"/>
                  </a:lnTo>
                  <a:lnTo>
                    <a:pt x="1265682" y="51054"/>
                  </a:lnTo>
                  <a:lnTo>
                    <a:pt x="1298828" y="49657"/>
                  </a:lnTo>
                  <a:lnTo>
                    <a:pt x="1297507" y="39243"/>
                  </a:lnTo>
                  <a:lnTo>
                    <a:pt x="1297465" y="38913"/>
                  </a:lnTo>
                  <a:lnTo>
                    <a:pt x="1294388" y="29591"/>
                  </a:lnTo>
                  <a:lnTo>
                    <a:pt x="1294304" y="29337"/>
                  </a:lnTo>
                  <a:lnTo>
                    <a:pt x="1293176" y="2743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454777" y="4932121"/>
            <a:ext cx="12871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732914" y="4952491"/>
            <a:ext cx="150241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Outside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9099042" y="4932121"/>
            <a:ext cx="144843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+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=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626279"/>
                </a:solidFill>
                <a:latin typeface="Arial"/>
                <a:cs typeface="Arial"/>
              </a:rPr>
              <a:t>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3523" cy="685800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EXECUTIVE</a:t>
            </a:r>
            <a:r>
              <a:rPr dirty="0" sz="3200" spc="-35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SUMMARY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15027" y="3428491"/>
            <a:ext cx="236791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Equinix</a:t>
            </a:r>
            <a:r>
              <a:rPr dirty="0" spc="-85"/>
              <a:t> </a:t>
            </a:r>
            <a:r>
              <a:rPr dirty="0"/>
              <a:t>Revenue</a:t>
            </a:r>
            <a:r>
              <a:rPr dirty="0" spc="-45"/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/>
              <a:t>Free</a:t>
            </a:r>
            <a:r>
              <a:rPr dirty="0" spc="-80"/>
              <a:t> </a:t>
            </a:r>
            <a:r>
              <a:rPr dirty="0"/>
              <a:t>Cash</a:t>
            </a:r>
            <a:r>
              <a:rPr dirty="0" spc="-20"/>
              <a:t> </a:t>
            </a:r>
            <a:r>
              <a:rPr dirty="0"/>
              <a:t>Flow</a:t>
            </a:r>
            <a:r>
              <a:rPr dirty="0" spc="-100"/>
              <a:t> </a:t>
            </a:r>
            <a:r>
              <a:rPr dirty="0" spc="-10"/>
              <a:t>Projections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Equinix‘s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standalone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DCF</a:t>
            </a:r>
            <a:r>
              <a:rPr dirty="0" sz="1150" spc="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valuation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assumptions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align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with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management</a:t>
            </a:r>
            <a:r>
              <a:rPr dirty="0" sz="1150" spc="2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estimates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project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revenue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CAGR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8.2%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(FY24-</a:t>
            </a:r>
            <a:r>
              <a:rPr dirty="0" sz="1150" spc="-25" b="0">
                <a:latin typeface="Arial MT"/>
                <a:cs typeface="Arial MT"/>
              </a:rPr>
              <a:t>29)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35153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flow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forecast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assumptions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(base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case)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7640" y="1100785"/>
            <a:ext cx="43211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amount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10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data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expected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20" b="1">
                <a:latin typeface="Arial"/>
                <a:cs typeface="Arial"/>
              </a:rPr>
              <a:t> rise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392758"/>
            <a:ext cx="22345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Total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number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IBX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10">
                <a:latin typeface="Arial MT"/>
                <a:cs typeface="Arial MT"/>
              </a:rPr>
              <a:t> centers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00252" y="3613226"/>
            <a:ext cx="51396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will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increase its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revenues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all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regions,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especially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EMEA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0252" y="3905503"/>
            <a:ext cx="28067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projections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geography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bn)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17640" y="3322142"/>
            <a:ext cx="3887470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R="16510">
              <a:lnSpc>
                <a:spcPct val="100000"/>
              </a:lnSpc>
              <a:spcBef>
                <a:spcPts val="110"/>
              </a:spcBef>
              <a:tabLst>
                <a:tab pos="631825" algn="l"/>
                <a:tab pos="1221105" algn="l"/>
                <a:tab pos="1852930" algn="l"/>
                <a:tab pos="2485390" algn="l"/>
                <a:tab pos="3117215" algn="l"/>
              </a:tabLst>
            </a:pPr>
            <a:r>
              <a:rPr dirty="0" sz="1000" spc="-20">
                <a:latin typeface="Arial MT"/>
                <a:cs typeface="Arial MT"/>
              </a:rPr>
              <a:t>2022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0">
                <a:latin typeface="Arial MT"/>
                <a:cs typeface="Arial MT"/>
              </a:rPr>
              <a:t>2023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dirty="0" sz="1300" b="1">
                <a:latin typeface="Arial"/>
                <a:cs typeface="Arial"/>
              </a:rPr>
              <a:t>FCFF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expected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increase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319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bps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2029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17640" y="3905503"/>
            <a:ext cx="215265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Free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Cash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Flow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forecasts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1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m)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07885" y="4142104"/>
            <a:ext cx="5038725" cy="1655445"/>
            <a:chOff x="607885" y="4142104"/>
            <a:chExt cx="5038725" cy="1655445"/>
          </a:xfrm>
        </p:grpSpPr>
        <p:sp>
          <p:nvSpPr>
            <p:cNvPr id="17" name="object 17" descr=""/>
            <p:cNvSpPr/>
            <p:nvPr/>
          </p:nvSpPr>
          <p:spPr>
            <a:xfrm>
              <a:off x="754380" y="5468111"/>
              <a:ext cx="974090" cy="325120"/>
            </a:xfrm>
            <a:custGeom>
              <a:avLst/>
              <a:gdLst/>
              <a:ahLst/>
              <a:cxnLst/>
              <a:rect l="l" t="t" r="r" b="b"/>
              <a:pathLst>
                <a:path w="974089" h="325120">
                  <a:moveTo>
                    <a:pt x="347459" y="27432"/>
                  </a:moveTo>
                  <a:lnTo>
                    <a:pt x="0" y="27432"/>
                  </a:lnTo>
                  <a:lnTo>
                    <a:pt x="0" y="324612"/>
                  </a:lnTo>
                  <a:lnTo>
                    <a:pt x="347459" y="324612"/>
                  </a:lnTo>
                  <a:lnTo>
                    <a:pt x="347459" y="27432"/>
                  </a:lnTo>
                  <a:close/>
                </a:path>
                <a:path w="974089" h="325120">
                  <a:moveTo>
                    <a:pt x="973823" y="0"/>
                  </a:moveTo>
                  <a:lnTo>
                    <a:pt x="626364" y="0"/>
                  </a:lnTo>
                  <a:lnTo>
                    <a:pt x="626364" y="324612"/>
                  </a:lnTo>
                  <a:lnTo>
                    <a:pt x="973823" y="324612"/>
                  </a:lnTo>
                  <a:lnTo>
                    <a:pt x="97382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011680" y="5289803"/>
              <a:ext cx="3488690" cy="502920"/>
            </a:xfrm>
            <a:custGeom>
              <a:avLst/>
              <a:gdLst/>
              <a:ahLst/>
              <a:cxnLst/>
              <a:rect l="l" t="t" r="r" b="b"/>
              <a:pathLst>
                <a:path w="3488690" h="502920">
                  <a:moveTo>
                    <a:pt x="347472" y="155448"/>
                  </a:moveTo>
                  <a:lnTo>
                    <a:pt x="0" y="155448"/>
                  </a:lnTo>
                  <a:lnTo>
                    <a:pt x="0" y="502920"/>
                  </a:lnTo>
                  <a:lnTo>
                    <a:pt x="347472" y="502920"/>
                  </a:lnTo>
                  <a:lnTo>
                    <a:pt x="347472" y="155448"/>
                  </a:lnTo>
                  <a:close/>
                </a:path>
                <a:path w="3488690" h="502920">
                  <a:moveTo>
                    <a:pt x="973836" y="128016"/>
                  </a:moveTo>
                  <a:lnTo>
                    <a:pt x="626364" y="128016"/>
                  </a:lnTo>
                  <a:lnTo>
                    <a:pt x="626364" y="502920"/>
                  </a:lnTo>
                  <a:lnTo>
                    <a:pt x="973836" y="502920"/>
                  </a:lnTo>
                  <a:lnTo>
                    <a:pt x="973836" y="128016"/>
                  </a:lnTo>
                  <a:close/>
                </a:path>
                <a:path w="3488690" h="502920">
                  <a:moveTo>
                    <a:pt x="1604772" y="96012"/>
                  </a:moveTo>
                  <a:lnTo>
                    <a:pt x="1257287" y="96012"/>
                  </a:lnTo>
                  <a:lnTo>
                    <a:pt x="1257287" y="502920"/>
                  </a:lnTo>
                  <a:lnTo>
                    <a:pt x="1604772" y="502920"/>
                  </a:lnTo>
                  <a:lnTo>
                    <a:pt x="1604772" y="96012"/>
                  </a:lnTo>
                  <a:close/>
                </a:path>
                <a:path w="3488690" h="502920">
                  <a:moveTo>
                    <a:pt x="2231136" y="64008"/>
                  </a:moveTo>
                  <a:lnTo>
                    <a:pt x="1883664" y="64008"/>
                  </a:lnTo>
                  <a:lnTo>
                    <a:pt x="1883664" y="502920"/>
                  </a:lnTo>
                  <a:lnTo>
                    <a:pt x="2231136" y="502920"/>
                  </a:lnTo>
                  <a:lnTo>
                    <a:pt x="2231136" y="64008"/>
                  </a:lnTo>
                  <a:close/>
                </a:path>
                <a:path w="3488690" h="502920">
                  <a:moveTo>
                    <a:pt x="2862072" y="32004"/>
                  </a:moveTo>
                  <a:lnTo>
                    <a:pt x="2514600" y="32004"/>
                  </a:lnTo>
                  <a:lnTo>
                    <a:pt x="2514600" y="502920"/>
                  </a:lnTo>
                  <a:lnTo>
                    <a:pt x="2862072" y="502920"/>
                  </a:lnTo>
                  <a:lnTo>
                    <a:pt x="2862072" y="32004"/>
                  </a:lnTo>
                  <a:close/>
                </a:path>
                <a:path w="3488690" h="502920">
                  <a:moveTo>
                    <a:pt x="3488436" y="0"/>
                  </a:moveTo>
                  <a:lnTo>
                    <a:pt x="3140964" y="0"/>
                  </a:lnTo>
                  <a:lnTo>
                    <a:pt x="3140964" y="502920"/>
                  </a:lnTo>
                  <a:lnTo>
                    <a:pt x="3488436" y="502920"/>
                  </a:lnTo>
                  <a:lnTo>
                    <a:pt x="3488436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4380" y="5216651"/>
              <a:ext cx="974090" cy="279400"/>
            </a:xfrm>
            <a:custGeom>
              <a:avLst/>
              <a:gdLst/>
              <a:ahLst/>
              <a:cxnLst/>
              <a:rect l="l" t="t" r="r" b="b"/>
              <a:pathLst>
                <a:path w="974089" h="279400">
                  <a:moveTo>
                    <a:pt x="347459" y="68580"/>
                  </a:moveTo>
                  <a:lnTo>
                    <a:pt x="0" y="68580"/>
                  </a:lnTo>
                  <a:lnTo>
                    <a:pt x="0" y="278892"/>
                  </a:lnTo>
                  <a:lnTo>
                    <a:pt x="347459" y="278892"/>
                  </a:lnTo>
                  <a:lnTo>
                    <a:pt x="347459" y="68580"/>
                  </a:lnTo>
                  <a:close/>
                </a:path>
                <a:path w="974089" h="279400">
                  <a:moveTo>
                    <a:pt x="973823" y="0"/>
                  </a:moveTo>
                  <a:lnTo>
                    <a:pt x="626364" y="0"/>
                  </a:lnTo>
                  <a:lnTo>
                    <a:pt x="626364" y="251460"/>
                  </a:lnTo>
                  <a:lnTo>
                    <a:pt x="973823" y="251460"/>
                  </a:lnTo>
                  <a:lnTo>
                    <a:pt x="97382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11680" y="4873751"/>
              <a:ext cx="3488690" cy="571500"/>
            </a:xfrm>
            <a:custGeom>
              <a:avLst/>
              <a:gdLst/>
              <a:ahLst/>
              <a:cxnLst/>
              <a:rect l="l" t="t" r="r" b="b"/>
              <a:pathLst>
                <a:path w="3488690" h="571500">
                  <a:moveTo>
                    <a:pt x="347472" y="292608"/>
                  </a:moveTo>
                  <a:lnTo>
                    <a:pt x="0" y="292608"/>
                  </a:lnTo>
                  <a:lnTo>
                    <a:pt x="0" y="571500"/>
                  </a:lnTo>
                  <a:lnTo>
                    <a:pt x="347472" y="571500"/>
                  </a:lnTo>
                  <a:lnTo>
                    <a:pt x="347472" y="292608"/>
                  </a:lnTo>
                  <a:close/>
                </a:path>
                <a:path w="3488690" h="571500">
                  <a:moveTo>
                    <a:pt x="973836" y="242316"/>
                  </a:moveTo>
                  <a:lnTo>
                    <a:pt x="626364" y="242316"/>
                  </a:lnTo>
                  <a:lnTo>
                    <a:pt x="626364" y="544068"/>
                  </a:lnTo>
                  <a:lnTo>
                    <a:pt x="973836" y="544068"/>
                  </a:lnTo>
                  <a:lnTo>
                    <a:pt x="973836" y="242316"/>
                  </a:lnTo>
                  <a:close/>
                </a:path>
                <a:path w="3488690" h="571500">
                  <a:moveTo>
                    <a:pt x="1604772" y="182880"/>
                  </a:moveTo>
                  <a:lnTo>
                    <a:pt x="1257287" y="182880"/>
                  </a:lnTo>
                  <a:lnTo>
                    <a:pt x="1257287" y="512064"/>
                  </a:lnTo>
                  <a:lnTo>
                    <a:pt x="1604772" y="512064"/>
                  </a:lnTo>
                  <a:lnTo>
                    <a:pt x="1604772" y="182880"/>
                  </a:lnTo>
                  <a:close/>
                </a:path>
                <a:path w="3488690" h="571500">
                  <a:moveTo>
                    <a:pt x="2231136" y="123444"/>
                  </a:moveTo>
                  <a:lnTo>
                    <a:pt x="1883664" y="123444"/>
                  </a:lnTo>
                  <a:lnTo>
                    <a:pt x="1883664" y="480060"/>
                  </a:lnTo>
                  <a:lnTo>
                    <a:pt x="2231136" y="480060"/>
                  </a:lnTo>
                  <a:lnTo>
                    <a:pt x="2231136" y="123444"/>
                  </a:lnTo>
                  <a:close/>
                </a:path>
                <a:path w="3488690" h="571500">
                  <a:moveTo>
                    <a:pt x="2862072" y="64008"/>
                  </a:moveTo>
                  <a:lnTo>
                    <a:pt x="2514600" y="64008"/>
                  </a:lnTo>
                  <a:lnTo>
                    <a:pt x="2514600" y="448056"/>
                  </a:lnTo>
                  <a:lnTo>
                    <a:pt x="2862072" y="448056"/>
                  </a:lnTo>
                  <a:lnTo>
                    <a:pt x="2862072" y="64008"/>
                  </a:lnTo>
                  <a:close/>
                </a:path>
                <a:path w="3488690" h="571500">
                  <a:moveTo>
                    <a:pt x="3488436" y="0"/>
                  </a:moveTo>
                  <a:lnTo>
                    <a:pt x="3140964" y="0"/>
                  </a:lnTo>
                  <a:lnTo>
                    <a:pt x="3140964" y="416052"/>
                  </a:lnTo>
                  <a:lnTo>
                    <a:pt x="3488436" y="416052"/>
                  </a:lnTo>
                  <a:lnTo>
                    <a:pt x="3488436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4380" y="5061203"/>
              <a:ext cx="974090" cy="224154"/>
            </a:xfrm>
            <a:custGeom>
              <a:avLst/>
              <a:gdLst/>
              <a:ahLst/>
              <a:cxnLst/>
              <a:rect l="l" t="t" r="r" b="b"/>
              <a:pathLst>
                <a:path w="974089" h="224154">
                  <a:moveTo>
                    <a:pt x="347459" y="82296"/>
                  </a:moveTo>
                  <a:lnTo>
                    <a:pt x="0" y="82296"/>
                  </a:lnTo>
                  <a:lnTo>
                    <a:pt x="0" y="224028"/>
                  </a:lnTo>
                  <a:lnTo>
                    <a:pt x="347459" y="224028"/>
                  </a:lnTo>
                  <a:lnTo>
                    <a:pt x="347459" y="82296"/>
                  </a:lnTo>
                  <a:close/>
                </a:path>
                <a:path w="974089" h="224154">
                  <a:moveTo>
                    <a:pt x="973823" y="0"/>
                  </a:moveTo>
                  <a:lnTo>
                    <a:pt x="626364" y="0"/>
                  </a:lnTo>
                  <a:lnTo>
                    <a:pt x="626364" y="155448"/>
                  </a:lnTo>
                  <a:lnTo>
                    <a:pt x="973823" y="155448"/>
                  </a:lnTo>
                  <a:lnTo>
                    <a:pt x="97382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011680" y="4613147"/>
              <a:ext cx="3488690" cy="553720"/>
            </a:xfrm>
            <a:custGeom>
              <a:avLst/>
              <a:gdLst/>
              <a:ahLst/>
              <a:cxnLst/>
              <a:rect l="l" t="t" r="r" b="b"/>
              <a:pathLst>
                <a:path w="3488690" h="553720">
                  <a:moveTo>
                    <a:pt x="347472" y="384048"/>
                  </a:moveTo>
                  <a:lnTo>
                    <a:pt x="0" y="384048"/>
                  </a:lnTo>
                  <a:lnTo>
                    <a:pt x="0" y="553212"/>
                  </a:lnTo>
                  <a:lnTo>
                    <a:pt x="347472" y="553212"/>
                  </a:lnTo>
                  <a:lnTo>
                    <a:pt x="347472" y="384048"/>
                  </a:lnTo>
                  <a:close/>
                </a:path>
                <a:path w="3488690" h="553720">
                  <a:moveTo>
                    <a:pt x="973836" y="315468"/>
                  </a:moveTo>
                  <a:lnTo>
                    <a:pt x="626364" y="315468"/>
                  </a:lnTo>
                  <a:lnTo>
                    <a:pt x="626364" y="502920"/>
                  </a:lnTo>
                  <a:lnTo>
                    <a:pt x="973836" y="502920"/>
                  </a:lnTo>
                  <a:lnTo>
                    <a:pt x="973836" y="315468"/>
                  </a:lnTo>
                  <a:close/>
                </a:path>
                <a:path w="3488690" h="553720">
                  <a:moveTo>
                    <a:pt x="1604772" y="242316"/>
                  </a:moveTo>
                  <a:lnTo>
                    <a:pt x="1257287" y="242316"/>
                  </a:lnTo>
                  <a:lnTo>
                    <a:pt x="1257287" y="443484"/>
                  </a:lnTo>
                  <a:lnTo>
                    <a:pt x="1604772" y="443484"/>
                  </a:lnTo>
                  <a:lnTo>
                    <a:pt x="1604772" y="242316"/>
                  </a:lnTo>
                  <a:close/>
                </a:path>
                <a:path w="3488690" h="553720">
                  <a:moveTo>
                    <a:pt x="2231136" y="164592"/>
                  </a:moveTo>
                  <a:lnTo>
                    <a:pt x="1883664" y="164592"/>
                  </a:lnTo>
                  <a:lnTo>
                    <a:pt x="1883664" y="384048"/>
                  </a:lnTo>
                  <a:lnTo>
                    <a:pt x="2231136" y="384048"/>
                  </a:lnTo>
                  <a:lnTo>
                    <a:pt x="2231136" y="164592"/>
                  </a:lnTo>
                  <a:close/>
                </a:path>
                <a:path w="3488690" h="553720">
                  <a:moveTo>
                    <a:pt x="2862072" y="82296"/>
                  </a:moveTo>
                  <a:lnTo>
                    <a:pt x="2514600" y="82296"/>
                  </a:lnTo>
                  <a:lnTo>
                    <a:pt x="2514600" y="324612"/>
                  </a:lnTo>
                  <a:lnTo>
                    <a:pt x="2862072" y="324612"/>
                  </a:lnTo>
                  <a:lnTo>
                    <a:pt x="2862072" y="82296"/>
                  </a:lnTo>
                  <a:close/>
                </a:path>
                <a:path w="3488690" h="553720">
                  <a:moveTo>
                    <a:pt x="3488436" y="0"/>
                  </a:moveTo>
                  <a:lnTo>
                    <a:pt x="3140964" y="0"/>
                  </a:lnTo>
                  <a:lnTo>
                    <a:pt x="3140964" y="260604"/>
                  </a:lnTo>
                  <a:lnTo>
                    <a:pt x="3488436" y="260604"/>
                  </a:lnTo>
                  <a:lnTo>
                    <a:pt x="3488436" y="0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2648" y="5792723"/>
              <a:ext cx="5029200" cy="0"/>
            </a:xfrm>
            <a:custGeom>
              <a:avLst/>
              <a:gdLst/>
              <a:ahLst/>
              <a:cxnLst/>
              <a:rect l="l" t="t" r="r" b="b"/>
              <a:pathLst>
                <a:path w="5029200" h="0">
                  <a:moveTo>
                    <a:pt x="0" y="0"/>
                  </a:moveTo>
                  <a:lnTo>
                    <a:pt x="50292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183637" y="4142104"/>
              <a:ext cx="3145155" cy="432434"/>
            </a:xfrm>
            <a:custGeom>
              <a:avLst/>
              <a:gdLst/>
              <a:ahLst/>
              <a:cxnLst/>
              <a:rect l="l" t="t" r="r" b="b"/>
              <a:pathLst>
                <a:path w="3145154" h="432435">
                  <a:moveTo>
                    <a:pt x="3058208" y="28409"/>
                  </a:moveTo>
                  <a:lnTo>
                    <a:pt x="0" y="403733"/>
                  </a:lnTo>
                  <a:lnTo>
                    <a:pt x="3556" y="432054"/>
                  </a:lnTo>
                  <a:lnTo>
                    <a:pt x="3061673" y="56726"/>
                  </a:lnTo>
                  <a:lnTo>
                    <a:pt x="3058208" y="28409"/>
                  </a:lnTo>
                  <a:close/>
                </a:path>
                <a:path w="3145154" h="432435">
                  <a:moveTo>
                    <a:pt x="3129681" y="26670"/>
                  </a:moveTo>
                  <a:lnTo>
                    <a:pt x="3072384" y="26670"/>
                  </a:lnTo>
                  <a:lnTo>
                    <a:pt x="3075813" y="54991"/>
                  </a:lnTo>
                  <a:lnTo>
                    <a:pt x="3061673" y="56726"/>
                  </a:lnTo>
                  <a:lnTo>
                    <a:pt x="3065145" y="85090"/>
                  </a:lnTo>
                  <a:lnTo>
                    <a:pt x="3145028" y="32131"/>
                  </a:lnTo>
                  <a:lnTo>
                    <a:pt x="3129681" y="26670"/>
                  </a:lnTo>
                  <a:close/>
                </a:path>
                <a:path w="3145154" h="432435">
                  <a:moveTo>
                    <a:pt x="3072384" y="26670"/>
                  </a:moveTo>
                  <a:lnTo>
                    <a:pt x="3058208" y="28409"/>
                  </a:lnTo>
                  <a:lnTo>
                    <a:pt x="3061673" y="56726"/>
                  </a:lnTo>
                  <a:lnTo>
                    <a:pt x="3075813" y="54991"/>
                  </a:lnTo>
                  <a:lnTo>
                    <a:pt x="3072384" y="26670"/>
                  </a:lnTo>
                  <a:close/>
                </a:path>
                <a:path w="3145154" h="432435">
                  <a:moveTo>
                    <a:pt x="3054731" y="0"/>
                  </a:moveTo>
                  <a:lnTo>
                    <a:pt x="3058208" y="28409"/>
                  </a:lnTo>
                  <a:lnTo>
                    <a:pt x="3072384" y="26670"/>
                  </a:lnTo>
                  <a:lnTo>
                    <a:pt x="3129681" y="26670"/>
                  </a:lnTo>
                  <a:lnTo>
                    <a:pt x="30547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809955" y="5099050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1.6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38783" y="5518505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3.6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38783" y="5229225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2.8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38783" y="5024373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1.7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067814" y="5504179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3.9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67814" y="5191125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3.1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067814" y="4967097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1.9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22503" y="5739208"/>
            <a:ext cx="1768475" cy="42672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58750">
              <a:lnSpc>
                <a:spcPct val="100000"/>
              </a:lnSpc>
              <a:spcBef>
                <a:spcPts val="665"/>
              </a:spcBef>
              <a:tabLst>
                <a:tab pos="787400" algn="l"/>
                <a:tab pos="1374775" algn="l"/>
              </a:tabLst>
            </a:pPr>
            <a:r>
              <a:rPr dirty="0" sz="1000" spc="-20">
                <a:latin typeface="Arial MT"/>
                <a:cs typeface="Arial MT"/>
              </a:rPr>
              <a:t>2022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0">
                <a:latin typeface="Arial MT"/>
                <a:cs typeface="Arial MT"/>
              </a:rPr>
              <a:t>2023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2024E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696717" y="5491378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4.2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696717" y="5149418"/>
            <a:ext cx="23304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3.4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696717" y="4905247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2.1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614041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2025E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25495" y="5475528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4.5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325495" y="5108575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3.7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325495" y="4843398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2.3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242817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2026E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954271" y="5459679"/>
            <a:ext cx="233679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4.9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09955" y="5529478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954271" y="4772990"/>
            <a:ext cx="233679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871976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2027E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583429" y="5443829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5.3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583429" y="5014417"/>
            <a:ext cx="23304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4.3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583429" y="4701921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2.7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500753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2028E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227065" y="5377129"/>
            <a:ext cx="2063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latin typeface="Arial MT"/>
                <a:cs typeface="Arial MT"/>
              </a:rPr>
              <a:t>5.6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5149341" y="5514847"/>
            <a:ext cx="3702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(43%)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227065" y="4916804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4.6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49341" y="5053965"/>
            <a:ext cx="3702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(35%)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227065" y="4576953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2.9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149341" y="4714113"/>
            <a:ext cx="3702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(22%)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129529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954271" y="5062473"/>
            <a:ext cx="233679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4.0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09955" y="5275326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09955" y="4921377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7.3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438783" y="4838827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8.2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067814" y="4774768"/>
            <a:ext cx="23304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8.9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2696717" y="4705350"/>
            <a:ext cx="2330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9.7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287014" y="4633417"/>
            <a:ext cx="31623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10.5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917950" y="4554473"/>
            <a:ext cx="30607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11.3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544948" y="4473321"/>
            <a:ext cx="314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12.3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173726" y="4389247"/>
            <a:ext cx="314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13.2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3442525" y="4247197"/>
            <a:ext cx="626745" cy="243204"/>
            <a:chOff x="3442525" y="4247197"/>
            <a:chExt cx="626745" cy="243204"/>
          </a:xfrm>
        </p:grpSpPr>
        <p:sp>
          <p:nvSpPr>
            <p:cNvPr id="67" name="object 67" descr=""/>
            <p:cNvSpPr/>
            <p:nvPr/>
          </p:nvSpPr>
          <p:spPr>
            <a:xfrm>
              <a:off x="3447288" y="4251959"/>
              <a:ext cx="617220" cy="233679"/>
            </a:xfrm>
            <a:custGeom>
              <a:avLst/>
              <a:gdLst/>
              <a:ahLst/>
              <a:cxnLst/>
              <a:rect l="l" t="t" r="r" b="b"/>
              <a:pathLst>
                <a:path w="617220" h="233679">
                  <a:moveTo>
                    <a:pt x="308610" y="0"/>
                  </a:moveTo>
                  <a:lnTo>
                    <a:pt x="246416" y="2368"/>
                  </a:lnTo>
                  <a:lnTo>
                    <a:pt x="188487" y="9161"/>
                  </a:lnTo>
                  <a:lnTo>
                    <a:pt x="136066" y="19910"/>
                  </a:lnTo>
                  <a:lnTo>
                    <a:pt x="90392" y="34147"/>
                  </a:lnTo>
                  <a:lnTo>
                    <a:pt x="52707" y="51401"/>
                  </a:lnTo>
                  <a:lnTo>
                    <a:pt x="6270" y="93089"/>
                  </a:lnTo>
                  <a:lnTo>
                    <a:pt x="0" y="116585"/>
                  </a:lnTo>
                  <a:lnTo>
                    <a:pt x="6270" y="140082"/>
                  </a:lnTo>
                  <a:lnTo>
                    <a:pt x="52707" y="181770"/>
                  </a:lnTo>
                  <a:lnTo>
                    <a:pt x="90392" y="199024"/>
                  </a:lnTo>
                  <a:lnTo>
                    <a:pt x="136066" y="213261"/>
                  </a:lnTo>
                  <a:lnTo>
                    <a:pt x="188487" y="224010"/>
                  </a:lnTo>
                  <a:lnTo>
                    <a:pt x="246416" y="230803"/>
                  </a:lnTo>
                  <a:lnTo>
                    <a:pt x="308610" y="233171"/>
                  </a:lnTo>
                  <a:lnTo>
                    <a:pt x="370803" y="230803"/>
                  </a:lnTo>
                  <a:lnTo>
                    <a:pt x="428732" y="224010"/>
                  </a:lnTo>
                  <a:lnTo>
                    <a:pt x="481153" y="213261"/>
                  </a:lnTo>
                  <a:lnTo>
                    <a:pt x="526827" y="199024"/>
                  </a:lnTo>
                  <a:lnTo>
                    <a:pt x="564512" y="181770"/>
                  </a:lnTo>
                  <a:lnTo>
                    <a:pt x="610949" y="140082"/>
                  </a:lnTo>
                  <a:lnTo>
                    <a:pt x="617220" y="116585"/>
                  </a:lnTo>
                  <a:lnTo>
                    <a:pt x="610949" y="93089"/>
                  </a:lnTo>
                  <a:lnTo>
                    <a:pt x="564512" y="51401"/>
                  </a:lnTo>
                  <a:lnTo>
                    <a:pt x="526827" y="34147"/>
                  </a:lnTo>
                  <a:lnTo>
                    <a:pt x="481153" y="19910"/>
                  </a:lnTo>
                  <a:lnTo>
                    <a:pt x="428732" y="9161"/>
                  </a:lnTo>
                  <a:lnTo>
                    <a:pt x="370803" y="2368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447288" y="4251959"/>
              <a:ext cx="617220" cy="233679"/>
            </a:xfrm>
            <a:custGeom>
              <a:avLst/>
              <a:gdLst/>
              <a:ahLst/>
              <a:cxnLst/>
              <a:rect l="l" t="t" r="r" b="b"/>
              <a:pathLst>
                <a:path w="617220" h="233679">
                  <a:moveTo>
                    <a:pt x="0" y="116585"/>
                  </a:moveTo>
                  <a:lnTo>
                    <a:pt x="24253" y="71205"/>
                  </a:lnTo>
                  <a:lnTo>
                    <a:pt x="90392" y="34147"/>
                  </a:lnTo>
                  <a:lnTo>
                    <a:pt x="136066" y="19910"/>
                  </a:lnTo>
                  <a:lnTo>
                    <a:pt x="188487" y="9161"/>
                  </a:lnTo>
                  <a:lnTo>
                    <a:pt x="246416" y="2368"/>
                  </a:lnTo>
                  <a:lnTo>
                    <a:pt x="308610" y="0"/>
                  </a:lnTo>
                  <a:lnTo>
                    <a:pt x="370803" y="2368"/>
                  </a:lnTo>
                  <a:lnTo>
                    <a:pt x="428732" y="9161"/>
                  </a:lnTo>
                  <a:lnTo>
                    <a:pt x="481153" y="19910"/>
                  </a:lnTo>
                  <a:lnTo>
                    <a:pt x="526827" y="34147"/>
                  </a:lnTo>
                  <a:lnTo>
                    <a:pt x="564512" y="51401"/>
                  </a:lnTo>
                  <a:lnTo>
                    <a:pt x="610949" y="93089"/>
                  </a:lnTo>
                  <a:lnTo>
                    <a:pt x="617220" y="116585"/>
                  </a:lnTo>
                  <a:lnTo>
                    <a:pt x="610949" y="140082"/>
                  </a:lnTo>
                  <a:lnTo>
                    <a:pt x="564512" y="181770"/>
                  </a:lnTo>
                  <a:lnTo>
                    <a:pt x="526827" y="199024"/>
                  </a:lnTo>
                  <a:lnTo>
                    <a:pt x="481153" y="213261"/>
                  </a:lnTo>
                  <a:lnTo>
                    <a:pt x="428732" y="224010"/>
                  </a:lnTo>
                  <a:lnTo>
                    <a:pt x="370803" y="230803"/>
                  </a:lnTo>
                  <a:lnTo>
                    <a:pt x="308610" y="233171"/>
                  </a:lnTo>
                  <a:lnTo>
                    <a:pt x="246416" y="230803"/>
                  </a:lnTo>
                  <a:lnTo>
                    <a:pt x="188487" y="224010"/>
                  </a:lnTo>
                  <a:lnTo>
                    <a:pt x="136066" y="213261"/>
                  </a:lnTo>
                  <a:lnTo>
                    <a:pt x="90392" y="199024"/>
                  </a:lnTo>
                  <a:lnTo>
                    <a:pt x="52707" y="181770"/>
                  </a:lnTo>
                  <a:lnTo>
                    <a:pt x="6270" y="140082"/>
                  </a:lnTo>
                  <a:lnTo>
                    <a:pt x="0" y="11658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3536441" y="4252341"/>
            <a:ext cx="45212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 b="1">
                <a:latin typeface="Arial"/>
                <a:cs typeface="Arial"/>
              </a:rPr>
              <a:t>+8.2%</a:t>
            </a:r>
            <a:endParaRPr sz="1150">
              <a:latin typeface="Arial"/>
              <a:cs typeface="Arial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713231" y="4462271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7589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 descr=""/>
          <p:cNvGrpSpPr/>
          <p:nvPr/>
        </p:nvGrpSpPr>
        <p:grpSpPr>
          <a:xfrm>
            <a:off x="713231" y="4265676"/>
            <a:ext cx="178435" cy="525780"/>
            <a:chOff x="713231" y="4265676"/>
            <a:chExt cx="178435" cy="525780"/>
          </a:xfrm>
        </p:grpSpPr>
        <p:sp>
          <p:nvSpPr>
            <p:cNvPr id="72" name="object 72" descr=""/>
            <p:cNvSpPr/>
            <p:nvPr/>
          </p:nvSpPr>
          <p:spPr>
            <a:xfrm>
              <a:off x="713231" y="4265676"/>
              <a:ext cx="178435" cy="137160"/>
            </a:xfrm>
            <a:custGeom>
              <a:avLst/>
              <a:gdLst/>
              <a:ahLst/>
              <a:cxnLst/>
              <a:rect l="l" t="t" r="r" b="b"/>
              <a:pathLst>
                <a:path w="178434" h="137160">
                  <a:moveTo>
                    <a:pt x="178307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78307" y="137160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13231" y="4658868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7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8307" y="132587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930655" y="4205173"/>
            <a:ext cx="957580" cy="416559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000">
                <a:latin typeface="Arial MT"/>
                <a:cs typeface="Arial MT"/>
              </a:rPr>
              <a:t>Americas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+7.7%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000">
                <a:latin typeface="Arial MT"/>
                <a:cs typeface="Arial MT"/>
              </a:rPr>
              <a:t>EMEA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+10.2%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30655" y="4637659"/>
            <a:ext cx="10902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Asia-</a:t>
            </a:r>
            <a:r>
              <a:rPr dirty="0" sz="1000">
                <a:latin typeface="Arial MT"/>
                <a:cs typeface="Arial MT"/>
              </a:rPr>
              <a:t>Pacific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+9.2%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6528816" y="2157983"/>
            <a:ext cx="5052060" cy="1156970"/>
            <a:chOff x="6528816" y="2157983"/>
            <a:chExt cx="5052060" cy="1156970"/>
          </a:xfrm>
        </p:grpSpPr>
        <p:sp>
          <p:nvSpPr>
            <p:cNvPr id="77" name="object 77" descr=""/>
            <p:cNvSpPr/>
            <p:nvPr/>
          </p:nvSpPr>
          <p:spPr>
            <a:xfrm>
              <a:off x="6665976" y="2249423"/>
              <a:ext cx="982980" cy="1061085"/>
            </a:xfrm>
            <a:custGeom>
              <a:avLst/>
              <a:gdLst/>
              <a:ahLst/>
              <a:cxnLst/>
              <a:rect l="l" t="t" r="r" b="b"/>
              <a:pathLst>
                <a:path w="982979" h="1061085">
                  <a:moveTo>
                    <a:pt x="352044" y="22860"/>
                  </a:moveTo>
                  <a:lnTo>
                    <a:pt x="0" y="22860"/>
                  </a:lnTo>
                  <a:lnTo>
                    <a:pt x="0" y="1060704"/>
                  </a:lnTo>
                  <a:lnTo>
                    <a:pt x="352044" y="1060704"/>
                  </a:lnTo>
                  <a:lnTo>
                    <a:pt x="352044" y="22860"/>
                  </a:lnTo>
                  <a:close/>
                </a:path>
                <a:path w="982979" h="1061085">
                  <a:moveTo>
                    <a:pt x="982980" y="0"/>
                  </a:moveTo>
                  <a:lnTo>
                    <a:pt x="635508" y="0"/>
                  </a:lnTo>
                  <a:lnTo>
                    <a:pt x="635508" y="1060704"/>
                  </a:lnTo>
                  <a:lnTo>
                    <a:pt x="982980" y="1060704"/>
                  </a:lnTo>
                  <a:lnTo>
                    <a:pt x="982980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932420" y="2157983"/>
              <a:ext cx="3507104" cy="1152525"/>
            </a:xfrm>
            <a:custGeom>
              <a:avLst/>
              <a:gdLst/>
              <a:ahLst/>
              <a:cxnLst/>
              <a:rect l="l" t="t" r="r" b="b"/>
              <a:pathLst>
                <a:path w="3507104" h="1152525">
                  <a:moveTo>
                    <a:pt x="347472" y="73152"/>
                  </a:moveTo>
                  <a:lnTo>
                    <a:pt x="0" y="73152"/>
                  </a:lnTo>
                  <a:lnTo>
                    <a:pt x="0" y="1152144"/>
                  </a:lnTo>
                  <a:lnTo>
                    <a:pt x="347472" y="1152144"/>
                  </a:lnTo>
                  <a:lnTo>
                    <a:pt x="347472" y="73152"/>
                  </a:lnTo>
                  <a:close/>
                </a:path>
                <a:path w="3507104" h="1152525">
                  <a:moveTo>
                    <a:pt x="982980" y="54864"/>
                  </a:moveTo>
                  <a:lnTo>
                    <a:pt x="630936" y="54864"/>
                  </a:lnTo>
                  <a:lnTo>
                    <a:pt x="630936" y="1152144"/>
                  </a:lnTo>
                  <a:lnTo>
                    <a:pt x="982980" y="1152144"/>
                  </a:lnTo>
                  <a:lnTo>
                    <a:pt x="982980" y="54864"/>
                  </a:lnTo>
                  <a:close/>
                </a:path>
                <a:path w="3507104" h="1152525">
                  <a:moveTo>
                    <a:pt x="1613916" y="41148"/>
                  </a:moveTo>
                  <a:lnTo>
                    <a:pt x="1261872" y="41148"/>
                  </a:lnTo>
                  <a:lnTo>
                    <a:pt x="1261872" y="1152144"/>
                  </a:lnTo>
                  <a:lnTo>
                    <a:pt x="1613916" y="1152144"/>
                  </a:lnTo>
                  <a:lnTo>
                    <a:pt x="1613916" y="41148"/>
                  </a:lnTo>
                  <a:close/>
                </a:path>
                <a:path w="3507104" h="1152525">
                  <a:moveTo>
                    <a:pt x="2244852" y="27432"/>
                  </a:moveTo>
                  <a:lnTo>
                    <a:pt x="1892808" y="27432"/>
                  </a:lnTo>
                  <a:lnTo>
                    <a:pt x="1892808" y="1152144"/>
                  </a:lnTo>
                  <a:lnTo>
                    <a:pt x="2244852" y="1152144"/>
                  </a:lnTo>
                  <a:lnTo>
                    <a:pt x="2244852" y="27432"/>
                  </a:lnTo>
                  <a:close/>
                </a:path>
                <a:path w="3507104" h="1152525">
                  <a:moveTo>
                    <a:pt x="2875788" y="18288"/>
                  </a:moveTo>
                  <a:lnTo>
                    <a:pt x="2523744" y="18288"/>
                  </a:lnTo>
                  <a:lnTo>
                    <a:pt x="2523744" y="1152144"/>
                  </a:lnTo>
                  <a:lnTo>
                    <a:pt x="2875788" y="1152144"/>
                  </a:lnTo>
                  <a:lnTo>
                    <a:pt x="2875788" y="18288"/>
                  </a:lnTo>
                  <a:close/>
                </a:path>
                <a:path w="3507104" h="1152525">
                  <a:moveTo>
                    <a:pt x="3506724" y="0"/>
                  </a:moveTo>
                  <a:lnTo>
                    <a:pt x="3154680" y="0"/>
                  </a:lnTo>
                  <a:lnTo>
                    <a:pt x="3154680" y="1152144"/>
                  </a:lnTo>
                  <a:lnTo>
                    <a:pt x="3506724" y="1152144"/>
                  </a:lnTo>
                  <a:lnTo>
                    <a:pt x="3506724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28816" y="3310127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 h="0">
                  <a:moveTo>
                    <a:pt x="0" y="0"/>
                  </a:moveTo>
                  <a:lnTo>
                    <a:pt x="505205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6710933" y="2054733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236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342378" y="2027301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242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974330" y="2010613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246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605773" y="1993138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250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237344" y="1979802"/>
            <a:ext cx="27368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253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869169" y="1966721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256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500741" y="1955038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258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1132566" y="1938273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262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8102092" y="1654873"/>
            <a:ext cx="3204210" cy="351790"/>
            <a:chOff x="8102092" y="1654873"/>
            <a:chExt cx="3204210" cy="351790"/>
          </a:xfrm>
        </p:grpSpPr>
        <p:pic>
          <p:nvPicPr>
            <p:cNvPr id="89" name="object 8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9594" y="1780793"/>
              <a:ext cx="76200" cy="152400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8108442" y="1780793"/>
              <a:ext cx="3157855" cy="225425"/>
            </a:xfrm>
            <a:custGeom>
              <a:avLst/>
              <a:gdLst/>
              <a:ahLst/>
              <a:cxnLst/>
              <a:rect l="l" t="t" r="r" b="b"/>
              <a:pathLst>
                <a:path w="3157854" h="225425">
                  <a:moveTo>
                    <a:pt x="0" y="0"/>
                  </a:moveTo>
                  <a:lnTo>
                    <a:pt x="3157601" y="0"/>
                  </a:lnTo>
                </a:path>
                <a:path w="3157854" h="225425">
                  <a:moveTo>
                    <a:pt x="0" y="22542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377172" y="1659635"/>
              <a:ext cx="612775" cy="238125"/>
            </a:xfrm>
            <a:custGeom>
              <a:avLst/>
              <a:gdLst/>
              <a:ahLst/>
              <a:cxnLst/>
              <a:rect l="l" t="t" r="r" b="b"/>
              <a:pathLst>
                <a:path w="612775" h="238125">
                  <a:moveTo>
                    <a:pt x="306324" y="0"/>
                  </a:moveTo>
                  <a:lnTo>
                    <a:pt x="244593" y="2414"/>
                  </a:lnTo>
                  <a:lnTo>
                    <a:pt x="187094" y="9340"/>
                  </a:lnTo>
                  <a:lnTo>
                    <a:pt x="135061" y="20299"/>
                  </a:lnTo>
                  <a:lnTo>
                    <a:pt x="89725" y="34813"/>
                  </a:lnTo>
                  <a:lnTo>
                    <a:pt x="52319" y="52406"/>
                  </a:lnTo>
                  <a:lnTo>
                    <a:pt x="6223" y="94912"/>
                  </a:lnTo>
                  <a:lnTo>
                    <a:pt x="0" y="118872"/>
                  </a:lnTo>
                  <a:lnTo>
                    <a:pt x="6223" y="142831"/>
                  </a:lnTo>
                  <a:lnTo>
                    <a:pt x="52319" y="185337"/>
                  </a:lnTo>
                  <a:lnTo>
                    <a:pt x="89725" y="202930"/>
                  </a:lnTo>
                  <a:lnTo>
                    <a:pt x="135061" y="217444"/>
                  </a:lnTo>
                  <a:lnTo>
                    <a:pt x="187094" y="228403"/>
                  </a:lnTo>
                  <a:lnTo>
                    <a:pt x="244593" y="235329"/>
                  </a:lnTo>
                  <a:lnTo>
                    <a:pt x="306324" y="237743"/>
                  </a:lnTo>
                  <a:lnTo>
                    <a:pt x="368054" y="235329"/>
                  </a:lnTo>
                  <a:lnTo>
                    <a:pt x="425553" y="228403"/>
                  </a:lnTo>
                  <a:lnTo>
                    <a:pt x="477586" y="217444"/>
                  </a:lnTo>
                  <a:lnTo>
                    <a:pt x="522922" y="202930"/>
                  </a:lnTo>
                  <a:lnTo>
                    <a:pt x="560328" y="185337"/>
                  </a:lnTo>
                  <a:lnTo>
                    <a:pt x="606424" y="142831"/>
                  </a:lnTo>
                  <a:lnTo>
                    <a:pt x="612648" y="118872"/>
                  </a:lnTo>
                  <a:lnTo>
                    <a:pt x="606424" y="94912"/>
                  </a:lnTo>
                  <a:lnTo>
                    <a:pt x="560328" y="52406"/>
                  </a:lnTo>
                  <a:lnTo>
                    <a:pt x="522922" y="34813"/>
                  </a:lnTo>
                  <a:lnTo>
                    <a:pt x="477586" y="20299"/>
                  </a:lnTo>
                  <a:lnTo>
                    <a:pt x="425553" y="9340"/>
                  </a:lnTo>
                  <a:lnTo>
                    <a:pt x="368054" y="2414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377172" y="1659635"/>
              <a:ext cx="612775" cy="238125"/>
            </a:xfrm>
            <a:custGeom>
              <a:avLst/>
              <a:gdLst/>
              <a:ahLst/>
              <a:cxnLst/>
              <a:rect l="l" t="t" r="r" b="b"/>
              <a:pathLst>
                <a:path w="612775" h="238125">
                  <a:moveTo>
                    <a:pt x="0" y="118872"/>
                  </a:moveTo>
                  <a:lnTo>
                    <a:pt x="24074" y="72598"/>
                  </a:lnTo>
                  <a:lnTo>
                    <a:pt x="89725" y="34813"/>
                  </a:lnTo>
                  <a:lnTo>
                    <a:pt x="135061" y="20299"/>
                  </a:lnTo>
                  <a:lnTo>
                    <a:pt x="187094" y="9340"/>
                  </a:lnTo>
                  <a:lnTo>
                    <a:pt x="244593" y="2414"/>
                  </a:lnTo>
                  <a:lnTo>
                    <a:pt x="306324" y="0"/>
                  </a:lnTo>
                  <a:lnTo>
                    <a:pt x="368054" y="2414"/>
                  </a:lnTo>
                  <a:lnTo>
                    <a:pt x="425553" y="9340"/>
                  </a:lnTo>
                  <a:lnTo>
                    <a:pt x="477586" y="20299"/>
                  </a:lnTo>
                  <a:lnTo>
                    <a:pt x="522922" y="34813"/>
                  </a:lnTo>
                  <a:lnTo>
                    <a:pt x="560328" y="52406"/>
                  </a:lnTo>
                  <a:lnTo>
                    <a:pt x="606424" y="94912"/>
                  </a:lnTo>
                  <a:lnTo>
                    <a:pt x="612648" y="118872"/>
                  </a:lnTo>
                  <a:lnTo>
                    <a:pt x="606424" y="142831"/>
                  </a:lnTo>
                  <a:lnTo>
                    <a:pt x="560328" y="185337"/>
                  </a:lnTo>
                  <a:lnTo>
                    <a:pt x="522922" y="202930"/>
                  </a:lnTo>
                  <a:lnTo>
                    <a:pt x="477586" y="217444"/>
                  </a:lnTo>
                  <a:lnTo>
                    <a:pt x="425553" y="228403"/>
                  </a:lnTo>
                  <a:lnTo>
                    <a:pt x="368054" y="235329"/>
                  </a:lnTo>
                  <a:lnTo>
                    <a:pt x="306324" y="237743"/>
                  </a:lnTo>
                  <a:lnTo>
                    <a:pt x="244593" y="235329"/>
                  </a:lnTo>
                  <a:lnTo>
                    <a:pt x="187094" y="228403"/>
                  </a:lnTo>
                  <a:lnTo>
                    <a:pt x="135061" y="217444"/>
                  </a:lnTo>
                  <a:lnTo>
                    <a:pt x="89725" y="202930"/>
                  </a:lnTo>
                  <a:lnTo>
                    <a:pt x="52319" y="185337"/>
                  </a:lnTo>
                  <a:lnTo>
                    <a:pt x="6223" y="142831"/>
                  </a:lnTo>
                  <a:lnTo>
                    <a:pt x="0" y="1188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11067668" y="3322142"/>
            <a:ext cx="40576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435590" y="3322142"/>
            <a:ext cx="40576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2028E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9466326" y="1660982"/>
            <a:ext cx="4527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 b="1">
                <a:latin typeface="Arial"/>
                <a:cs typeface="Arial"/>
              </a:rPr>
              <a:t>+6.7%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6912673" y="4411789"/>
            <a:ext cx="4307205" cy="1386205"/>
            <a:chOff x="6912673" y="4411789"/>
            <a:chExt cx="4307205" cy="1386205"/>
          </a:xfrm>
        </p:grpSpPr>
        <p:sp>
          <p:nvSpPr>
            <p:cNvPr id="97" name="object 97" descr=""/>
            <p:cNvSpPr/>
            <p:nvPr/>
          </p:nvSpPr>
          <p:spPr>
            <a:xfrm>
              <a:off x="7114032" y="4727448"/>
              <a:ext cx="3945890" cy="1065530"/>
            </a:xfrm>
            <a:custGeom>
              <a:avLst/>
              <a:gdLst/>
              <a:ahLst/>
              <a:cxnLst/>
              <a:rect l="l" t="t" r="r" b="b"/>
              <a:pathLst>
                <a:path w="3945890" h="1065529">
                  <a:moveTo>
                    <a:pt x="393192" y="777240"/>
                  </a:moveTo>
                  <a:lnTo>
                    <a:pt x="0" y="777240"/>
                  </a:lnTo>
                  <a:lnTo>
                    <a:pt x="0" y="1065276"/>
                  </a:lnTo>
                  <a:lnTo>
                    <a:pt x="393192" y="1065276"/>
                  </a:lnTo>
                  <a:lnTo>
                    <a:pt x="393192" y="777240"/>
                  </a:lnTo>
                  <a:close/>
                </a:path>
                <a:path w="3945890" h="1065529">
                  <a:moveTo>
                    <a:pt x="1106424" y="585216"/>
                  </a:moveTo>
                  <a:lnTo>
                    <a:pt x="708660" y="585216"/>
                  </a:lnTo>
                  <a:lnTo>
                    <a:pt x="708660" y="1065276"/>
                  </a:lnTo>
                  <a:lnTo>
                    <a:pt x="1106424" y="1065276"/>
                  </a:lnTo>
                  <a:lnTo>
                    <a:pt x="1106424" y="585216"/>
                  </a:lnTo>
                  <a:close/>
                </a:path>
                <a:path w="3945890" h="1065529">
                  <a:moveTo>
                    <a:pt x="1815084" y="320040"/>
                  </a:moveTo>
                  <a:lnTo>
                    <a:pt x="1421892" y="320040"/>
                  </a:lnTo>
                  <a:lnTo>
                    <a:pt x="1421892" y="1065276"/>
                  </a:lnTo>
                  <a:lnTo>
                    <a:pt x="1815084" y="1065276"/>
                  </a:lnTo>
                  <a:lnTo>
                    <a:pt x="1815084" y="320040"/>
                  </a:lnTo>
                  <a:close/>
                </a:path>
                <a:path w="3945890" h="1065529">
                  <a:moveTo>
                    <a:pt x="2523744" y="141732"/>
                  </a:moveTo>
                  <a:lnTo>
                    <a:pt x="2130552" y="141732"/>
                  </a:lnTo>
                  <a:lnTo>
                    <a:pt x="2130552" y="1065276"/>
                  </a:lnTo>
                  <a:lnTo>
                    <a:pt x="2523744" y="1065276"/>
                  </a:lnTo>
                  <a:lnTo>
                    <a:pt x="2523744" y="141732"/>
                  </a:lnTo>
                  <a:close/>
                </a:path>
                <a:path w="3945890" h="1065529">
                  <a:moveTo>
                    <a:pt x="3236976" y="27432"/>
                  </a:moveTo>
                  <a:lnTo>
                    <a:pt x="2839212" y="27432"/>
                  </a:lnTo>
                  <a:lnTo>
                    <a:pt x="2839212" y="1065276"/>
                  </a:lnTo>
                  <a:lnTo>
                    <a:pt x="3236976" y="1065276"/>
                  </a:lnTo>
                  <a:lnTo>
                    <a:pt x="3236976" y="27432"/>
                  </a:lnTo>
                  <a:close/>
                </a:path>
                <a:path w="3945890" h="1065529">
                  <a:moveTo>
                    <a:pt x="3945636" y="0"/>
                  </a:moveTo>
                  <a:lnTo>
                    <a:pt x="3552444" y="0"/>
                  </a:lnTo>
                  <a:lnTo>
                    <a:pt x="3552444" y="1065276"/>
                  </a:lnTo>
                  <a:lnTo>
                    <a:pt x="3945636" y="1065276"/>
                  </a:lnTo>
                  <a:lnTo>
                    <a:pt x="3945636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917435" y="4416552"/>
              <a:ext cx="4297680" cy="1376680"/>
            </a:xfrm>
            <a:custGeom>
              <a:avLst/>
              <a:gdLst/>
              <a:ahLst/>
              <a:cxnLst/>
              <a:rect l="l" t="t" r="r" b="b"/>
              <a:pathLst>
                <a:path w="4297680" h="1376679">
                  <a:moveTo>
                    <a:pt x="4297680" y="1376172"/>
                  </a:moveTo>
                  <a:lnTo>
                    <a:pt x="4297680" y="0"/>
                  </a:lnTo>
                </a:path>
                <a:path w="4297680" h="1376679">
                  <a:moveTo>
                    <a:pt x="41148" y="1376172"/>
                  </a:moveTo>
                  <a:lnTo>
                    <a:pt x="41148" y="0"/>
                  </a:lnTo>
                </a:path>
                <a:path w="4297680" h="1376679">
                  <a:moveTo>
                    <a:pt x="0" y="1376172"/>
                  </a:moveTo>
                  <a:lnTo>
                    <a:pt x="41148" y="1376172"/>
                  </a:lnTo>
                </a:path>
                <a:path w="4297680" h="1376679">
                  <a:moveTo>
                    <a:pt x="0" y="1033272"/>
                  </a:moveTo>
                  <a:lnTo>
                    <a:pt x="41148" y="1033272"/>
                  </a:lnTo>
                </a:path>
                <a:path w="4297680" h="1376679">
                  <a:moveTo>
                    <a:pt x="0" y="690372"/>
                  </a:moveTo>
                  <a:lnTo>
                    <a:pt x="41148" y="690372"/>
                  </a:lnTo>
                </a:path>
                <a:path w="4297680" h="1376679">
                  <a:moveTo>
                    <a:pt x="0" y="342900"/>
                  </a:moveTo>
                  <a:lnTo>
                    <a:pt x="41148" y="342900"/>
                  </a:lnTo>
                </a:path>
                <a:path w="4297680" h="1376679">
                  <a:moveTo>
                    <a:pt x="0" y="0"/>
                  </a:moveTo>
                  <a:lnTo>
                    <a:pt x="41148" y="0"/>
                  </a:lnTo>
                </a:path>
                <a:path w="4297680" h="1376679">
                  <a:moveTo>
                    <a:pt x="41148" y="1376172"/>
                  </a:moveTo>
                  <a:lnTo>
                    <a:pt x="4297680" y="137617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310627" y="4846320"/>
              <a:ext cx="3552825" cy="562610"/>
            </a:xfrm>
            <a:custGeom>
              <a:avLst/>
              <a:gdLst/>
              <a:ahLst/>
              <a:cxnLst/>
              <a:rect l="l" t="t" r="r" b="b"/>
              <a:pathLst>
                <a:path w="3552825" h="562610">
                  <a:moveTo>
                    <a:pt x="0" y="562355"/>
                  </a:moveTo>
                  <a:lnTo>
                    <a:pt x="713231" y="562355"/>
                  </a:lnTo>
                  <a:lnTo>
                    <a:pt x="1421892" y="347471"/>
                  </a:lnTo>
                  <a:lnTo>
                    <a:pt x="2130552" y="260603"/>
                  </a:lnTo>
                  <a:lnTo>
                    <a:pt x="2839212" y="128015"/>
                  </a:lnTo>
                  <a:lnTo>
                    <a:pt x="3552444" y="0"/>
                  </a:lnTo>
                </a:path>
              </a:pathLst>
            </a:custGeom>
            <a:ln w="285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7889493" y="5095494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559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8599678" y="4829047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867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7164323" y="4343908"/>
            <a:ext cx="4128770" cy="1454150"/>
            <a:chOff x="7164323" y="4343908"/>
            <a:chExt cx="4128770" cy="1454150"/>
          </a:xfrm>
        </p:grpSpPr>
        <p:sp>
          <p:nvSpPr>
            <p:cNvPr id="103" name="object 103" descr=""/>
            <p:cNvSpPr/>
            <p:nvPr/>
          </p:nvSpPr>
          <p:spPr>
            <a:xfrm>
              <a:off x="11215115" y="4416552"/>
              <a:ext cx="43180" cy="1376680"/>
            </a:xfrm>
            <a:custGeom>
              <a:avLst/>
              <a:gdLst/>
              <a:ahLst/>
              <a:cxnLst/>
              <a:rect l="l" t="t" r="r" b="b"/>
              <a:pathLst>
                <a:path w="43179" h="1376679">
                  <a:moveTo>
                    <a:pt x="0" y="0"/>
                  </a:moveTo>
                  <a:lnTo>
                    <a:pt x="42925" y="0"/>
                  </a:lnTo>
                </a:path>
                <a:path w="43179" h="1376679">
                  <a:moveTo>
                    <a:pt x="0" y="429768"/>
                  </a:moveTo>
                  <a:lnTo>
                    <a:pt x="42925" y="429768"/>
                  </a:lnTo>
                </a:path>
                <a:path w="43179" h="1376679">
                  <a:moveTo>
                    <a:pt x="0" y="864108"/>
                  </a:moveTo>
                  <a:lnTo>
                    <a:pt x="42925" y="864108"/>
                  </a:lnTo>
                </a:path>
                <a:path w="43179" h="1376679">
                  <a:moveTo>
                    <a:pt x="0" y="1376172"/>
                  </a:moveTo>
                  <a:lnTo>
                    <a:pt x="42925" y="137617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1773" y="5550217"/>
              <a:ext cx="151257" cy="105536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7258" y="4350258"/>
              <a:ext cx="76200" cy="152400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8026145" y="4350258"/>
              <a:ext cx="2840355" cy="1022985"/>
            </a:xfrm>
            <a:custGeom>
              <a:avLst/>
              <a:gdLst/>
              <a:ahLst/>
              <a:cxnLst/>
              <a:rect l="l" t="t" r="r" b="b"/>
              <a:pathLst>
                <a:path w="2840354" h="1022985">
                  <a:moveTo>
                    <a:pt x="0" y="0"/>
                  </a:moveTo>
                  <a:lnTo>
                    <a:pt x="2840101" y="0"/>
                  </a:lnTo>
                </a:path>
                <a:path w="2840354" h="1022985">
                  <a:moveTo>
                    <a:pt x="0" y="774700"/>
                  </a:moveTo>
                  <a:lnTo>
                    <a:pt x="0" y="0"/>
                  </a:lnTo>
                </a:path>
                <a:path w="2840354" h="1022985">
                  <a:moveTo>
                    <a:pt x="0" y="1022858"/>
                  </a:moveTo>
                  <a:lnTo>
                    <a:pt x="0" y="94183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164323" y="5317236"/>
              <a:ext cx="297180" cy="165100"/>
            </a:xfrm>
            <a:custGeom>
              <a:avLst/>
              <a:gdLst/>
              <a:ahLst/>
              <a:cxnLst/>
              <a:rect l="l" t="t" r="r" b="b"/>
              <a:pathLst>
                <a:path w="297179" h="165100">
                  <a:moveTo>
                    <a:pt x="297179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97179" y="164591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 descr=""/>
          <p:cNvSpPr txBox="1"/>
          <p:nvPr/>
        </p:nvSpPr>
        <p:spPr>
          <a:xfrm>
            <a:off x="11337417" y="5703519"/>
            <a:ext cx="21462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6489572" y="4324604"/>
            <a:ext cx="352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1,600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11337417" y="5187188"/>
            <a:ext cx="2876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41%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489572" y="4669282"/>
            <a:ext cx="352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1,200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1337417" y="4754702"/>
            <a:ext cx="28765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latin typeface="Arial MT"/>
                <a:cs typeface="Arial MT"/>
              </a:rPr>
              <a:t>42%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599046" y="5014086"/>
            <a:ext cx="245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800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1337417" y="4324604"/>
            <a:ext cx="2876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43%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599046" y="5358765"/>
            <a:ext cx="245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400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6743192" y="5703519"/>
            <a:ext cx="971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0">
                <a:latin typeface="Arial MT"/>
                <a:cs typeface="Arial MT"/>
              </a:rPr>
              <a:t>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9244330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2027E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0665714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9954259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2028E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7175118" y="5283453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335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9247378" y="4646422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1,075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9957307" y="4530597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1,209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0668761" y="4506290"/>
            <a:ext cx="397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1,236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8534527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2026E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7823072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2025E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7113269" y="58101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2024E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9002077" y="4224337"/>
            <a:ext cx="878205" cy="247650"/>
            <a:chOff x="9002077" y="4224337"/>
            <a:chExt cx="878205" cy="247650"/>
          </a:xfrm>
        </p:grpSpPr>
        <p:sp>
          <p:nvSpPr>
            <p:cNvPr id="128" name="object 128" descr=""/>
            <p:cNvSpPr/>
            <p:nvPr/>
          </p:nvSpPr>
          <p:spPr>
            <a:xfrm>
              <a:off x="9006840" y="4229100"/>
              <a:ext cx="868680" cy="238125"/>
            </a:xfrm>
            <a:custGeom>
              <a:avLst/>
              <a:gdLst/>
              <a:ahLst/>
              <a:cxnLst/>
              <a:rect l="l" t="t" r="r" b="b"/>
              <a:pathLst>
                <a:path w="868679" h="238125">
                  <a:moveTo>
                    <a:pt x="434339" y="0"/>
                  </a:moveTo>
                  <a:lnTo>
                    <a:pt x="363882" y="1555"/>
                  </a:lnTo>
                  <a:lnTo>
                    <a:pt x="297045" y="6059"/>
                  </a:lnTo>
                  <a:lnTo>
                    <a:pt x="234725" y="13266"/>
                  </a:lnTo>
                  <a:lnTo>
                    <a:pt x="177814" y="22933"/>
                  </a:lnTo>
                  <a:lnTo>
                    <a:pt x="127206" y="34813"/>
                  </a:lnTo>
                  <a:lnTo>
                    <a:pt x="83795" y="48664"/>
                  </a:lnTo>
                  <a:lnTo>
                    <a:pt x="48475" y="64240"/>
                  </a:lnTo>
                  <a:lnTo>
                    <a:pt x="5684" y="99588"/>
                  </a:lnTo>
                  <a:lnTo>
                    <a:pt x="0" y="118872"/>
                  </a:lnTo>
                  <a:lnTo>
                    <a:pt x="5684" y="138155"/>
                  </a:lnTo>
                  <a:lnTo>
                    <a:pt x="48475" y="173503"/>
                  </a:lnTo>
                  <a:lnTo>
                    <a:pt x="83795" y="189079"/>
                  </a:lnTo>
                  <a:lnTo>
                    <a:pt x="127206" y="202930"/>
                  </a:lnTo>
                  <a:lnTo>
                    <a:pt x="177814" y="214810"/>
                  </a:lnTo>
                  <a:lnTo>
                    <a:pt x="234725" y="224477"/>
                  </a:lnTo>
                  <a:lnTo>
                    <a:pt x="297045" y="231684"/>
                  </a:lnTo>
                  <a:lnTo>
                    <a:pt x="363882" y="236188"/>
                  </a:lnTo>
                  <a:lnTo>
                    <a:pt x="434339" y="237744"/>
                  </a:lnTo>
                  <a:lnTo>
                    <a:pt x="504797" y="236188"/>
                  </a:lnTo>
                  <a:lnTo>
                    <a:pt x="571634" y="231684"/>
                  </a:lnTo>
                  <a:lnTo>
                    <a:pt x="633954" y="224477"/>
                  </a:lnTo>
                  <a:lnTo>
                    <a:pt x="690865" y="214810"/>
                  </a:lnTo>
                  <a:lnTo>
                    <a:pt x="741473" y="202930"/>
                  </a:lnTo>
                  <a:lnTo>
                    <a:pt x="784884" y="189079"/>
                  </a:lnTo>
                  <a:lnTo>
                    <a:pt x="820204" y="173503"/>
                  </a:lnTo>
                  <a:lnTo>
                    <a:pt x="862995" y="138155"/>
                  </a:lnTo>
                  <a:lnTo>
                    <a:pt x="868679" y="118872"/>
                  </a:lnTo>
                  <a:lnTo>
                    <a:pt x="862995" y="99588"/>
                  </a:lnTo>
                  <a:lnTo>
                    <a:pt x="820204" y="64240"/>
                  </a:lnTo>
                  <a:lnTo>
                    <a:pt x="784884" y="48664"/>
                  </a:lnTo>
                  <a:lnTo>
                    <a:pt x="741473" y="34813"/>
                  </a:lnTo>
                  <a:lnTo>
                    <a:pt x="690865" y="22933"/>
                  </a:lnTo>
                  <a:lnTo>
                    <a:pt x="633954" y="13266"/>
                  </a:lnTo>
                  <a:lnTo>
                    <a:pt x="571634" y="6059"/>
                  </a:lnTo>
                  <a:lnTo>
                    <a:pt x="504797" y="1555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9006840" y="4229100"/>
              <a:ext cx="868680" cy="238125"/>
            </a:xfrm>
            <a:custGeom>
              <a:avLst/>
              <a:gdLst/>
              <a:ahLst/>
              <a:cxnLst/>
              <a:rect l="l" t="t" r="r" b="b"/>
              <a:pathLst>
                <a:path w="868679" h="238125">
                  <a:moveTo>
                    <a:pt x="0" y="118872"/>
                  </a:moveTo>
                  <a:lnTo>
                    <a:pt x="22140" y="81296"/>
                  </a:lnTo>
                  <a:lnTo>
                    <a:pt x="83795" y="48664"/>
                  </a:lnTo>
                  <a:lnTo>
                    <a:pt x="127206" y="34813"/>
                  </a:lnTo>
                  <a:lnTo>
                    <a:pt x="177814" y="22933"/>
                  </a:lnTo>
                  <a:lnTo>
                    <a:pt x="234725" y="13266"/>
                  </a:lnTo>
                  <a:lnTo>
                    <a:pt x="297045" y="6059"/>
                  </a:lnTo>
                  <a:lnTo>
                    <a:pt x="363882" y="1555"/>
                  </a:lnTo>
                  <a:lnTo>
                    <a:pt x="434339" y="0"/>
                  </a:lnTo>
                  <a:lnTo>
                    <a:pt x="504797" y="1555"/>
                  </a:lnTo>
                  <a:lnTo>
                    <a:pt x="571634" y="6059"/>
                  </a:lnTo>
                  <a:lnTo>
                    <a:pt x="633954" y="13266"/>
                  </a:lnTo>
                  <a:lnTo>
                    <a:pt x="690865" y="22933"/>
                  </a:lnTo>
                  <a:lnTo>
                    <a:pt x="741473" y="34813"/>
                  </a:lnTo>
                  <a:lnTo>
                    <a:pt x="784884" y="48664"/>
                  </a:lnTo>
                  <a:lnTo>
                    <a:pt x="820204" y="64240"/>
                  </a:lnTo>
                  <a:lnTo>
                    <a:pt x="862995" y="99588"/>
                  </a:lnTo>
                  <a:lnTo>
                    <a:pt x="868679" y="118872"/>
                  </a:lnTo>
                  <a:lnTo>
                    <a:pt x="862995" y="138155"/>
                  </a:lnTo>
                  <a:lnTo>
                    <a:pt x="820204" y="173503"/>
                  </a:lnTo>
                  <a:lnTo>
                    <a:pt x="784884" y="189079"/>
                  </a:lnTo>
                  <a:lnTo>
                    <a:pt x="741473" y="202930"/>
                  </a:lnTo>
                  <a:lnTo>
                    <a:pt x="690865" y="214810"/>
                  </a:lnTo>
                  <a:lnTo>
                    <a:pt x="633954" y="224477"/>
                  </a:lnTo>
                  <a:lnTo>
                    <a:pt x="571634" y="231684"/>
                  </a:lnTo>
                  <a:lnTo>
                    <a:pt x="504797" y="236188"/>
                  </a:lnTo>
                  <a:lnTo>
                    <a:pt x="434339" y="237744"/>
                  </a:lnTo>
                  <a:lnTo>
                    <a:pt x="363882" y="236188"/>
                  </a:lnTo>
                  <a:lnTo>
                    <a:pt x="297045" y="231684"/>
                  </a:lnTo>
                  <a:lnTo>
                    <a:pt x="234725" y="224477"/>
                  </a:lnTo>
                  <a:lnTo>
                    <a:pt x="177814" y="214810"/>
                  </a:lnTo>
                  <a:lnTo>
                    <a:pt x="127206" y="202930"/>
                  </a:lnTo>
                  <a:lnTo>
                    <a:pt x="83795" y="189079"/>
                  </a:lnTo>
                  <a:lnTo>
                    <a:pt x="48475" y="173503"/>
                  </a:lnTo>
                  <a:lnTo>
                    <a:pt x="5684" y="138155"/>
                  </a:lnTo>
                  <a:lnTo>
                    <a:pt x="0" y="11887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 descr=""/>
          <p:cNvSpPr txBox="1"/>
          <p:nvPr/>
        </p:nvSpPr>
        <p:spPr>
          <a:xfrm>
            <a:off x="9129776" y="4232859"/>
            <a:ext cx="6261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 b="1">
                <a:latin typeface="Arial"/>
                <a:cs typeface="Arial"/>
              </a:rPr>
              <a:t>+319bps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7008876" y="4237672"/>
            <a:ext cx="178435" cy="274955"/>
            <a:chOff x="7008876" y="4237672"/>
            <a:chExt cx="178435" cy="274955"/>
          </a:xfrm>
        </p:grpSpPr>
        <p:sp>
          <p:nvSpPr>
            <p:cNvPr id="132" name="object 132" descr=""/>
            <p:cNvSpPr/>
            <p:nvPr/>
          </p:nvSpPr>
          <p:spPr>
            <a:xfrm>
              <a:off x="7022592" y="425195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 h="0">
                  <a:moveTo>
                    <a:pt x="0" y="0"/>
                  </a:moveTo>
                  <a:lnTo>
                    <a:pt x="150875" y="0"/>
                  </a:lnTo>
                </a:path>
              </a:pathLst>
            </a:custGeom>
            <a:ln w="2857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008876" y="4379975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7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78307" y="132587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7227569" y="4162120"/>
            <a:ext cx="915669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EBITDA-Margin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7227569" y="4357573"/>
            <a:ext cx="35115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0">
                <a:latin typeface="Arial MT"/>
                <a:cs typeface="Arial MT"/>
              </a:rPr>
              <a:t>FCFF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753872" y="1485392"/>
            <a:ext cx="4813935" cy="20091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0355" indent="-2876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000" b="1">
                <a:latin typeface="Arial"/>
                <a:cs typeface="Arial"/>
              </a:rPr>
              <a:t>Revenue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growth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driven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price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increases</a:t>
            </a:r>
            <a:r>
              <a:rPr dirty="0" sz="1000" spc="-114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number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centers</a:t>
            </a:r>
            <a:endParaRPr sz="1000">
              <a:latin typeface="Arial"/>
              <a:cs typeface="Arial"/>
            </a:endParaRPr>
          </a:p>
          <a:p>
            <a:pPr marL="300355" indent="-287655">
              <a:lnSpc>
                <a:spcPts val="1195"/>
              </a:lnSpc>
              <a:buChar char="•"/>
              <a:tabLst>
                <a:tab pos="300355" algn="l"/>
              </a:tabLst>
            </a:pPr>
            <a:r>
              <a:rPr dirty="0" sz="1000">
                <a:latin typeface="Arial MT"/>
                <a:cs typeface="Arial MT"/>
              </a:rPr>
              <a:t>Estimated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FY24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ending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cabinet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equivalent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capacity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line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guidance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ts val="1195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382,000</a:t>
            </a:r>
            <a:r>
              <a:rPr dirty="0" sz="1000" spc="-114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reported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centers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under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construction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ts val="1190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000" spc="-10" b="1">
                <a:latin typeface="Arial"/>
                <a:cs typeface="Arial"/>
              </a:rPr>
              <a:t>FY24-</a:t>
            </a:r>
            <a:r>
              <a:rPr dirty="0" sz="1000" b="1">
                <a:latin typeface="Arial"/>
                <a:cs typeface="Arial"/>
              </a:rPr>
              <a:t>29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revenue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CAGR</a:t>
            </a:r>
            <a:r>
              <a:rPr dirty="0" sz="1000" spc="6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lower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end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management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guidance</a:t>
            </a:r>
            <a:r>
              <a:rPr dirty="0" sz="1000" spc="-1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8-</a:t>
            </a:r>
            <a:r>
              <a:rPr dirty="0" sz="1000" spc="-25" b="1">
                <a:latin typeface="Arial"/>
                <a:cs typeface="Arial"/>
              </a:rPr>
              <a:t>10%</a:t>
            </a:r>
            <a:endParaRPr sz="1000">
              <a:latin typeface="Arial"/>
              <a:cs typeface="Arial"/>
            </a:endParaRPr>
          </a:p>
          <a:p>
            <a:pPr marL="3003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given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size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lower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expected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market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growth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000" b="1">
                <a:latin typeface="Arial"/>
                <a:cs typeface="Arial"/>
              </a:rPr>
              <a:t>EMEA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grows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faster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than Americas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given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higher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announced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data-center</a:t>
            </a:r>
            <a:endParaRPr sz="1000">
              <a:latin typeface="Arial"/>
              <a:cs typeface="Arial"/>
            </a:endParaRPr>
          </a:p>
          <a:p>
            <a:pPr marL="300355">
              <a:lnSpc>
                <a:spcPts val="1190"/>
              </a:lnSpc>
            </a:pPr>
            <a:r>
              <a:rPr dirty="0" sz="1000" spc="-10" b="1">
                <a:latin typeface="Arial"/>
                <a:cs typeface="Arial"/>
              </a:rPr>
              <a:t>expansions</a:t>
            </a:r>
            <a:endParaRPr sz="1000">
              <a:latin typeface="Arial"/>
              <a:cs typeface="Arial"/>
            </a:endParaRPr>
          </a:p>
          <a:p>
            <a:pPr marL="300355" indent="-287655">
              <a:lnSpc>
                <a:spcPts val="1195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000" b="1">
                <a:latin typeface="Arial"/>
                <a:cs typeface="Arial"/>
              </a:rPr>
              <a:t>Gross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margins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stabilize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slightly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increase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given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extraordinary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margin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ts val="1195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depression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EMEA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FY23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due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energy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price</a:t>
            </a:r>
            <a:r>
              <a:rPr dirty="0" sz="1000" spc="-10">
                <a:latin typeface="Arial MT"/>
                <a:cs typeface="Arial MT"/>
              </a:rPr>
              <a:t> increases</a:t>
            </a:r>
            <a:endParaRPr sz="1000">
              <a:latin typeface="Arial MT"/>
              <a:cs typeface="Arial MT"/>
            </a:endParaRPr>
          </a:p>
          <a:p>
            <a:pPr marL="300355" marR="237490" indent="-288290">
              <a:lnSpc>
                <a:spcPts val="1190"/>
              </a:lnSpc>
              <a:spcBef>
                <a:spcPts val="40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000" b="1">
                <a:latin typeface="Arial"/>
                <a:cs typeface="Arial"/>
              </a:rPr>
              <a:t>SG&amp;A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expenses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decrease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 a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percentage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revenue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due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economies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scale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growth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regions outside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US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ts val="1180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000" b="1">
                <a:latin typeface="Arial"/>
                <a:cs typeface="Arial"/>
              </a:rPr>
              <a:t>Capex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during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FY24-</a:t>
            </a:r>
            <a:r>
              <a:rPr dirty="0" sz="1000" b="1">
                <a:latin typeface="Arial"/>
                <a:cs typeface="Arial"/>
              </a:rPr>
              <a:t>27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line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expectations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$3bn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p.a.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decrease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as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fewer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centers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are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built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growth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driven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current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facilities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5463641"/>
            <a:ext cx="2349500" cy="7023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676275" marR="5080" indent="-173990">
              <a:lnSpc>
                <a:spcPct val="99100"/>
              </a:lnSpc>
              <a:spcBef>
                <a:spcPts val="114"/>
              </a:spcBef>
              <a:buFont typeface="Arial MT"/>
              <a:buChar char="•"/>
              <a:tabLst>
                <a:tab pos="676275" algn="l"/>
              </a:tabLst>
            </a:pPr>
            <a:r>
              <a:rPr dirty="0" sz="1000" b="1">
                <a:latin typeface="Arial"/>
                <a:cs typeface="Arial"/>
              </a:rPr>
              <a:t>Stock-based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compensation </a:t>
            </a:r>
            <a:r>
              <a:rPr dirty="0" sz="1000">
                <a:latin typeface="Arial MT"/>
                <a:cs typeface="Arial MT"/>
              </a:rPr>
              <a:t>not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excluded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as </a:t>
            </a:r>
            <a:r>
              <a:rPr dirty="0" sz="1000" spc="-10" b="1">
                <a:latin typeface="Arial"/>
                <a:cs typeface="Arial"/>
              </a:rPr>
              <a:t>disproportionately</a:t>
            </a:r>
            <a:r>
              <a:rPr dirty="0" sz="1000" spc="7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2023)),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Equinix</a:t>
            </a:r>
            <a:r>
              <a:rPr dirty="0" spc="-85"/>
              <a:t> </a:t>
            </a:r>
            <a:r>
              <a:rPr dirty="0"/>
              <a:t>Discounted</a:t>
            </a:r>
            <a:r>
              <a:rPr dirty="0" spc="-90"/>
              <a:t> </a:t>
            </a:r>
            <a:r>
              <a:rPr dirty="0"/>
              <a:t>Cash</a:t>
            </a:r>
            <a:r>
              <a:rPr dirty="0" spc="-50"/>
              <a:t> </a:t>
            </a:r>
            <a:r>
              <a:rPr dirty="0"/>
              <a:t>Flow</a:t>
            </a:r>
            <a:r>
              <a:rPr dirty="0" spc="-60"/>
              <a:t> </a:t>
            </a:r>
            <a:r>
              <a:rPr dirty="0"/>
              <a:t>(Base</a:t>
            </a:r>
            <a:r>
              <a:rPr dirty="0" spc="-50"/>
              <a:t> </a:t>
            </a:r>
            <a:r>
              <a:rPr dirty="0" spc="-10"/>
              <a:t>Case)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Equinix’s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free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cash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flow</a:t>
            </a:r>
            <a:r>
              <a:rPr dirty="0" sz="1150" spc="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projections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line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with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observed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trends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towards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usage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7" y="2167549"/>
            <a:ext cx="200251" cy="20048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8315" y="2876209"/>
            <a:ext cx="200433" cy="20049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8315" y="3662593"/>
            <a:ext cx="200433" cy="20049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8318" y="1623481"/>
            <a:ext cx="200429" cy="200486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605929" y="931100"/>
          <a:ext cx="11087100" cy="2899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4860"/>
                <a:gridCol w="626110"/>
                <a:gridCol w="724535"/>
                <a:gridCol w="725170"/>
                <a:gridCol w="725170"/>
                <a:gridCol w="725169"/>
                <a:gridCol w="725170"/>
                <a:gridCol w="725804"/>
                <a:gridCol w="724534"/>
                <a:gridCol w="724534"/>
                <a:gridCol w="676909"/>
                <a:gridCol w="572770"/>
              </a:tblGrid>
              <a:tr h="142875">
                <a:tc>
                  <a:txBody>
                    <a:bodyPr/>
                    <a:lstStyle/>
                    <a:p>
                      <a:pPr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USDm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6350">
                      <a:solidFill>
                        <a:srgbClr val="7589B5"/>
                      </a:solidFill>
                      <a:prstDash val="solid"/>
                    </a:lnL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2024E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2026E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2027E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2028E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2029E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2030E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200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2031E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2032E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2033E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solidFill>
                      <a:srgbClr val="7589B5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60"/>
                        </a:lnSpc>
                        <a:spcBef>
                          <a:spcPts val="160"/>
                        </a:spcBef>
                      </a:pP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Terminal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R w="6350">
                      <a:solidFill>
                        <a:srgbClr val="7589B5"/>
                      </a:solidFill>
                      <a:prstDash val="solid"/>
                    </a:lnR>
                    <a:solidFill>
                      <a:srgbClr val="7589B5"/>
                    </a:solidFill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Revenue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8,898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9,669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10,476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11,346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12,254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13,195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14,021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14,700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15,203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15,507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15,818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7145">
                    <a:lnR w="6350">
                      <a:solidFill>
                        <a:srgbClr val="7589B5"/>
                      </a:solidFill>
                      <a:prstDash val="solid"/>
                    </a:lnR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Growth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8.0%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7.7%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6.3%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4.8%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3.4%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5430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EBITDA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3,621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3,935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4,316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4,697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5,110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5,542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5,942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6,284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6,556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6,746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55"/>
                        </a:lnSpc>
                        <a:spcBef>
                          <a:spcPts val="5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6,881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3025">
                    <a:lnR w="6350">
                      <a:solidFill>
                        <a:srgbClr val="7589B5"/>
                      </a:solidFill>
                      <a:prstDash val="solid"/>
                    </a:lnR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Margin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6350">
                      <a:solidFill>
                        <a:srgbClr val="7589B5"/>
                      </a:solidFill>
                      <a:prstDash val="solid"/>
                    </a:lnL>
                    <a:lnR w="19050">
                      <a:solidFill>
                        <a:srgbClr val="516288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40.7%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9050">
                      <a:solidFill>
                        <a:srgbClr val="516288"/>
                      </a:solidFill>
                      <a:prstDash val="sysDash"/>
                    </a:lnL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40.7%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41.2%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41.4%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41.7%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42.0%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42.4%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42.8%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43.1%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543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43.5%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43.5%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R w="6350">
                      <a:solidFill>
                        <a:srgbClr val="516288"/>
                      </a:solidFill>
                      <a:prstDash val="sysDash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D&amp;A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748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(2,046)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(2,224)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(2,409)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(2,609)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(2,818)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(3,035)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748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(3,225)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9390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(3,381)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9875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(3,497)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51765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(3,567)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(3,638)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6350">
                      <a:solidFill>
                        <a:srgbClr val="7589B5"/>
                      </a:solidFill>
                      <a:prstDash val="solid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20" b="1">
                          <a:latin typeface="Arial"/>
                          <a:cs typeface="Arial"/>
                        </a:rPr>
                        <a:t>EBIT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1,575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1,711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1,907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2,088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2,291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2,507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2,717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2,903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3,060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3,179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75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3,243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4508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8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rate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L w="6350">
                      <a:solidFill>
                        <a:srgbClr val="7589B5"/>
                      </a:solidFill>
                      <a:prstDash val="solid"/>
                    </a:lnL>
                    <a:lnR w="19050">
                      <a:solidFill>
                        <a:srgbClr val="516288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516288"/>
                      </a:solidFill>
                      <a:prstDash val="sysDash"/>
                    </a:lnL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13.9%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14.1%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14.2%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14.2%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1930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14.3%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256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14.4%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5430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925"/>
                        </a:lnSpc>
                        <a:spcBef>
                          <a:spcPts val="1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14.5%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875">
                    <a:lnR w="6350">
                      <a:solidFill>
                        <a:srgbClr val="516288"/>
                      </a:solidFill>
                      <a:prstDash val="sysDash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5">
                          <a:latin typeface="Arial MT"/>
                          <a:cs typeface="Arial MT"/>
                        </a:rPr>
                        <a:t>(-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)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Taxes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(219)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(239)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(267)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(294)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(324)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(357)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(388)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(417)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(442)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(461)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(470)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9525">
                    <a:lnR w="6350">
                      <a:solidFill>
                        <a:srgbClr val="7589B5"/>
                      </a:solidFill>
                      <a:prstDash val="solid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(+)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NOLs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219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239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267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294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91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EBIAT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1,575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1,711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1,907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2,088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2,058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2,150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2,328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2,486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2,618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2,718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2,772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(+)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D&amp;A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2,046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2,224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2,409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2,609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2,818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3,035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3,225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3,381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3,497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3,567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80"/>
                        </a:lnSpc>
                        <a:spcBef>
                          <a:spcPts val="2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3,638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  <a:lnB w="19050">
                      <a:solidFill>
                        <a:srgbClr val="516288"/>
                      </a:solidFill>
                      <a:prstDash val="sysDash"/>
                    </a:lnB>
                  </a:tcPr>
                </a:tc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5">
                          <a:latin typeface="Arial MT"/>
                          <a:cs typeface="Arial MT"/>
                        </a:rPr>
                        <a:t>(-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)</a:t>
                      </a:r>
                      <a:r>
                        <a:rPr dirty="0" sz="8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Capex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6350">
                      <a:solidFill>
                        <a:srgbClr val="7589B5"/>
                      </a:solidFill>
                      <a:prstDash val="solid"/>
                    </a:lnL>
                    <a:lnR w="19050">
                      <a:solidFill>
                        <a:srgbClr val="516288"/>
                      </a:solidFill>
                      <a:prstDash val="sysDash"/>
                    </a:lnR>
                  </a:tcPr>
                </a:tc>
                <a:tc>
                  <a:txBody>
                    <a:bodyPr/>
                    <a:lstStyle/>
                    <a:p>
                      <a:pPr algn="r" marR="1974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(3,292)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516288"/>
                      </a:solidFill>
                      <a:prstDash val="sysDash"/>
                    </a:lnL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(3,384)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(3,457)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(3,631)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(3,676)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(3,958)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74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(4,031)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(4,043)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(3,991)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(3,877)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(3,954)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6350">
                      <a:solidFill>
                        <a:srgbClr val="516288"/>
                      </a:solidFill>
                      <a:prstDash val="sysDash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15">
                          <a:latin typeface="Arial MT"/>
                          <a:cs typeface="Arial MT"/>
                        </a:rPr>
                        <a:t>(-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)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Increase</a:t>
                      </a:r>
                      <a:r>
                        <a:rPr dirty="0" sz="8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8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NWC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(27)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1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(32)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(35)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(38)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800" spc="-50">
                          <a:latin typeface="Arial MT"/>
                          <a:cs typeface="Arial MT"/>
                        </a:rPr>
                        <a:t>-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R w="6350">
                      <a:solidFill>
                        <a:srgbClr val="7589B5"/>
                      </a:solidFill>
                      <a:prstDash val="solid"/>
                    </a:lnR>
                    <a:lnT w="19050">
                      <a:solidFill>
                        <a:srgbClr val="516288"/>
                      </a:solidFill>
                      <a:prstDash val="sysDash"/>
                    </a:lnT>
                  </a:tcPr>
                </a:tc>
              </a:tr>
              <a:tr h="189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Free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cash</a:t>
                      </a:r>
                      <a:r>
                        <a:rPr dirty="0" sz="8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flow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 to</a:t>
                      </a:r>
                      <a:r>
                        <a:rPr dirty="0" sz="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firm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6350">
                      <a:solidFill>
                        <a:srgbClr val="7589B5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006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335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559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867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1,075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1,209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1,236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1,495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1,793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2,089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2,370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2,456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R w="6350">
                      <a:solidFill>
                        <a:srgbClr val="7589B5"/>
                      </a:solidFill>
                      <a:prstDash val="solid"/>
                    </a:lnR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Discount</a:t>
                      </a:r>
                      <a:r>
                        <a:rPr dirty="0" sz="800" spc="-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factor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lnL w="6350">
                      <a:solidFill>
                        <a:srgbClr val="7589B5"/>
                      </a:solidFill>
                      <a:prstDash val="solid"/>
                    </a:lnL>
                    <a:lnB w="19050">
                      <a:solidFill>
                        <a:srgbClr val="7589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0.952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0.898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0.848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0.801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0.756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0.714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0.674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0.637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87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0.601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0.568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7589B5"/>
                      </a:solidFill>
                      <a:prstDash val="solid"/>
                    </a:lnR>
                    <a:lnB w="38100">
                      <a:solidFill>
                        <a:srgbClr val="516288"/>
                      </a:solidFill>
                      <a:prstDash val="sysDash"/>
                    </a:lnB>
                  </a:tcPr>
                </a:tc>
              </a:tr>
              <a:tr h="142240">
                <a:tc>
                  <a:txBody>
                    <a:bodyPr/>
                    <a:lstStyle/>
                    <a:p>
                      <a:pPr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Present</a:t>
                      </a:r>
                      <a:r>
                        <a:rPr dirty="0" sz="8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FCFF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L w="6350">
                      <a:solidFill>
                        <a:srgbClr val="7589B5"/>
                      </a:solidFill>
                      <a:prstDash val="solid"/>
                    </a:lnL>
                    <a:lnR w="19050">
                      <a:solidFill>
                        <a:srgbClr val="516288"/>
                      </a:solidFill>
                      <a:prstDash val="sysDash"/>
                    </a:lnR>
                    <a:lnT w="19050">
                      <a:solidFill>
                        <a:srgbClr val="7589B5"/>
                      </a:solidFill>
                      <a:prstDash val="solid"/>
                    </a:lnT>
                    <a:lnB w="6350">
                      <a:solidFill>
                        <a:srgbClr val="7589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066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319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L w="19050">
                      <a:solidFill>
                        <a:srgbClr val="516288"/>
                      </a:solidFill>
                      <a:prstDash val="sysDash"/>
                    </a:lnL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502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736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861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915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00025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25" b="1">
                          <a:latin typeface="Arial"/>
                          <a:cs typeface="Arial"/>
                        </a:rPr>
                        <a:t>883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1,008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1,142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9939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51130">
                        <a:lnSpc>
                          <a:spcPts val="869"/>
                        </a:lnSpc>
                        <a:spcBef>
                          <a:spcPts val="15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1,345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0"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516288"/>
                      </a:solidFill>
                      <a:prstDash val="sysDash"/>
                    </a:lnR>
                    <a:lnT w="38100">
                      <a:solidFill>
                        <a:srgbClr val="516288"/>
                      </a:solidFill>
                      <a:prstDash val="sysDash"/>
                    </a:lnT>
                    <a:lnB w="19050">
                      <a:solidFill>
                        <a:srgbClr val="516288"/>
                      </a:solidFill>
                      <a:prstDash val="sysDash"/>
                    </a:lnB>
                    <a:solidFill>
                      <a:srgbClr val="000000">
                        <a:alpha val="5882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/>
          <p:nvPr/>
        </p:nvSpPr>
        <p:spPr>
          <a:xfrm>
            <a:off x="3529146" y="4393137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39" h="358139">
                <a:moveTo>
                  <a:pt x="178987" y="0"/>
                </a:moveTo>
                <a:lnTo>
                  <a:pt x="131235" y="6409"/>
                </a:lnTo>
                <a:lnTo>
                  <a:pt x="88495" y="24460"/>
                </a:lnTo>
                <a:lnTo>
                  <a:pt x="52290" y="52449"/>
                </a:lnTo>
                <a:lnTo>
                  <a:pt x="24319" y="88670"/>
                </a:lnTo>
                <a:lnTo>
                  <a:pt x="6286" y="131417"/>
                </a:lnTo>
                <a:lnTo>
                  <a:pt x="31" y="177978"/>
                </a:lnTo>
                <a:lnTo>
                  <a:pt x="0" y="179785"/>
                </a:lnTo>
                <a:lnTo>
                  <a:pt x="6190" y="225870"/>
                </a:lnTo>
                <a:lnTo>
                  <a:pt x="24326" y="269351"/>
                </a:lnTo>
                <a:lnTo>
                  <a:pt x="52307" y="305580"/>
                </a:lnTo>
                <a:lnTo>
                  <a:pt x="88524" y="333571"/>
                </a:lnTo>
                <a:lnTo>
                  <a:pt x="131272" y="351616"/>
                </a:lnTo>
                <a:lnTo>
                  <a:pt x="178843" y="358011"/>
                </a:lnTo>
                <a:lnTo>
                  <a:pt x="226416" y="351616"/>
                </a:lnTo>
                <a:lnTo>
                  <a:pt x="269166" y="333571"/>
                </a:lnTo>
                <a:lnTo>
                  <a:pt x="305385" y="305580"/>
                </a:lnTo>
                <a:lnTo>
                  <a:pt x="333369" y="269351"/>
                </a:lnTo>
                <a:lnTo>
                  <a:pt x="337623" y="259269"/>
                </a:lnTo>
                <a:lnTo>
                  <a:pt x="127693" y="259269"/>
                </a:lnTo>
                <a:lnTo>
                  <a:pt x="127601" y="237994"/>
                </a:lnTo>
                <a:lnTo>
                  <a:pt x="149485" y="201728"/>
                </a:lnTo>
                <a:lnTo>
                  <a:pt x="176958" y="183294"/>
                </a:lnTo>
                <a:lnTo>
                  <a:pt x="181840" y="179785"/>
                </a:lnTo>
                <a:lnTo>
                  <a:pt x="201408" y="148337"/>
                </a:lnTo>
                <a:lnTo>
                  <a:pt x="201381" y="141241"/>
                </a:lnTo>
                <a:lnTo>
                  <a:pt x="200858" y="137968"/>
                </a:lnTo>
                <a:lnTo>
                  <a:pt x="200646" y="137326"/>
                </a:lnTo>
                <a:lnTo>
                  <a:pt x="136135" y="137326"/>
                </a:lnTo>
                <a:lnTo>
                  <a:pt x="136135" y="112909"/>
                </a:lnTo>
                <a:lnTo>
                  <a:pt x="141553" y="107855"/>
                </a:lnTo>
                <a:lnTo>
                  <a:pt x="148058" y="104110"/>
                </a:lnTo>
                <a:lnTo>
                  <a:pt x="162783" y="99685"/>
                </a:lnTo>
                <a:lnTo>
                  <a:pt x="170448" y="98612"/>
                </a:lnTo>
                <a:lnTo>
                  <a:pt x="337600" y="98612"/>
                </a:lnTo>
                <a:lnTo>
                  <a:pt x="333409" y="88670"/>
                </a:lnTo>
                <a:lnTo>
                  <a:pt x="305452" y="52449"/>
                </a:lnTo>
                <a:lnTo>
                  <a:pt x="269261" y="24461"/>
                </a:lnTo>
                <a:lnTo>
                  <a:pt x="226537" y="6409"/>
                </a:lnTo>
                <a:lnTo>
                  <a:pt x="178987" y="0"/>
                </a:lnTo>
                <a:close/>
              </a:path>
              <a:path w="358139" h="358139">
                <a:moveTo>
                  <a:pt x="337600" y="98612"/>
                </a:moveTo>
                <a:lnTo>
                  <a:pt x="185073" y="98612"/>
                </a:lnTo>
                <a:lnTo>
                  <a:pt x="192189" y="99685"/>
                </a:lnTo>
                <a:lnTo>
                  <a:pt x="191784" y="99685"/>
                </a:lnTo>
                <a:lnTo>
                  <a:pt x="223135" y="123160"/>
                </a:lnTo>
                <a:lnTo>
                  <a:pt x="227009" y="135205"/>
                </a:lnTo>
                <a:lnTo>
                  <a:pt x="226957" y="147237"/>
                </a:lnTo>
                <a:lnTo>
                  <a:pt x="226393" y="152120"/>
                </a:lnTo>
                <a:lnTo>
                  <a:pt x="226302" y="152906"/>
                </a:lnTo>
                <a:lnTo>
                  <a:pt x="201355" y="191136"/>
                </a:lnTo>
                <a:lnTo>
                  <a:pt x="183686" y="202880"/>
                </a:lnTo>
                <a:lnTo>
                  <a:pt x="178673" y="206166"/>
                </a:lnTo>
                <a:lnTo>
                  <a:pt x="174301" y="209190"/>
                </a:lnTo>
                <a:lnTo>
                  <a:pt x="170335" y="211887"/>
                </a:lnTo>
                <a:lnTo>
                  <a:pt x="166592" y="214899"/>
                </a:lnTo>
                <a:lnTo>
                  <a:pt x="153752" y="234328"/>
                </a:lnTo>
                <a:lnTo>
                  <a:pt x="153804" y="237994"/>
                </a:lnTo>
                <a:lnTo>
                  <a:pt x="229993" y="237994"/>
                </a:lnTo>
                <a:lnTo>
                  <a:pt x="230006" y="259269"/>
                </a:lnTo>
                <a:lnTo>
                  <a:pt x="337623" y="259269"/>
                </a:lnTo>
                <a:lnTo>
                  <a:pt x="351411" y="226588"/>
                </a:lnTo>
                <a:lnTo>
                  <a:pt x="357698" y="179785"/>
                </a:lnTo>
                <a:lnTo>
                  <a:pt x="357804" y="178999"/>
                </a:lnTo>
                <a:lnTo>
                  <a:pt x="351497" y="131932"/>
                </a:lnTo>
                <a:lnTo>
                  <a:pt x="351428" y="131418"/>
                </a:lnTo>
                <a:lnTo>
                  <a:pt x="337600" y="98612"/>
                </a:lnTo>
                <a:close/>
              </a:path>
              <a:path w="358139" h="358139">
                <a:moveTo>
                  <a:pt x="180330" y="118826"/>
                </a:moveTo>
                <a:lnTo>
                  <a:pt x="141750" y="131932"/>
                </a:lnTo>
                <a:lnTo>
                  <a:pt x="136135" y="137326"/>
                </a:lnTo>
                <a:lnTo>
                  <a:pt x="200646" y="137326"/>
                </a:lnTo>
                <a:lnTo>
                  <a:pt x="180330" y="1188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436824" y="4393137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40" h="358139">
                <a:moveTo>
                  <a:pt x="179100" y="0"/>
                </a:moveTo>
                <a:lnTo>
                  <a:pt x="131344" y="6410"/>
                </a:lnTo>
                <a:lnTo>
                  <a:pt x="88600" y="24464"/>
                </a:lnTo>
                <a:lnTo>
                  <a:pt x="52393" y="52456"/>
                </a:lnTo>
                <a:lnTo>
                  <a:pt x="24422" y="88680"/>
                </a:lnTo>
                <a:lnTo>
                  <a:pt x="6389" y="131430"/>
                </a:lnTo>
                <a:lnTo>
                  <a:pt x="0" y="179012"/>
                </a:lnTo>
                <a:lnTo>
                  <a:pt x="6393" y="226601"/>
                </a:lnTo>
                <a:lnTo>
                  <a:pt x="24435" y="269363"/>
                </a:lnTo>
                <a:lnTo>
                  <a:pt x="52419" y="305592"/>
                </a:lnTo>
                <a:lnTo>
                  <a:pt x="88641" y="333582"/>
                </a:lnTo>
                <a:lnTo>
                  <a:pt x="131398" y="351627"/>
                </a:lnTo>
                <a:lnTo>
                  <a:pt x="178956" y="358020"/>
                </a:lnTo>
                <a:lnTo>
                  <a:pt x="226529" y="351627"/>
                </a:lnTo>
                <a:lnTo>
                  <a:pt x="269279" y="333582"/>
                </a:lnTo>
                <a:lnTo>
                  <a:pt x="305498" y="305592"/>
                </a:lnTo>
                <a:lnTo>
                  <a:pt x="333482" y="269363"/>
                </a:lnTo>
                <a:lnTo>
                  <a:pt x="337327" y="260251"/>
                </a:lnTo>
                <a:lnTo>
                  <a:pt x="161705" y="260251"/>
                </a:lnTo>
                <a:lnTo>
                  <a:pt x="153695" y="259544"/>
                </a:lnTo>
                <a:lnTo>
                  <a:pt x="145802" y="258104"/>
                </a:lnTo>
                <a:lnTo>
                  <a:pt x="139915" y="257161"/>
                </a:lnTo>
                <a:lnTo>
                  <a:pt x="139530" y="257161"/>
                </a:lnTo>
                <a:lnTo>
                  <a:pt x="132792" y="254896"/>
                </a:lnTo>
                <a:lnTo>
                  <a:pt x="126876" y="251767"/>
                </a:lnTo>
                <a:lnTo>
                  <a:pt x="126876" y="227651"/>
                </a:lnTo>
                <a:lnTo>
                  <a:pt x="200907" y="227651"/>
                </a:lnTo>
                <a:lnTo>
                  <a:pt x="203471" y="223540"/>
                </a:lnTo>
                <a:lnTo>
                  <a:pt x="204636" y="219128"/>
                </a:lnTo>
                <a:lnTo>
                  <a:pt x="204610" y="210094"/>
                </a:lnTo>
                <a:lnTo>
                  <a:pt x="203497" y="205577"/>
                </a:lnTo>
                <a:lnTo>
                  <a:pt x="173759" y="186907"/>
                </a:lnTo>
                <a:lnTo>
                  <a:pt x="174200" y="186907"/>
                </a:lnTo>
                <a:lnTo>
                  <a:pt x="168136" y="186344"/>
                </a:lnTo>
                <a:lnTo>
                  <a:pt x="147530" y="186344"/>
                </a:lnTo>
                <a:lnTo>
                  <a:pt x="147530" y="166448"/>
                </a:lnTo>
                <a:lnTo>
                  <a:pt x="191181" y="158222"/>
                </a:lnTo>
                <a:lnTo>
                  <a:pt x="198510" y="144095"/>
                </a:lnTo>
                <a:lnTo>
                  <a:pt x="198474" y="142936"/>
                </a:lnTo>
                <a:lnTo>
                  <a:pt x="198379" y="139853"/>
                </a:lnTo>
                <a:lnTo>
                  <a:pt x="198536" y="136017"/>
                </a:lnTo>
                <a:lnTo>
                  <a:pt x="197646" y="132194"/>
                </a:lnTo>
                <a:lnTo>
                  <a:pt x="195930" y="129052"/>
                </a:lnTo>
                <a:lnTo>
                  <a:pt x="133577" y="129052"/>
                </a:lnTo>
                <a:lnTo>
                  <a:pt x="133577" y="106860"/>
                </a:lnTo>
                <a:lnTo>
                  <a:pt x="139392" y="103770"/>
                </a:lnTo>
                <a:lnTo>
                  <a:pt x="145698" y="101453"/>
                </a:lnTo>
                <a:lnTo>
                  <a:pt x="159111" y="98520"/>
                </a:lnTo>
                <a:lnTo>
                  <a:pt x="158982" y="98520"/>
                </a:lnTo>
                <a:lnTo>
                  <a:pt x="166194" y="97761"/>
                </a:lnTo>
                <a:lnTo>
                  <a:pt x="337355" y="97761"/>
                </a:lnTo>
                <a:lnTo>
                  <a:pt x="333528" y="88680"/>
                </a:lnTo>
                <a:lnTo>
                  <a:pt x="305570" y="52456"/>
                </a:lnTo>
                <a:lnTo>
                  <a:pt x="269376" y="24464"/>
                </a:lnTo>
                <a:lnTo>
                  <a:pt x="226651" y="6410"/>
                </a:lnTo>
                <a:lnTo>
                  <a:pt x="179100" y="0"/>
                </a:lnTo>
                <a:close/>
              </a:path>
              <a:path w="358140" h="358139">
                <a:moveTo>
                  <a:pt x="337355" y="97761"/>
                </a:moveTo>
                <a:lnTo>
                  <a:pt x="180134" y="97761"/>
                </a:lnTo>
                <a:lnTo>
                  <a:pt x="186573" y="98520"/>
                </a:lnTo>
                <a:lnTo>
                  <a:pt x="198786" y="101453"/>
                </a:lnTo>
                <a:lnTo>
                  <a:pt x="225289" y="129981"/>
                </a:lnTo>
                <a:lnTo>
                  <a:pt x="225251" y="131430"/>
                </a:lnTo>
                <a:lnTo>
                  <a:pt x="204894" y="170368"/>
                </a:lnTo>
                <a:lnTo>
                  <a:pt x="191508" y="175242"/>
                </a:lnTo>
                <a:lnTo>
                  <a:pt x="196612" y="175765"/>
                </a:lnTo>
                <a:lnTo>
                  <a:pt x="227960" y="198494"/>
                </a:lnTo>
                <a:lnTo>
                  <a:pt x="231402" y="220214"/>
                </a:lnTo>
                <a:lnTo>
                  <a:pt x="229853" y="226601"/>
                </a:lnTo>
                <a:lnTo>
                  <a:pt x="200317" y="255328"/>
                </a:lnTo>
                <a:lnTo>
                  <a:pt x="177686" y="260251"/>
                </a:lnTo>
                <a:lnTo>
                  <a:pt x="337327" y="260251"/>
                </a:lnTo>
                <a:lnTo>
                  <a:pt x="351524" y="226601"/>
                </a:lnTo>
                <a:lnTo>
                  <a:pt x="357917" y="179012"/>
                </a:lnTo>
                <a:lnTo>
                  <a:pt x="351647" y="132194"/>
                </a:lnTo>
                <a:lnTo>
                  <a:pt x="351545" y="131430"/>
                </a:lnTo>
                <a:lnTo>
                  <a:pt x="337355" y="97761"/>
                </a:lnTo>
                <a:close/>
              </a:path>
              <a:path w="358140" h="358139">
                <a:moveTo>
                  <a:pt x="200907" y="227651"/>
                </a:moveTo>
                <a:lnTo>
                  <a:pt x="126876" y="227651"/>
                </a:lnTo>
                <a:lnTo>
                  <a:pt x="133159" y="232037"/>
                </a:lnTo>
                <a:lnTo>
                  <a:pt x="140174" y="235270"/>
                </a:lnTo>
                <a:lnTo>
                  <a:pt x="147609" y="237195"/>
                </a:lnTo>
                <a:lnTo>
                  <a:pt x="155259" y="239303"/>
                </a:lnTo>
                <a:lnTo>
                  <a:pt x="155455" y="239303"/>
                </a:lnTo>
                <a:lnTo>
                  <a:pt x="162778" y="240298"/>
                </a:lnTo>
                <a:lnTo>
                  <a:pt x="174244" y="240298"/>
                </a:lnTo>
                <a:lnTo>
                  <a:pt x="177961" y="239931"/>
                </a:lnTo>
                <a:lnTo>
                  <a:pt x="181219" y="239303"/>
                </a:lnTo>
                <a:lnTo>
                  <a:pt x="185500" y="238530"/>
                </a:lnTo>
                <a:lnTo>
                  <a:pt x="189194" y="237195"/>
                </a:lnTo>
                <a:lnTo>
                  <a:pt x="196063" y="233307"/>
                </a:lnTo>
                <a:lnTo>
                  <a:pt x="198955" y="230596"/>
                </a:lnTo>
                <a:lnTo>
                  <a:pt x="200907" y="227651"/>
                </a:lnTo>
                <a:close/>
              </a:path>
              <a:path w="358140" h="358139">
                <a:moveTo>
                  <a:pt x="174978" y="117844"/>
                </a:moveTo>
                <a:lnTo>
                  <a:pt x="164872" y="117844"/>
                </a:lnTo>
                <a:lnTo>
                  <a:pt x="157640" y="118905"/>
                </a:lnTo>
                <a:lnTo>
                  <a:pt x="157989" y="118905"/>
                </a:lnTo>
                <a:lnTo>
                  <a:pt x="152046" y="120607"/>
                </a:lnTo>
                <a:lnTo>
                  <a:pt x="145462" y="122401"/>
                </a:lnTo>
                <a:lnTo>
                  <a:pt x="139232" y="125255"/>
                </a:lnTo>
                <a:lnTo>
                  <a:pt x="133577" y="129052"/>
                </a:lnTo>
                <a:lnTo>
                  <a:pt x="195930" y="129052"/>
                </a:lnTo>
                <a:lnTo>
                  <a:pt x="177529" y="118119"/>
                </a:lnTo>
                <a:lnTo>
                  <a:pt x="174978" y="117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9340037" y="4393145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40" h="358139">
                <a:moveTo>
                  <a:pt x="185026" y="129222"/>
                </a:moveTo>
                <a:lnTo>
                  <a:pt x="163652" y="164401"/>
                </a:lnTo>
                <a:lnTo>
                  <a:pt x="138099" y="197751"/>
                </a:lnTo>
                <a:lnTo>
                  <a:pt x="185026" y="197751"/>
                </a:lnTo>
                <a:lnTo>
                  <a:pt x="185026" y="129222"/>
                </a:lnTo>
                <a:close/>
              </a:path>
              <a:path w="358140" h="358139">
                <a:moveTo>
                  <a:pt x="357924" y="179006"/>
                </a:moveTo>
                <a:lnTo>
                  <a:pt x="351548" y="131445"/>
                </a:lnTo>
                <a:lnTo>
                  <a:pt x="335965" y="94475"/>
                </a:lnTo>
                <a:lnTo>
                  <a:pt x="333527" y="88684"/>
                </a:lnTo>
                <a:lnTo>
                  <a:pt x="305574" y="52463"/>
                </a:lnTo>
                <a:lnTo>
                  <a:pt x="269392" y="24460"/>
                </a:lnTo>
                <a:lnTo>
                  <a:pt x="233527" y="9321"/>
                </a:lnTo>
                <a:lnTo>
                  <a:pt x="233527" y="197764"/>
                </a:lnTo>
                <a:lnTo>
                  <a:pt x="233527" y="220446"/>
                </a:lnTo>
                <a:lnTo>
                  <a:pt x="212102" y="220446"/>
                </a:lnTo>
                <a:lnTo>
                  <a:pt x="212102" y="254101"/>
                </a:lnTo>
                <a:lnTo>
                  <a:pt x="185026" y="254101"/>
                </a:lnTo>
                <a:lnTo>
                  <a:pt x="185026" y="220446"/>
                </a:lnTo>
                <a:lnTo>
                  <a:pt x="111340" y="220446"/>
                </a:lnTo>
                <a:lnTo>
                  <a:pt x="111340" y="199021"/>
                </a:lnTo>
                <a:lnTo>
                  <a:pt x="137947" y="167373"/>
                </a:lnTo>
                <a:lnTo>
                  <a:pt x="161391" y="133794"/>
                </a:lnTo>
                <a:lnTo>
                  <a:pt x="180467" y="100787"/>
                </a:lnTo>
                <a:lnTo>
                  <a:pt x="183616" y="94475"/>
                </a:lnTo>
                <a:lnTo>
                  <a:pt x="212102" y="94475"/>
                </a:lnTo>
                <a:lnTo>
                  <a:pt x="212102" y="197764"/>
                </a:lnTo>
                <a:lnTo>
                  <a:pt x="233527" y="9321"/>
                </a:lnTo>
                <a:lnTo>
                  <a:pt x="179108" y="0"/>
                </a:lnTo>
                <a:lnTo>
                  <a:pt x="178955" y="0"/>
                </a:lnTo>
                <a:lnTo>
                  <a:pt x="131343" y="6413"/>
                </a:lnTo>
                <a:lnTo>
                  <a:pt x="88595" y="24460"/>
                </a:lnTo>
                <a:lnTo>
                  <a:pt x="52387" y="52463"/>
                </a:lnTo>
                <a:lnTo>
                  <a:pt x="24422" y="88684"/>
                </a:lnTo>
                <a:lnTo>
                  <a:pt x="6388" y="131445"/>
                </a:lnTo>
                <a:lnTo>
                  <a:pt x="0" y="179006"/>
                </a:lnTo>
                <a:lnTo>
                  <a:pt x="6400" y="226593"/>
                </a:lnTo>
                <a:lnTo>
                  <a:pt x="24434" y="269367"/>
                </a:lnTo>
                <a:lnTo>
                  <a:pt x="52425" y="305587"/>
                </a:lnTo>
                <a:lnTo>
                  <a:pt x="88646" y="333578"/>
                </a:lnTo>
                <a:lnTo>
                  <a:pt x="131394" y="351624"/>
                </a:lnTo>
                <a:lnTo>
                  <a:pt x="178955" y="358013"/>
                </a:lnTo>
                <a:lnTo>
                  <a:pt x="226529" y="351624"/>
                </a:lnTo>
                <a:lnTo>
                  <a:pt x="269278" y="333578"/>
                </a:lnTo>
                <a:lnTo>
                  <a:pt x="305498" y="305587"/>
                </a:lnTo>
                <a:lnTo>
                  <a:pt x="333489" y="269367"/>
                </a:lnTo>
                <a:lnTo>
                  <a:pt x="351523" y="226593"/>
                </a:lnTo>
                <a:lnTo>
                  <a:pt x="357924" y="179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25820" y="4393137"/>
            <a:ext cx="358140" cy="358140"/>
          </a:xfrm>
          <a:custGeom>
            <a:avLst/>
            <a:gdLst/>
            <a:ahLst/>
            <a:cxnLst/>
            <a:rect l="l" t="t" r="r" b="b"/>
            <a:pathLst>
              <a:path w="358140" h="358139">
                <a:moveTo>
                  <a:pt x="179092" y="0"/>
                </a:moveTo>
                <a:lnTo>
                  <a:pt x="131341" y="6409"/>
                </a:lnTo>
                <a:lnTo>
                  <a:pt x="88601" y="24460"/>
                </a:lnTo>
                <a:lnTo>
                  <a:pt x="52395" y="52449"/>
                </a:lnTo>
                <a:lnTo>
                  <a:pt x="24425" y="88670"/>
                </a:lnTo>
                <a:lnTo>
                  <a:pt x="6391" y="131417"/>
                </a:lnTo>
                <a:lnTo>
                  <a:pt x="0" y="178999"/>
                </a:lnTo>
                <a:lnTo>
                  <a:pt x="6392" y="226588"/>
                </a:lnTo>
                <a:lnTo>
                  <a:pt x="24432" y="269351"/>
                </a:lnTo>
                <a:lnTo>
                  <a:pt x="52413" y="305580"/>
                </a:lnTo>
                <a:lnTo>
                  <a:pt x="88630" y="333571"/>
                </a:lnTo>
                <a:lnTo>
                  <a:pt x="131377" y="351616"/>
                </a:lnTo>
                <a:lnTo>
                  <a:pt x="178948" y="358011"/>
                </a:lnTo>
                <a:lnTo>
                  <a:pt x="226522" y="351616"/>
                </a:lnTo>
                <a:lnTo>
                  <a:pt x="269271" y="333571"/>
                </a:lnTo>
                <a:lnTo>
                  <a:pt x="305491" y="305580"/>
                </a:lnTo>
                <a:lnTo>
                  <a:pt x="333475" y="269351"/>
                </a:lnTo>
                <a:lnTo>
                  <a:pt x="339534" y="254988"/>
                </a:lnTo>
                <a:lnTo>
                  <a:pt x="171357" y="254988"/>
                </a:lnTo>
                <a:lnTo>
                  <a:pt x="171357" y="139499"/>
                </a:lnTo>
                <a:lnTo>
                  <a:pt x="136319" y="139499"/>
                </a:lnTo>
                <a:lnTo>
                  <a:pt x="136319" y="117740"/>
                </a:lnTo>
                <a:lnTo>
                  <a:pt x="138923" y="117020"/>
                </a:lnTo>
                <a:lnTo>
                  <a:pt x="141292" y="116286"/>
                </a:lnTo>
                <a:lnTo>
                  <a:pt x="149774" y="113367"/>
                </a:lnTo>
                <a:lnTo>
                  <a:pt x="153936" y="111665"/>
                </a:lnTo>
                <a:lnTo>
                  <a:pt x="158111" y="109884"/>
                </a:lnTo>
                <a:lnTo>
                  <a:pt x="162287" y="108195"/>
                </a:lnTo>
                <a:lnTo>
                  <a:pt x="170336" y="104019"/>
                </a:lnTo>
                <a:lnTo>
                  <a:pt x="172352" y="102919"/>
                </a:lnTo>
                <a:lnTo>
                  <a:pt x="174341" y="101767"/>
                </a:lnTo>
                <a:lnTo>
                  <a:pt x="176540" y="100628"/>
                </a:lnTo>
                <a:lnTo>
                  <a:pt x="178700" y="99371"/>
                </a:lnTo>
                <a:lnTo>
                  <a:pt x="182954" y="96622"/>
                </a:lnTo>
                <a:lnTo>
                  <a:pt x="185113" y="95365"/>
                </a:lnTo>
                <a:lnTo>
                  <a:pt x="187325" y="94226"/>
                </a:lnTo>
                <a:lnTo>
                  <a:pt x="335857" y="94226"/>
                </a:lnTo>
                <a:lnTo>
                  <a:pt x="333515" y="88670"/>
                </a:lnTo>
                <a:lnTo>
                  <a:pt x="305558" y="52449"/>
                </a:lnTo>
                <a:lnTo>
                  <a:pt x="269366" y="24461"/>
                </a:lnTo>
                <a:lnTo>
                  <a:pt x="226643" y="6409"/>
                </a:lnTo>
                <a:lnTo>
                  <a:pt x="179092" y="0"/>
                </a:lnTo>
                <a:close/>
              </a:path>
              <a:path w="358140" h="358139">
                <a:moveTo>
                  <a:pt x="335857" y="94226"/>
                </a:moveTo>
                <a:lnTo>
                  <a:pt x="198581" y="94226"/>
                </a:lnTo>
                <a:lnTo>
                  <a:pt x="198581" y="254988"/>
                </a:lnTo>
                <a:lnTo>
                  <a:pt x="339534" y="254988"/>
                </a:lnTo>
                <a:lnTo>
                  <a:pt x="351516" y="226588"/>
                </a:lnTo>
                <a:lnTo>
                  <a:pt x="357909" y="178999"/>
                </a:lnTo>
                <a:lnTo>
                  <a:pt x="351644" y="132246"/>
                </a:lnTo>
                <a:lnTo>
                  <a:pt x="351533" y="131418"/>
                </a:lnTo>
                <a:lnTo>
                  <a:pt x="335857" y="94226"/>
                </a:lnTo>
                <a:close/>
              </a:path>
              <a:path w="358140" h="358139">
                <a:moveTo>
                  <a:pt x="171357" y="124941"/>
                </a:moveTo>
                <a:lnTo>
                  <a:pt x="136319" y="139499"/>
                </a:lnTo>
                <a:lnTo>
                  <a:pt x="171357" y="139499"/>
                </a:lnTo>
                <a:lnTo>
                  <a:pt x="171357" y="124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112926" y="4420616"/>
            <a:ext cx="1829435" cy="942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marR="5080" indent="-173990">
              <a:lnSpc>
                <a:spcPct val="100200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Due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economies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of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scale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headcount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general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 spc="-10">
                <a:latin typeface="Arial MT"/>
                <a:cs typeface="Arial MT"/>
              </a:rPr>
              <a:t>administrative</a:t>
            </a:r>
            <a:r>
              <a:rPr dirty="0" sz="1000" spc="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expenses </a:t>
            </a:r>
            <a:r>
              <a:rPr dirty="0" sz="1000">
                <a:latin typeface="Arial MT"/>
                <a:cs typeface="Arial MT"/>
              </a:rPr>
              <a:t>move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closer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that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EMEA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Asia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(around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13%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vs.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5" b="1">
                <a:latin typeface="Arial"/>
                <a:cs typeface="Arial"/>
              </a:rPr>
              <a:t>31%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Americas)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807956" y="4420616"/>
            <a:ext cx="173418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Free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cash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flow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to the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firm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was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used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instead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AFFO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807956" y="4850638"/>
            <a:ext cx="175069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499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Better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reflects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level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of </a:t>
            </a:r>
            <a:r>
              <a:rPr dirty="0" sz="1000" b="1">
                <a:latin typeface="Arial"/>
                <a:cs typeface="Arial"/>
              </a:rPr>
              <a:t>capital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expenditure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to </a:t>
            </a:r>
            <a:r>
              <a:rPr dirty="0" sz="1000">
                <a:latin typeface="Arial MT"/>
                <a:cs typeface="Arial MT"/>
              </a:rPr>
              <a:t>enable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growth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08246" y="4420616"/>
            <a:ext cx="183832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499"/>
              </a:lnSpc>
              <a:spcBef>
                <a:spcPts val="100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Tax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below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marginal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tax </a:t>
            </a:r>
            <a:r>
              <a:rPr dirty="0" sz="1000">
                <a:latin typeface="Arial MT"/>
                <a:cs typeface="Arial MT"/>
              </a:rPr>
              <a:t>rate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given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taxation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as </a:t>
            </a:r>
            <a:r>
              <a:rPr dirty="0" sz="1000" spc="-20" b="1">
                <a:latin typeface="Arial"/>
                <a:cs typeface="Arial"/>
              </a:rPr>
              <a:t>REIT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008246" y="5006085"/>
            <a:ext cx="1761489" cy="7880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86055" marR="5080" indent="-173990">
              <a:lnSpc>
                <a:spcPct val="99800"/>
              </a:lnSpc>
              <a:spcBef>
                <a:spcPts val="110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Tax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increases</a:t>
            </a:r>
            <a:r>
              <a:rPr dirty="0" sz="1000" spc="-114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slightly </a:t>
            </a:r>
            <a:r>
              <a:rPr dirty="0" sz="1000">
                <a:latin typeface="Arial MT"/>
                <a:cs typeface="Arial MT"/>
              </a:rPr>
              <a:t>to </a:t>
            </a:r>
            <a:r>
              <a:rPr dirty="0" sz="1000" b="1">
                <a:latin typeface="Arial"/>
                <a:cs typeface="Arial"/>
              </a:rPr>
              <a:t>14.5%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share of </a:t>
            </a:r>
            <a:r>
              <a:rPr dirty="0" sz="1000" spc="-20">
                <a:latin typeface="Arial MT"/>
                <a:cs typeface="Arial MT"/>
              </a:rPr>
              <a:t>non- </a:t>
            </a:r>
            <a:r>
              <a:rPr dirty="0" sz="1000">
                <a:latin typeface="Arial MT"/>
                <a:cs typeface="Arial MT"/>
              </a:rPr>
              <a:t>taxable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operations </a:t>
            </a:r>
            <a:r>
              <a:rPr dirty="0" sz="1000" b="1">
                <a:latin typeface="Arial"/>
                <a:cs typeface="Arial"/>
              </a:rPr>
              <a:t>decreases</a:t>
            </a:r>
            <a:r>
              <a:rPr dirty="0" sz="1000" spc="-114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0">
                <a:latin typeface="Arial MT"/>
                <a:cs typeface="Arial MT"/>
              </a:rPr>
              <a:t> percentage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912609" y="4420616"/>
            <a:ext cx="177863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690" indent="-173990">
              <a:lnSpc>
                <a:spcPts val="1195"/>
              </a:lnSpc>
              <a:spcBef>
                <a:spcPts val="105"/>
              </a:spcBef>
              <a:buChar char="•"/>
              <a:tabLst>
                <a:tab pos="186690" algn="l"/>
              </a:tabLst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line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mgmt.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target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  <a:p>
            <a:pPr marL="186690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~$3bn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of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capex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per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year</a:t>
            </a:r>
            <a:endParaRPr sz="1000">
              <a:latin typeface="Arial"/>
              <a:cs typeface="Arial"/>
            </a:endParaRPr>
          </a:p>
          <a:p>
            <a:pPr marL="186690">
              <a:lnSpc>
                <a:spcPts val="1195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FY23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–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FY27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expand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  <a:p>
            <a:pPr marL="18669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maintain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Equinix’s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platform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12609" y="5156657"/>
            <a:ext cx="1825625" cy="6375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86690" marR="5080" indent="-174625">
              <a:lnSpc>
                <a:spcPct val="100099"/>
              </a:lnSpc>
              <a:spcBef>
                <a:spcPts val="110"/>
              </a:spcBef>
              <a:buChar char="•"/>
              <a:tabLst>
                <a:tab pos="186690" algn="l"/>
              </a:tabLst>
            </a:pPr>
            <a:r>
              <a:rPr dirty="0" sz="1000">
                <a:latin typeface="Arial MT"/>
                <a:cs typeface="Arial MT"/>
              </a:rPr>
              <a:t>Declines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percentage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 b="1">
                <a:latin typeface="Arial"/>
                <a:cs typeface="Arial"/>
              </a:rPr>
              <a:t>revenue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more </a:t>
            </a:r>
            <a:r>
              <a:rPr dirty="0" sz="1000" b="1">
                <a:latin typeface="Arial"/>
                <a:cs typeface="Arial"/>
              </a:rPr>
              <a:t>maintenance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capex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needed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less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for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expansion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35508" y="4247388"/>
            <a:ext cx="10969625" cy="0"/>
          </a:xfrm>
          <a:custGeom>
            <a:avLst/>
            <a:gdLst/>
            <a:ahLst/>
            <a:cxnLst/>
            <a:rect l="l" t="t" r="r" b="b"/>
            <a:pathLst>
              <a:path w="10969625" h="0">
                <a:moveTo>
                  <a:pt x="0" y="0"/>
                </a:moveTo>
                <a:lnTo>
                  <a:pt x="1096937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22503" y="3942715"/>
            <a:ext cx="10401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Commentary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722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2023)),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Equity</a:t>
            </a:r>
            <a:r>
              <a:rPr dirty="0" spc="-85"/>
              <a:t> </a:t>
            </a:r>
            <a:r>
              <a:rPr dirty="0" spc="-20"/>
              <a:t>Valuation</a:t>
            </a:r>
            <a:r>
              <a:rPr dirty="0" spc="-170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/>
              <a:t>Sensitivity</a:t>
            </a:r>
            <a:r>
              <a:rPr dirty="0" spc="-110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-10"/>
              <a:t>Value</a:t>
            </a:r>
            <a:r>
              <a:rPr dirty="0" spc="-40"/>
              <a:t> </a:t>
            </a:r>
            <a:r>
              <a:rPr dirty="0" spc="-10"/>
              <a:t>Drivers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While</a:t>
            </a:r>
            <a:r>
              <a:rPr dirty="0" sz="1150" spc="-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appears</a:t>
            </a:r>
            <a:r>
              <a:rPr dirty="0" sz="1150" spc="2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overvalued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under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base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case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assumptions,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significant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margin</a:t>
            </a:r>
            <a:r>
              <a:rPr dirty="0" sz="1150" spc="1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improvements</a:t>
            </a:r>
            <a:r>
              <a:rPr dirty="0" sz="1150" spc="2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could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justify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price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2503" y="998151"/>
            <a:ext cx="5071745" cy="60198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300" spc="-10" b="1">
                <a:latin typeface="Arial"/>
                <a:cs typeface="Arial"/>
              </a:rPr>
              <a:t>Value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share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after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-</a:t>
            </a:r>
            <a:r>
              <a:rPr dirty="0" sz="1300" b="1">
                <a:latin typeface="Arial"/>
                <a:cs typeface="Arial"/>
              </a:rPr>
              <a:t>10%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/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10%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change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value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drivers</a:t>
            </a:r>
            <a:endParaRPr sz="1300">
              <a:latin typeface="Arial"/>
              <a:cs typeface="Arial"/>
            </a:endParaRPr>
          </a:p>
          <a:p>
            <a:pPr marL="1460500">
              <a:lnSpc>
                <a:spcPct val="100000"/>
              </a:lnSpc>
              <a:spcBef>
                <a:spcPts val="730"/>
              </a:spcBef>
              <a:tabLst>
                <a:tab pos="3758565" algn="l"/>
              </a:tabLst>
            </a:pPr>
            <a:r>
              <a:rPr dirty="0" sz="1200">
                <a:latin typeface="Arial MT"/>
                <a:cs typeface="Arial MT"/>
              </a:rPr>
              <a:t>Base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case: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$322</a:t>
            </a:r>
            <a:r>
              <a:rPr dirty="0" sz="1200">
                <a:latin typeface="Arial MT"/>
                <a:cs typeface="Arial MT"/>
              </a:rPr>
              <a:t>	Current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price: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$856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17640" y="1100785"/>
            <a:ext cx="39477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Enterprise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value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equity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bridge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(base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case,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$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00252" y="3613226"/>
            <a:ext cx="21380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Fundamental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Value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Drivers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473761" y="1582419"/>
            <a:ext cx="5098415" cy="3543300"/>
            <a:chOff x="6473761" y="1582419"/>
            <a:chExt cx="5098415" cy="3543300"/>
          </a:xfrm>
        </p:grpSpPr>
        <p:sp>
          <p:nvSpPr>
            <p:cNvPr id="12" name="object 12" descr=""/>
            <p:cNvSpPr/>
            <p:nvPr/>
          </p:nvSpPr>
          <p:spPr>
            <a:xfrm>
              <a:off x="7271765" y="1895093"/>
              <a:ext cx="3505200" cy="1271270"/>
            </a:xfrm>
            <a:custGeom>
              <a:avLst/>
              <a:gdLst/>
              <a:ahLst/>
              <a:cxnLst/>
              <a:rect l="l" t="t" r="r" b="b"/>
              <a:pathLst>
                <a:path w="3505200" h="1271270">
                  <a:moveTo>
                    <a:pt x="0" y="0"/>
                  </a:moveTo>
                  <a:lnTo>
                    <a:pt x="450850" y="0"/>
                  </a:lnTo>
                </a:path>
                <a:path w="3505200" h="1271270">
                  <a:moveTo>
                    <a:pt x="3054095" y="1046988"/>
                  </a:moveTo>
                  <a:lnTo>
                    <a:pt x="3504945" y="1046988"/>
                  </a:lnTo>
                </a:path>
                <a:path w="3505200" h="1271270">
                  <a:moveTo>
                    <a:pt x="2034539" y="1110995"/>
                  </a:moveTo>
                  <a:lnTo>
                    <a:pt x="2487040" y="1110995"/>
                  </a:lnTo>
                </a:path>
                <a:path w="3505200" h="1271270">
                  <a:moveTo>
                    <a:pt x="1019555" y="1271015"/>
                  </a:moveTo>
                  <a:lnTo>
                    <a:pt x="1470405" y="1271015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02551" y="1892807"/>
              <a:ext cx="567055" cy="3228340"/>
            </a:xfrm>
            <a:custGeom>
              <a:avLst/>
              <a:gdLst/>
              <a:ahLst/>
              <a:cxnLst/>
              <a:rect l="l" t="t" r="r" b="b"/>
              <a:pathLst>
                <a:path w="567054" h="3228340">
                  <a:moveTo>
                    <a:pt x="566927" y="0"/>
                  </a:moveTo>
                  <a:lnTo>
                    <a:pt x="0" y="0"/>
                  </a:lnTo>
                  <a:lnTo>
                    <a:pt x="0" y="3227832"/>
                  </a:lnTo>
                  <a:lnTo>
                    <a:pt x="566927" y="3227832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776203" y="2939795"/>
              <a:ext cx="567055" cy="2181225"/>
            </a:xfrm>
            <a:custGeom>
              <a:avLst/>
              <a:gdLst/>
              <a:ahLst/>
              <a:cxnLst/>
              <a:rect l="l" t="t" r="r" b="b"/>
              <a:pathLst>
                <a:path w="567054" h="2181225">
                  <a:moveTo>
                    <a:pt x="566927" y="0"/>
                  </a:moveTo>
                  <a:lnTo>
                    <a:pt x="0" y="0"/>
                  </a:lnTo>
                  <a:lnTo>
                    <a:pt x="0" y="2180843"/>
                  </a:lnTo>
                  <a:lnTo>
                    <a:pt x="566927" y="2180843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722108" y="3154679"/>
              <a:ext cx="567055" cy="9525"/>
            </a:xfrm>
            <a:custGeom>
              <a:avLst/>
              <a:gdLst/>
              <a:ahLst/>
              <a:cxnLst/>
              <a:rect l="l" t="t" r="r" b="b"/>
              <a:pathLst>
                <a:path w="567054" h="9525">
                  <a:moveTo>
                    <a:pt x="8229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82296" y="9144"/>
                  </a:lnTo>
                  <a:lnTo>
                    <a:pt x="82296" y="0"/>
                  </a:lnTo>
                  <a:close/>
                </a:path>
                <a:path w="567054" h="9525">
                  <a:moveTo>
                    <a:pt x="566928" y="0"/>
                  </a:moveTo>
                  <a:lnTo>
                    <a:pt x="480060" y="0"/>
                  </a:lnTo>
                  <a:lnTo>
                    <a:pt x="480060" y="9144"/>
                  </a:lnTo>
                  <a:lnTo>
                    <a:pt x="566928" y="9144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1F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22108" y="3003803"/>
              <a:ext cx="1582420" cy="160020"/>
            </a:xfrm>
            <a:custGeom>
              <a:avLst/>
              <a:gdLst/>
              <a:ahLst/>
              <a:cxnLst/>
              <a:rect l="l" t="t" r="r" b="b"/>
              <a:pathLst>
                <a:path w="1582420" h="160019">
                  <a:moveTo>
                    <a:pt x="566928" y="100584"/>
                  </a:moveTo>
                  <a:lnTo>
                    <a:pt x="0" y="100584"/>
                  </a:lnTo>
                  <a:lnTo>
                    <a:pt x="0" y="150876"/>
                  </a:lnTo>
                  <a:lnTo>
                    <a:pt x="566928" y="150876"/>
                  </a:lnTo>
                  <a:lnTo>
                    <a:pt x="566928" y="100584"/>
                  </a:lnTo>
                  <a:close/>
                </a:path>
                <a:path w="1582420" h="160019">
                  <a:moveTo>
                    <a:pt x="1581912" y="0"/>
                  </a:moveTo>
                  <a:lnTo>
                    <a:pt x="1019556" y="0"/>
                  </a:lnTo>
                  <a:lnTo>
                    <a:pt x="1019556" y="160020"/>
                  </a:lnTo>
                  <a:lnTo>
                    <a:pt x="1581912" y="160020"/>
                  </a:lnTo>
                  <a:lnTo>
                    <a:pt x="1581912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756647" y="2939795"/>
              <a:ext cx="567055" cy="64135"/>
            </a:xfrm>
            <a:custGeom>
              <a:avLst/>
              <a:gdLst/>
              <a:ahLst/>
              <a:cxnLst/>
              <a:rect l="l" t="t" r="r" b="b"/>
              <a:pathLst>
                <a:path w="567054" h="64135">
                  <a:moveTo>
                    <a:pt x="56692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566927" y="64008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22107" y="2834639"/>
              <a:ext cx="567055" cy="269875"/>
            </a:xfrm>
            <a:custGeom>
              <a:avLst/>
              <a:gdLst/>
              <a:ahLst/>
              <a:cxnLst/>
              <a:rect l="l" t="t" r="r" b="b"/>
              <a:pathLst>
                <a:path w="567054" h="269875">
                  <a:moveTo>
                    <a:pt x="566927" y="0"/>
                  </a:moveTo>
                  <a:lnTo>
                    <a:pt x="0" y="0"/>
                  </a:lnTo>
                  <a:lnTo>
                    <a:pt x="0" y="269748"/>
                  </a:lnTo>
                  <a:lnTo>
                    <a:pt x="566927" y="269748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78523" y="5120640"/>
              <a:ext cx="5088890" cy="0"/>
            </a:xfrm>
            <a:custGeom>
              <a:avLst/>
              <a:gdLst/>
              <a:ahLst/>
              <a:cxnLst/>
              <a:rect l="l" t="t" r="r" b="b"/>
              <a:pathLst>
                <a:path w="5088890" h="0">
                  <a:moveTo>
                    <a:pt x="0" y="0"/>
                  </a:moveTo>
                  <a:lnTo>
                    <a:pt x="508863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988301" y="1588769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023853" y="1588769"/>
              <a:ext cx="76200" cy="1100455"/>
            </a:xfrm>
            <a:custGeom>
              <a:avLst/>
              <a:gdLst/>
              <a:ahLst/>
              <a:cxnLst/>
              <a:rect l="l" t="t" r="r" b="b"/>
              <a:pathLst>
                <a:path w="76200" h="1100455">
                  <a:moveTo>
                    <a:pt x="31750" y="1023874"/>
                  </a:moveTo>
                  <a:lnTo>
                    <a:pt x="0" y="1023874"/>
                  </a:lnTo>
                  <a:lnTo>
                    <a:pt x="38100" y="1100074"/>
                  </a:lnTo>
                  <a:lnTo>
                    <a:pt x="69850" y="1036574"/>
                  </a:lnTo>
                  <a:lnTo>
                    <a:pt x="31750" y="1036574"/>
                  </a:lnTo>
                  <a:lnTo>
                    <a:pt x="31750" y="1023874"/>
                  </a:lnTo>
                  <a:close/>
                </a:path>
                <a:path w="76200" h="1100455">
                  <a:moveTo>
                    <a:pt x="44450" y="0"/>
                  </a:moveTo>
                  <a:lnTo>
                    <a:pt x="31750" y="0"/>
                  </a:lnTo>
                  <a:lnTo>
                    <a:pt x="31750" y="1036574"/>
                  </a:lnTo>
                  <a:lnTo>
                    <a:pt x="44450" y="1036574"/>
                  </a:lnTo>
                  <a:lnTo>
                    <a:pt x="44450" y="0"/>
                  </a:lnTo>
                  <a:close/>
                </a:path>
                <a:path w="76200" h="1100455">
                  <a:moveTo>
                    <a:pt x="76200" y="1023874"/>
                  </a:moveTo>
                  <a:lnTo>
                    <a:pt x="44450" y="1023874"/>
                  </a:lnTo>
                  <a:lnTo>
                    <a:pt x="44450" y="1036574"/>
                  </a:lnTo>
                  <a:lnTo>
                    <a:pt x="69850" y="1036574"/>
                  </a:lnTo>
                  <a:lnTo>
                    <a:pt x="76200" y="10238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988301" y="1588769"/>
              <a:ext cx="4072254" cy="0"/>
            </a:xfrm>
            <a:custGeom>
              <a:avLst/>
              <a:gdLst/>
              <a:ahLst/>
              <a:cxnLst/>
              <a:rect l="l" t="t" r="r" b="b"/>
              <a:pathLst>
                <a:path w="4072254" h="0">
                  <a:moveTo>
                    <a:pt x="0" y="0"/>
                  </a:moveTo>
                  <a:lnTo>
                    <a:pt x="40720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218169" y="3006089"/>
              <a:ext cx="2129790" cy="153670"/>
            </a:xfrm>
            <a:custGeom>
              <a:avLst/>
              <a:gdLst/>
              <a:ahLst/>
              <a:cxnLst/>
              <a:rect l="l" t="t" r="r" b="b"/>
              <a:pathLst>
                <a:path w="2129790" h="153669">
                  <a:moveTo>
                    <a:pt x="90550" y="50292"/>
                  </a:moveTo>
                  <a:lnTo>
                    <a:pt x="0" y="153543"/>
                  </a:lnTo>
                </a:path>
                <a:path w="2129790" h="153669">
                  <a:moveTo>
                    <a:pt x="2129662" y="41275"/>
                  </a:moveTo>
                  <a:lnTo>
                    <a:pt x="2039111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893808" y="2889503"/>
              <a:ext cx="297180" cy="165100"/>
            </a:xfrm>
            <a:custGeom>
              <a:avLst/>
              <a:gdLst/>
              <a:ahLst/>
              <a:cxnLst/>
              <a:rect l="l" t="t" r="r" b="b"/>
              <a:pathLst>
                <a:path w="297179" h="165100">
                  <a:moveTo>
                    <a:pt x="297179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97179" y="164591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9906761" y="2856102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927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653398" y="5151577"/>
            <a:ext cx="189293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63195">
              <a:lnSpc>
                <a:spcPts val="1195"/>
              </a:lnSpc>
              <a:spcBef>
                <a:spcPts val="110"/>
              </a:spcBef>
              <a:tabLst>
                <a:tab pos="896619" algn="l"/>
              </a:tabLst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&amp;</a:t>
            </a:r>
            <a:r>
              <a:rPr dirty="0" sz="1000">
                <a:latin typeface="Arial MT"/>
                <a:cs typeface="Arial MT"/>
              </a:rPr>
              <a:t>	Associates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NCI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Other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assets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873485" y="5151577"/>
            <a:ext cx="38671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Equity</a:t>
            </a:r>
            <a:endParaRPr sz="1000">
              <a:latin typeface="Arial MT"/>
              <a:cs typeface="Arial MT"/>
            </a:endParaRPr>
          </a:p>
          <a:p>
            <a:pPr marL="26034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687439" y="5151577"/>
            <a:ext cx="1744980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  <a:tabLst>
                <a:tab pos="904875" algn="l"/>
              </a:tabLst>
            </a:pPr>
            <a:r>
              <a:rPr dirty="0" sz="1000" spc="-10">
                <a:latin typeface="Arial MT"/>
                <a:cs typeface="Arial MT"/>
              </a:rPr>
              <a:t>Enterprise</a:t>
            </a:r>
            <a:r>
              <a:rPr dirty="0" sz="1000">
                <a:latin typeface="Arial MT"/>
                <a:cs typeface="Arial MT"/>
              </a:rPr>
              <a:t>	Debt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Leases</a:t>
            </a:r>
            <a:endParaRPr sz="1000">
              <a:latin typeface="Arial MT"/>
              <a:cs typeface="Arial MT"/>
            </a:endParaRPr>
          </a:p>
          <a:p>
            <a:pPr marL="140335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357866" y="2930778"/>
            <a:ext cx="208279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(1)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320278" y="2938652"/>
            <a:ext cx="3638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(113)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7804404" y="3044951"/>
            <a:ext cx="398145" cy="165100"/>
          </a:xfrm>
          <a:custGeom>
            <a:avLst/>
            <a:gdLst/>
            <a:ahLst/>
            <a:cxnLst/>
            <a:rect l="l" t="t" r="r" b="b"/>
            <a:pathLst>
              <a:path w="398145" h="165100">
                <a:moveTo>
                  <a:pt x="397764" y="0"/>
                </a:moveTo>
                <a:lnTo>
                  <a:pt x="0" y="0"/>
                </a:lnTo>
                <a:lnTo>
                  <a:pt x="0" y="164591"/>
                </a:lnTo>
                <a:lnTo>
                  <a:pt x="397764" y="164591"/>
                </a:lnTo>
                <a:lnTo>
                  <a:pt x="397764" y="0"/>
                </a:lnTo>
                <a:close/>
              </a:path>
            </a:pathLst>
          </a:custGeom>
          <a:solidFill>
            <a:srgbClr val="3946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7818246" y="3013328"/>
            <a:ext cx="3727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(671)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722107" y="2834639"/>
            <a:ext cx="567055" cy="210820"/>
          </a:xfrm>
          <a:prstGeom prst="rect">
            <a:avLst/>
          </a:prstGeom>
          <a:solidFill>
            <a:srgbClr val="516288"/>
          </a:solidFill>
        </p:spPr>
        <p:txBody>
          <a:bodyPr wrap="square" lIns="0" tIns="30480" rIns="0" bIns="0" rtlCol="0" vert="horz">
            <a:spAutoFit/>
          </a:bodyPr>
          <a:lstStyle/>
          <a:p>
            <a:pPr marL="49530">
              <a:lnSpc>
                <a:spcPts val="1415"/>
              </a:lnSpc>
              <a:spcBef>
                <a:spcPts val="24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(3,723)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722107" y="1895094"/>
            <a:ext cx="567055" cy="939800"/>
          </a:xfrm>
          <a:prstGeom prst="rect">
            <a:avLst/>
          </a:prstGeom>
          <a:solidFill>
            <a:srgbClr val="7589B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200">
              <a:latin typeface="Times New Roman"/>
              <a:cs typeface="Times New Roman"/>
            </a:endParaRPr>
          </a:p>
          <a:p>
            <a:pPr marL="6985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(13,061)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716393" y="3178302"/>
            <a:ext cx="57848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(17,568)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749288" y="1666494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44,669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828023" y="2966669"/>
            <a:ext cx="3975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2,156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822940" y="2690571"/>
            <a:ext cx="480059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30,183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8654605" y="1453705"/>
            <a:ext cx="736600" cy="266065"/>
            <a:chOff x="8654605" y="1453705"/>
            <a:chExt cx="736600" cy="266065"/>
          </a:xfrm>
        </p:grpSpPr>
        <p:sp>
          <p:nvSpPr>
            <p:cNvPr id="40" name="object 40" descr=""/>
            <p:cNvSpPr/>
            <p:nvPr/>
          </p:nvSpPr>
          <p:spPr>
            <a:xfrm>
              <a:off x="8659368" y="1458467"/>
              <a:ext cx="727075" cy="256540"/>
            </a:xfrm>
            <a:custGeom>
              <a:avLst/>
              <a:gdLst/>
              <a:ahLst/>
              <a:cxnLst/>
              <a:rect l="l" t="t" r="r" b="b"/>
              <a:pathLst>
                <a:path w="727075" h="256539">
                  <a:moveTo>
                    <a:pt x="363474" y="0"/>
                  </a:moveTo>
                  <a:lnTo>
                    <a:pt x="298127" y="2061"/>
                  </a:lnTo>
                  <a:lnTo>
                    <a:pt x="236627" y="8004"/>
                  </a:lnTo>
                  <a:lnTo>
                    <a:pt x="180001" y="17469"/>
                  </a:lnTo>
                  <a:lnTo>
                    <a:pt x="129273" y="30095"/>
                  </a:lnTo>
                  <a:lnTo>
                    <a:pt x="85469" y="45521"/>
                  </a:lnTo>
                  <a:lnTo>
                    <a:pt x="49614" y="63387"/>
                  </a:lnTo>
                  <a:lnTo>
                    <a:pt x="5854" y="104995"/>
                  </a:lnTo>
                  <a:lnTo>
                    <a:pt x="0" y="128016"/>
                  </a:lnTo>
                  <a:lnTo>
                    <a:pt x="5854" y="151036"/>
                  </a:lnTo>
                  <a:lnTo>
                    <a:pt x="49614" y="192644"/>
                  </a:lnTo>
                  <a:lnTo>
                    <a:pt x="85469" y="210510"/>
                  </a:lnTo>
                  <a:lnTo>
                    <a:pt x="129273" y="225936"/>
                  </a:lnTo>
                  <a:lnTo>
                    <a:pt x="180001" y="238562"/>
                  </a:lnTo>
                  <a:lnTo>
                    <a:pt x="236627" y="248027"/>
                  </a:lnTo>
                  <a:lnTo>
                    <a:pt x="298127" y="253970"/>
                  </a:lnTo>
                  <a:lnTo>
                    <a:pt x="363474" y="256032"/>
                  </a:lnTo>
                  <a:lnTo>
                    <a:pt x="428820" y="253970"/>
                  </a:lnTo>
                  <a:lnTo>
                    <a:pt x="490320" y="248027"/>
                  </a:lnTo>
                  <a:lnTo>
                    <a:pt x="546946" y="238562"/>
                  </a:lnTo>
                  <a:lnTo>
                    <a:pt x="597674" y="225936"/>
                  </a:lnTo>
                  <a:lnTo>
                    <a:pt x="641478" y="210510"/>
                  </a:lnTo>
                  <a:lnTo>
                    <a:pt x="677333" y="192644"/>
                  </a:lnTo>
                  <a:lnTo>
                    <a:pt x="721093" y="151036"/>
                  </a:lnTo>
                  <a:lnTo>
                    <a:pt x="726948" y="128016"/>
                  </a:lnTo>
                  <a:lnTo>
                    <a:pt x="721093" y="104995"/>
                  </a:lnTo>
                  <a:lnTo>
                    <a:pt x="677333" y="63387"/>
                  </a:lnTo>
                  <a:lnTo>
                    <a:pt x="641478" y="45521"/>
                  </a:lnTo>
                  <a:lnTo>
                    <a:pt x="597674" y="30095"/>
                  </a:lnTo>
                  <a:lnTo>
                    <a:pt x="546946" y="17469"/>
                  </a:lnTo>
                  <a:lnTo>
                    <a:pt x="490320" y="8004"/>
                  </a:lnTo>
                  <a:lnTo>
                    <a:pt x="428820" y="2061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659368" y="1458467"/>
              <a:ext cx="727075" cy="256540"/>
            </a:xfrm>
            <a:custGeom>
              <a:avLst/>
              <a:gdLst/>
              <a:ahLst/>
              <a:cxnLst/>
              <a:rect l="l" t="t" r="r" b="b"/>
              <a:pathLst>
                <a:path w="727075" h="256539">
                  <a:moveTo>
                    <a:pt x="0" y="128016"/>
                  </a:moveTo>
                  <a:lnTo>
                    <a:pt x="22734" y="83331"/>
                  </a:lnTo>
                  <a:lnTo>
                    <a:pt x="85469" y="45521"/>
                  </a:lnTo>
                  <a:lnTo>
                    <a:pt x="129273" y="30095"/>
                  </a:lnTo>
                  <a:lnTo>
                    <a:pt x="180001" y="17469"/>
                  </a:lnTo>
                  <a:lnTo>
                    <a:pt x="236627" y="8004"/>
                  </a:lnTo>
                  <a:lnTo>
                    <a:pt x="298127" y="2061"/>
                  </a:lnTo>
                  <a:lnTo>
                    <a:pt x="363474" y="0"/>
                  </a:lnTo>
                  <a:lnTo>
                    <a:pt x="428820" y="2061"/>
                  </a:lnTo>
                  <a:lnTo>
                    <a:pt x="490320" y="8004"/>
                  </a:lnTo>
                  <a:lnTo>
                    <a:pt x="546946" y="17469"/>
                  </a:lnTo>
                  <a:lnTo>
                    <a:pt x="597674" y="30095"/>
                  </a:lnTo>
                  <a:lnTo>
                    <a:pt x="641478" y="45521"/>
                  </a:lnTo>
                  <a:lnTo>
                    <a:pt x="677333" y="63387"/>
                  </a:lnTo>
                  <a:lnTo>
                    <a:pt x="721093" y="104995"/>
                  </a:lnTo>
                  <a:lnTo>
                    <a:pt x="726948" y="128016"/>
                  </a:lnTo>
                  <a:lnTo>
                    <a:pt x="721093" y="151036"/>
                  </a:lnTo>
                  <a:lnTo>
                    <a:pt x="677333" y="192644"/>
                  </a:lnTo>
                  <a:lnTo>
                    <a:pt x="641478" y="210510"/>
                  </a:lnTo>
                  <a:lnTo>
                    <a:pt x="597674" y="225936"/>
                  </a:lnTo>
                  <a:lnTo>
                    <a:pt x="546946" y="238562"/>
                  </a:lnTo>
                  <a:lnTo>
                    <a:pt x="490320" y="248027"/>
                  </a:lnTo>
                  <a:lnTo>
                    <a:pt x="428820" y="253970"/>
                  </a:lnTo>
                  <a:lnTo>
                    <a:pt x="363474" y="256032"/>
                  </a:lnTo>
                  <a:lnTo>
                    <a:pt x="298127" y="253970"/>
                  </a:lnTo>
                  <a:lnTo>
                    <a:pt x="236627" y="248027"/>
                  </a:lnTo>
                  <a:lnTo>
                    <a:pt x="180001" y="238562"/>
                  </a:lnTo>
                  <a:lnTo>
                    <a:pt x="129273" y="225936"/>
                  </a:lnTo>
                  <a:lnTo>
                    <a:pt x="85469" y="210510"/>
                  </a:lnTo>
                  <a:lnTo>
                    <a:pt x="49614" y="192644"/>
                  </a:lnTo>
                  <a:lnTo>
                    <a:pt x="5854" y="151036"/>
                  </a:lnTo>
                  <a:lnTo>
                    <a:pt x="0" y="1280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8760714" y="1478737"/>
            <a:ext cx="53022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 b="1">
                <a:latin typeface="Arial"/>
                <a:cs typeface="Arial"/>
              </a:rPr>
              <a:t>-14,486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075688" y="1819465"/>
            <a:ext cx="3949700" cy="1755775"/>
            <a:chOff x="2075688" y="1819465"/>
            <a:chExt cx="3949700" cy="1755775"/>
          </a:xfrm>
        </p:grpSpPr>
        <p:sp>
          <p:nvSpPr>
            <p:cNvPr id="44" name="object 44" descr=""/>
            <p:cNvSpPr/>
            <p:nvPr/>
          </p:nvSpPr>
          <p:spPr>
            <a:xfrm>
              <a:off x="2075688" y="2354579"/>
              <a:ext cx="1134110" cy="242570"/>
            </a:xfrm>
            <a:custGeom>
              <a:avLst/>
              <a:gdLst/>
              <a:ahLst/>
              <a:cxnLst/>
              <a:rect l="l" t="t" r="r" b="b"/>
              <a:pathLst>
                <a:path w="1134110" h="242569">
                  <a:moveTo>
                    <a:pt x="1133856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1133856" y="242315"/>
                  </a:lnTo>
                  <a:lnTo>
                    <a:pt x="1133856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235708" y="1920239"/>
              <a:ext cx="836930" cy="1550035"/>
            </a:xfrm>
            <a:custGeom>
              <a:avLst/>
              <a:gdLst/>
              <a:ahLst/>
              <a:cxnLst/>
              <a:rect l="l" t="t" r="r" b="b"/>
              <a:pathLst>
                <a:path w="836930" h="1550035">
                  <a:moveTo>
                    <a:pt x="635508" y="0"/>
                  </a:moveTo>
                  <a:lnTo>
                    <a:pt x="205740" y="0"/>
                  </a:lnTo>
                  <a:lnTo>
                    <a:pt x="205740" y="242316"/>
                  </a:lnTo>
                  <a:lnTo>
                    <a:pt x="635508" y="242316"/>
                  </a:lnTo>
                  <a:lnTo>
                    <a:pt x="635508" y="0"/>
                  </a:lnTo>
                  <a:close/>
                </a:path>
                <a:path w="836930" h="1550035">
                  <a:moveTo>
                    <a:pt x="809244" y="873252"/>
                  </a:moveTo>
                  <a:lnTo>
                    <a:pt x="0" y="873252"/>
                  </a:lnTo>
                  <a:lnTo>
                    <a:pt x="0" y="1115568"/>
                  </a:lnTo>
                  <a:lnTo>
                    <a:pt x="809244" y="1115568"/>
                  </a:lnTo>
                  <a:lnTo>
                    <a:pt x="809244" y="873252"/>
                  </a:lnTo>
                  <a:close/>
                </a:path>
                <a:path w="836930" h="1550035">
                  <a:moveTo>
                    <a:pt x="836676" y="1307592"/>
                  </a:moveTo>
                  <a:lnTo>
                    <a:pt x="91440" y="1307592"/>
                  </a:lnTo>
                  <a:lnTo>
                    <a:pt x="91440" y="1549908"/>
                  </a:lnTo>
                  <a:lnTo>
                    <a:pt x="836676" y="1549908"/>
                  </a:lnTo>
                  <a:lnTo>
                    <a:pt x="836676" y="1307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209544" y="2354579"/>
              <a:ext cx="2002789" cy="242570"/>
            </a:xfrm>
            <a:custGeom>
              <a:avLst/>
              <a:gdLst/>
              <a:ahLst/>
              <a:cxnLst/>
              <a:rect l="l" t="t" r="r" b="b"/>
              <a:pathLst>
                <a:path w="2002789" h="242569">
                  <a:moveTo>
                    <a:pt x="2002535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002535" y="242315"/>
                  </a:lnTo>
                  <a:lnTo>
                    <a:pt x="2002535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871216" y="1920239"/>
              <a:ext cx="2071370" cy="1550035"/>
            </a:xfrm>
            <a:custGeom>
              <a:avLst/>
              <a:gdLst/>
              <a:ahLst/>
              <a:cxnLst/>
              <a:rect l="l" t="t" r="r" b="b"/>
              <a:pathLst>
                <a:path w="2071370" h="1550035">
                  <a:moveTo>
                    <a:pt x="1668780" y="0"/>
                  </a:moveTo>
                  <a:lnTo>
                    <a:pt x="0" y="0"/>
                  </a:lnTo>
                  <a:lnTo>
                    <a:pt x="0" y="242316"/>
                  </a:lnTo>
                  <a:lnTo>
                    <a:pt x="1668780" y="242316"/>
                  </a:lnTo>
                  <a:lnTo>
                    <a:pt x="1668780" y="0"/>
                  </a:lnTo>
                  <a:close/>
                </a:path>
                <a:path w="2071370" h="1550035">
                  <a:moveTo>
                    <a:pt x="2016252" y="873252"/>
                  </a:moveTo>
                  <a:lnTo>
                    <a:pt x="173736" y="873252"/>
                  </a:lnTo>
                  <a:lnTo>
                    <a:pt x="173736" y="1115568"/>
                  </a:lnTo>
                  <a:lnTo>
                    <a:pt x="2016252" y="1115568"/>
                  </a:lnTo>
                  <a:lnTo>
                    <a:pt x="2016252" y="873252"/>
                  </a:lnTo>
                  <a:close/>
                </a:path>
                <a:path w="2071370" h="1550035">
                  <a:moveTo>
                    <a:pt x="2071116" y="1307592"/>
                  </a:moveTo>
                  <a:lnTo>
                    <a:pt x="201168" y="1307592"/>
                  </a:lnTo>
                  <a:lnTo>
                    <a:pt x="201168" y="1549908"/>
                  </a:lnTo>
                  <a:lnTo>
                    <a:pt x="2071116" y="1549908"/>
                  </a:lnTo>
                  <a:lnTo>
                    <a:pt x="2071116" y="13075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657850" y="2442209"/>
              <a:ext cx="361950" cy="76200"/>
            </a:xfrm>
            <a:custGeom>
              <a:avLst/>
              <a:gdLst/>
              <a:ahLst/>
              <a:cxnLst/>
              <a:rect l="l" t="t" r="r" b="b"/>
              <a:pathLst>
                <a:path w="3619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36195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361950" h="76200">
                  <a:moveTo>
                    <a:pt x="36195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361950" y="44450"/>
                  </a:lnTo>
                  <a:lnTo>
                    <a:pt x="36195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985766" y="2041397"/>
              <a:ext cx="1033780" cy="436880"/>
            </a:xfrm>
            <a:custGeom>
              <a:avLst/>
              <a:gdLst/>
              <a:ahLst/>
              <a:cxnLst/>
              <a:rect l="l" t="t" r="r" b="b"/>
              <a:pathLst>
                <a:path w="1033779" h="436880">
                  <a:moveTo>
                    <a:pt x="1033272" y="0"/>
                  </a:moveTo>
                  <a:lnTo>
                    <a:pt x="1033272" y="436625"/>
                  </a:lnTo>
                </a:path>
                <a:path w="1033779" h="436880">
                  <a:moveTo>
                    <a:pt x="0" y="0"/>
                  </a:moveTo>
                  <a:lnTo>
                    <a:pt x="103187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642616" y="1824227"/>
              <a:ext cx="2386965" cy="1746250"/>
            </a:xfrm>
            <a:custGeom>
              <a:avLst/>
              <a:gdLst/>
              <a:ahLst/>
              <a:cxnLst/>
              <a:rect l="l" t="t" r="r" b="b"/>
              <a:pathLst>
                <a:path w="2386965" h="1746250">
                  <a:moveTo>
                    <a:pt x="0" y="1746250"/>
                  </a:moveTo>
                  <a:lnTo>
                    <a:pt x="0" y="0"/>
                  </a:lnTo>
                </a:path>
                <a:path w="2386965" h="1746250">
                  <a:moveTo>
                    <a:pt x="2386584" y="1008126"/>
                  </a:moveTo>
                  <a:lnTo>
                    <a:pt x="2386584" y="0"/>
                  </a:lnTo>
                </a:path>
                <a:path w="2386965" h="1746250">
                  <a:moveTo>
                    <a:pt x="2386584" y="1745869"/>
                  </a:moveTo>
                  <a:lnTo>
                    <a:pt x="2386584" y="1609344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1646935" y="1927986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$277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461897" y="2364739"/>
            <a:ext cx="35623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$195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44192" y="2801492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$231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588769" y="3237940"/>
            <a:ext cx="35623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$251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5029200" y="2994660"/>
            <a:ext cx="0" cy="271780"/>
          </a:xfrm>
          <a:custGeom>
            <a:avLst/>
            <a:gdLst/>
            <a:ahLst/>
            <a:cxnLst/>
            <a:rect l="l" t="t" r="r" b="b"/>
            <a:pathLst>
              <a:path w="0" h="271779">
                <a:moveTo>
                  <a:pt x="0" y="2715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2569464" y="1641348"/>
            <a:ext cx="151130" cy="128270"/>
          </a:xfrm>
          <a:custGeom>
            <a:avLst/>
            <a:gdLst/>
            <a:ahLst/>
            <a:cxnLst/>
            <a:rect l="l" t="t" r="r" b="b"/>
            <a:pathLst>
              <a:path w="151130" h="128269">
                <a:moveTo>
                  <a:pt x="150875" y="0"/>
                </a:moveTo>
                <a:lnTo>
                  <a:pt x="0" y="0"/>
                </a:lnTo>
                <a:lnTo>
                  <a:pt x="75437" y="128015"/>
                </a:lnTo>
                <a:lnTo>
                  <a:pt x="150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4956047" y="1641348"/>
            <a:ext cx="151130" cy="128270"/>
          </a:xfrm>
          <a:custGeom>
            <a:avLst/>
            <a:gdLst/>
            <a:ahLst/>
            <a:cxnLst/>
            <a:rect l="l" t="t" r="r" b="b"/>
            <a:pathLst>
              <a:path w="151129" h="128269">
                <a:moveTo>
                  <a:pt x="150875" y="0"/>
                </a:moveTo>
                <a:lnTo>
                  <a:pt x="0" y="0"/>
                </a:lnTo>
                <a:lnTo>
                  <a:pt x="75437" y="128015"/>
                </a:lnTo>
                <a:lnTo>
                  <a:pt x="150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601776" y="1871599"/>
            <a:ext cx="53149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ts val="1195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  <a:p>
            <a:pPr algn="r" marR="889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growth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08761" y="3258439"/>
            <a:ext cx="4241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WACC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46251" y="2821686"/>
            <a:ext cx="3911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Capex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45058" y="2308047"/>
            <a:ext cx="48577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EBITDA</a:t>
            </a:r>
            <a:endParaRPr sz="1000">
              <a:latin typeface="Arial MT"/>
              <a:cs typeface="Arial MT"/>
            </a:endParaRPr>
          </a:p>
          <a:p>
            <a:pPr marL="80645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margin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576953" y="1923109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$746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247259" y="2360421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$896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924805" y="2797302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$824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978653" y="3234054"/>
            <a:ext cx="3549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$836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5687377" y="2102929"/>
            <a:ext cx="659130" cy="311785"/>
            <a:chOff x="5687377" y="2102929"/>
            <a:chExt cx="659130" cy="311785"/>
          </a:xfrm>
        </p:grpSpPr>
        <p:sp>
          <p:nvSpPr>
            <p:cNvPr id="67" name="object 67" descr=""/>
            <p:cNvSpPr/>
            <p:nvPr/>
          </p:nvSpPr>
          <p:spPr>
            <a:xfrm>
              <a:off x="5692140" y="2107692"/>
              <a:ext cx="649605" cy="302260"/>
            </a:xfrm>
            <a:custGeom>
              <a:avLst/>
              <a:gdLst/>
              <a:ahLst/>
              <a:cxnLst/>
              <a:rect l="l" t="t" r="r" b="b"/>
              <a:pathLst>
                <a:path w="649604" h="302260">
                  <a:moveTo>
                    <a:pt x="324612" y="0"/>
                  </a:moveTo>
                  <a:lnTo>
                    <a:pt x="259178" y="3065"/>
                  </a:lnTo>
                  <a:lnTo>
                    <a:pt x="198239" y="11858"/>
                  </a:lnTo>
                  <a:lnTo>
                    <a:pt x="143098" y="25771"/>
                  </a:lnTo>
                  <a:lnTo>
                    <a:pt x="95059" y="44196"/>
                  </a:lnTo>
                  <a:lnTo>
                    <a:pt x="55426" y="66526"/>
                  </a:lnTo>
                  <a:lnTo>
                    <a:pt x="25503" y="92154"/>
                  </a:lnTo>
                  <a:lnTo>
                    <a:pt x="0" y="150875"/>
                  </a:lnTo>
                  <a:lnTo>
                    <a:pt x="6593" y="181278"/>
                  </a:lnTo>
                  <a:lnTo>
                    <a:pt x="55426" y="235225"/>
                  </a:lnTo>
                  <a:lnTo>
                    <a:pt x="95059" y="257555"/>
                  </a:lnTo>
                  <a:lnTo>
                    <a:pt x="143098" y="275980"/>
                  </a:lnTo>
                  <a:lnTo>
                    <a:pt x="198239" y="289893"/>
                  </a:lnTo>
                  <a:lnTo>
                    <a:pt x="259178" y="298686"/>
                  </a:lnTo>
                  <a:lnTo>
                    <a:pt x="324612" y="301752"/>
                  </a:lnTo>
                  <a:lnTo>
                    <a:pt x="390045" y="298686"/>
                  </a:lnTo>
                  <a:lnTo>
                    <a:pt x="450984" y="289893"/>
                  </a:lnTo>
                  <a:lnTo>
                    <a:pt x="506125" y="275980"/>
                  </a:lnTo>
                  <a:lnTo>
                    <a:pt x="554164" y="257555"/>
                  </a:lnTo>
                  <a:lnTo>
                    <a:pt x="593797" y="235225"/>
                  </a:lnTo>
                  <a:lnTo>
                    <a:pt x="623720" y="209597"/>
                  </a:lnTo>
                  <a:lnTo>
                    <a:pt x="649224" y="150875"/>
                  </a:lnTo>
                  <a:lnTo>
                    <a:pt x="642630" y="120473"/>
                  </a:lnTo>
                  <a:lnTo>
                    <a:pt x="593797" y="66526"/>
                  </a:lnTo>
                  <a:lnTo>
                    <a:pt x="554164" y="44196"/>
                  </a:lnTo>
                  <a:lnTo>
                    <a:pt x="506125" y="25771"/>
                  </a:lnTo>
                  <a:lnTo>
                    <a:pt x="450984" y="11858"/>
                  </a:lnTo>
                  <a:lnTo>
                    <a:pt x="390045" y="3065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692140" y="2107692"/>
              <a:ext cx="649605" cy="302260"/>
            </a:xfrm>
            <a:custGeom>
              <a:avLst/>
              <a:gdLst/>
              <a:ahLst/>
              <a:cxnLst/>
              <a:rect l="l" t="t" r="r" b="b"/>
              <a:pathLst>
                <a:path w="649604" h="302260">
                  <a:moveTo>
                    <a:pt x="0" y="150875"/>
                  </a:moveTo>
                  <a:lnTo>
                    <a:pt x="25503" y="92154"/>
                  </a:lnTo>
                  <a:lnTo>
                    <a:pt x="55426" y="66526"/>
                  </a:lnTo>
                  <a:lnTo>
                    <a:pt x="95059" y="44196"/>
                  </a:lnTo>
                  <a:lnTo>
                    <a:pt x="143098" y="25771"/>
                  </a:lnTo>
                  <a:lnTo>
                    <a:pt x="198239" y="11858"/>
                  </a:lnTo>
                  <a:lnTo>
                    <a:pt x="259178" y="3065"/>
                  </a:lnTo>
                  <a:lnTo>
                    <a:pt x="324612" y="0"/>
                  </a:lnTo>
                  <a:lnTo>
                    <a:pt x="390045" y="3065"/>
                  </a:lnTo>
                  <a:lnTo>
                    <a:pt x="450984" y="11858"/>
                  </a:lnTo>
                  <a:lnTo>
                    <a:pt x="506125" y="25771"/>
                  </a:lnTo>
                  <a:lnTo>
                    <a:pt x="554164" y="44196"/>
                  </a:lnTo>
                  <a:lnTo>
                    <a:pt x="593797" y="66526"/>
                  </a:lnTo>
                  <a:lnTo>
                    <a:pt x="623720" y="92154"/>
                  </a:lnTo>
                  <a:lnTo>
                    <a:pt x="649224" y="150875"/>
                  </a:lnTo>
                  <a:lnTo>
                    <a:pt x="642630" y="181278"/>
                  </a:lnTo>
                  <a:lnTo>
                    <a:pt x="593797" y="235225"/>
                  </a:lnTo>
                  <a:lnTo>
                    <a:pt x="554164" y="257555"/>
                  </a:lnTo>
                  <a:lnTo>
                    <a:pt x="506125" y="275980"/>
                  </a:lnTo>
                  <a:lnTo>
                    <a:pt x="450984" y="289893"/>
                  </a:lnTo>
                  <a:lnTo>
                    <a:pt x="390045" y="298686"/>
                  </a:lnTo>
                  <a:lnTo>
                    <a:pt x="324612" y="301752"/>
                  </a:lnTo>
                  <a:lnTo>
                    <a:pt x="259178" y="298686"/>
                  </a:lnTo>
                  <a:lnTo>
                    <a:pt x="198239" y="289893"/>
                  </a:lnTo>
                  <a:lnTo>
                    <a:pt x="143098" y="275980"/>
                  </a:lnTo>
                  <a:lnTo>
                    <a:pt x="95059" y="257555"/>
                  </a:lnTo>
                  <a:lnTo>
                    <a:pt x="55426" y="235225"/>
                  </a:lnTo>
                  <a:lnTo>
                    <a:pt x="25503" y="209597"/>
                  </a:lnTo>
                  <a:lnTo>
                    <a:pt x="0" y="15087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5777610" y="2134565"/>
            <a:ext cx="49022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+20%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396228" y="5545835"/>
            <a:ext cx="5267325" cy="49403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48895" rIns="0" bIns="0" rtlCol="0" vert="horz">
            <a:spAutoFit/>
          </a:bodyPr>
          <a:lstStyle/>
          <a:p>
            <a:pPr algn="ctr" marL="95250">
              <a:lnSpc>
                <a:spcPts val="1480"/>
              </a:lnSpc>
              <a:spcBef>
                <a:spcPts val="385"/>
              </a:spcBef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3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overvalued</a:t>
            </a:r>
            <a:r>
              <a:rPr dirty="0" sz="13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62.4%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lowers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300">
              <a:latin typeface="Arial MT"/>
              <a:cs typeface="Arial MT"/>
            </a:endParaRPr>
          </a:p>
          <a:p>
            <a:pPr algn="ctr" marL="90805">
              <a:lnSpc>
                <a:spcPts val="1480"/>
              </a:lnSpc>
            </a:pP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disproportionately</a:t>
            </a:r>
            <a:r>
              <a:rPr dirty="0" sz="13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SBC,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price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could be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justified</a:t>
            </a:r>
            <a:endParaRPr sz="13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346693" y="2264791"/>
            <a:ext cx="7340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Senior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notes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537954" y="3059049"/>
            <a:ext cx="2940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Joint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537954" y="3209619"/>
            <a:ext cx="53721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Ventures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881361" y="2464435"/>
            <a:ext cx="854075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2110">
              <a:lnSpc>
                <a:spcPts val="1095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Minority</a:t>
            </a:r>
            <a:endParaRPr sz="1000">
              <a:latin typeface="Arial MT"/>
              <a:cs typeface="Arial MT"/>
            </a:endParaRPr>
          </a:p>
          <a:p>
            <a:pPr marL="38100">
              <a:lnSpc>
                <a:spcPts val="1335"/>
              </a:lnSpc>
            </a:pPr>
            <a:r>
              <a:rPr dirty="0" baseline="-37037" sz="1800">
                <a:latin typeface="Arial MT"/>
                <a:cs typeface="Arial MT"/>
              </a:rPr>
              <a:t>926</a:t>
            </a:r>
            <a:r>
              <a:rPr dirty="0" baseline="-37037" sz="1800" spc="434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interest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283322" y="2861513"/>
            <a:ext cx="432434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Leases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610727" y="3185236"/>
            <a:ext cx="66484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&amp;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equivalents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53872" y="3974338"/>
            <a:ext cx="4814570" cy="2039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00355" indent="-287655">
              <a:lnSpc>
                <a:spcPts val="1310"/>
              </a:lnSpc>
              <a:spcBef>
                <a:spcPts val="114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Base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assumptions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result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62.4%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downside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1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fair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value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of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ts val="1310"/>
              </a:lnSpc>
            </a:pPr>
            <a:r>
              <a:rPr dirty="0" sz="1100" b="1">
                <a:latin typeface="Arial"/>
                <a:cs typeface="Arial"/>
              </a:rPr>
              <a:t>$322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per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share</a:t>
            </a:r>
            <a:endParaRPr sz="1100">
              <a:latin typeface="Arial"/>
              <a:cs typeface="Arial"/>
            </a:endParaRPr>
          </a:p>
          <a:p>
            <a:pPr marL="300355" marR="50800" indent="-288290">
              <a:lnSpc>
                <a:spcPct val="99500"/>
              </a:lnSpc>
              <a:spcBef>
                <a:spcPts val="20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EBITDA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margin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largest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impact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Equinix's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value,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5" b="1">
                <a:latin typeface="Arial"/>
                <a:cs typeface="Arial"/>
              </a:rPr>
              <a:t>10% </a:t>
            </a: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margin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yielding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value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4.7%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above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current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share price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WACC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also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large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impact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value,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unlikely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  <a:p>
            <a:pPr marL="300355">
              <a:lnSpc>
                <a:spcPts val="1310"/>
              </a:lnSpc>
              <a:spcBef>
                <a:spcPts val="10"/>
              </a:spcBef>
            </a:pPr>
            <a:r>
              <a:rPr dirty="0" sz="1100">
                <a:latin typeface="Arial MT"/>
                <a:cs typeface="Arial MT"/>
              </a:rPr>
              <a:t>assuming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equity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premiums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interest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rates remain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stable</a:t>
            </a:r>
            <a:endParaRPr sz="1100">
              <a:latin typeface="Arial MT"/>
              <a:cs typeface="Arial MT"/>
            </a:endParaRPr>
          </a:p>
          <a:p>
            <a:pPr marL="300355" marR="5080" indent="-288290">
              <a:lnSpc>
                <a:spcPts val="1330"/>
              </a:lnSpc>
              <a:spcBef>
                <a:spcPts val="30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10%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reduction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estimated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capital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expenditures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could bring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intrinsic </a:t>
            </a:r>
            <a:r>
              <a:rPr dirty="0" sz="1100">
                <a:latin typeface="Arial MT"/>
                <a:cs typeface="Arial MT"/>
              </a:rPr>
              <a:t>value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close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to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the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stock</a:t>
            </a:r>
            <a:r>
              <a:rPr dirty="0" sz="1100" spc="1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price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275"/>
              </a:lnSpc>
              <a:buChar char="•"/>
              <a:tabLst>
                <a:tab pos="300355" algn="l"/>
              </a:tabLst>
            </a:pPr>
            <a:r>
              <a:rPr dirty="0" sz="1100" spc="-10">
                <a:latin typeface="Arial MT"/>
                <a:cs typeface="Arial MT"/>
              </a:rPr>
              <a:t>Revenue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growth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least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impact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value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ts val="1310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Overall,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increases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flow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 </a:t>
            </a:r>
            <a:r>
              <a:rPr dirty="0" sz="1100" b="1">
                <a:latin typeface="Arial"/>
                <a:cs typeface="Arial"/>
              </a:rPr>
              <a:t>higher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margins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through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more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10"/>
              </a:spcBef>
            </a:pPr>
            <a:r>
              <a:rPr dirty="0" sz="1100" b="1">
                <a:latin typeface="Arial"/>
                <a:cs typeface="Arial"/>
              </a:rPr>
              <a:t>efficient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overhead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lower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capex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could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10">
                <a:latin typeface="Arial MT"/>
                <a:cs typeface="Arial MT"/>
              </a:rPr>
              <a:t>materially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7797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524053" y="1884172"/>
            <a:ext cx="5048250" cy="3287395"/>
            <a:chOff x="6524053" y="1884172"/>
            <a:chExt cx="5048250" cy="3287395"/>
          </a:xfrm>
        </p:grpSpPr>
        <p:sp>
          <p:nvSpPr>
            <p:cNvPr id="8" name="object 8" descr=""/>
            <p:cNvSpPr/>
            <p:nvPr/>
          </p:nvSpPr>
          <p:spPr>
            <a:xfrm>
              <a:off x="8250174" y="1890522"/>
              <a:ext cx="754380" cy="1527175"/>
            </a:xfrm>
            <a:custGeom>
              <a:avLst/>
              <a:gdLst/>
              <a:ahLst/>
              <a:cxnLst/>
              <a:rect l="l" t="t" r="r" b="b"/>
              <a:pathLst>
                <a:path w="754379" h="1527175">
                  <a:moveTo>
                    <a:pt x="754379" y="0"/>
                  </a:moveTo>
                  <a:lnTo>
                    <a:pt x="0" y="0"/>
                  </a:lnTo>
                  <a:lnTo>
                    <a:pt x="0" y="1527048"/>
                  </a:lnTo>
                  <a:lnTo>
                    <a:pt x="754379" y="1527048"/>
                  </a:lnTo>
                  <a:lnTo>
                    <a:pt x="754379" y="0"/>
                  </a:lnTo>
                  <a:close/>
                </a:path>
              </a:pathLst>
            </a:custGeom>
            <a:solidFill>
              <a:srgbClr val="0D60FD">
                <a:alpha val="1607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250174" y="1890522"/>
              <a:ext cx="754380" cy="1527175"/>
            </a:xfrm>
            <a:custGeom>
              <a:avLst/>
              <a:gdLst/>
              <a:ahLst/>
              <a:cxnLst/>
              <a:rect l="l" t="t" r="r" b="b"/>
              <a:pathLst>
                <a:path w="754379" h="1527175">
                  <a:moveTo>
                    <a:pt x="0" y="1527048"/>
                  </a:moveTo>
                  <a:lnTo>
                    <a:pt x="754379" y="1527048"/>
                  </a:lnTo>
                  <a:lnTo>
                    <a:pt x="754379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80326" y="2064258"/>
              <a:ext cx="3733165" cy="1833880"/>
            </a:xfrm>
            <a:custGeom>
              <a:avLst/>
              <a:gdLst/>
              <a:ahLst/>
              <a:cxnLst/>
              <a:rect l="l" t="t" r="r" b="b"/>
              <a:pathLst>
                <a:path w="3733165" h="1833879">
                  <a:moveTo>
                    <a:pt x="0" y="1193291"/>
                  </a:moveTo>
                  <a:lnTo>
                    <a:pt x="373125" y="1193291"/>
                  </a:lnTo>
                </a:path>
                <a:path w="3733165" h="1833879">
                  <a:moveTo>
                    <a:pt x="3364992" y="1833371"/>
                  </a:moveTo>
                  <a:lnTo>
                    <a:pt x="3733038" y="1833371"/>
                  </a:lnTo>
                </a:path>
                <a:path w="3733165" h="1833879">
                  <a:moveTo>
                    <a:pt x="2523744" y="1394459"/>
                  </a:moveTo>
                  <a:lnTo>
                    <a:pt x="2896870" y="1394459"/>
                  </a:lnTo>
                </a:path>
                <a:path w="3733165" h="1833879">
                  <a:moveTo>
                    <a:pt x="1682496" y="1394459"/>
                  </a:moveTo>
                  <a:lnTo>
                    <a:pt x="2055622" y="1394459"/>
                  </a:lnTo>
                </a:path>
                <a:path w="3733165" h="1833879">
                  <a:moveTo>
                    <a:pt x="841248" y="0"/>
                  </a:moveTo>
                  <a:lnTo>
                    <a:pt x="1214374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716268" y="3255263"/>
              <a:ext cx="466725" cy="1911350"/>
            </a:xfrm>
            <a:custGeom>
              <a:avLst/>
              <a:gdLst/>
              <a:ahLst/>
              <a:cxnLst/>
              <a:rect l="l" t="t" r="r" b="b"/>
              <a:pathLst>
                <a:path w="466725" h="1911350">
                  <a:moveTo>
                    <a:pt x="466344" y="0"/>
                  </a:moveTo>
                  <a:lnTo>
                    <a:pt x="0" y="0"/>
                  </a:lnTo>
                  <a:lnTo>
                    <a:pt x="0" y="1911095"/>
                  </a:lnTo>
                  <a:lnTo>
                    <a:pt x="466344" y="1911095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235440" y="3456432"/>
              <a:ext cx="466725" cy="1710055"/>
            </a:xfrm>
            <a:custGeom>
              <a:avLst/>
              <a:gdLst/>
              <a:ahLst/>
              <a:cxnLst/>
              <a:rect l="l" t="t" r="r" b="b"/>
              <a:pathLst>
                <a:path w="466725" h="1710054">
                  <a:moveTo>
                    <a:pt x="466344" y="0"/>
                  </a:moveTo>
                  <a:lnTo>
                    <a:pt x="0" y="0"/>
                  </a:lnTo>
                  <a:lnTo>
                    <a:pt x="0" y="1709927"/>
                  </a:lnTo>
                  <a:lnTo>
                    <a:pt x="466344" y="1709927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913364" y="3895344"/>
              <a:ext cx="466725" cy="1271270"/>
            </a:xfrm>
            <a:custGeom>
              <a:avLst/>
              <a:gdLst/>
              <a:ahLst/>
              <a:cxnLst/>
              <a:rect l="l" t="t" r="r" b="b"/>
              <a:pathLst>
                <a:path w="466725" h="1271270">
                  <a:moveTo>
                    <a:pt x="466344" y="0"/>
                  </a:moveTo>
                  <a:lnTo>
                    <a:pt x="0" y="0"/>
                  </a:lnTo>
                  <a:lnTo>
                    <a:pt x="0" y="1271015"/>
                  </a:lnTo>
                  <a:lnTo>
                    <a:pt x="466344" y="1271015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076688" y="3456432"/>
              <a:ext cx="466725" cy="471170"/>
            </a:xfrm>
            <a:custGeom>
              <a:avLst/>
              <a:gdLst/>
              <a:ahLst/>
              <a:cxnLst/>
              <a:rect l="l" t="t" r="r" b="b"/>
              <a:pathLst>
                <a:path w="466725" h="471170">
                  <a:moveTo>
                    <a:pt x="466344" y="0"/>
                  </a:moveTo>
                  <a:lnTo>
                    <a:pt x="0" y="0"/>
                  </a:lnTo>
                  <a:lnTo>
                    <a:pt x="0" y="470915"/>
                  </a:lnTo>
                  <a:lnTo>
                    <a:pt x="466344" y="470915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52944" y="1970531"/>
              <a:ext cx="2990215" cy="1485900"/>
            </a:xfrm>
            <a:custGeom>
              <a:avLst/>
              <a:gdLst/>
              <a:ahLst/>
              <a:cxnLst/>
              <a:rect l="l" t="t" r="r" b="b"/>
              <a:pathLst>
                <a:path w="2990215" h="1485900">
                  <a:moveTo>
                    <a:pt x="466344" y="0"/>
                  </a:moveTo>
                  <a:lnTo>
                    <a:pt x="0" y="0"/>
                  </a:lnTo>
                  <a:lnTo>
                    <a:pt x="0" y="1284732"/>
                  </a:lnTo>
                  <a:lnTo>
                    <a:pt x="466344" y="1284732"/>
                  </a:lnTo>
                  <a:lnTo>
                    <a:pt x="466344" y="0"/>
                  </a:lnTo>
                  <a:close/>
                </a:path>
                <a:path w="2990215" h="1485900">
                  <a:moveTo>
                    <a:pt x="2990088" y="1458468"/>
                  </a:moveTo>
                  <a:lnTo>
                    <a:pt x="2523744" y="1458468"/>
                  </a:lnTo>
                  <a:lnTo>
                    <a:pt x="2523744" y="1485900"/>
                  </a:lnTo>
                  <a:lnTo>
                    <a:pt x="2990088" y="1485900"/>
                  </a:lnTo>
                  <a:lnTo>
                    <a:pt x="2990088" y="1458468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28816" y="5166360"/>
              <a:ext cx="5038725" cy="0"/>
            </a:xfrm>
            <a:custGeom>
              <a:avLst/>
              <a:gdLst/>
              <a:ahLst/>
              <a:cxnLst/>
              <a:rect l="l" t="t" r="r" b="b"/>
              <a:pathLst>
                <a:path w="5038725" h="0">
                  <a:moveTo>
                    <a:pt x="0" y="0"/>
                  </a:moveTo>
                  <a:lnTo>
                    <a:pt x="50383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158984" y="3360419"/>
              <a:ext cx="297180" cy="165100"/>
            </a:xfrm>
            <a:custGeom>
              <a:avLst/>
              <a:gdLst/>
              <a:ahLst/>
              <a:cxnLst/>
              <a:rect l="l" t="t" r="r" b="b"/>
              <a:pathLst>
                <a:path w="297179" h="165100">
                  <a:moveTo>
                    <a:pt x="297179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97179" y="164591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25"/>
              <a:t>NAV</a:t>
            </a:r>
            <a:r>
              <a:rPr dirty="0" spc="-50"/>
              <a:t> </a:t>
            </a:r>
            <a:r>
              <a:rPr dirty="0"/>
              <a:t>REIT</a:t>
            </a:r>
            <a:r>
              <a:rPr dirty="0" spc="-105"/>
              <a:t> </a:t>
            </a:r>
            <a:r>
              <a:rPr dirty="0" spc="-10"/>
              <a:t>Valuation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Existing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owned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centers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have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value,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but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disproportionate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SG&amp;A</a:t>
            </a:r>
            <a:r>
              <a:rPr dirty="0" sz="1150" spc="-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expenses</a:t>
            </a:r>
            <a:r>
              <a:rPr dirty="0" sz="1150" spc="2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significantly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reduce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firm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value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2503" y="1100785"/>
            <a:ext cx="42900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holds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substantial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NOI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despite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22503" y="1352809"/>
            <a:ext cx="4146550" cy="46799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200">
                <a:latin typeface="Arial MT"/>
                <a:cs typeface="Arial MT"/>
              </a:rPr>
              <a:t>Net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Operating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Income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Owned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Real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Estate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FY24e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($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m)</a:t>
            </a:r>
            <a:endParaRPr sz="1200">
              <a:latin typeface="Arial MT"/>
              <a:cs typeface="Arial MT"/>
            </a:endParaRPr>
          </a:p>
          <a:p>
            <a:pPr marL="189865">
              <a:lnSpc>
                <a:spcPct val="100000"/>
              </a:lnSpc>
              <a:spcBef>
                <a:spcPts val="350"/>
              </a:spcBef>
            </a:pPr>
            <a:r>
              <a:rPr dirty="0" sz="1150" spc="-10">
                <a:latin typeface="Arial MT"/>
                <a:cs typeface="Arial MT"/>
              </a:rPr>
              <a:t>5,353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517640" y="1100785"/>
            <a:ext cx="46621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High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SG&amp;A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stock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based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compensation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decrease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517640" y="1392758"/>
            <a:ext cx="4030979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NAV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Centers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Adjusted For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Overhead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($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bn)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00252" y="3613226"/>
            <a:ext cx="213741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latin typeface="Arial"/>
                <a:cs typeface="Arial"/>
              </a:rPr>
              <a:t>NAV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Valuation</a:t>
            </a:r>
            <a:r>
              <a:rPr dirty="0" sz="130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Implications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96228" y="5545835"/>
            <a:ext cx="5267325" cy="39814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95885">
              <a:lnSpc>
                <a:spcPts val="1415"/>
              </a:lnSpc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Equinix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‘s</a:t>
            </a:r>
            <a:r>
              <a:rPr dirty="0" sz="13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13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3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centers</a:t>
            </a:r>
            <a:r>
              <a:rPr dirty="0" sz="13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attractive</a:t>
            </a:r>
            <a:r>
              <a:rPr dirty="0" sz="13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dirty="0" sz="13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dirty="0" sz="13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 overhead</a:t>
            </a:r>
            <a:endParaRPr sz="1300">
              <a:latin typeface="Calibri"/>
              <a:cs typeface="Calibri"/>
            </a:endParaRPr>
          </a:p>
          <a:p>
            <a:pPr algn="ctr" marL="93345">
              <a:lnSpc>
                <a:spcPts val="1480"/>
              </a:lnSpc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expansion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capex</a:t>
            </a:r>
            <a:r>
              <a:rPr dirty="0" sz="13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dirty="0" sz="13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firm</a:t>
            </a:r>
            <a:r>
              <a:rPr dirty="0" sz="13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35508" y="1837944"/>
            <a:ext cx="5074920" cy="1266825"/>
            <a:chOff x="635508" y="1837944"/>
            <a:chExt cx="5074920" cy="1266825"/>
          </a:xfrm>
        </p:grpSpPr>
        <p:sp>
          <p:nvSpPr>
            <p:cNvPr id="27" name="object 27" descr=""/>
            <p:cNvSpPr/>
            <p:nvPr/>
          </p:nvSpPr>
          <p:spPr>
            <a:xfrm>
              <a:off x="1200150" y="1840230"/>
              <a:ext cx="3221355" cy="279400"/>
            </a:xfrm>
            <a:custGeom>
              <a:avLst/>
              <a:gdLst/>
              <a:ahLst/>
              <a:cxnLst/>
              <a:rect l="l" t="t" r="r" b="b"/>
              <a:pathLst>
                <a:path w="3221354" h="279400">
                  <a:moveTo>
                    <a:pt x="2176272" y="278892"/>
                  </a:moveTo>
                  <a:lnTo>
                    <a:pt x="2496947" y="278892"/>
                  </a:lnTo>
                </a:path>
                <a:path w="3221354" h="279400">
                  <a:moveTo>
                    <a:pt x="2898648" y="278892"/>
                  </a:moveTo>
                  <a:lnTo>
                    <a:pt x="3220974" y="278892"/>
                  </a:lnTo>
                </a:path>
                <a:path w="3221354" h="279400">
                  <a:moveTo>
                    <a:pt x="0" y="0"/>
                  </a:moveTo>
                  <a:lnTo>
                    <a:pt x="322325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95528" y="1837943"/>
              <a:ext cx="3301365" cy="1262380"/>
            </a:xfrm>
            <a:custGeom>
              <a:avLst/>
              <a:gdLst/>
              <a:ahLst/>
              <a:cxnLst/>
              <a:rect l="l" t="t" r="r" b="b"/>
              <a:pathLst>
                <a:path w="3301365" h="1262380">
                  <a:moveTo>
                    <a:pt x="402336" y="0"/>
                  </a:moveTo>
                  <a:lnTo>
                    <a:pt x="0" y="0"/>
                  </a:lnTo>
                  <a:lnTo>
                    <a:pt x="0" y="1261872"/>
                  </a:lnTo>
                  <a:lnTo>
                    <a:pt x="402336" y="1261872"/>
                  </a:lnTo>
                  <a:lnTo>
                    <a:pt x="402336" y="0"/>
                  </a:lnTo>
                  <a:close/>
                </a:path>
                <a:path w="3301365" h="1262380">
                  <a:moveTo>
                    <a:pt x="3300984" y="278892"/>
                  </a:moveTo>
                  <a:lnTo>
                    <a:pt x="2898648" y="278892"/>
                  </a:lnTo>
                  <a:lnTo>
                    <a:pt x="2898648" y="1261872"/>
                  </a:lnTo>
                  <a:lnTo>
                    <a:pt x="3300984" y="1261872"/>
                  </a:lnTo>
                  <a:lnTo>
                    <a:pt x="3300984" y="278892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43499" y="2180844"/>
              <a:ext cx="402590" cy="919480"/>
            </a:xfrm>
            <a:custGeom>
              <a:avLst/>
              <a:gdLst/>
              <a:ahLst/>
              <a:cxnLst/>
              <a:rect l="l" t="t" r="r" b="b"/>
              <a:pathLst>
                <a:path w="402589" h="919480">
                  <a:moveTo>
                    <a:pt x="402336" y="0"/>
                  </a:moveTo>
                  <a:lnTo>
                    <a:pt x="0" y="0"/>
                  </a:lnTo>
                  <a:lnTo>
                    <a:pt x="0" y="918972"/>
                  </a:lnTo>
                  <a:lnTo>
                    <a:pt x="402336" y="918972"/>
                  </a:lnTo>
                  <a:lnTo>
                    <a:pt x="402336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35508" y="3099816"/>
              <a:ext cx="5074920" cy="0"/>
            </a:xfrm>
            <a:custGeom>
              <a:avLst/>
              <a:gdLst/>
              <a:ahLst/>
              <a:cxnLst/>
              <a:rect l="l" t="t" r="r" b="b"/>
              <a:pathLst>
                <a:path w="5074920" h="0">
                  <a:moveTo>
                    <a:pt x="0" y="0"/>
                  </a:moveTo>
                  <a:lnTo>
                    <a:pt x="50749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2649473" y="2411729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 h="0">
                <a:moveTo>
                  <a:pt x="0" y="0"/>
                </a:moveTo>
                <a:lnTo>
                  <a:pt x="322325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927098" y="2489454"/>
            <a:ext cx="320675" cy="0"/>
          </a:xfrm>
          <a:custGeom>
            <a:avLst/>
            <a:gdLst/>
            <a:ahLst/>
            <a:cxnLst/>
            <a:rect l="l" t="t" r="r" b="b"/>
            <a:pathLst>
              <a:path w="320675" h="0">
                <a:moveTo>
                  <a:pt x="0" y="0"/>
                </a:moveTo>
                <a:lnTo>
                  <a:pt x="320675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769867" y="3112465"/>
            <a:ext cx="184023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110"/>
              </a:spcBef>
              <a:tabLst>
                <a:tab pos="490855" algn="l"/>
              </a:tabLst>
            </a:pPr>
            <a:r>
              <a:rPr dirty="0" sz="1000" spc="-25">
                <a:latin typeface="Arial MT"/>
                <a:cs typeface="Arial MT"/>
              </a:rPr>
              <a:t>NOI</a:t>
            </a:r>
            <a:r>
              <a:rPr dirty="0" sz="1000">
                <a:latin typeface="Arial MT"/>
                <a:cs typeface="Arial MT"/>
              </a:rPr>
              <a:t>	Maintanance</a:t>
            </a:r>
            <a:r>
              <a:rPr dirty="0" sz="1000" spc="140">
                <a:latin typeface="Arial MT"/>
                <a:cs typeface="Arial MT"/>
              </a:rPr>
              <a:t>  </a:t>
            </a:r>
            <a:r>
              <a:rPr dirty="0" sz="1000" spc="-10">
                <a:latin typeface="Arial MT"/>
                <a:cs typeface="Arial MT"/>
              </a:rPr>
              <a:t>Adjusted</a:t>
            </a:r>
            <a:endParaRPr sz="1000">
              <a:latin typeface="Arial MT"/>
              <a:cs typeface="Arial MT"/>
            </a:endParaRPr>
          </a:p>
          <a:p>
            <a:pPr marL="673735">
              <a:lnSpc>
                <a:spcPts val="1140"/>
              </a:lnSpc>
              <a:tabLst>
                <a:tab pos="1463040" algn="l"/>
              </a:tabLst>
            </a:pPr>
            <a:r>
              <a:rPr dirty="0" sz="1000" spc="-10">
                <a:latin typeface="Arial MT"/>
                <a:cs typeface="Arial MT"/>
              </a:rPr>
              <a:t>Capex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NOI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421123" y="2066544"/>
            <a:ext cx="402590" cy="165100"/>
          </a:xfrm>
          <a:prstGeom prst="rect">
            <a:avLst/>
          </a:prstGeom>
          <a:solidFill>
            <a:srgbClr val="DFDFDF"/>
          </a:solidFill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ts val="1245"/>
              </a:lnSpc>
            </a:pPr>
            <a:r>
              <a:rPr dirty="0" sz="1150" spc="-25">
                <a:latin typeface="Arial MT"/>
                <a:cs typeface="Arial MT"/>
              </a:rPr>
              <a:t>268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52678" y="3112465"/>
            <a:ext cx="686435" cy="45402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 marL="12700" marR="5080">
              <a:lnSpc>
                <a:spcPct val="90100"/>
              </a:lnSpc>
              <a:spcBef>
                <a:spcPts val="229"/>
              </a:spcBef>
            </a:pPr>
            <a:r>
              <a:rPr dirty="0" sz="1000" spc="-10">
                <a:latin typeface="Arial MT"/>
                <a:cs typeface="Arial MT"/>
              </a:rPr>
              <a:t>Revenue Owned</a:t>
            </a:r>
            <a:r>
              <a:rPr dirty="0" sz="1000">
                <a:latin typeface="Arial MT"/>
                <a:cs typeface="Arial MT"/>
              </a:rPr>
              <a:t> Real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Estate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804541" y="3112465"/>
            <a:ext cx="73215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0005">
              <a:lnSpc>
                <a:spcPts val="114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Real</a:t>
            </a:r>
            <a:r>
              <a:rPr dirty="0" sz="1000" spc="-10">
                <a:latin typeface="Arial MT"/>
                <a:cs typeface="Arial MT"/>
              </a:rPr>
              <a:t> Estate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Depreciation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971800" y="2116835"/>
            <a:ext cx="402590" cy="292735"/>
          </a:xfrm>
          <a:prstGeom prst="rect">
            <a:avLst/>
          </a:prstGeom>
          <a:solidFill>
            <a:srgbClr val="516288"/>
          </a:solidFill>
        </p:spPr>
        <p:txBody>
          <a:bodyPr wrap="square" lIns="0" tIns="4826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380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1,241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229357" y="3112465"/>
            <a:ext cx="432434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Leases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244851" y="2363723"/>
            <a:ext cx="402590" cy="165100"/>
          </a:xfrm>
          <a:prstGeom prst="rect">
            <a:avLst/>
          </a:prstGeom>
          <a:solidFill>
            <a:srgbClr val="516288"/>
          </a:solidFill>
        </p:spPr>
        <p:txBody>
          <a:bodyPr wrap="square" lIns="0" tIns="0" rIns="0" bIns="0" rtlCol="0" vert="horz">
            <a:spAutoFit/>
          </a:bodyPr>
          <a:lstStyle/>
          <a:p>
            <a:pPr marL="76835">
              <a:lnSpc>
                <a:spcPts val="1265"/>
              </a:lnSpc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332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456182" y="3112465"/>
            <a:ext cx="53086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7310">
              <a:lnSpc>
                <a:spcPts val="114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522475" y="1837944"/>
            <a:ext cx="402590" cy="649605"/>
          </a:xfrm>
          <a:prstGeom prst="rect">
            <a:avLst/>
          </a:prstGeom>
          <a:solidFill>
            <a:srgbClr val="DFDFDF"/>
          </a:solidFill>
        </p:spPr>
        <p:txBody>
          <a:bodyPr wrap="square" lIns="0" tIns="571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endParaRPr sz="11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</a:pPr>
            <a:r>
              <a:rPr dirty="0" sz="1150" spc="-10">
                <a:latin typeface="Arial MT"/>
                <a:cs typeface="Arial MT"/>
              </a:rPr>
              <a:t>2,757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700017" y="1893570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4,169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787646" y="1955114"/>
            <a:ext cx="78549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374650" algn="l"/>
              </a:tabLst>
            </a:pPr>
            <a:r>
              <a:rPr dirty="0" u="dashLong" baseline="-28985" sz="17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sz="1200" spc="-10">
                <a:latin typeface="Arial MT"/>
                <a:cs typeface="Arial MT"/>
              </a:rPr>
              <a:t>3,901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53872" y="3974338"/>
            <a:ext cx="4806950" cy="18707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00355" indent="-287655">
              <a:lnSpc>
                <a:spcPts val="1310"/>
              </a:lnSpc>
              <a:spcBef>
                <a:spcPts val="114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market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1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data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centers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owned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Equinix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10">
                <a:latin typeface="Arial MT"/>
                <a:cs typeface="Arial MT"/>
              </a:rPr>
              <a:t> around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ts val="1310"/>
              </a:lnSpc>
            </a:pPr>
            <a:r>
              <a:rPr dirty="0" sz="1100" spc="-10" b="1">
                <a:latin typeface="Arial"/>
                <a:cs typeface="Arial"/>
              </a:rPr>
              <a:t>$62,858m</a:t>
            </a:r>
            <a:endParaRPr sz="1100">
              <a:latin typeface="Arial"/>
              <a:cs typeface="Arial"/>
            </a:endParaRPr>
          </a:p>
          <a:p>
            <a:pPr marL="300355" marR="5080" indent="-288290">
              <a:lnSpc>
                <a:spcPct val="100899"/>
              </a:lnSpc>
              <a:spcBef>
                <a:spcPts val="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spc="-20" b="1">
                <a:latin typeface="Arial"/>
                <a:cs typeface="Arial"/>
              </a:rPr>
              <a:t>Non-</a:t>
            </a:r>
            <a:r>
              <a:rPr dirty="0" sz="1100" b="1">
                <a:latin typeface="Arial"/>
                <a:cs typeface="Arial"/>
              </a:rPr>
              <a:t>recurring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revenue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were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excluded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 they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generated</a:t>
            </a:r>
            <a:r>
              <a:rPr dirty="0" sz="1100" spc="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real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estate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were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valued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separately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295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Assumed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cap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rate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around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6.21%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given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increases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interest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rates</a:t>
            </a:r>
            <a:endParaRPr sz="1100">
              <a:latin typeface="Arial"/>
              <a:cs typeface="Arial"/>
            </a:endParaRPr>
          </a:p>
          <a:p>
            <a:pPr marL="300355" marR="164465" indent="-288290">
              <a:lnSpc>
                <a:spcPct val="99700"/>
              </a:lnSpc>
              <a:spcBef>
                <a:spcPts val="1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present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Equinix’s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SG&amp;A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10">
                <a:latin typeface="Arial MT"/>
                <a:cs typeface="Arial MT"/>
              </a:rPr>
              <a:t>expenses</a:t>
            </a:r>
            <a:r>
              <a:rPr dirty="0" sz="1100" spc="12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reduces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value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of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firm </a:t>
            </a:r>
            <a:r>
              <a:rPr dirty="0" sz="1100" spc="-10" b="1">
                <a:latin typeface="Arial"/>
                <a:cs typeface="Arial"/>
              </a:rPr>
              <a:t>substantially</a:t>
            </a:r>
            <a:r>
              <a:rPr dirty="0" sz="1100" spc="-10">
                <a:latin typeface="Arial MT"/>
                <a:cs typeface="Arial MT"/>
              </a:rPr>
              <a:t>,</a:t>
            </a:r>
            <a:r>
              <a:rPr dirty="0" sz="1100">
                <a:latin typeface="Arial MT"/>
                <a:cs typeface="Arial MT"/>
              </a:rPr>
              <a:t> confirming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that its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SG&amp;A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expenses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are </a:t>
            </a:r>
            <a:r>
              <a:rPr dirty="0" sz="1100" spc="-10" b="1">
                <a:latin typeface="Arial"/>
                <a:cs typeface="Arial"/>
              </a:rPr>
              <a:t>disproportionately</a:t>
            </a:r>
            <a:r>
              <a:rPr dirty="0" sz="1100" spc="8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high</a:t>
            </a:r>
            <a:endParaRPr sz="1100">
              <a:latin typeface="Arial"/>
              <a:cs typeface="Arial"/>
            </a:endParaRPr>
          </a:p>
          <a:p>
            <a:pPr marL="300355" marR="70485" indent="-288290">
              <a:lnSpc>
                <a:spcPct val="99600"/>
              </a:lnSpc>
              <a:spcBef>
                <a:spcPts val="20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High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expansion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capital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expenditures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depress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free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cash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flow in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DCF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but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comparatively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low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maintenance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capex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(5%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revenue)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yields </a:t>
            </a:r>
            <a:r>
              <a:rPr dirty="0" sz="1100" b="1">
                <a:latin typeface="Arial"/>
                <a:cs typeface="Arial"/>
              </a:rPr>
              <a:t>attractive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returns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from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the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existing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portfolio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46" name="object 46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9169654" y="5179567"/>
            <a:ext cx="150876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40335" marR="5080" indent="-128270">
              <a:lnSpc>
                <a:spcPts val="1080"/>
              </a:lnSpc>
              <a:spcBef>
                <a:spcPts val="244"/>
              </a:spcBef>
              <a:tabLst>
                <a:tab pos="787400" algn="l"/>
              </a:tabLst>
            </a:pPr>
            <a:r>
              <a:rPr dirty="0" sz="1000" spc="-10">
                <a:latin typeface="Arial MT"/>
                <a:cs typeface="Arial MT"/>
              </a:rPr>
              <a:t>Enterprise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Adjustments 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173461" y="3327349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927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962513" y="5179567"/>
            <a:ext cx="38608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26034" marR="5080" indent="-13970">
              <a:lnSpc>
                <a:spcPts val="1080"/>
              </a:lnSpc>
              <a:spcBef>
                <a:spcPts val="244"/>
              </a:spcBef>
            </a:pPr>
            <a:r>
              <a:rPr dirty="0" sz="1000" spc="-10">
                <a:latin typeface="Arial MT"/>
                <a:cs typeface="Arial MT"/>
              </a:rPr>
              <a:t>Equity 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438390" y="5179567"/>
            <a:ext cx="1383030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21590" marR="5080" indent="-9525">
              <a:lnSpc>
                <a:spcPts val="1080"/>
              </a:lnSpc>
              <a:spcBef>
                <a:spcPts val="244"/>
              </a:spcBef>
              <a:tabLst>
                <a:tab pos="1010285" algn="l"/>
              </a:tabLst>
            </a:pPr>
            <a:r>
              <a:rPr dirty="0" sz="1000" spc="-10">
                <a:latin typeface="Arial MT"/>
                <a:cs typeface="Arial MT"/>
              </a:rPr>
              <a:t>Non-Owned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0">
                <a:latin typeface="Arial MT"/>
                <a:cs typeface="Arial MT"/>
              </a:rPr>
              <a:t>SG&amp;A </a:t>
            </a:r>
            <a:r>
              <a:rPr dirty="0" sz="1000">
                <a:latin typeface="Arial MT"/>
                <a:cs typeface="Arial MT"/>
              </a:rPr>
              <a:t>Real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Estate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394192" y="2061972"/>
            <a:ext cx="466725" cy="1394460"/>
          </a:xfrm>
          <a:prstGeom prst="rect">
            <a:avLst/>
          </a:prstGeom>
          <a:solidFill>
            <a:srgbClr val="0D60F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200">
              <a:latin typeface="Times New Roman"/>
              <a:cs typeface="Times New Roman"/>
            </a:endParaRPr>
          </a:p>
          <a:p>
            <a:pPr marL="7620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45,951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552943" y="2497073"/>
            <a:ext cx="4667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889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42,301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709664" y="3032505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62,858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549642" y="1747520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39,300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231630" y="3234308"/>
            <a:ext cx="4794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56,207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701783" y="3918026"/>
            <a:ext cx="121158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687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-14,486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911585" y="3673805"/>
            <a:ext cx="480059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41,721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605143" y="5179567"/>
            <a:ext cx="686435" cy="31623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 indent="50165">
              <a:lnSpc>
                <a:spcPts val="1080"/>
              </a:lnSpc>
              <a:spcBef>
                <a:spcPts val="244"/>
              </a:spcBef>
            </a:pPr>
            <a:r>
              <a:rPr dirty="0" sz="1000">
                <a:latin typeface="Arial MT"/>
                <a:cs typeface="Arial MT"/>
              </a:rPr>
              <a:t>MV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Gross </a:t>
            </a:r>
            <a:r>
              <a:rPr dirty="0" sz="1000">
                <a:latin typeface="Arial MT"/>
                <a:cs typeface="Arial MT"/>
              </a:rPr>
              <a:t>Real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Estate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041260" y="2056002"/>
            <a:ext cx="44830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Income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431405" y="3250768"/>
            <a:ext cx="11811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0">
                <a:latin typeface="Arial MT"/>
                <a:cs typeface="Arial MT"/>
              </a:rPr>
              <a:t>C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552943" y="3255264"/>
            <a:ext cx="466725" cy="128270"/>
          </a:xfrm>
          <a:prstGeom prst="rect">
            <a:avLst/>
          </a:prstGeom>
          <a:solidFill>
            <a:srgbClr val="5162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69"/>
              </a:lnSpc>
            </a:pPr>
            <a:r>
              <a:rPr dirty="0" baseline="-19444" sz="1500" spc="7">
                <a:latin typeface="Arial MT"/>
                <a:cs typeface="Arial MT"/>
              </a:rPr>
              <a:t>a</a:t>
            </a:r>
            <a:r>
              <a:rPr dirty="0" baseline="-19444" sz="1500" spc="-772">
                <a:latin typeface="Arial MT"/>
                <a:cs typeface="Arial MT"/>
              </a:rPr>
              <a:t>p</a:t>
            </a:r>
            <a:r>
              <a:rPr dirty="0" sz="1200" spc="-75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baseline="-19444" sz="1500" spc="-667">
                <a:latin typeface="Arial MT"/>
                <a:cs typeface="Arial MT"/>
              </a:rPr>
              <a:t>e</a:t>
            </a:r>
            <a:r>
              <a:rPr dirty="0" sz="1200" spc="1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200" spc="-509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baseline="-19444" sz="1500" spc="52">
                <a:latin typeface="Arial MT"/>
                <a:cs typeface="Arial MT"/>
              </a:rPr>
              <a:t>x</a:t>
            </a:r>
            <a:r>
              <a:rPr dirty="0" sz="1200" spc="1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1200" spc="3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739630" y="3419094"/>
            <a:ext cx="2216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Net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714230" y="3575684"/>
            <a:ext cx="8623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11111" sz="1500">
                <a:latin typeface="Arial MT"/>
                <a:cs typeface="Arial MT"/>
              </a:rPr>
              <a:t>debt</a:t>
            </a:r>
            <a:r>
              <a:rPr dirty="0" baseline="11111" sz="1500" spc="585"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15,413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500741" y="3058160"/>
            <a:ext cx="6381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Associates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694926" y="2073401"/>
            <a:ext cx="1445260" cy="878205"/>
          </a:xfrm>
          <a:prstGeom prst="rect">
            <a:avLst/>
          </a:prstGeom>
          <a:solidFill>
            <a:srgbClr val="F4F4F4"/>
          </a:solidFill>
          <a:ln w="12700">
            <a:solidFill>
              <a:srgbClr val="1F242F"/>
            </a:solidFill>
          </a:ln>
        </p:spPr>
        <p:txBody>
          <a:bodyPr wrap="square" lIns="0" tIns="60325" rIns="0" bIns="0" rtlCol="0" vert="horz">
            <a:spAutoFit/>
          </a:bodyPr>
          <a:lstStyle/>
          <a:p>
            <a:pPr algn="ctr" marL="173355" marR="159385">
              <a:lnSpc>
                <a:spcPct val="102899"/>
              </a:lnSpc>
              <a:spcBef>
                <a:spcPts val="475"/>
              </a:spcBef>
            </a:pPr>
            <a:r>
              <a:rPr dirty="0" sz="1200" b="1">
                <a:latin typeface="Arial"/>
                <a:cs typeface="Arial"/>
              </a:rPr>
              <a:t>High SG&amp;A</a:t>
            </a:r>
            <a:r>
              <a:rPr dirty="0" sz="1200" spc="-85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150" b="1">
                <a:latin typeface="Arial"/>
                <a:cs typeface="Arial"/>
              </a:rPr>
              <a:t>stock-</a:t>
            </a:r>
            <a:r>
              <a:rPr dirty="0" sz="1150" spc="-10" b="1">
                <a:latin typeface="Arial"/>
                <a:cs typeface="Arial"/>
              </a:rPr>
              <a:t>based compensation </a:t>
            </a:r>
            <a:r>
              <a:rPr dirty="0" sz="1200" b="1">
                <a:latin typeface="Arial"/>
                <a:cs typeface="Arial"/>
              </a:rPr>
              <a:t>destroy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9004554" y="2506091"/>
            <a:ext cx="693420" cy="170815"/>
          </a:xfrm>
          <a:custGeom>
            <a:avLst/>
            <a:gdLst/>
            <a:ahLst/>
            <a:cxnLst/>
            <a:rect l="l" t="t" r="r" b="b"/>
            <a:pathLst>
              <a:path w="693420" h="170814">
                <a:moveTo>
                  <a:pt x="66928" y="95758"/>
                </a:moveTo>
                <a:lnTo>
                  <a:pt x="0" y="148336"/>
                </a:lnTo>
                <a:lnTo>
                  <a:pt x="82296" y="170307"/>
                </a:lnTo>
                <a:lnTo>
                  <a:pt x="76405" y="141732"/>
                </a:lnTo>
                <a:lnTo>
                  <a:pt x="63500" y="141732"/>
                </a:lnTo>
                <a:lnTo>
                  <a:pt x="60960" y="129412"/>
                </a:lnTo>
                <a:lnTo>
                  <a:pt x="73341" y="126867"/>
                </a:lnTo>
                <a:lnTo>
                  <a:pt x="66928" y="95758"/>
                </a:lnTo>
                <a:close/>
              </a:path>
              <a:path w="693420" h="170814">
                <a:moveTo>
                  <a:pt x="73341" y="126867"/>
                </a:moveTo>
                <a:lnTo>
                  <a:pt x="60960" y="129412"/>
                </a:lnTo>
                <a:lnTo>
                  <a:pt x="63500" y="141732"/>
                </a:lnTo>
                <a:lnTo>
                  <a:pt x="75881" y="139188"/>
                </a:lnTo>
                <a:lnTo>
                  <a:pt x="73341" y="126867"/>
                </a:lnTo>
                <a:close/>
              </a:path>
              <a:path w="693420" h="170814">
                <a:moveTo>
                  <a:pt x="75881" y="139188"/>
                </a:moveTo>
                <a:lnTo>
                  <a:pt x="63500" y="141732"/>
                </a:lnTo>
                <a:lnTo>
                  <a:pt x="76405" y="141732"/>
                </a:lnTo>
                <a:lnTo>
                  <a:pt x="75881" y="139188"/>
                </a:lnTo>
                <a:close/>
              </a:path>
              <a:path w="693420" h="170814">
                <a:moveTo>
                  <a:pt x="690372" y="0"/>
                </a:moveTo>
                <a:lnTo>
                  <a:pt x="73341" y="126867"/>
                </a:lnTo>
                <a:lnTo>
                  <a:pt x="75881" y="139188"/>
                </a:lnTo>
                <a:lnTo>
                  <a:pt x="692912" y="12446"/>
                </a:lnTo>
                <a:lnTo>
                  <a:pt x="690372" y="0"/>
                </a:lnTo>
                <a:close/>
              </a:path>
            </a:pathLst>
          </a:custGeom>
          <a:solidFill>
            <a:srgbClr val="1F242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4547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3375025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Equinix</a:t>
            </a:r>
            <a:r>
              <a:rPr dirty="0" spc="-85"/>
              <a:t> </a:t>
            </a:r>
            <a:r>
              <a:rPr dirty="0" spc="-10"/>
              <a:t>Valuation</a:t>
            </a:r>
            <a:r>
              <a:rPr dirty="0" spc="-120"/>
              <a:t> </a:t>
            </a:r>
            <a:r>
              <a:rPr dirty="0" spc="-10"/>
              <a:t>Summary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11530" y="458470"/>
            <a:ext cx="52914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overvalued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according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intrinsic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value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trades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all-time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high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9047988" y="1307591"/>
            <a:ext cx="2487295" cy="4133215"/>
          </a:xfrm>
          <a:custGeom>
            <a:avLst/>
            <a:gdLst/>
            <a:ahLst/>
            <a:cxnLst/>
            <a:rect l="l" t="t" r="r" b="b"/>
            <a:pathLst>
              <a:path w="2487295" h="4133215">
                <a:moveTo>
                  <a:pt x="2487168" y="0"/>
                </a:moveTo>
                <a:lnTo>
                  <a:pt x="0" y="0"/>
                </a:lnTo>
                <a:lnTo>
                  <a:pt x="0" y="4133087"/>
                </a:lnTo>
                <a:lnTo>
                  <a:pt x="2487168" y="4133087"/>
                </a:lnTo>
                <a:lnTo>
                  <a:pt x="24871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21791" y="1307591"/>
          <a:ext cx="1031875" cy="4131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675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0353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2395">
                    <a:solidFill>
                      <a:srgbClr val="516288"/>
                    </a:solidFill>
                  </a:tcPr>
                </a:tc>
              </a:tr>
              <a:tr h="1380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74295">
                        <a:lnSpc>
                          <a:spcPct val="1000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Comparables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ctr" marL="7429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7E7E7E"/>
                    </a:solidFill>
                  </a:tcPr>
                </a:tc>
              </a:tr>
              <a:tr h="1357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20979" marR="146050" indent="40640">
                        <a:lnSpc>
                          <a:spcPts val="108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Intrinsic Valuation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EBEBE"/>
                    </a:solidFill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1125" marR="34290" indent="91440">
                        <a:lnSpc>
                          <a:spcPts val="108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Precedent Transactions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9047988" y="1317116"/>
            <a:ext cx="2487295" cy="67246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7940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22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YTD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5.9%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1-year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23.5%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5-year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97.8%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Char char="•"/>
              <a:tabLst>
                <a:tab pos="184785" algn="l"/>
              </a:tabLst>
            </a:pPr>
            <a:r>
              <a:rPr dirty="0" sz="1000">
                <a:latin typeface="Arial MT"/>
                <a:cs typeface="Arial MT"/>
              </a:rPr>
              <a:t>Trading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all-time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high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646427" y="1298066"/>
            <a:ext cx="9883140" cy="3987165"/>
            <a:chOff x="1646427" y="1298066"/>
            <a:chExt cx="9883140" cy="3987165"/>
          </a:xfrm>
        </p:grpSpPr>
        <p:sp>
          <p:nvSpPr>
            <p:cNvPr id="10" name="object 10" descr=""/>
            <p:cNvSpPr/>
            <p:nvPr/>
          </p:nvSpPr>
          <p:spPr>
            <a:xfrm>
              <a:off x="1652777" y="1995677"/>
              <a:ext cx="9870440" cy="2757170"/>
            </a:xfrm>
            <a:custGeom>
              <a:avLst/>
              <a:gdLst/>
              <a:ahLst/>
              <a:cxnLst/>
              <a:rect l="l" t="t" r="r" b="b"/>
              <a:pathLst>
                <a:path w="9870440" h="2757170">
                  <a:moveTo>
                    <a:pt x="0" y="690372"/>
                  </a:moveTo>
                  <a:lnTo>
                    <a:pt x="9866376" y="690372"/>
                  </a:lnTo>
                </a:path>
                <a:path w="9870440" h="2757170">
                  <a:moveTo>
                    <a:pt x="0" y="1380744"/>
                  </a:moveTo>
                  <a:lnTo>
                    <a:pt x="9866376" y="1380744"/>
                  </a:lnTo>
                </a:path>
                <a:path w="9870440" h="2757170">
                  <a:moveTo>
                    <a:pt x="0" y="2066544"/>
                  </a:moveTo>
                  <a:lnTo>
                    <a:pt x="9866376" y="2066544"/>
                  </a:lnTo>
                </a:path>
                <a:path w="9870440" h="2757170">
                  <a:moveTo>
                    <a:pt x="0" y="2756916"/>
                  </a:moveTo>
                  <a:lnTo>
                    <a:pt x="9866376" y="2756916"/>
                  </a:lnTo>
                </a:path>
                <a:path w="9870440" h="2757170">
                  <a:moveTo>
                    <a:pt x="0" y="0"/>
                  </a:moveTo>
                  <a:lnTo>
                    <a:pt x="9870059" y="0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047987" y="1307591"/>
              <a:ext cx="2471420" cy="0"/>
            </a:xfrm>
            <a:custGeom>
              <a:avLst/>
              <a:gdLst/>
              <a:ahLst/>
              <a:cxnLst/>
              <a:rect l="l" t="t" r="r" b="b"/>
              <a:pathLst>
                <a:path w="2471420" h="0">
                  <a:moveTo>
                    <a:pt x="0" y="0"/>
                  </a:moveTo>
                  <a:lnTo>
                    <a:pt x="2471292" y="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183379" y="1467611"/>
              <a:ext cx="425450" cy="379730"/>
            </a:xfrm>
            <a:custGeom>
              <a:avLst/>
              <a:gdLst/>
              <a:ahLst/>
              <a:cxnLst/>
              <a:rect l="l" t="t" r="r" b="b"/>
              <a:pathLst>
                <a:path w="425450" h="379730">
                  <a:moveTo>
                    <a:pt x="425196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425196" y="379475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369563" y="3529584"/>
              <a:ext cx="475615" cy="379730"/>
            </a:xfrm>
            <a:custGeom>
              <a:avLst/>
              <a:gdLst/>
              <a:ahLst/>
              <a:cxnLst/>
              <a:rect l="l" t="t" r="r" b="b"/>
              <a:pathLst>
                <a:path w="475614" h="379729">
                  <a:moveTo>
                    <a:pt x="475488" y="0"/>
                  </a:moveTo>
                  <a:lnTo>
                    <a:pt x="0" y="0"/>
                  </a:lnTo>
                  <a:lnTo>
                    <a:pt x="0" y="379475"/>
                  </a:lnTo>
                  <a:lnTo>
                    <a:pt x="475488" y="379475"/>
                  </a:lnTo>
                  <a:lnTo>
                    <a:pt x="475488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61004" y="2153411"/>
              <a:ext cx="2322830" cy="3131820"/>
            </a:xfrm>
            <a:custGeom>
              <a:avLst/>
              <a:gdLst/>
              <a:ahLst/>
              <a:cxnLst/>
              <a:rect l="l" t="t" r="r" b="b"/>
              <a:pathLst>
                <a:path w="2322829" h="3131820">
                  <a:moveTo>
                    <a:pt x="457200" y="685800"/>
                  </a:moveTo>
                  <a:lnTo>
                    <a:pt x="361188" y="685800"/>
                  </a:lnTo>
                  <a:lnTo>
                    <a:pt x="361188" y="1069848"/>
                  </a:lnTo>
                  <a:lnTo>
                    <a:pt x="457200" y="1069848"/>
                  </a:lnTo>
                  <a:lnTo>
                    <a:pt x="457200" y="685800"/>
                  </a:lnTo>
                  <a:close/>
                </a:path>
                <a:path w="2322829" h="3131820">
                  <a:moveTo>
                    <a:pt x="571500" y="2061972"/>
                  </a:moveTo>
                  <a:lnTo>
                    <a:pt x="114300" y="2061972"/>
                  </a:lnTo>
                  <a:lnTo>
                    <a:pt x="114300" y="2446020"/>
                  </a:lnTo>
                  <a:lnTo>
                    <a:pt x="571500" y="2446020"/>
                  </a:lnTo>
                  <a:lnTo>
                    <a:pt x="571500" y="2061972"/>
                  </a:lnTo>
                  <a:close/>
                </a:path>
                <a:path w="2322829" h="3131820">
                  <a:moveTo>
                    <a:pt x="2071116" y="0"/>
                  </a:moveTo>
                  <a:lnTo>
                    <a:pt x="0" y="0"/>
                  </a:lnTo>
                  <a:lnTo>
                    <a:pt x="0" y="384048"/>
                  </a:lnTo>
                  <a:lnTo>
                    <a:pt x="2071116" y="384048"/>
                  </a:lnTo>
                  <a:lnTo>
                    <a:pt x="2071116" y="0"/>
                  </a:lnTo>
                  <a:close/>
                </a:path>
                <a:path w="2322829" h="3131820">
                  <a:moveTo>
                    <a:pt x="2322576" y="2752344"/>
                  </a:moveTo>
                  <a:lnTo>
                    <a:pt x="516636" y="2752344"/>
                  </a:lnTo>
                  <a:lnTo>
                    <a:pt x="516636" y="3131820"/>
                  </a:lnTo>
                  <a:lnTo>
                    <a:pt x="2322576" y="3131820"/>
                  </a:lnTo>
                  <a:lnTo>
                    <a:pt x="2322576" y="2752344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817989" y="1001725"/>
            <a:ext cx="9518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Comments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1791" y="5522976"/>
            <a:ext cx="7287895" cy="439420"/>
          </a:xfrm>
          <a:prstGeom prst="rect">
            <a:avLst/>
          </a:prstGeom>
          <a:solidFill>
            <a:srgbClr val="0D60FD"/>
          </a:solidFill>
        </p:spPr>
        <p:txBody>
          <a:bodyPr wrap="square" lIns="0" tIns="20955" rIns="0" bIns="0" rtlCol="0" vert="horz">
            <a:spAutoFit/>
          </a:bodyPr>
          <a:lstStyle/>
          <a:p>
            <a:pPr algn="ctr" marL="96520">
              <a:lnSpc>
                <a:spcPts val="1485"/>
              </a:lnSpc>
              <a:spcBef>
                <a:spcPts val="165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overpriced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3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&gt;55%</a:t>
            </a:r>
            <a:r>
              <a:rPr dirty="0" sz="13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3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intrinsic</a:t>
            </a:r>
            <a:r>
              <a:rPr dirty="0" sz="13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valuation</a:t>
            </a:r>
            <a:r>
              <a:rPr dirty="0" sz="13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comparables</a:t>
            </a:r>
            <a:r>
              <a:rPr dirty="0" sz="13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suggest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300">
              <a:latin typeface="Arial MT"/>
              <a:cs typeface="Arial MT"/>
            </a:endParaRPr>
          </a:p>
          <a:p>
            <a:pPr algn="ctr" marL="95885">
              <a:lnSpc>
                <a:spcPts val="1485"/>
              </a:lnSpc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likely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acquisition</a:t>
            </a:r>
            <a:r>
              <a:rPr dirty="0" sz="13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price</a:t>
            </a:r>
            <a:r>
              <a:rPr dirty="0" sz="1300" spc="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$984.4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dirty="0" sz="13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destroy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substantial</a:t>
            </a:r>
            <a:r>
              <a:rPr dirty="0" sz="13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161019" y="5522976"/>
            <a:ext cx="3388360" cy="43942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110490" rIns="0" bIns="0" rtlCol="0" vert="horz">
            <a:spAutoFit/>
          </a:bodyPr>
          <a:lstStyle/>
          <a:p>
            <a:pPr marL="715645">
              <a:lnSpc>
                <a:spcPct val="100000"/>
              </a:lnSpc>
              <a:spcBef>
                <a:spcPts val="870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shouldn‘t</a:t>
            </a:r>
            <a:r>
              <a:rPr dirty="0" sz="13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buy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97122" y="1552447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$662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034410" y="2240660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$275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17926" y="2928315"/>
            <a:ext cx="33655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$470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990214" y="3616833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$226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093847" y="4304487"/>
            <a:ext cx="33655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$337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295269" y="4993004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$553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276215" y="1552447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$892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240529" y="2928315"/>
            <a:ext cx="33655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$522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26738" y="3616833"/>
            <a:ext cx="3365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$482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409694" y="4304487"/>
            <a:ext cx="336550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0">
                <a:latin typeface="Arial MT"/>
                <a:cs typeface="Arial MT"/>
              </a:rPr>
              <a:t>$583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466844" y="1133855"/>
            <a:ext cx="4023995" cy="4312285"/>
            <a:chOff x="4466844" y="1133855"/>
            <a:chExt cx="4023995" cy="4312285"/>
          </a:xfrm>
        </p:grpSpPr>
        <p:sp>
          <p:nvSpPr>
            <p:cNvPr id="29" name="object 29" descr=""/>
            <p:cNvSpPr/>
            <p:nvPr/>
          </p:nvSpPr>
          <p:spPr>
            <a:xfrm>
              <a:off x="4784598" y="3685794"/>
              <a:ext cx="3409950" cy="76200"/>
            </a:xfrm>
            <a:custGeom>
              <a:avLst/>
              <a:gdLst/>
              <a:ahLst/>
              <a:cxnLst/>
              <a:rect l="l" t="t" r="r" b="b"/>
              <a:pathLst>
                <a:path w="3409950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49"/>
                  </a:lnTo>
                  <a:lnTo>
                    <a:pt x="76200" y="31749"/>
                  </a:lnTo>
                  <a:lnTo>
                    <a:pt x="76200" y="0"/>
                  </a:lnTo>
                  <a:close/>
                </a:path>
                <a:path w="3409950" h="76200">
                  <a:moveTo>
                    <a:pt x="76200" y="31749"/>
                  </a:moveTo>
                  <a:lnTo>
                    <a:pt x="63500" y="31749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49"/>
                  </a:lnTo>
                  <a:close/>
                </a:path>
                <a:path w="3409950" h="76200">
                  <a:moveTo>
                    <a:pt x="3409950" y="31749"/>
                  </a:moveTo>
                  <a:lnTo>
                    <a:pt x="76200" y="31749"/>
                  </a:lnTo>
                  <a:lnTo>
                    <a:pt x="76200" y="44449"/>
                  </a:lnTo>
                  <a:lnTo>
                    <a:pt x="3409950" y="44449"/>
                  </a:lnTo>
                  <a:lnTo>
                    <a:pt x="3409950" y="31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316217" y="1657350"/>
              <a:ext cx="1881505" cy="2063750"/>
            </a:xfrm>
            <a:custGeom>
              <a:avLst/>
              <a:gdLst/>
              <a:ahLst/>
              <a:cxnLst/>
              <a:rect l="l" t="t" r="r" b="b"/>
              <a:pathLst>
                <a:path w="1881504" h="2063750">
                  <a:moveTo>
                    <a:pt x="1879091" y="0"/>
                  </a:moveTo>
                  <a:lnTo>
                    <a:pt x="1879091" y="2063750"/>
                  </a:lnTo>
                </a:path>
                <a:path w="1881504" h="2063750">
                  <a:moveTo>
                    <a:pt x="0" y="0"/>
                  </a:moveTo>
                  <a:lnTo>
                    <a:pt x="188125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466844" y="1133855"/>
              <a:ext cx="155575" cy="128270"/>
            </a:xfrm>
            <a:custGeom>
              <a:avLst/>
              <a:gdLst/>
              <a:ahLst/>
              <a:cxnLst/>
              <a:rect l="l" t="t" r="r" b="b"/>
              <a:pathLst>
                <a:path w="155575" h="128269">
                  <a:moveTo>
                    <a:pt x="155447" y="0"/>
                  </a:moveTo>
                  <a:lnTo>
                    <a:pt x="0" y="0"/>
                  </a:lnTo>
                  <a:lnTo>
                    <a:pt x="77723" y="128016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544568" y="1312163"/>
              <a:ext cx="0" cy="4128770"/>
            </a:xfrm>
            <a:custGeom>
              <a:avLst/>
              <a:gdLst/>
              <a:ahLst/>
              <a:cxnLst/>
              <a:rect l="l" t="t" r="r" b="b"/>
              <a:pathLst>
                <a:path w="0" h="4128770">
                  <a:moveTo>
                    <a:pt x="0" y="3020822"/>
                  </a:moveTo>
                  <a:lnTo>
                    <a:pt x="0" y="1796796"/>
                  </a:lnTo>
                </a:path>
                <a:path w="0" h="4128770">
                  <a:moveTo>
                    <a:pt x="0" y="1644650"/>
                  </a:moveTo>
                  <a:lnTo>
                    <a:pt x="0" y="0"/>
                  </a:lnTo>
                </a:path>
                <a:path w="0" h="4128770">
                  <a:moveTo>
                    <a:pt x="0" y="4128643"/>
                  </a:moveTo>
                  <a:lnTo>
                    <a:pt x="0" y="3172968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900415" y="2551175"/>
              <a:ext cx="585470" cy="274320"/>
            </a:xfrm>
            <a:custGeom>
              <a:avLst/>
              <a:gdLst/>
              <a:ahLst/>
              <a:cxnLst/>
              <a:rect l="l" t="t" r="r" b="b"/>
              <a:pathLst>
                <a:path w="585470" h="274319">
                  <a:moveTo>
                    <a:pt x="292607" y="0"/>
                  </a:moveTo>
                  <a:lnTo>
                    <a:pt x="233654" y="2789"/>
                  </a:lnTo>
                  <a:lnTo>
                    <a:pt x="178736" y="10787"/>
                  </a:lnTo>
                  <a:lnTo>
                    <a:pt x="129033" y="23440"/>
                  </a:lnTo>
                  <a:lnTo>
                    <a:pt x="85724" y="40195"/>
                  </a:lnTo>
                  <a:lnTo>
                    <a:pt x="49988" y="60498"/>
                  </a:lnTo>
                  <a:lnTo>
                    <a:pt x="5947" y="109534"/>
                  </a:lnTo>
                  <a:lnTo>
                    <a:pt x="0" y="137160"/>
                  </a:lnTo>
                  <a:lnTo>
                    <a:pt x="5947" y="164785"/>
                  </a:lnTo>
                  <a:lnTo>
                    <a:pt x="49988" y="213821"/>
                  </a:lnTo>
                  <a:lnTo>
                    <a:pt x="85724" y="234124"/>
                  </a:lnTo>
                  <a:lnTo>
                    <a:pt x="129033" y="250879"/>
                  </a:lnTo>
                  <a:lnTo>
                    <a:pt x="178736" y="263532"/>
                  </a:lnTo>
                  <a:lnTo>
                    <a:pt x="233654" y="271530"/>
                  </a:lnTo>
                  <a:lnTo>
                    <a:pt x="292607" y="274320"/>
                  </a:lnTo>
                  <a:lnTo>
                    <a:pt x="351561" y="271530"/>
                  </a:lnTo>
                  <a:lnTo>
                    <a:pt x="406479" y="263532"/>
                  </a:lnTo>
                  <a:lnTo>
                    <a:pt x="456182" y="250879"/>
                  </a:lnTo>
                  <a:lnTo>
                    <a:pt x="499491" y="234124"/>
                  </a:lnTo>
                  <a:lnTo>
                    <a:pt x="535227" y="213821"/>
                  </a:lnTo>
                  <a:lnTo>
                    <a:pt x="579268" y="164785"/>
                  </a:lnTo>
                  <a:lnTo>
                    <a:pt x="585215" y="137160"/>
                  </a:lnTo>
                  <a:lnTo>
                    <a:pt x="579268" y="109534"/>
                  </a:lnTo>
                  <a:lnTo>
                    <a:pt x="535227" y="60498"/>
                  </a:lnTo>
                  <a:lnTo>
                    <a:pt x="499491" y="40195"/>
                  </a:lnTo>
                  <a:lnTo>
                    <a:pt x="456182" y="23440"/>
                  </a:lnTo>
                  <a:lnTo>
                    <a:pt x="406479" y="10787"/>
                  </a:lnTo>
                  <a:lnTo>
                    <a:pt x="351561" y="2789"/>
                  </a:lnTo>
                  <a:lnTo>
                    <a:pt x="2926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900415" y="2551175"/>
              <a:ext cx="585470" cy="274320"/>
            </a:xfrm>
            <a:custGeom>
              <a:avLst/>
              <a:gdLst/>
              <a:ahLst/>
              <a:cxnLst/>
              <a:rect l="l" t="t" r="r" b="b"/>
              <a:pathLst>
                <a:path w="585470" h="274319">
                  <a:moveTo>
                    <a:pt x="0" y="137160"/>
                  </a:moveTo>
                  <a:lnTo>
                    <a:pt x="23002" y="83796"/>
                  </a:lnTo>
                  <a:lnTo>
                    <a:pt x="85724" y="40195"/>
                  </a:lnTo>
                  <a:lnTo>
                    <a:pt x="129033" y="23440"/>
                  </a:lnTo>
                  <a:lnTo>
                    <a:pt x="178736" y="10787"/>
                  </a:lnTo>
                  <a:lnTo>
                    <a:pt x="233654" y="2789"/>
                  </a:lnTo>
                  <a:lnTo>
                    <a:pt x="292607" y="0"/>
                  </a:lnTo>
                  <a:lnTo>
                    <a:pt x="351561" y="2789"/>
                  </a:lnTo>
                  <a:lnTo>
                    <a:pt x="406479" y="10787"/>
                  </a:lnTo>
                  <a:lnTo>
                    <a:pt x="456182" y="23440"/>
                  </a:lnTo>
                  <a:lnTo>
                    <a:pt x="499491" y="40195"/>
                  </a:lnTo>
                  <a:lnTo>
                    <a:pt x="535227" y="60498"/>
                  </a:lnTo>
                  <a:lnTo>
                    <a:pt x="579268" y="109534"/>
                  </a:lnTo>
                  <a:lnTo>
                    <a:pt x="585215" y="137160"/>
                  </a:lnTo>
                  <a:lnTo>
                    <a:pt x="579268" y="164785"/>
                  </a:lnTo>
                  <a:lnTo>
                    <a:pt x="535227" y="213821"/>
                  </a:lnTo>
                  <a:lnTo>
                    <a:pt x="499491" y="234124"/>
                  </a:lnTo>
                  <a:lnTo>
                    <a:pt x="456182" y="250879"/>
                  </a:lnTo>
                  <a:lnTo>
                    <a:pt x="406479" y="263532"/>
                  </a:lnTo>
                  <a:lnTo>
                    <a:pt x="351561" y="271530"/>
                  </a:lnTo>
                  <a:lnTo>
                    <a:pt x="292607" y="274320"/>
                  </a:lnTo>
                  <a:lnTo>
                    <a:pt x="233654" y="271530"/>
                  </a:lnTo>
                  <a:lnTo>
                    <a:pt x="178736" y="263532"/>
                  </a:lnTo>
                  <a:lnTo>
                    <a:pt x="129033" y="250879"/>
                  </a:lnTo>
                  <a:lnTo>
                    <a:pt x="85724" y="234124"/>
                  </a:lnTo>
                  <a:lnTo>
                    <a:pt x="49988" y="213821"/>
                  </a:lnTo>
                  <a:lnTo>
                    <a:pt x="5947" y="164785"/>
                  </a:lnTo>
                  <a:lnTo>
                    <a:pt x="0" y="13716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4109973" y="730758"/>
            <a:ext cx="869315" cy="3606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1310"/>
              </a:lnSpc>
              <a:spcBef>
                <a:spcPts val="114"/>
              </a:spcBef>
            </a:pPr>
            <a:r>
              <a:rPr dirty="0" sz="1100">
                <a:latin typeface="Arial MT"/>
                <a:cs typeface="Arial MT"/>
              </a:rPr>
              <a:t>Current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price: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ts val="1310"/>
              </a:lnSpc>
            </a:pPr>
            <a:r>
              <a:rPr dirty="0" sz="1100" spc="-20">
                <a:latin typeface="Arial MT"/>
                <a:cs typeface="Arial MT"/>
              </a:rPr>
              <a:t>$856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769110" y="3620465"/>
            <a:ext cx="311785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latin typeface="Arial"/>
                <a:cs typeface="Arial"/>
              </a:rPr>
              <a:t>DCF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769110" y="4996688"/>
            <a:ext cx="78105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 b="1">
                <a:latin typeface="Arial"/>
                <a:cs typeface="Arial"/>
              </a:rPr>
              <a:t>EV/EBITDA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769110" y="4308728"/>
            <a:ext cx="31686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latin typeface="Arial"/>
                <a:cs typeface="Arial"/>
              </a:rPr>
              <a:t>NAV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77253" y="4987544"/>
            <a:ext cx="4559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Arial MT"/>
                <a:cs typeface="Arial MT"/>
              </a:rPr>
              <a:t>$1,520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769110" y="1555750"/>
            <a:ext cx="98171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latin typeface="Arial"/>
                <a:cs typeface="Arial"/>
              </a:rPr>
              <a:t>52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week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range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769110" y="2933191"/>
            <a:ext cx="76962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latin typeface="Arial"/>
                <a:cs typeface="Arial"/>
              </a:rPr>
              <a:t>P/FFO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LTM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769110" y="2243708"/>
            <a:ext cx="110744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b="1">
                <a:latin typeface="Arial"/>
                <a:cs typeface="Arial"/>
              </a:rPr>
              <a:t>EV/EBITDA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LTM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602730" y="2234564"/>
            <a:ext cx="45593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latin typeface="Arial MT"/>
                <a:cs typeface="Arial MT"/>
              </a:rPr>
              <a:t>$1,386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976361" y="2553462"/>
            <a:ext cx="4464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-</a:t>
            </a:r>
            <a:r>
              <a:rPr dirty="0" sz="1400" spc="-25" b="1">
                <a:latin typeface="Arial"/>
                <a:cs typeface="Arial"/>
              </a:rPr>
              <a:t>46%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047988" y="2002027"/>
            <a:ext cx="2487295" cy="6781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9209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229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GDS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Holdings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Limited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NEXTDC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Limited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Avg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$1,386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Median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$555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047988" y="2692400"/>
            <a:ext cx="2487295" cy="6781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7940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22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Keppel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DC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REIT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Digital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Reality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Trust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Avg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$496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Median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$496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047988" y="4758944"/>
            <a:ext cx="2487295" cy="6819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4130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19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DuPont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Fabros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Technology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Switch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Inc.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Avg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$1,002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Median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$1,021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047988" y="3382771"/>
            <a:ext cx="2487295" cy="6731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5400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20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1%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terminal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growth,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6.91%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WACC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3%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terminal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growth,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4.91%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WACC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Target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EBITDA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margin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43.5%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Revenue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growth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(FY24-</a:t>
            </a:r>
            <a:r>
              <a:rPr dirty="0" sz="1000" b="1">
                <a:latin typeface="Arial"/>
                <a:cs typeface="Arial"/>
              </a:rPr>
              <a:t>29)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8.2%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047988" y="4068571"/>
            <a:ext cx="2487295" cy="6781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6670" rIns="0" bIns="0" rtlCol="0" vert="horz">
            <a:spAutoFit/>
          </a:bodyPr>
          <a:lstStyle/>
          <a:p>
            <a:pPr marL="184785" indent="-126364">
              <a:lnSpc>
                <a:spcPts val="1195"/>
              </a:lnSpc>
              <a:spcBef>
                <a:spcPts val="210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7.2%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rate,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6.91%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WACC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5.2%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rate,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4.91%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WACC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spcBef>
                <a:spcPts val="25"/>
              </a:spcBef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NOI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FY24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$4,169m</a:t>
            </a:r>
            <a:endParaRPr sz="1000">
              <a:latin typeface="Arial MT"/>
              <a:cs typeface="Arial MT"/>
            </a:endParaRPr>
          </a:p>
          <a:p>
            <a:pPr marL="184785" indent="-126364">
              <a:lnSpc>
                <a:spcPts val="1195"/>
              </a:lnSpc>
              <a:buFont typeface="Arial MT"/>
              <a:buChar char="•"/>
              <a:tabLst>
                <a:tab pos="184785" algn="l"/>
              </a:tabLst>
            </a:pPr>
            <a:r>
              <a:rPr dirty="0" sz="1000" b="1">
                <a:latin typeface="Arial"/>
                <a:cs typeface="Arial"/>
              </a:rPr>
              <a:t>Market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value real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estate</a:t>
            </a:r>
            <a:r>
              <a:rPr dirty="0" sz="1000">
                <a:latin typeface="Arial MT"/>
                <a:cs typeface="Arial MT"/>
              </a:rPr>
              <a:t>:</a:t>
            </a:r>
            <a:r>
              <a:rPr dirty="0" sz="1000" spc="-10">
                <a:latin typeface="Arial MT"/>
                <a:cs typeface="Arial MT"/>
              </a:rPr>
              <a:t> $62,858m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5637784" y="3383788"/>
            <a:ext cx="1800860" cy="1329690"/>
            <a:chOff x="5637784" y="3383788"/>
            <a:chExt cx="1800860" cy="1329690"/>
          </a:xfrm>
        </p:grpSpPr>
        <p:sp>
          <p:nvSpPr>
            <p:cNvPr id="51" name="object 51" descr=""/>
            <p:cNvSpPr/>
            <p:nvPr/>
          </p:nvSpPr>
          <p:spPr>
            <a:xfrm>
              <a:off x="5644134" y="3390138"/>
              <a:ext cx="1788160" cy="1316990"/>
            </a:xfrm>
            <a:custGeom>
              <a:avLst/>
              <a:gdLst/>
              <a:ahLst/>
              <a:cxnLst/>
              <a:rect l="l" t="t" r="r" b="b"/>
              <a:pathLst>
                <a:path w="1788159" h="1316989">
                  <a:moveTo>
                    <a:pt x="1787652" y="0"/>
                  </a:moveTo>
                  <a:lnTo>
                    <a:pt x="0" y="0"/>
                  </a:lnTo>
                  <a:lnTo>
                    <a:pt x="0" y="1316736"/>
                  </a:lnTo>
                  <a:lnTo>
                    <a:pt x="1787652" y="1316736"/>
                  </a:lnTo>
                  <a:lnTo>
                    <a:pt x="178765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644134" y="3390138"/>
              <a:ext cx="1788160" cy="1316990"/>
            </a:xfrm>
            <a:custGeom>
              <a:avLst/>
              <a:gdLst/>
              <a:ahLst/>
              <a:cxnLst/>
              <a:rect l="l" t="t" r="r" b="b"/>
              <a:pathLst>
                <a:path w="1788159" h="1316989">
                  <a:moveTo>
                    <a:pt x="0" y="1316736"/>
                  </a:moveTo>
                  <a:lnTo>
                    <a:pt x="1787652" y="1316736"/>
                  </a:lnTo>
                  <a:lnTo>
                    <a:pt x="1787652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5721222" y="3419094"/>
            <a:ext cx="147574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Overpriced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by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spc="-20" b="1">
                <a:latin typeface="Arial"/>
                <a:cs typeface="Arial"/>
              </a:rPr>
              <a:t>&gt;55%</a:t>
            </a:r>
            <a:endParaRPr sz="11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721222" y="3679698"/>
            <a:ext cx="151003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733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73355" algn="l"/>
              </a:tabLst>
            </a:pPr>
            <a:r>
              <a:rPr dirty="0" sz="1000">
                <a:latin typeface="Arial MT"/>
                <a:cs typeface="Arial MT"/>
              </a:rPr>
              <a:t>Using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average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offer</a:t>
            </a:r>
            <a:endParaRPr sz="1000">
              <a:latin typeface="Arial MT"/>
              <a:cs typeface="Arial MT"/>
            </a:endParaRPr>
          </a:p>
          <a:p>
            <a:pPr algn="ctr" marL="3937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premium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15%,</a:t>
            </a:r>
            <a:r>
              <a:rPr dirty="0" sz="1000" spc="-25">
                <a:latin typeface="Arial MT"/>
                <a:cs typeface="Arial MT"/>
              </a:rPr>
              <a:t> the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650484" y="3981704"/>
            <a:ext cx="1775460" cy="636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175" marR="229235">
              <a:lnSpc>
                <a:spcPct val="100499"/>
              </a:lnSpc>
              <a:spcBef>
                <a:spcPts val="100"/>
              </a:spcBef>
            </a:pPr>
            <a:r>
              <a:rPr dirty="0" sz="1000" spc="-10">
                <a:latin typeface="Arial MT"/>
                <a:cs typeface="Arial MT"/>
              </a:rPr>
              <a:t>base-</a:t>
            </a:r>
            <a:r>
              <a:rPr dirty="0" sz="1000">
                <a:latin typeface="Arial MT"/>
                <a:cs typeface="Arial MT"/>
              </a:rPr>
              <a:t>case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DCF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(NAV) </a:t>
            </a:r>
            <a:r>
              <a:rPr dirty="0" sz="1000">
                <a:latin typeface="Arial MT"/>
                <a:cs typeface="Arial MT"/>
              </a:rPr>
              <a:t>value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67%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(55%) </a:t>
            </a:r>
            <a:r>
              <a:rPr dirty="0" sz="1000">
                <a:latin typeface="Arial MT"/>
                <a:cs typeface="Arial MT"/>
              </a:rPr>
              <a:t>below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offer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price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  <a:p>
            <a:pPr marL="257175">
              <a:lnSpc>
                <a:spcPts val="1190"/>
              </a:lnSpc>
            </a:pPr>
            <a:r>
              <a:rPr dirty="0" sz="1000" spc="-10">
                <a:latin typeface="Arial MT"/>
                <a:cs typeface="Arial MT"/>
              </a:rPr>
              <a:t>$984.4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075" y="0"/>
              <a:ext cx="4604004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2731" y="0"/>
              <a:ext cx="4050791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037075" cy="6857999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3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3" y="6858000"/>
                </a:lnTo>
                <a:lnTo>
                  <a:pt x="12193523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78960" y="780745"/>
            <a:ext cx="43059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FINANCIAL</a:t>
            </a:r>
            <a:r>
              <a:rPr dirty="0" sz="3200" spc="-215">
                <a:solidFill>
                  <a:srgbClr val="FFFFFF"/>
                </a:solidFill>
              </a:rPr>
              <a:t> </a:t>
            </a:r>
            <a:r>
              <a:rPr dirty="0" sz="3200" spc="-50">
                <a:solidFill>
                  <a:srgbClr val="FFFFFF"/>
                </a:solidFill>
              </a:rPr>
              <a:t>ANALYSIS</a:t>
            </a:r>
            <a:endParaRPr sz="3200"/>
          </a:p>
        </p:txBody>
      </p:sp>
      <p:sp>
        <p:nvSpPr>
          <p:cNvPr id="8" name="object 8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280794" y="2858135"/>
            <a:ext cx="2234565" cy="1548765"/>
            <a:chOff x="1280794" y="2858135"/>
            <a:chExt cx="2234565" cy="1548765"/>
          </a:xfrm>
        </p:grpSpPr>
        <p:sp>
          <p:nvSpPr>
            <p:cNvPr id="10" name="object 10" descr=""/>
            <p:cNvSpPr/>
            <p:nvPr/>
          </p:nvSpPr>
          <p:spPr>
            <a:xfrm>
              <a:off x="1303019" y="2880360"/>
              <a:ext cx="2190115" cy="1504315"/>
            </a:xfrm>
            <a:custGeom>
              <a:avLst/>
              <a:gdLst/>
              <a:ahLst/>
              <a:cxnLst/>
              <a:rect l="l" t="t" r="r" b="b"/>
              <a:pathLst>
                <a:path w="2190115" h="1504314">
                  <a:moveTo>
                    <a:pt x="0" y="250698"/>
                  </a:moveTo>
                  <a:lnTo>
                    <a:pt x="4039" y="205641"/>
                  </a:lnTo>
                  <a:lnTo>
                    <a:pt x="15687" y="163232"/>
                  </a:lnTo>
                  <a:lnTo>
                    <a:pt x="34233" y="124177"/>
                  </a:lnTo>
                  <a:lnTo>
                    <a:pt x="58969" y="89187"/>
                  </a:lnTo>
                  <a:lnTo>
                    <a:pt x="89187" y="58969"/>
                  </a:lnTo>
                  <a:lnTo>
                    <a:pt x="124177" y="34233"/>
                  </a:lnTo>
                  <a:lnTo>
                    <a:pt x="163232" y="15687"/>
                  </a:lnTo>
                  <a:lnTo>
                    <a:pt x="205641" y="4039"/>
                  </a:lnTo>
                  <a:lnTo>
                    <a:pt x="250698" y="0"/>
                  </a:lnTo>
                  <a:lnTo>
                    <a:pt x="1939290" y="0"/>
                  </a:lnTo>
                  <a:lnTo>
                    <a:pt x="1984346" y="4039"/>
                  </a:lnTo>
                  <a:lnTo>
                    <a:pt x="2026755" y="15687"/>
                  </a:lnTo>
                  <a:lnTo>
                    <a:pt x="2065810" y="34233"/>
                  </a:lnTo>
                  <a:lnTo>
                    <a:pt x="2100800" y="58969"/>
                  </a:lnTo>
                  <a:lnTo>
                    <a:pt x="2131018" y="89187"/>
                  </a:lnTo>
                  <a:lnTo>
                    <a:pt x="2155754" y="124177"/>
                  </a:lnTo>
                  <a:lnTo>
                    <a:pt x="2174300" y="163232"/>
                  </a:lnTo>
                  <a:lnTo>
                    <a:pt x="2185948" y="205641"/>
                  </a:lnTo>
                  <a:lnTo>
                    <a:pt x="2189988" y="250698"/>
                  </a:lnTo>
                  <a:lnTo>
                    <a:pt x="2189988" y="1253489"/>
                  </a:lnTo>
                  <a:lnTo>
                    <a:pt x="2185948" y="1298546"/>
                  </a:lnTo>
                  <a:lnTo>
                    <a:pt x="2174300" y="1340955"/>
                  </a:lnTo>
                  <a:lnTo>
                    <a:pt x="2155754" y="1380010"/>
                  </a:lnTo>
                  <a:lnTo>
                    <a:pt x="2131018" y="1415000"/>
                  </a:lnTo>
                  <a:lnTo>
                    <a:pt x="2100800" y="1445218"/>
                  </a:lnTo>
                  <a:lnTo>
                    <a:pt x="2065810" y="1469954"/>
                  </a:lnTo>
                  <a:lnTo>
                    <a:pt x="2026755" y="1488500"/>
                  </a:lnTo>
                  <a:lnTo>
                    <a:pt x="1984346" y="1500148"/>
                  </a:lnTo>
                  <a:lnTo>
                    <a:pt x="1939290" y="1504188"/>
                  </a:lnTo>
                  <a:lnTo>
                    <a:pt x="250698" y="1504188"/>
                  </a:lnTo>
                  <a:lnTo>
                    <a:pt x="205641" y="1500148"/>
                  </a:lnTo>
                  <a:lnTo>
                    <a:pt x="163232" y="1488500"/>
                  </a:lnTo>
                  <a:lnTo>
                    <a:pt x="124177" y="1469954"/>
                  </a:lnTo>
                  <a:lnTo>
                    <a:pt x="89187" y="1445218"/>
                  </a:lnTo>
                  <a:lnTo>
                    <a:pt x="58969" y="1415000"/>
                  </a:lnTo>
                  <a:lnTo>
                    <a:pt x="34233" y="1380010"/>
                  </a:lnTo>
                  <a:lnTo>
                    <a:pt x="15687" y="1340955"/>
                  </a:lnTo>
                  <a:lnTo>
                    <a:pt x="4039" y="1298546"/>
                  </a:lnTo>
                  <a:lnTo>
                    <a:pt x="0" y="1253489"/>
                  </a:lnTo>
                  <a:lnTo>
                    <a:pt x="0" y="250698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28317" y="3554603"/>
              <a:ext cx="1735455" cy="169545"/>
            </a:xfrm>
            <a:custGeom>
              <a:avLst/>
              <a:gdLst/>
              <a:ahLst/>
              <a:cxnLst/>
              <a:rect l="l" t="t" r="r" b="b"/>
              <a:pathLst>
                <a:path w="1735454" h="169545">
                  <a:moveTo>
                    <a:pt x="76581" y="0"/>
                  </a:moveTo>
                  <a:lnTo>
                    <a:pt x="32468" y="12751"/>
                  </a:lnTo>
                  <a:lnTo>
                    <a:pt x="5254" y="49784"/>
                  </a:lnTo>
                  <a:lnTo>
                    <a:pt x="0" y="86106"/>
                  </a:lnTo>
                  <a:lnTo>
                    <a:pt x="1309" y="104397"/>
                  </a:lnTo>
                  <a:lnTo>
                    <a:pt x="5119" y="120126"/>
                  </a:lnTo>
                  <a:lnTo>
                    <a:pt x="5238" y="120618"/>
                  </a:lnTo>
                  <a:lnTo>
                    <a:pt x="32168" y="156700"/>
                  </a:lnTo>
                  <a:lnTo>
                    <a:pt x="74548" y="169291"/>
                  </a:lnTo>
                  <a:lnTo>
                    <a:pt x="87121" y="168479"/>
                  </a:lnTo>
                  <a:lnTo>
                    <a:pt x="125938" y="148873"/>
                  </a:lnTo>
                  <a:lnTo>
                    <a:pt x="131806" y="140970"/>
                  </a:lnTo>
                  <a:lnTo>
                    <a:pt x="74168" y="140970"/>
                  </a:lnTo>
                  <a:lnTo>
                    <a:pt x="65643" y="140158"/>
                  </a:lnTo>
                  <a:lnTo>
                    <a:pt x="36814" y="110172"/>
                  </a:lnTo>
                  <a:lnTo>
                    <a:pt x="34152" y="86106"/>
                  </a:lnTo>
                  <a:lnTo>
                    <a:pt x="34035" y="83693"/>
                  </a:lnTo>
                  <a:lnTo>
                    <a:pt x="45338" y="41275"/>
                  </a:lnTo>
                  <a:lnTo>
                    <a:pt x="74929" y="28321"/>
                  </a:lnTo>
                  <a:lnTo>
                    <a:pt x="133618" y="28321"/>
                  </a:lnTo>
                  <a:lnTo>
                    <a:pt x="130540" y="23590"/>
                  </a:lnTo>
                  <a:lnTo>
                    <a:pt x="125349" y="17780"/>
                  </a:lnTo>
                  <a:lnTo>
                    <a:pt x="115228" y="10019"/>
                  </a:lnTo>
                  <a:lnTo>
                    <a:pt x="103727" y="4460"/>
                  </a:lnTo>
                  <a:lnTo>
                    <a:pt x="90844" y="1117"/>
                  </a:lnTo>
                  <a:lnTo>
                    <a:pt x="76581" y="0"/>
                  </a:lnTo>
                  <a:close/>
                </a:path>
                <a:path w="1735454" h="169545">
                  <a:moveTo>
                    <a:pt x="110489" y="106299"/>
                  </a:moveTo>
                  <a:lnTo>
                    <a:pt x="82931" y="140970"/>
                  </a:lnTo>
                  <a:lnTo>
                    <a:pt x="131806" y="140970"/>
                  </a:lnTo>
                  <a:lnTo>
                    <a:pt x="132667" y="139811"/>
                  </a:lnTo>
                  <a:lnTo>
                    <a:pt x="138181" y="129010"/>
                  </a:lnTo>
                  <a:lnTo>
                    <a:pt x="142494" y="116459"/>
                  </a:lnTo>
                  <a:lnTo>
                    <a:pt x="110489" y="106299"/>
                  </a:lnTo>
                  <a:close/>
                </a:path>
                <a:path w="1735454" h="169545">
                  <a:moveTo>
                    <a:pt x="133618" y="28321"/>
                  </a:moveTo>
                  <a:lnTo>
                    <a:pt x="83693" y="28321"/>
                  </a:lnTo>
                  <a:lnTo>
                    <a:pt x="91059" y="30734"/>
                  </a:lnTo>
                  <a:lnTo>
                    <a:pt x="103377" y="40512"/>
                  </a:lnTo>
                  <a:lnTo>
                    <a:pt x="107442" y="47244"/>
                  </a:lnTo>
                  <a:lnTo>
                    <a:pt x="109346" y="55753"/>
                  </a:lnTo>
                  <a:lnTo>
                    <a:pt x="142112" y="47879"/>
                  </a:lnTo>
                  <a:lnTo>
                    <a:pt x="138922" y="38639"/>
                  </a:lnTo>
                  <a:lnTo>
                    <a:pt x="135155" y="30734"/>
                  </a:lnTo>
                  <a:lnTo>
                    <a:pt x="135064" y="30543"/>
                  </a:lnTo>
                  <a:lnTo>
                    <a:pt x="133618" y="28321"/>
                  </a:lnTo>
                  <a:close/>
                </a:path>
                <a:path w="1735454" h="169545">
                  <a:moveTo>
                    <a:pt x="242824" y="0"/>
                  </a:moveTo>
                  <a:lnTo>
                    <a:pt x="201902" y="9189"/>
                  </a:lnTo>
                  <a:lnTo>
                    <a:pt x="174220" y="37568"/>
                  </a:lnTo>
                  <a:lnTo>
                    <a:pt x="163761" y="84074"/>
                  </a:lnTo>
                  <a:lnTo>
                    <a:pt x="163702" y="85598"/>
                  </a:lnTo>
                  <a:lnTo>
                    <a:pt x="165002" y="103574"/>
                  </a:lnTo>
                  <a:lnTo>
                    <a:pt x="165038" y="104076"/>
                  </a:lnTo>
                  <a:lnTo>
                    <a:pt x="168978" y="120157"/>
                  </a:lnTo>
                  <a:lnTo>
                    <a:pt x="169052" y="120459"/>
                  </a:lnTo>
                  <a:lnTo>
                    <a:pt x="175677" y="134574"/>
                  </a:lnTo>
                  <a:lnTo>
                    <a:pt x="175758" y="134747"/>
                  </a:lnTo>
                  <a:lnTo>
                    <a:pt x="185068" y="146812"/>
                  </a:lnTo>
                  <a:lnTo>
                    <a:pt x="225921" y="167888"/>
                  </a:lnTo>
                  <a:lnTo>
                    <a:pt x="243205" y="169291"/>
                  </a:lnTo>
                  <a:lnTo>
                    <a:pt x="260351" y="167888"/>
                  </a:lnTo>
                  <a:lnTo>
                    <a:pt x="275643" y="163687"/>
                  </a:lnTo>
                  <a:lnTo>
                    <a:pt x="289089" y="156700"/>
                  </a:lnTo>
                  <a:lnTo>
                    <a:pt x="300863" y="146812"/>
                  </a:lnTo>
                  <a:lnTo>
                    <a:pt x="305363" y="140970"/>
                  </a:lnTo>
                  <a:lnTo>
                    <a:pt x="243205" y="140970"/>
                  </a:lnTo>
                  <a:lnTo>
                    <a:pt x="233750" y="140086"/>
                  </a:lnTo>
                  <a:lnTo>
                    <a:pt x="200933" y="109029"/>
                  </a:lnTo>
                  <a:lnTo>
                    <a:pt x="197768" y="84074"/>
                  </a:lnTo>
                  <a:lnTo>
                    <a:pt x="198522" y="71294"/>
                  </a:lnTo>
                  <a:lnTo>
                    <a:pt x="216951" y="36143"/>
                  </a:lnTo>
                  <a:lnTo>
                    <a:pt x="243205" y="28321"/>
                  </a:lnTo>
                  <a:lnTo>
                    <a:pt x="305243" y="28321"/>
                  </a:lnTo>
                  <a:lnTo>
                    <a:pt x="300736" y="22479"/>
                  </a:lnTo>
                  <a:lnTo>
                    <a:pt x="288972" y="12644"/>
                  </a:lnTo>
                  <a:lnTo>
                    <a:pt x="275399" y="5619"/>
                  </a:lnTo>
                  <a:lnTo>
                    <a:pt x="260016" y="1404"/>
                  </a:lnTo>
                  <a:lnTo>
                    <a:pt x="242824" y="0"/>
                  </a:lnTo>
                  <a:close/>
                </a:path>
                <a:path w="1735454" h="169545">
                  <a:moveTo>
                    <a:pt x="305243" y="28321"/>
                  </a:moveTo>
                  <a:lnTo>
                    <a:pt x="243205" y="28321"/>
                  </a:lnTo>
                  <a:lnTo>
                    <a:pt x="252901" y="29182"/>
                  </a:lnTo>
                  <a:lnTo>
                    <a:pt x="261600" y="31781"/>
                  </a:lnTo>
                  <a:lnTo>
                    <a:pt x="287506" y="70881"/>
                  </a:lnTo>
                  <a:lnTo>
                    <a:pt x="288289" y="84074"/>
                  </a:lnTo>
                  <a:lnTo>
                    <a:pt x="287484" y="97456"/>
                  </a:lnTo>
                  <a:lnTo>
                    <a:pt x="268779" y="132986"/>
                  </a:lnTo>
                  <a:lnTo>
                    <a:pt x="243205" y="140970"/>
                  </a:lnTo>
                  <a:lnTo>
                    <a:pt x="305363" y="140970"/>
                  </a:lnTo>
                  <a:lnTo>
                    <a:pt x="320974" y="104076"/>
                  </a:lnTo>
                  <a:lnTo>
                    <a:pt x="322398" y="84074"/>
                  </a:lnTo>
                  <a:lnTo>
                    <a:pt x="321095" y="65948"/>
                  </a:lnTo>
                  <a:lnTo>
                    <a:pt x="317023" y="49275"/>
                  </a:lnTo>
                  <a:lnTo>
                    <a:pt x="310237" y="34794"/>
                  </a:lnTo>
                  <a:lnTo>
                    <a:pt x="305243" y="28321"/>
                  </a:lnTo>
                  <a:close/>
                </a:path>
                <a:path w="1735454" h="169545">
                  <a:moveTo>
                    <a:pt x="397637" y="2794"/>
                  </a:moveTo>
                  <a:lnTo>
                    <a:pt x="348233" y="2794"/>
                  </a:lnTo>
                  <a:lnTo>
                    <a:pt x="348233" y="166497"/>
                  </a:lnTo>
                  <a:lnTo>
                    <a:pt x="378968" y="166497"/>
                  </a:lnTo>
                  <a:lnTo>
                    <a:pt x="378968" y="37592"/>
                  </a:lnTo>
                  <a:lnTo>
                    <a:pt x="406900" y="37592"/>
                  </a:lnTo>
                  <a:lnTo>
                    <a:pt x="397637" y="2794"/>
                  </a:lnTo>
                  <a:close/>
                </a:path>
                <a:path w="1735454" h="169545">
                  <a:moveTo>
                    <a:pt x="406900" y="37592"/>
                  </a:moveTo>
                  <a:lnTo>
                    <a:pt x="378968" y="37592"/>
                  </a:lnTo>
                  <a:lnTo>
                    <a:pt x="411352" y="166497"/>
                  </a:lnTo>
                  <a:lnTo>
                    <a:pt x="443102" y="166497"/>
                  </a:lnTo>
                  <a:lnTo>
                    <a:pt x="456235" y="114427"/>
                  </a:lnTo>
                  <a:lnTo>
                    <a:pt x="427355" y="114427"/>
                  </a:lnTo>
                  <a:lnTo>
                    <a:pt x="406900" y="37592"/>
                  </a:lnTo>
                  <a:close/>
                </a:path>
                <a:path w="1735454" h="169545">
                  <a:moveTo>
                    <a:pt x="506221" y="37592"/>
                  </a:moveTo>
                  <a:lnTo>
                    <a:pt x="475614" y="37592"/>
                  </a:lnTo>
                  <a:lnTo>
                    <a:pt x="475614" y="166497"/>
                  </a:lnTo>
                  <a:lnTo>
                    <a:pt x="506221" y="166497"/>
                  </a:lnTo>
                  <a:lnTo>
                    <a:pt x="506221" y="37592"/>
                  </a:lnTo>
                  <a:close/>
                </a:path>
                <a:path w="1735454" h="169545">
                  <a:moveTo>
                    <a:pt x="506221" y="2794"/>
                  </a:moveTo>
                  <a:lnTo>
                    <a:pt x="456692" y="2794"/>
                  </a:lnTo>
                  <a:lnTo>
                    <a:pt x="427355" y="114427"/>
                  </a:lnTo>
                  <a:lnTo>
                    <a:pt x="456235" y="114427"/>
                  </a:lnTo>
                  <a:lnTo>
                    <a:pt x="475614" y="37592"/>
                  </a:lnTo>
                  <a:lnTo>
                    <a:pt x="506221" y="37592"/>
                  </a:lnTo>
                  <a:lnTo>
                    <a:pt x="506221" y="2794"/>
                  </a:lnTo>
                  <a:close/>
                </a:path>
                <a:path w="1735454" h="169545">
                  <a:moveTo>
                    <a:pt x="589152" y="2794"/>
                  </a:moveTo>
                  <a:lnTo>
                    <a:pt x="536067" y="2794"/>
                  </a:lnTo>
                  <a:lnTo>
                    <a:pt x="536067" y="166497"/>
                  </a:lnTo>
                  <a:lnTo>
                    <a:pt x="569213" y="166497"/>
                  </a:lnTo>
                  <a:lnTo>
                    <a:pt x="569213" y="104775"/>
                  </a:lnTo>
                  <a:lnTo>
                    <a:pt x="590676" y="104775"/>
                  </a:lnTo>
                  <a:lnTo>
                    <a:pt x="630808" y="101092"/>
                  </a:lnTo>
                  <a:lnTo>
                    <a:pt x="656630" y="76962"/>
                  </a:lnTo>
                  <a:lnTo>
                    <a:pt x="569213" y="76962"/>
                  </a:lnTo>
                  <a:lnTo>
                    <a:pt x="569213" y="30480"/>
                  </a:lnTo>
                  <a:lnTo>
                    <a:pt x="657170" y="30480"/>
                  </a:lnTo>
                  <a:lnTo>
                    <a:pt x="656165" y="27906"/>
                  </a:lnTo>
                  <a:lnTo>
                    <a:pt x="622514" y="4240"/>
                  </a:lnTo>
                  <a:lnTo>
                    <a:pt x="602892" y="2958"/>
                  </a:lnTo>
                  <a:lnTo>
                    <a:pt x="589152" y="2794"/>
                  </a:lnTo>
                  <a:close/>
                </a:path>
                <a:path w="1735454" h="169545">
                  <a:moveTo>
                    <a:pt x="750696" y="2794"/>
                  </a:moveTo>
                  <a:lnTo>
                    <a:pt x="715771" y="2794"/>
                  </a:lnTo>
                  <a:lnTo>
                    <a:pt x="652144" y="166497"/>
                  </a:lnTo>
                  <a:lnTo>
                    <a:pt x="687069" y="166497"/>
                  </a:lnTo>
                  <a:lnTo>
                    <a:pt x="700658" y="129286"/>
                  </a:lnTo>
                  <a:lnTo>
                    <a:pt x="801333" y="129286"/>
                  </a:lnTo>
                  <a:lnTo>
                    <a:pt x="790300" y="101727"/>
                  </a:lnTo>
                  <a:lnTo>
                    <a:pt x="710819" y="101727"/>
                  </a:lnTo>
                  <a:lnTo>
                    <a:pt x="732917" y="41021"/>
                  </a:lnTo>
                  <a:lnTo>
                    <a:pt x="765999" y="41021"/>
                  </a:lnTo>
                  <a:lnTo>
                    <a:pt x="750762" y="2958"/>
                  </a:lnTo>
                  <a:lnTo>
                    <a:pt x="750696" y="2794"/>
                  </a:lnTo>
                  <a:close/>
                </a:path>
                <a:path w="1735454" h="169545">
                  <a:moveTo>
                    <a:pt x="801333" y="129286"/>
                  </a:moveTo>
                  <a:lnTo>
                    <a:pt x="766063" y="129286"/>
                  </a:lnTo>
                  <a:lnTo>
                    <a:pt x="780288" y="166497"/>
                  </a:lnTo>
                  <a:lnTo>
                    <a:pt x="816229" y="166497"/>
                  </a:lnTo>
                  <a:lnTo>
                    <a:pt x="801333" y="129286"/>
                  </a:lnTo>
                  <a:close/>
                </a:path>
                <a:path w="1735454" h="169545">
                  <a:moveTo>
                    <a:pt x="765999" y="41021"/>
                  </a:moveTo>
                  <a:lnTo>
                    <a:pt x="732917" y="41021"/>
                  </a:lnTo>
                  <a:lnTo>
                    <a:pt x="755395" y="101727"/>
                  </a:lnTo>
                  <a:lnTo>
                    <a:pt x="790300" y="101727"/>
                  </a:lnTo>
                  <a:lnTo>
                    <a:pt x="765999" y="41021"/>
                  </a:lnTo>
                  <a:close/>
                </a:path>
                <a:path w="1735454" h="169545">
                  <a:moveTo>
                    <a:pt x="657170" y="30480"/>
                  </a:moveTo>
                  <a:lnTo>
                    <a:pt x="597026" y="30480"/>
                  </a:lnTo>
                  <a:lnTo>
                    <a:pt x="604901" y="30861"/>
                  </a:lnTo>
                  <a:lnTo>
                    <a:pt x="614299" y="32638"/>
                  </a:lnTo>
                  <a:lnTo>
                    <a:pt x="618744" y="35051"/>
                  </a:lnTo>
                  <a:lnTo>
                    <a:pt x="625729" y="42799"/>
                  </a:lnTo>
                  <a:lnTo>
                    <a:pt x="627380" y="47625"/>
                  </a:lnTo>
                  <a:lnTo>
                    <a:pt x="627380" y="58420"/>
                  </a:lnTo>
                  <a:lnTo>
                    <a:pt x="626237" y="62738"/>
                  </a:lnTo>
                  <a:lnTo>
                    <a:pt x="623696" y="66294"/>
                  </a:lnTo>
                  <a:lnTo>
                    <a:pt x="621157" y="69977"/>
                  </a:lnTo>
                  <a:lnTo>
                    <a:pt x="587248" y="76962"/>
                  </a:lnTo>
                  <a:lnTo>
                    <a:pt x="656630" y="76962"/>
                  </a:lnTo>
                  <a:lnTo>
                    <a:pt x="658362" y="73054"/>
                  </a:lnTo>
                  <a:lnTo>
                    <a:pt x="660066" y="67040"/>
                  </a:lnTo>
                  <a:lnTo>
                    <a:pt x="661080" y="60430"/>
                  </a:lnTo>
                  <a:lnTo>
                    <a:pt x="661415" y="53213"/>
                  </a:lnTo>
                  <a:lnTo>
                    <a:pt x="660840" y="43856"/>
                  </a:lnTo>
                  <a:lnTo>
                    <a:pt x="659098" y="35417"/>
                  </a:lnTo>
                  <a:lnTo>
                    <a:pt x="657170" y="30480"/>
                  </a:lnTo>
                  <a:close/>
                </a:path>
                <a:path w="1735454" h="169545">
                  <a:moveTo>
                    <a:pt x="898398" y="2794"/>
                  </a:moveTo>
                  <a:lnTo>
                    <a:pt x="828801" y="2794"/>
                  </a:lnTo>
                  <a:lnTo>
                    <a:pt x="828801" y="166497"/>
                  </a:lnTo>
                  <a:lnTo>
                    <a:pt x="861949" y="166497"/>
                  </a:lnTo>
                  <a:lnTo>
                    <a:pt x="861949" y="98171"/>
                  </a:lnTo>
                  <a:lnTo>
                    <a:pt x="926160" y="98171"/>
                  </a:lnTo>
                  <a:lnTo>
                    <a:pt x="919480" y="94234"/>
                  </a:lnTo>
                  <a:lnTo>
                    <a:pt x="929576" y="92140"/>
                  </a:lnTo>
                  <a:lnTo>
                    <a:pt x="938339" y="88915"/>
                  </a:lnTo>
                  <a:lnTo>
                    <a:pt x="945769" y="84572"/>
                  </a:lnTo>
                  <a:lnTo>
                    <a:pt x="951864" y="79121"/>
                  </a:lnTo>
                  <a:lnTo>
                    <a:pt x="956605" y="72715"/>
                  </a:lnTo>
                  <a:lnTo>
                    <a:pt x="956935" y="72009"/>
                  </a:lnTo>
                  <a:lnTo>
                    <a:pt x="861949" y="72009"/>
                  </a:lnTo>
                  <a:lnTo>
                    <a:pt x="861949" y="30480"/>
                  </a:lnTo>
                  <a:lnTo>
                    <a:pt x="959259" y="30480"/>
                  </a:lnTo>
                  <a:lnTo>
                    <a:pt x="958641" y="28745"/>
                  </a:lnTo>
                  <a:lnTo>
                    <a:pt x="921067" y="3921"/>
                  </a:lnTo>
                  <a:lnTo>
                    <a:pt x="910637" y="3077"/>
                  </a:lnTo>
                  <a:lnTo>
                    <a:pt x="898398" y="2794"/>
                  </a:lnTo>
                  <a:close/>
                </a:path>
                <a:path w="1735454" h="169545">
                  <a:moveTo>
                    <a:pt x="926160" y="98171"/>
                  </a:moveTo>
                  <a:lnTo>
                    <a:pt x="876173" y="98171"/>
                  </a:lnTo>
                  <a:lnTo>
                    <a:pt x="881761" y="98806"/>
                  </a:lnTo>
                  <a:lnTo>
                    <a:pt x="885189" y="99949"/>
                  </a:lnTo>
                  <a:lnTo>
                    <a:pt x="912621" y="130810"/>
                  </a:lnTo>
                  <a:lnTo>
                    <a:pt x="936498" y="166497"/>
                  </a:lnTo>
                  <a:lnTo>
                    <a:pt x="975994" y="166497"/>
                  </a:lnTo>
                  <a:lnTo>
                    <a:pt x="950331" y="125684"/>
                  </a:lnTo>
                  <a:lnTo>
                    <a:pt x="926592" y="98425"/>
                  </a:lnTo>
                  <a:lnTo>
                    <a:pt x="926160" y="98171"/>
                  </a:lnTo>
                  <a:close/>
                </a:path>
                <a:path w="1735454" h="169545">
                  <a:moveTo>
                    <a:pt x="959259" y="30480"/>
                  </a:moveTo>
                  <a:lnTo>
                    <a:pt x="901064" y="30480"/>
                  </a:lnTo>
                  <a:lnTo>
                    <a:pt x="909065" y="30734"/>
                  </a:lnTo>
                  <a:lnTo>
                    <a:pt x="911732" y="31114"/>
                  </a:lnTo>
                  <a:lnTo>
                    <a:pt x="917194" y="32004"/>
                  </a:lnTo>
                  <a:lnTo>
                    <a:pt x="921257" y="34162"/>
                  </a:lnTo>
                  <a:lnTo>
                    <a:pt x="927226" y="40894"/>
                  </a:lnTo>
                  <a:lnTo>
                    <a:pt x="928624" y="45338"/>
                  </a:lnTo>
                  <a:lnTo>
                    <a:pt x="928624" y="55753"/>
                  </a:lnTo>
                  <a:lnTo>
                    <a:pt x="894331" y="72009"/>
                  </a:lnTo>
                  <a:lnTo>
                    <a:pt x="956935" y="72009"/>
                  </a:lnTo>
                  <a:lnTo>
                    <a:pt x="959977" y="65500"/>
                  </a:lnTo>
                  <a:lnTo>
                    <a:pt x="961991" y="57475"/>
                  </a:lnTo>
                  <a:lnTo>
                    <a:pt x="962659" y="48641"/>
                  </a:lnTo>
                  <a:lnTo>
                    <a:pt x="962209" y="41612"/>
                  </a:lnTo>
                  <a:lnTo>
                    <a:pt x="960866" y="34988"/>
                  </a:lnTo>
                  <a:lnTo>
                    <a:pt x="959350" y="30734"/>
                  </a:lnTo>
                  <a:lnTo>
                    <a:pt x="959259" y="30480"/>
                  </a:lnTo>
                  <a:close/>
                </a:path>
                <a:path w="1735454" h="169545">
                  <a:moveTo>
                    <a:pt x="1075308" y="2794"/>
                  </a:moveTo>
                  <a:lnTo>
                    <a:pt x="1040383" y="2794"/>
                  </a:lnTo>
                  <a:lnTo>
                    <a:pt x="976757" y="166497"/>
                  </a:lnTo>
                  <a:lnTo>
                    <a:pt x="1011682" y="166497"/>
                  </a:lnTo>
                  <a:lnTo>
                    <a:pt x="1025270" y="129286"/>
                  </a:lnTo>
                  <a:lnTo>
                    <a:pt x="1125945" y="129286"/>
                  </a:lnTo>
                  <a:lnTo>
                    <a:pt x="1114912" y="101727"/>
                  </a:lnTo>
                  <a:lnTo>
                    <a:pt x="1035431" y="101727"/>
                  </a:lnTo>
                  <a:lnTo>
                    <a:pt x="1057529" y="41021"/>
                  </a:lnTo>
                  <a:lnTo>
                    <a:pt x="1090611" y="41021"/>
                  </a:lnTo>
                  <a:lnTo>
                    <a:pt x="1075308" y="2794"/>
                  </a:lnTo>
                  <a:close/>
                </a:path>
                <a:path w="1735454" h="169545">
                  <a:moveTo>
                    <a:pt x="1125945" y="129286"/>
                  </a:moveTo>
                  <a:lnTo>
                    <a:pt x="1090676" y="129286"/>
                  </a:lnTo>
                  <a:lnTo>
                    <a:pt x="1104900" y="166497"/>
                  </a:lnTo>
                  <a:lnTo>
                    <a:pt x="1140840" y="166497"/>
                  </a:lnTo>
                  <a:lnTo>
                    <a:pt x="1125945" y="129286"/>
                  </a:lnTo>
                  <a:close/>
                </a:path>
                <a:path w="1735454" h="169545">
                  <a:moveTo>
                    <a:pt x="1090611" y="41021"/>
                  </a:moveTo>
                  <a:lnTo>
                    <a:pt x="1057529" y="41021"/>
                  </a:lnTo>
                  <a:lnTo>
                    <a:pt x="1080008" y="101727"/>
                  </a:lnTo>
                  <a:lnTo>
                    <a:pt x="1114912" y="101727"/>
                  </a:lnTo>
                  <a:lnTo>
                    <a:pt x="1090611" y="41021"/>
                  </a:lnTo>
                  <a:close/>
                </a:path>
                <a:path w="1735454" h="169545">
                  <a:moveTo>
                    <a:pt x="1227915" y="2909"/>
                  </a:moveTo>
                  <a:lnTo>
                    <a:pt x="1153414" y="2909"/>
                  </a:lnTo>
                  <a:lnTo>
                    <a:pt x="1153414" y="166497"/>
                  </a:lnTo>
                  <a:lnTo>
                    <a:pt x="1209167" y="166497"/>
                  </a:lnTo>
                  <a:lnTo>
                    <a:pt x="1223506" y="166354"/>
                  </a:lnTo>
                  <a:lnTo>
                    <a:pt x="1265174" y="161798"/>
                  </a:lnTo>
                  <a:lnTo>
                    <a:pt x="1286239" y="138938"/>
                  </a:lnTo>
                  <a:lnTo>
                    <a:pt x="1186561" y="138938"/>
                  </a:lnTo>
                  <a:lnTo>
                    <a:pt x="1186561" y="95123"/>
                  </a:lnTo>
                  <a:lnTo>
                    <a:pt x="1282943" y="95123"/>
                  </a:lnTo>
                  <a:lnTo>
                    <a:pt x="1282445" y="94361"/>
                  </a:lnTo>
                  <a:lnTo>
                    <a:pt x="1278014" y="89503"/>
                  </a:lnTo>
                  <a:lnTo>
                    <a:pt x="1272714" y="85407"/>
                  </a:lnTo>
                  <a:lnTo>
                    <a:pt x="1266533" y="82073"/>
                  </a:lnTo>
                  <a:lnTo>
                    <a:pt x="1259458" y="79502"/>
                  </a:lnTo>
                  <a:lnTo>
                    <a:pt x="1266570" y="76327"/>
                  </a:lnTo>
                  <a:lnTo>
                    <a:pt x="1272158" y="71501"/>
                  </a:lnTo>
                  <a:lnTo>
                    <a:pt x="1274505" y="67945"/>
                  </a:lnTo>
                  <a:lnTo>
                    <a:pt x="1186561" y="67945"/>
                  </a:lnTo>
                  <a:lnTo>
                    <a:pt x="1186561" y="30210"/>
                  </a:lnTo>
                  <a:lnTo>
                    <a:pt x="1280565" y="30210"/>
                  </a:lnTo>
                  <a:lnTo>
                    <a:pt x="1277493" y="24892"/>
                  </a:lnTo>
                  <a:lnTo>
                    <a:pt x="1242393" y="3758"/>
                  </a:lnTo>
                  <a:lnTo>
                    <a:pt x="1235773" y="3238"/>
                  </a:lnTo>
                  <a:lnTo>
                    <a:pt x="1227915" y="2909"/>
                  </a:lnTo>
                  <a:close/>
                </a:path>
                <a:path w="1735454" h="169545">
                  <a:moveTo>
                    <a:pt x="1282943" y="95123"/>
                  </a:moveTo>
                  <a:lnTo>
                    <a:pt x="1213231" y="95123"/>
                  </a:lnTo>
                  <a:lnTo>
                    <a:pt x="1223492" y="95267"/>
                  </a:lnTo>
                  <a:lnTo>
                    <a:pt x="1231788" y="95710"/>
                  </a:lnTo>
                  <a:lnTo>
                    <a:pt x="1256411" y="123317"/>
                  </a:lnTo>
                  <a:lnTo>
                    <a:pt x="1254887" y="127889"/>
                  </a:lnTo>
                  <a:lnTo>
                    <a:pt x="1251712" y="131318"/>
                  </a:lnTo>
                  <a:lnTo>
                    <a:pt x="1248664" y="134874"/>
                  </a:lnTo>
                  <a:lnTo>
                    <a:pt x="1244600" y="137033"/>
                  </a:lnTo>
                  <a:lnTo>
                    <a:pt x="1239774" y="137922"/>
                  </a:lnTo>
                  <a:lnTo>
                    <a:pt x="1236599" y="138557"/>
                  </a:lnTo>
                  <a:lnTo>
                    <a:pt x="1228979" y="138938"/>
                  </a:lnTo>
                  <a:lnTo>
                    <a:pt x="1286239" y="138938"/>
                  </a:lnTo>
                  <a:lnTo>
                    <a:pt x="1288795" y="133731"/>
                  </a:lnTo>
                  <a:lnTo>
                    <a:pt x="1290574" y="126492"/>
                  </a:lnTo>
                  <a:lnTo>
                    <a:pt x="1290574" y="118999"/>
                  </a:lnTo>
                  <a:lnTo>
                    <a:pt x="1283037" y="95267"/>
                  </a:lnTo>
                  <a:lnTo>
                    <a:pt x="1282943" y="95123"/>
                  </a:lnTo>
                  <a:close/>
                </a:path>
                <a:path w="1735454" h="169545">
                  <a:moveTo>
                    <a:pt x="1280565" y="30210"/>
                  </a:moveTo>
                  <a:lnTo>
                    <a:pt x="1224152" y="30210"/>
                  </a:lnTo>
                  <a:lnTo>
                    <a:pt x="1230058" y="30366"/>
                  </a:lnTo>
                  <a:lnTo>
                    <a:pt x="1233677" y="30607"/>
                  </a:lnTo>
                  <a:lnTo>
                    <a:pt x="1239265" y="31242"/>
                  </a:lnTo>
                  <a:lnTo>
                    <a:pt x="1243330" y="33147"/>
                  </a:lnTo>
                  <a:lnTo>
                    <a:pt x="1248918" y="39497"/>
                  </a:lnTo>
                  <a:lnTo>
                    <a:pt x="1250314" y="43687"/>
                  </a:lnTo>
                  <a:lnTo>
                    <a:pt x="1250314" y="53975"/>
                  </a:lnTo>
                  <a:lnTo>
                    <a:pt x="1248664" y="58293"/>
                  </a:lnTo>
                  <a:lnTo>
                    <a:pt x="1245489" y="61468"/>
                  </a:lnTo>
                  <a:lnTo>
                    <a:pt x="1242314" y="64770"/>
                  </a:lnTo>
                  <a:lnTo>
                    <a:pt x="1237869" y="66675"/>
                  </a:lnTo>
                  <a:lnTo>
                    <a:pt x="1228979" y="67691"/>
                  </a:lnTo>
                  <a:lnTo>
                    <a:pt x="1220977" y="67945"/>
                  </a:lnTo>
                  <a:lnTo>
                    <a:pt x="1274505" y="67945"/>
                  </a:lnTo>
                  <a:lnTo>
                    <a:pt x="1276350" y="65151"/>
                  </a:lnTo>
                  <a:lnTo>
                    <a:pt x="1280414" y="58674"/>
                  </a:lnTo>
                  <a:lnTo>
                    <a:pt x="1282445" y="51688"/>
                  </a:lnTo>
                  <a:lnTo>
                    <a:pt x="1282445" y="36957"/>
                  </a:lnTo>
                  <a:lnTo>
                    <a:pt x="1280795" y="30607"/>
                  </a:lnTo>
                  <a:lnTo>
                    <a:pt x="1280656" y="30366"/>
                  </a:lnTo>
                  <a:lnTo>
                    <a:pt x="1280565" y="30210"/>
                  </a:lnTo>
                  <a:close/>
                </a:path>
                <a:path w="1735454" h="169545">
                  <a:moveTo>
                    <a:pt x="1351914" y="4191"/>
                  </a:moveTo>
                  <a:lnTo>
                    <a:pt x="1318768" y="4191"/>
                  </a:lnTo>
                  <a:lnTo>
                    <a:pt x="1318768" y="166497"/>
                  </a:lnTo>
                  <a:lnTo>
                    <a:pt x="1434083" y="166497"/>
                  </a:lnTo>
                  <a:lnTo>
                    <a:pt x="1434083" y="138938"/>
                  </a:lnTo>
                  <a:lnTo>
                    <a:pt x="1351914" y="138938"/>
                  </a:lnTo>
                  <a:lnTo>
                    <a:pt x="1351914" y="4191"/>
                  </a:lnTo>
                  <a:close/>
                </a:path>
                <a:path w="1735454" h="169545">
                  <a:moveTo>
                    <a:pt x="1581023" y="2794"/>
                  </a:moveTo>
                  <a:lnTo>
                    <a:pt x="1459611" y="2794"/>
                  </a:lnTo>
                  <a:lnTo>
                    <a:pt x="1459611" y="166497"/>
                  </a:lnTo>
                  <a:lnTo>
                    <a:pt x="1584070" y="166497"/>
                  </a:lnTo>
                  <a:lnTo>
                    <a:pt x="1584070" y="138938"/>
                  </a:lnTo>
                  <a:lnTo>
                    <a:pt x="1492758" y="138938"/>
                  </a:lnTo>
                  <a:lnTo>
                    <a:pt x="1492758" y="94361"/>
                  </a:lnTo>
                  <a:lnTo>
                    <a:pt x="1574800" y="94361"/>
                  </a:lnTo>
                  <a:lnTo>
                    <a:pt x="1574800" y="66802"/>
                  </a:lnTo>
                  <a:lnTo>
                    <a:pt x="1492758" y="66802"/>
                  </a:lnTo>
                  <a:lnTo>
                    <a:pt x="1492758" y="30480"/>
                  </a:lnTo>
                  <a:lnTo>
                    <a:pt x="1581023" y="30480"/>
                  </a:lnTo>
                  <a:lnTo>
                    <a:pt x="1581023" y="2794"/>
                  </a:lnTo>
                  <a:close/>
                </a:path>
                <a:path w="1735454" h="169545">
                  <a:moveTo>
                    <a:pt x="1634363" y="110109"/>
                  </a:moveTo>
                  <a:lnTo>
                    <a:pt x="1602232" y="113157"/>
                  </a:lnTo>
                  <a:lnTo>
                    <a:pt x="1604601" y="125676"/>
                  </a:lnTo>
                  <a:lnTo>
                    <a:pt x="1604684" y="126116"/>
                  </a:lnTo>
                  <a:lnTo>
                    <a:pt x="1631235" y="161327"/>
                  </a:lnTo>
                  <a:lnTo>
                    <a:pt x="1669669" y="169418"/>
                  </a:lnTo>
                  <a:lnTo>
                    <a:pt x="1679906" y="169038"/>
                  </a:lnTo>
                  <a:lnTo>
                    <a:pt x="1718024" y="155829"/>
                  </a:lnTo>
                  <a:lnTo>
                    <a:pt x="1729449" y="141478"/>
                  </a:lnTo>
                  <a:lnTo>
                    <a:pt x="1660017" y="141478"/>
                  </a:lnTo>
                  <a:lnTo>
                    <a:pt x="1652015" y="138938"/>
                  </a:lnTo>
                  <a:lnTo>
                    <a:pt x="1646046" y="133858"/>
                  </a:lnTo>
                  <a:lnTo>
                    <a:pt x="1642024" y="129522"/>
                  </a:lnTo>
                  <a:lnTo>
                    <a:pt x="1638728" y="124126"/>
                  </a:lnTo>
                  <a:lnTo>
                    <a:pt x="1636170" y="117659"/>
                  </a:lnTo>
                  <a:lnTo>
                    <a:pt x="1634363" y="110109"/>
                  </a:lnTo>
                  <a:close/>
                </a:path>
                <a:path w="1735454" h="169545">
                  <a:moveTo>
                    <a:pt x="1667764" y="0"/>
                  </a:moveTo>
                  <a:lnTo>
                    <a:pt x="1629348" y="8903"/>
                  </a:lnTo>
                  <a:lnTo>
                    <a:pt x="1608074" y="37337"/>
                  </a:lnTo>
                  <a:lnTo>
                    <a:pt x="1608074" y="45720"/>
                  </a:lnTo>
                  <a:lnTo>
                    <a:pt x="1629519" y="83204"/>
                  </a:lnTo>
                  <a:lnTo>
                    <a:pt x="1669831" y="97123"/>
                  </a:lnTo>
                  <a:lnTo>
                    <a:pt x="1677384" y="99123"/>
                  </a:lnTo>
                  <a:lnTo>
                    <a:pt x="1698752" y="109093"/>
                  </a:lnTo>
                  <a:lnTo>
                    <a:pt x="1701038" y="111760"/>
                  </a:lnTo>
                  <a:lnTo>
                    <a:pt x="1702181" y="115062"/>
                  </a:lnTo>
                  <a:lnTo>
                    <a:pt x="1702181" y="124968"/>
                  </a:lnTo>
                  <a:lnTo>
                    <a:pt x="1699514" y="130175"/>
                  </a:lnTo>
                  <a:lnTo>
                    <a:pt x="1688719" y="139192"/>
                  </a:lnTo>
                  <a:lnTo>
                    <a:pt x="1680718" y="141478"/>
                  </a:lnTo>
                  <a:lnTo>
                    <a:pt x="1729449" y="141478"/>
                  </a:lnTo>
                  <a:lnTo>
                    <a:pt x="1730825" y="138938"/>
                  </a:lnTo>
                  <a:lnTo>
                    <a:pt x="1733280" y="132381"/>
                  </a:lnTo>
                  <a:lnTo>
                    <a:pt x="1734627" y="126116"/>
                  </a:lnTo>
                  <a:lnTo>
                    <a:pt x="1734722" y="125676"/>
                  </a:lnTo>
                  <a:lnTo>
                    <a:pt x="1735201" y="118745"/>
                  </a:lnTo>
                  <a:lnTo>
                    <a:pt x="1734999" y="115062"/>
                  </a:lnTo>
                  <a:lnTo>
                    <a:pt x="1734895" y="113157"/>
                  </a:lnTo>
                  <a:lnTo>
                    <a:pt x="1710563" y="76073"/>
                  </a:lnTo>
                  <a:lnTo>
                    <a:pt x="1664027" y="61555"/>
                  </a:lnTo>
                  <a:lnTo>
                    <a:pt x="1655302" y="58769"/>
                  </a:lnTo>
                  <a:lnTo>
                    <a:pt x="1648839" y="56030"/>
                  </a:lnTo>
                  <a:lnTo>
                    <a:pt x="1644650" y="53340"/>
                  </a:lnTo>
                  <a:lnTo>
                    <a:pt x="1641348" y="50673"/>
                  </a:lnTo>
                  <a:lnTo>
                    <a:pt x="1639696" y="47371"/>
                  </a:lnTo>
                  <a:lnTo>
                    <a:pt x="1639696" y="39243"/>
                  </a:lnTo>
                  <a:lnTo>
                    <a:pt x="1641475" y="35813"/>
                  </a:lnTo>
                  <a:lnTo>
                    <a:pt x="1644904" y="33274"/>
                  </a:lnTo>
                  <a:lnTo>
                    <a:pt x="1650364" y="29337"/>
                  </a:lnTo>
                  <a:lnTo>
                    <a:pt x="1657858" y="27432"/>
                  </a:lnTo>
                  <a:lnTo>
                    <a:pt x="1724914" y="27432"/>
                  </a:lnTo>
                  <a:lnTo>
                    <a:pt x="1721054" y="20903"/>
                  </a:lnTo>
                  <a:lnTo>
                    <a:pt x="1714245" y="13588"/>
                  </a:lnTo>
                  <a:lnTo>
                    <a:pt x="1705483" y="7661"/>
                  </a:lnTo>
                  <a:lnTo>
                    <a:pt x="1694815" y="3413"/>
                  </a:lnTo>
                  <a:lnTo>
                    <a:pt x="1682242" y="855"/>
                  </a:lnTo>
                  <a:lnTo>
                    <a:pt x="1667764" y="0"/>
                  </a:lnTo>
                  <a:close/>
                </a:path>
                <a:path w="1735454" h="169545">
                  <a:moveTo>
                    <a:pt x="1724914" y="27432"/>
                  </a:moveTo>
                  <a:lnTo>
                    <a:pt x="1676781" y="27432"/>
                  </a:lnTo>
                  <a:lnTo>
                    <a:pt x="1684264" y="29337"/>
                  </a:lnTo>
                  <a:lnTo>
                    <a:pt x="1683928" y="29337"/>
                  </a:lnTo>
                  <a:lnTo>
                    <a:pt x="1697482" y="51054"/>
                  </a:lnTo>
                  <a:lnTo>
                    <a:pt x="1730502" y="49657"/>
                  </a:lnTo>
                  <a:lnTo>
                    <a:pt x="1729234" y="39243"/>
                  </a:lnTo>
                  <a:lnTo>
                    <a:pt x="1729194" y="38913"/>
                  </a:lnTo>
                  <a:lnTo>
                    <a:pt x="1726124" y="29591"/>
                  </a:lnTo>
                  <a:lnTo>
                    <a:pt x="1726041" y="29337"/>
                  </a:lnTo>
                  <a:lnTo>
                    <a:pt x="1724914" y="27432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74971" y="2858135"/>
            <a:ext cx="2234437" cy="1548638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8695943" y="2880360"/>
            <a:ext cx="2190115" cy="1504315"/>
          </a:xfrm>
          <a:custGeom>
            <a:avLst/>
            <a:gdLst/>
            <a:ahLst/>
            <a:cxnLst/>
            <a:rect l="l" t="t" r="r" b="b"/>
            <a:pathLst>
              <a:path w="2190115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1939289" y="0"/>
                </a:lnTo>
                <a:lnTo>
                  <a:pt x="1984346" y="4039"/>
                </a:lnTo>
                <a:lnTo>
                  <a:pt x="2026755" y="15687"/>
                </a:lnTo>
                <a:lnTo>
                  <a:pt x="2065810" y="34233"/>
                </a:lnTo>
                <a:lnTo>
                  <a:pt x="2100800" y="58969"/>
                </a:lnTo>
                <a:lnTo>
                  <a:pt x="2131018" y="89187"/>
                </a:lnTo>
                <a:lnTo>
                  <a:pt x="2155754" y="124177"/>
                </a:lnTo>
                <a:lnTo>
                  <a:pt x="2174300" y="163232"/>
                </a:lnTo>
                <a:lnTo>
                  <a:pt x="2185948" y="205641"/>
                </a:lnTo>
                <a:lnTo>
                  <a:pt x="2189987" y="250698"/>
                </a:lnTo>
                <a:lnTo>
                  <a:pt x="2189987" y="1253489"/>
                </a:lnTo>
                <a:lnTo>
                  <a:pt x="2185948" y="1298546"/>
                </a:lnTo>
                <a:lnTo>
                  <a:pt x="2174300" y="1340955"/>
                </a:lnTo>
                <a:lnTo>
                  <a:pt x="2155754" y="1380010"/>
                </a:lnTo>
                <a:lnTo>
                  <a:pt x="2131018" y="1415000"/>
                </a:lnTo>
                <a:lnTo>
                  <a:pt x="2100800" y="1445218"/>
                </a:lnTo>
                <a:lnTo>
                  <a:pt x="2065810" y="1469954"/>
                </a:lnTo>
                <a:lnTo>
                  <a:pt x="2026755" y="1488500"/>
                </a:lnTo>
                <a:lnTo>
                  <a:pt x="1984346" y="1500148"/>
                </a:lnTo>
                <a:lnTo>
                  <a:pt x="1939289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89"/>
                </a:lnTo>
                <a:lnTo>
                  <a:pt x="0" y="250698"/>
                </a:lnTo>
                <a:close/>
              </a:path>
            </a:pathLst>
          </a:custGeom>
          <a:ln w="444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120631" y="3481781"/>
            <a:ext cx="134874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454777" y="4932121"/>
            <a:ext cx="12871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50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Inside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033517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6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70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1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70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70" y="82423"/>
                </a:lnTo>
                <a:lnTo>
                  <a:pt x="2058670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70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6" y="82423"/>
                </a:lnTo>
                <a:lnTo>
                  <a:pt x="61976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6" y="41148"/>
                </a:lnTo>
                <a:lnTo>
                  <a:pt x="61976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1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70" y="41148"/>
                </a:lnTo>
                <a:lnTo>
                  <a:pt x="2058670" y="82423"/>
                </a:lnTo>
                <a:lnTo>
                  <a:pt x="2116494" y="82423"/>
                </a:lnTo>
                <a:lnTo>
                  <a:pt x="2120646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32914" y="4952491"/>
            <a:ext cx="150241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626279"/>
                </a:solidFill>
                <a:latin typeface="Arial"/>
                <a:cs typeface="Arial"/>
              </a:rPr>
              <a:t>The</a:t>
            </a:r>
            <a:r>
              <a:rPr dirty="0" sz="2000" spc="-45" b="1">
                <a:solidFill>
                  <a:srgbClr val="626279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26279"/>
                </a:solidFill>
                <a:latin typeface="Arial"/>
                <a:cs typeface="Arial"/>
              </a:rPr>
              <a:t>Outside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339341" y="5294121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70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1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70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70" y="82676"/>
                </a:lnTo>
                <a:lnTo>
                  <a:pt x="2058670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70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6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6" y="82676"/>
                </a:lnTo>
                <a:lnTo>
                  <a:pt x="61976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6" y="41401"/>
                </a:lnTo>
                <a:lnTo>
                  <a:pt x="61976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1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70" y="41401"/>
                </a:lnTo>
                <a:lnTo>
                  <a:pt x="2058670" y="82676"/>
                </a:lnTo>
                <a:lnTo>
                  <a:pt x="2116469" y="82676"/>
                </a:lnTo>
                <a:lnTo>
                  <a:pt x="2120646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6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6" y="0"/>
                </a:lnTo>
                <a:close/>
              </a:path>
            </a:pathLst>
          </a:custGeom>
          <a:solidFill>
            <a:srgbClr val="FFFFFF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099042" y="4932121"/>
            <a:ext cx="144843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8732266" y="5271389"/>
            <a:ext cx="2120900" cy="123825"/>
          </a:xfrm>
          <a:custGeom>
            <a:avLst/>
            <a:gdLst/>
            <a:ahLst/>
            <a:cxnLst/>
            <a:rect l="l" t="t" r="r" b="b"/>
            <a:pathLst>
              <a:path w="2120900" h="123825">
                <a:moveTo>
                  <a:pt x="85786" y="118891"/>
                </a:moveTo>
                <a:lnTo>
                  <a:pt x="38145" y="118891"/>
                </a:lnTo>
                <a:lnTo>
                  <a:pt x="61975" y="123698"/>
                </a:lnTo>
                <a:lnTo>
                  <a:pt x="85786" y="118891"/>
                </a:lnTo>
                <a:close/>
              </a:path>
              <a:path w="2120900" h="123825">
                <a:moveTo>
                  <a:pt x="2058669" y="0"/>
                </a:moveTo>
                <a:lnTo>
                  <a:pt x="2034325" y="4859"/>
                </a:lnTo>
                <a:lnTo>
                  <a:pt x="2034514" y="4859"/>
                </a:lnTo>
                <a:lnTo>
                  <a:pt x="2014902" y="18113"/>
                </a:lnTo>
                <a:lnTo>
                  <a:pt x="2001677" y="37772"/>
                </a:lnTo>
                <a:lnTo>
                  <a:pt x="1996820" y="61849"/>
                </a:lnTo>
                <a:lnTo>
                  <a:pt x="2001692" y="85943"/>
                </a:lnTo>
                <a:lnTo>
                  <a:pt x="2015005" y="105632"/>
                </a:lnTo>
                <a:lnTo>
                  <a:pt x="2034673" y="118891"/>
                </a:lnTo>
                <a:lnTo>
                  <a:pt x="2034859" y="118891"/>
                </a:lnTo>
                <a:lnTo>
                  <a:pt x="2058669" y="123698"/>
                </a:lnTo>
                <a:lnTo>
                  <a:pt x="2082819" y="118891"/>
                </a:lnTo>
                <a:lnTo>
                  <a:pt x="2102516" y="105632"/>
                </a:lnTo>
                <a:lnTo>
                  <a:pt x="2115784" y="85943"/>
                </a:lnTo>
                <a:lnTo>
                  <a:pt x="2116494" y="82423"/>
                </a:lnTo>
                <a:lnTo>
                  <a:pt x="2058669" y="82423"/>
                </a:lnTo>
                <a:lnTo>
                  <a:pt x="2058669" y="41148"/>
                </a:lnTo>
                <a:lnTo>
                  <a:pt x="2116465" y="41148"/>
                </a:lnTo>
                <a:lnTo>
                  <a:pt x="2115784" y="37772"/>
                </a:lnTo>
                <a:lnTo>
                  <a:pt x="2102516" y="18113"/>
                </a:lnTo>
                <a:lnTo>
                  <a:pt x="2082819" y="4859"/>
                </a:lnTo>
                <a:lnTo>
                  <a:pt x="2058669" y="0"/>
                </a:lnTo>
                <a:close/>
              </a:path>
              <a:path w="2120900" h="123825">
                <a:moveTo>
                  <a:pt x="86210" y="4859"/>
                </a:moveTo>
                <a:lnTo>
                  <a:pt x="37720" y="4859"/>
                </a:lnTo>
                <a:lnTo>
                  <a:pt x="18134" y="18113"/>
                </a:lnTo>
                <a:lnTo>
                  <a:pt x="4875" y="37772"/>
                </a:lnTo>
                <a:lnTo>
                  <a:pt x="0" y="61849"/>
                </a:lnTo>
                <a:lnTo>
                  <a:pt x="4891" y="85943"/>
                </a:lnTo>
                <a:lnTo>
                  <a:pt x="18247" y="105632"/>
                </a:lnTo>
                <a:lnTo>
                  <a:pt x="37959" y="118891"/>
                </a:lnTo>
                <a:lnTo>
                  <a:pt x="85972" y="118891"/>
                </a:lnTo>
                <a:lnTo>
                  <a:pt x="105640" y="105632"/>
                </a:lnTo>
                <a:lnTo>
                  <a:pt x="118953" y="85943"/>
                </a:lnTo>
                <a:lnTo>
                  <a:pt x="119672" y="82423"/>
                </a:lnTo>
                <a:lnTo>
                  <a:pt x="61975" y="82423"/>
                </a:lnTo>
                <a:lnTo>
                  <a:pt x="61975" y="41148"/>
                </a:lnTo>
                <a:lnTo>
                  <a:pt x="119650" y="41148"/>
                </a:lnTo>
                <a:lnTo>
                  <a:pt x="118969" y="37772"/>
                </a:lnTo>
                <a:lnTo>
                  <a:pt x="105754" y="18113"/>
                </a:lnTo>
                <a:lnTo>
                  <a:pt x="86210" y="4859"/>
                </a:lnTo>
                <a:close/>
              </a:path>
              <a:path w="2120900" h="123825">
                <a:moveTo>
                  <a:pt x="119650" y="41148"/>
                </a:moveTo>
                <a:lnTo>
                  <a:pt x="61975" y="41148"/>
                </a:lnTo>
                <a:lnTo>
                  <a:pt x="61975" y="82423"/>
                </a:lnTo>
                <a:lnTo>
                  <a:pt x="119672" y="82423"/>
                </a:lnTo>
                <a:lnTo>
                  <a:pt x="123825" y="61849"/>
                </a:lnTo>
                <a:lnTo>
                  <a:pt x="119650" y="41148"/>
                </a:lnTo>
                <a:close/>
              </a:path>
              <a:path w="2120900" h="123825">
                <a:moveTo>
                  <a:pt x="2000996" y="41148"/>
                </a:moveTo>
                <a:lnTo>
                  <a:pt x="119650" y="41148"/>
                </a:lnTo>
                <a:lnTo>
                  <a:pt x="123825" y="61849"/>
                </a:lnTo>
                <a:lnTo>
                  <a:pt x="119672" y="82423"/>
                </a:lnTo>
                <a:lnTo>
                  <a:pt x="2000973" y="82423"/>
                </a:lnTo>
                <a:lnTo>
                  <a:pt x="1996820" y="61849"/>
                </a:lnTo>
                <a:lnTo>
                  <a:pt x="2000996" y="41148"/>
                </a:lnTo>
                <a:close/>
              </a:path>
              <a:path w="2120900" h="123825">
                <a:moveTo>
                  <a:pt x="2116465" y="41148"/>
                </a:moveTo>
                <a:lnTo>
                  <a:pt x="2058669" y="41148"/>
                </a:lnTo>
                <a:lnTo>
                  <a:pt x="2058669" y="82423"/>
                </a:lnTo>
                <a:lnTo>
                  <a:pt x="2116494" y="82423"/>
                </a:lnTo>
                <a:lnTo>
                  <a:pt x="2120645" y="61849"/>
                </a:lnTo>
                <a:lnTo>
                  <a:pt x="2116465" y="41148"/>
                </a:lnTo>
                <a:close/>
              </a:path>
              <a:path w="2120900" h="123825">
                <a:moveTo>
                  <a:pt x="62602" y="0"/>
                </a:moveTo>
                <a:lnTo>
                  <a:pt x="61348" y="0"/>
                </a:lnTo>
                <a:lnTo>
                  <a:pt x="37350" y="4859"/>
                </a:lnTo>
                <a:lnTo>
                  <a:pt x="86581" y="4859"/>
                </a:lnTo>
                <a:lnTo>
                  <a:pt x="62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213233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30" i="1">
                <a:latin typeface="Arial"/>
                <a:cs typeface="Arial"/>
              </a:rPr>
              <a:t>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n.dc.)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Synergies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Synergies</a:t>
            </a:r>
            <a:r>
              <a:rPr dirty="0" sz="1150" spc="2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can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generated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through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offering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clients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colocation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solutions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reducing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SG&amp;A</a:t>
            </a:r>
            <a:r>
              <a:rPr dirty="0" sz="1150" spc="1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expenses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47694" y="1008633"/>
            <a:ext cx="878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889504" y="1298447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600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747003" y="1298447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728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609076" y="1298447"/>
            <a:ext cx="1231265" cy="0"/>
          </a:xfrm>
          <a:custGeom>
            <a:avLst/>
            <a:gdLst/>
            <a:ahLst/>
            <a:cxnLst/>
            <a:rect l="l" t="t" r="r" b="b"/>
            <a:pathLst>
              <a:path w="1231265" h="0">
                <a:moveTo>
                  <a:pt x="0" y="0"/>
                </a:moveTo>
                <a:lnTo>
                  <a:pt x="1231265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474714" y="1008633"/>
            <a:ext cx="9423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Reasoning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43009" y="1008633"/>
            <a:ext cx="76073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Duration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300716" y="1298447"/>
            <a:ext cx="1231265" cy="0"/>
          </a:xfrm>
          <a:custGeom>
            <a:avLst/>
            <a:gdLst/>
            <a:ahLst/>
            <a:cxnLst/>
            <a:rect l="l" t="t" r="r" b="b"/>
            <a:pathLst>
              <a:path w="1231265" h="0">
                <a:moveTo>
                  <a:pt x="0" y="0"/>
                </a:moveTo>
                <a:lnTo>
                  <a:pt x="1231264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615041" y="1008633"/>
            <a:ext cx="6064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Impact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2376" y="1467611"/>
            <a:ext cx="1961514" cy="695325"/>
          </a:xfrm>
          <a:prstGeom prst="rect">
            <a:avLst/>
          </a:prstGeom>
          <a:solidFill>
            <a:srgbClr val="516288"/>
          </a:solidFill>
        </p:spPr>
        <p:txBody>
          <a:bodyPr wrap="square" lIns="0" tIns="209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endParaRPr sz="14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r>
              <a:rPr dirty="0" sz="14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21791" y="5545835"/>
            <a:ext cx="7287895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91440">
              <a:lnSpc>
                <a:spcPts val="1480"/>
              </a:lnSpc>
              <a:spcBef>
                <a:spcPts val="5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3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combining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3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consulting</a:t>
            </a:r>
            <a:r>
              <a:rPr dirty="0" sz="13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offerings</a:t>
            </a:r>
            <a:r>
              <a:rPr dirty="0" sz="1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3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Equinix‘s</a:t>
            </a:r>
            <a:r>
              <a:rPr dirty="0" sz="13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colocation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facilities,</a:t>
            </a:r>
            <a:r>
              <a:rPr dirty="0" sz="13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endParaRPr sz="1300">
              <a:latin typeface="Arial"/>
              <a:cs typeface="Arial"/>
            </a:endParaRPr>
          </a:p>
          <a:p>
            <a:pPr algn="ctr" marL="96520">
              <a:lnSpc>
                <a:spcPts val="1480"/>
              </a:lnSpc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selling</a:t>
            </a:r>
            <a:r>
              <a:rPr dirty="0" sz="13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generated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161019" y="5545835"/>
            <a:ext cx="3388360" cy="39814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89535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705"/>
              </a:spcBef>
            </a:pP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potential</a:t>
            </a:r>
            <a:r>
              <a:rPr dirty="0" sz="13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cutting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37794" y="3367278"/>
            <a:ext cx="10917555" cy="0"/>
          </a:xfrm>
          <a:custGeom>
            <a:avLst/>
            <a:gdLst/>
            <a:ahLst/>
            <a:cxnLst/>
            <a:rect l="l" t="t" r="r" b="b"/>
            <a:pathLst>
              <a:path w="10917555" h="0">
                <a:moveTo>
                  <a:pt x="0" y="0"/>
                </a:moveTo>
                <a:lnTo>
                  <a:pt x="10917174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37794" y="4400550"/>
            <a:ext cx="10918190" cy="0"/>
          </a:xfrm>
          <a:custGeom>
            <a:avLst/>
            <a:gdLst/>
            <a:ahLst/>
            <a:cxnLst/>
            <a:rect l="l" t="t" r="r" b="b"/>
            <a:pathLst>
              <a:path w="10918190" h="0">
                <a:moveTo>
                  <a:pt x="0" y="0"/>
                </a:moveTo>
                <a:lnTo>
                  <a:pt x="10917936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37794" y="2334005"/>
            <a:ext cx="10917555" cy="0"/>
          </a:xfrm>
          <a:custGeom>
            <a:avLst/>
            <a:gdLst/>
            <a:ahLst/>
            <a:cxnLst/>
            <a:rect l="l" t="t" r="r" b="b"/>
            <a:pathLst>
              <a:path w="10917555" h="0">
                <a:moveTo>
                  <a:pt x="0" y="0"/>
                </a:moveTo>
                <a:lnTo>
                  <a:pt x="10917174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19505" y="5433821"/>
            <a:ext cx="10917555" cy="0"/>
          </a:xfrm>
          <a:custGeom>
            <a:avLst/>
            <a:gdLst/>
            <a:ahLst/>
            <a:cxnLst/>
            <a:rect l="l" t="t" r="r" b="b"/>
            <a:pathLst>
              <a:path w="10917555" h="0">
                <a:moveTo>
                  <a:pt x="0" y="0"/>
                </a:moveTo>
                <a:lnTo>
                  <a:pt x="10917301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22376" y="2500883"/>
            <a:ext cx="1961514" cy="69532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endParaRPr sz="1400">
              <a:latin typeface="Times New Roman"/>
              <a:cs typeface="Times New Roman"/>
            </a:endParaRPr>
          </a:p>
          <a:p>
            <a:pPr marL="29591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SG&amp;A</a:t>
            </a:r>
            <a:r>
              <a:rPr dirty="0" sz="14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2376" y="3534155"/>
            <a:ext cx="1961514" cy="695325"/>
          </a:xfrm>
          <a:prstGeom prst="rect">
            <a:avLst/>
          </a:prstGeom>
          <a:solidFill>
            <a:srgbClr val="95A2BD"/>
          </a:solidFill>
        </p:spPr>
        <p:txBody>
          <a:bodyPr wrap="square" lIns="0" tIns="222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endParaRPr sz="1400">
              <a:latin typeface="Times New Roman"/>
              <a:cs typeface="Times New Roman"/>
            </a:endParaRPr>
          </a:p>
          <a:p>
            <a:pPr marL="227329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22376" y="4567428"/>
            <a:ext cx="1961514" cy="695325"/>
          </a:xfrm>
          <a:prstGeom prst="rect">
            <a:avLst/>
          </a:prstGeom>
          <a:solidFill>
            <a:srgbClr val="BEBEBE"/>
          </a:solidFill>
        </p:spPr>
        <p:txBody>
          <a:bodyPr wrap="square" lIns="0" tIns="228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0"/>
              </a:spcBef>
            </a:pPr>
            <a:endParaRPr sz="1400">
              <a:latin typeface="Times New Roman"/>
              <a:cs typeface="Times New Roman"/>
            </a:endParaRPr>
          </a:p>
          <a:p>
            <a:pPr marL="290830">
              <a:lnSpc>
                <a:spcPct val="100000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Interconnections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0615993" y="4576381"/>
            <a:ext cx="677545" cy="677545"/>
            <a:chOff x="10615993" y="4576381"/>
            <a:chExt cx="677545" cy="677545"/>
          </a:xfrm>
        </p:grpSpPr>
        <p:sp>
          <p:nvSpPr>
            <p:cNvPr id="24" name="object 24" descr=""/>
            <p:cNvSpPr/>
            <p:nvPr/>
          </p:nvSpPr>
          <p:spPr>
            <a:xfrm>
              <a:off x="10620756" y="4581144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20">
                  <a:moveTo>
                    <a:pt x="0" y="333755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5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1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954512" y="4581144"/>
              <a:ext cx="236220" cy="334010"/>
            </a:xfrm>
            <a:custGeom>
              <a:avLst/>
              <a:gdLst/>
              <a:ahLst/>
              <a:cxnLst/>
              <a:rect l="l" t="t" r="r" b="b"/>
              <a:pathLst>
                <a:path w="236220" h="334010">
                  <a:moveTo>
                    <a:pt x="0" y="0"/>
                  </a:moveTo>
                  <a:lnTo>
                    <a:pt x="0" y="333755"/>
                  </a:lnTo>
                  <a:lnTo>
                    <a:pt x="235966" y="97789"/>
                  </a:lnTo>
                  <a:lnTo>
                    <a:pt x="195880" y="63577"/>
                  </a:lnTo>
                  <a:lnTo>
                    <a:pt x="151351" y="36319"/>
                  </a:lnTo>
                  <a:lnTo>
                    <a:pt x="103268" y="16390"/>
                  </a:lnTo>
                  <a:lnTo>
                    <a:pt x="5252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954512" y="4581144"/>
              <a:ext cx="236220" cy="97790"/>
            </a:xfrm>
            <a:custGeom>
              <a:avLst/>
              <a:gdLst/>
              <a:ahLst/>
              <a:cxnLst/>
              <a:rect l="l" t="t" r="r" b="b"/>
              <a:pathLst>
                <a:path w="236220" h="97789">
                  <a:moveTo>
                    <a:pt x="0" y="0"/>
                  </a:moveTo>
                  <a:lnTo>
                    <a:pt x="52521" y="4159"/>
                  </a:lnTo>
                  <a:lnTo>
                    <a:pt x="103268" y="16390"/>
                  </a:lnTo>
                  <a:lnTo>
                    <a:pt x="151351" y="36319"/>
                  </a:lnTo>
                  <a:lnTo>
                    <a:pt x="195880" y="63577"/>
                  </a:lnTo>
                  <a:lnTo>
                    <a:pt x="235966" y="9778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0615993" y="3529393"/>
            <a:ext cx="677545" cy="672465"/>
            <a:chOff x="10615993" y="3529393"/>
            <a:chExt cx="677545" cy="672465"/>
          </a:xfrm>
        </p:grpSpPr>
        <p:sp>
          <p:nvSpPr>
            <p:cNvPr id="28" name="object 28" descr=""/>
            <p:cNvSpPr/>
            <p:nvPr/>
          </p:nvSpPr>
          <p:spPr>
            <a:xfrm>
              <a:off x="10620756" y="3534155"/>
              <a:ext cx="668020" cy="662940"/>
            </a:xfrm>
            <a:custGeom>
              <a:avLst/>
              <a:gdLst/>
              <a:ahLst/>
              <a:cxnLst/>
              <a:rect l="l" t="t" r="r" b="b"/>
              <a:pathLst>
                <a:path w="668020" h="662939">
                  <a:moveTo>
                    <a:pt x="0" y="331470"/>
                  </a:moveTo>
                  <a:lnTo>
                    <a:pt x="3619" y="282501"/>
                  </a:lnTo>
                  <a:lnTo>
                    <a:pt x="14135" y="235758"/>
                  </a:lnTo>
                  <a:lnTo>
                    <a:pt x="31028" y="191756"/>
                  </a:lnTo>
                  <a:lnTo>
                    <a:pt x="53783" y="151007"/>
                  </a:lnTo>
                  <a:lnTo>
                    <a:pt x="81882" y="114025"/>
                  </a:lnTo>
                  <a:lnTo>
                    <a:pt x="114808" y="81323"/>
                  </a:lnTo>
                  <a:lnTo>
                    <a:pt x="152045" y="53416"/>
                  </a:lnTo>
                  <a:lnTo>
                    <a:pt x="193075" y="30817"/>
                  </a:lnTo>
                  <a:lnTo>
                    <a:pt x="237381" y="14038"/>
                  </a:lnTo>
                  <a:lnTo>
                    <a:pt x="284447" y="3595"/>
                  </a:lnTo>
                  <a:lnTo>
                    <a:pt x="333755" y="0"/>
                  </a:lnTo>
                  <a:lnTo>
                    <a:pt x="383064" y="3595"/>
                  </a:lnTo>
                  <a:lnTo>
                    <a:pt x="430130" y="14038"/>
                  </a:lnTo>
                  <a:lnTo>
                    <a:pt x="474436" y="30817"/>
                  </a:lnTo>
                  <a:lnTo>
                    <a:pt x="515466" y="53416"/>
                  </a:lnTo>
                  <a:lnTo>
                    <a:pt x="552703" y="81323"/>
                  </a:lnTo>
                  <a:lnTo>
                    <a:pt x="585629" y="114025"/>
                  </a:lnTo>
                  <a:lnTo>
                    <a:pt x="613728" y="151007"/>
                  </a:lnTo>
                  <a:lnTo>
                    <a:pt x="636483" y="191756"/>
                  </a:lnTo>
                  <a:lnTo>
                    <a:pt x="653376" y="235758"/>
                  </a:lnTo>
                  <a:lnTo>
                    <a:pt x="663892" y="282501"/>
                  </a:lnTo>
                  <a:lnTo>
                    <a:pt x="667512" y="331470"/>
                  </a:lnTo>
                  <a:lnTo>
                    <a:pt x="663892" y="380438"/>
                  </a:lnTo>
                  <a:lnTo>
                    <a:pt x="653376" y="427181"/>
                  </a:lnTo>
                  <a:lnTo>
                    <a:pt x="636483" y="471183"/>
                  </a:lnTo>
                  <a:lnTo>
                    <a:pt x="613728" y="511932"/>
                  </a:lnTo>
                  <a:lnTo>
                    <a:pt x="585629" y="548914"/>
                  </a:lnTo>
                  <a:lnTo>
                    <a:pt x="552703" y="581616"/>
                  </a:lnTo>
                  <a:lnTo>
                    <a:pt x="515466" y="609523"/>
                  </a:lnTo>
                  <a:lnTo>
                    <a:pt x="474436" y="632122"/>
                  </a:lnTo>
                  <a:lnTo>
                    <a:pt x="430130" y="648901"/>
                  </a:lnTo>
                  <a:lnTo>
                    <a:pt x="383064" y="659344"/>
                  </a:lnTo>
                  <a:lnTo>
                    <a:pt x="333755" y="662940"/>
                  </a:lnTo>
                  <a:lnTo>
                    <a:pt x="284447" y="659344"/>
                  </a:lnTo>
                  <a:lnTo>
                    <a:pt x="237381" y="648901"/>
                  </a:lnTo>
                  <a:lnTo>
                    <a:pt x="193075" y="632122"/>
                  </a:lnTo>
                  <a:lnTo>
                    <a:pt x="152045" y="609523"/>
                  </a:lnTo>
                  <a:lnTo>
                    <a:pt x="114808" y="581616"/>
                  </a:lnTo>
                  <a:lnTo>
                    <a:pt x="81882" y="548914"/>
                  </a:lnTo>
                  <a:lnTo>
                    <a:pt x="53783" y="511932"/>
                  </a:lnTo>
                  <a:lnTo>
                    <a:pt x="31028" y="471183"/>
                  </a:lnTo>
                  <a:lnTo>
                    <a:pt x="14135" y="427181"/>
                  </a:lnTo>
                  <a:lnTo>
                    <a:pt x="3619" y="380438"/>
                  </a:lnTo>
                  <a:lnTo>
                    <a:pt x="0" y="33147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954512" y="3534155"/>
              <a:ext cx="334010" cy="331470"/>
            </a:xfrm>
            <a:custGeom>
              <a:avLst/>
              <a:gdLst/>
              <a:ahLst/>
              <a:cxnLst/>
              <a:rect l="l" t="t" r="r" b="b"/>
              <a:pathLst>
                <a:path w="334009" h="331470">
                  <a:moveTo>
                    <a:pt x="0" y="0"/>
                  </a:moveTo>
                  <a:lnTo>
                    <a:pt x="0" y="331470"/>
                  </a:lnTo>
                  <a:lnTo>
                    <a:pt x="333756" y="331470"/>
                  </a:lnTo>
                  <a:lnTo>
                    <a:pt x="330136" y="282501"/>
                  </a:lnTo>
                  <a:lnTo>
                    <a:pt x="319620" y="235758"/>
                  </a:lnTo>
                  <a:lnTo>
                    <a:pt x="302727" y="191756"/>
                  </a:lnTo>
                  <a:lnTo>
                    <a:pt x="279972" y="151007"/>
                  </a:lnTo>
                  <a:lnTo>
                    <a:pt x="251873" y="114025"/>
                  </a:lnTo>
                  <a:lnTo>
                    <a:pt x="218947" y="81323"/>
                  </a:lnTo>
                  <a:lnTo>
                    <a:pt x="181710" y="53416"/>
                  </a:lnTo>
                  <a:lnTo>
                    <a:pt x="140680" y="30817"/>
                  </a:lnTo>
                  <a:lnTo>
                    <a:pt x="96374" y="14038"/>
                  </a:lnTo>
                  <a:lnTo>
                    <a:pt x="49308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954512" y="3534155"/>
              <a:ext cx="334010" cy="331470"/>
            </a:xfrm>
            <a:custGeom>
              <a:avLst/>
              <a:gdLst/>
              <a:ahLst/>
              <a:cxnLst/>
              <a:rect l="l" t="t" r="r" b="b"/>
              <a:pathLst>
                <a:path w="334009" h="331470">
                  <a:moveTo>
                    <a:pt x="0" y="0"/>
                  </a:moveTo>
                  <a:lnTo>
                    <a:pt x="49308" y="3595"/>
                  </a:lnTo>
                  <a:lnTo>
                    <a:pt x="96374" y="14038"/>
                  </a:lnTo>
                  <a:lnTo>
                    <a:pt x="140680" y="30817"/>
                  </a:lnTo>
                  <a:lnTo>
                    <a:pt x="181710" y="53416"/>
                  </a:lnTo>
                  <a:lnTo>
                    <a:pt x="218947" y="81323"/>
                  </a:lnTo>
                  <a:lnTo>
                    <a:pt x="251873" y="114025"/>
                  </a:lnTo>
                  <a:lnTo>
                    <a:pt x="279972" y="151007"/>
                  </a:lnTo>
                  <a:lnTo>
                    <a:pt x="302727" y="191756"/>
                  </a:lnTo>
                  <a:lnTo>
                    <a:pt x="319620" y="235758"/>
                  </a:lnTo>
                  <a:lnTo>
                    <a:pt x="330136" y="282501"/>
                  </a:lnTo>
                  <a:lnTo>
                    <a:pt x="333756" y="3314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0615993" y="2514409"/>
            <a:ext cx="677545" cy="677545"/>
            <a:chOff x="10615993" y="2514409"/>
            <a:chExt cx="677545" cy="677545"/>
          </a:xfrm>
        </p:grpSpPr>
        <p:sp>
          <p:nvSpPr>
            <p:cNvPr id="32" name="object 32" descr=""/>
            <p:cNvSpPr/>
            <p:nvPr/>
          </p:nvSpPr>
          <p:spPr>
            <a:xfrm>
              <a:off x="10620756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0" y="333755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5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20756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333755" y="0"/>
                  </a:moveTo>
                  <a:lnTo>
                    <a:pt x="333755" y="333755"/>
                  </a:lnTo>
                  <a:lnTo>
                    <a:pt x="97790" y="97789"/>
                  </a:lnTo>
                  <a:lnTo>
                    <a:pt x="63577" y="137875"/>
                  </a:lnTo>
                  <a:lnTo>
                    <a:pt x="36319" y="182404"/>
                  </a:lnTo>
                  <a:lnTo>
                    <a:pt x="16390" y="230487"/>
                  </a:lnTo>
                  <a:lnTo>
                    <a:pt x="4159" y="281234"/>
                  </a:lnTo>
                  <a:lnTo>
                    <a:pt x="0" y="333755"/>
                  </a:lnTo>
                  <a:lnTo>
                    <a:pt x="3619" y="383064"/>
                  </a:lnTo>
                  <a:lnTo>
                    <a:pt x="14135" y="430130"/>
                  </a:lnTo>
                  <a:lnTo>
                    <a:pt x="31028" y="474436"/>
                  </a:lnTo>
                  <a:lnTo>
                    <a:pt x="53783" y="515466"/>
                  </a:lnTo>
                  <a:lnTo>
                    <a:pt x="81882" y="552703"/>
                  </a:lnTo>
                  <a:lnTo>
                    <a:pt x="114808" y="585629"/>
                  </a:lnTo>
                  <a:lnTo>
                    <a:pt x="152045" y="613728"/>
                  </a:lnTo>
                  <a:lnTo>
                    <a:pt x="193075" y="636483"/>
                  </a:lnTo>
                  <a:lnTo>
                    <a:pt x="237381" y="653376"/>
                  </a:lnTo>
                  <a:lnTo>
                    <a:pt x="284447" y="663892"/>
                  </a:lnTo>
                  <a:lnTo>
                    <a:pt x="333755" y="667512"/>
                  </a:lnTo>
                  <a:lnTo>
                    <a:pt x="383064" y="663892"/>
                  </a:lnTo>
                  <a:lnTo>
                    <a:pt x="430130" y="653376"/>
                  </a:lnTo>
                  <a:lnTo>
                    <a:pt x="474436" y="636483"/>
                  </a:lnTo>
                  <a:lnTo>
                    <a:pt x="515466" y="613728"/>
                  </a:lnTo>
                  <a:lnTo>
                    <a:pt x="552703" y="585629"/>
                  </a:lnTo>
                  <a:lnTo>
                    <a:pt x="585629" y="552703"/>
                  </a:lnTo>
                  <a:lnTo>
                    <a:pt x="613728" y="515466"/>
                  </a:lnTo>
                  <a:lnTo>
                    <a:pt x="636483" y="474436"/>
                  </a:lnTo>
                  <a:lnTo>
                    <a:pt x="653376" y="430130"/>
                  </a:lnTo>
                  <a:lnTo>
                    <a:pt x="663892" y="383064"/>
                  </a:lnTo>
                  <a:lnTo>
                    <a:pt x="667512" y="333755"/>
                  </a:lnTo>
                  <a:lnTo>
                    <a:pt x="663892" y="284447"/>
                  </a:lnTo>
                  <a:lnTo>
                    <a:pt x="653376" y="237381"/>
                  </a:lnTo>
                  <a:lnTo>
                    <a:pt x="636483" y="193075"/>
                  </a:lnTo>
                  <a:lnTo>
                    <a:pt x="613728" y="152045"/>
                  </a:lnTo>
                  <a:lnTo>
                    <a:pt x="585629" y="114808"/>
                  </a:lnTo>
                  <a:lnTo>
                    <a:pt x="552703" y="81882"/>
                  </a:lnTo>
                  <a:lnTo>
                    <a:pt x="515466" y="53783"/>
                  </a:lnTo>
                  <a:lnTo>
                    <a:pt x="474436" y="31028"/>
                  </a:lnTo>
                  <a:lnTo>
                    <a:pt x="430130" y="14135"/>
                  </a:lnTo>
                  <a:lnTo>
                    <a:pt x="383064" y="3619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620756" y="2519172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333755" y="0"/>
                  </a:move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5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5"/>
                  </a:lnTo>
                  <a:lnTo>
                    <a:pt x="4159" y="281234"/>
                  </a:lnTo>
                  <a:lnTo>
                    <a:pt x="16390" y="230487"/>
                  </a:lnTo>
                  <a:lnTo>
                    <a:pt x="36319" y="182404"/>
                  </a:lnTo>
                  <a:lnTo>
                    <a:pt x="63577" y="137875"/>
                  </a:lnTo>
                  <a:lnTo>
                    <a:pt x="97790" y="9778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10615993" y="1476565"/>
            <a:ext cx="677545" cy="677545"/>
            <a:chOff x="10615993" y="1476565"/>
            <a:chExt cx="677545" cy="677545"/>
          </a:xfrm>
        </p:grpSpPr>
        <p:sp>
          <p:nvSpPr>
            <p:cNvPr id="36" name="object 36" descr=""/>
            <p:cNvSpPr/>
            <p:nvPr/>
          </p:nvSpPr>
          <p:spPr>
            <a:xfrm>
              <a:off x="10620756" y="1481327"/>
              <a:ext cx="668020" cy="668020"/>
            </a:xfrm>
            <a:custGeom>
              <a:avLst/>
              <a:gdLst/>
              <a:ahLst/>
              <a:cxnLst/>
              <a:rect l="l" t="t" r="r" b="b"/>
              <a:pathLst>
                <a:path w="668020" h="668019">
                  <a:moveTo>
                    <a:pt x="0" y="333756"/>
                  </a:moveTo>
                  <a:lnTo>
                    <a:pt x="3619" y="284447"/>
                  </a:lnTo>
                  <a:lnTo>
                    <a:pt x="14135" y="237381"/>
                  </a:lnTo>
                  <a:lnTo>
                    <a:pt x="31028" y="193075"/>
                  </a:lnTo>
                  <a:lnTo>
                    <a:pt x="53783" y="152045"/>
                  </a:lnTo>
                  <a:lnTo>
                    <a:pt x="81882" y="114808"/>
                  </a:lnTo>
                  <a:lnTo>
                    <a:pt x="114808" y="81882"/>
                  </a:lnTo>
                  <a:lnTo>
                    <a:pt x="152045" y="53783"/>
                  </a:lnTo>
                  <a:lnTo>
                    <a:pt x="193075" y="31028"/>
                  </a:lnTo>
                  <a:lnTo>
                    <a:pt x="237381" y="14135"/>
                  </a:lnTo>
                  <a:lnTo>
                    <a:pt x="284447" y="3619"/>
                  </a:lnTo>
                  <a:lnTo>
                    <a:pt x="333755" y="0"/>
                  </a:lnTo>
                  <a:lnTo>
                    <a:pt x="383064" y="3619"/>
                  </a:lnTo>
                  <a:lnTo>
                    <a:pt x="430130" y="14135"/>
                  </a:lnTo>
                  <a:lnTo>
                    <a:pt x="474436" y="31028"/>
                  </a:lnTo>
                  <a:lnTo>
                    <a:pt x="515466" y="53783"/>
                  </a:lnTo>
                  <a:lnTo>
                    <a:pt x="552703" y="81882"/>
                  </a:lnTo>
                  <a:lnTo>
                    <a:pt x="585629" y="114808"/>
                  </a:lnTo>
                  <a:lnTo>
                    <a:pt x="613728" y="152045"/>
                  </a:lnTo>
                  <a:lnTo>
                    <a:pt x="636483" y="193075"/>
                  </a:lnTo>
                  <a:lnTo>
                    <a:pt x="653376" y="237381"/>
                  </a:lnTo>
                  <a:lnTo>
                    <a:pt x="663892" y="284447"/>
                  </a:lnTo>
                  <a:lnTo>
                    <a:pt x="667512" y="333756"/>
                  </a:lnTo>
                  <a:lnTo>
                    <a:pt x="663892" y="383064"/>
                  </a:lnTo>
                  <a:lnTo>
                    <a:pt x="653376" y="430130"/>
                  </a:lnTo>
                  <a:lnTo>
                    <a:pt x="636483" y="474436"/>
                  </a:lnTo>
                  <a:lnTo>
                    <a:pt x="613728" y="515466"/>
                  </a:lnTo>
                  <a:lnTo>
                    <a:pt x="585629" y="552703"/>
                  </a:lnTo>
                  <a:lnTo>
                    <a:pt x="552703" y="585629"/>
                  </a:lnTo>
                  <a:lnTo>
                    <a:pt x="515466" y="613728"/>
                  </a:lnTo>
                  <a:lnTo>
                    <a:pt x="474436" y="636483"/>
                  </a:lnTo>
                  <a:lnTo>
                    <a:pt x="430130" y="653376"/>
                  </a:lnTo>
                  <a:lnTo>
                    <a:pt x="383064" y="663892"/>
                  </a:lnTo>
                  <a:lnTo>
                    <a:pt x="333755" y="667512"/>
                  </a:lnTo>
                  <a:lnTo>
                    <a:pt x="284447" y="663892"/>
                  </a:lnTo>
                  <a:lnTo>
                    <a:pt x="237381" y="653376"/>
                  </a:lnTo>
                  <a:lnTo>
                    <a:pt x="193075" y="636483"/>
                  </a:lnTo>
                  <a:lnTo>
                    <a:pt x="152045" y="613728"/>
                  </a:lnTo>
                  <a:lnTo>
                    <a:pt x="114808" y="585629"/>
                  </a:lnTo>
                  <a:lnTo>
                    <a:pt x="81882" y="552703"/>
                  </a:lnTo>
                  <a:lnTo>
                    <a:pt x="53783" y="515466"/>
                  </a:lnTo>
                  <a:lnTo>
                    <a:pt x="31028" y="474436"/>
                  </a:lnTo>
                  <a:lnTo>
                    <a:pt x="14135" y="430130"/>
                  </a:lnTo>
                  <a:lnTo>
                    <a:pt x="3619" y="383064"/>
                  </a:lnTo>
                  <a:lnTo>
                    <a:pt x="0" y="3337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718546" y="1481327"/>
              <a:ext cx="570230" cy="668020"/>
            </a:xfrm>
            <a:custGeom>
              <a:avLst/>
              <a:gdLst/>
              <a:ahLst/>
              <a:cxnLst/>
              <a:rect l="l" t="t" r="r" b="b"/>
              <a:pathLst>
                <a:path w="570229" h="668019">
                  <a:moveTo>
                    <a:pt x="235965" y="0"/>
                  </a:moveTo>
                  <a:lnTo>
                    <a:pt x="235965" y="333756"/>
                  </a:lnTo>
                  <a:lnTo>
                    <a:pt x="0" y="569722"/>
                  </a:lnTo>
                  <a:lnTo>
                    <a:pt x="40085" y="603934"/>
                  </a:lnTo>
                  <a:lnTo>
                    <a:pt x="84614" y="631192"/>
                  </a:lnTo>
                  <a:lnTo>
                    <a:pt x="132697" y="651121"/>
                  </a:lnTo>
                  <a:lnTo>
                    <a:pt x="183444" y="663352"/>
                  </a:lnTo>
                  <a:lnTo>
                    <a:pt x="235965" y="667512"/>
                  </a:lnTo>
                  <a:lnTo>
                    <a:pt x="285274" y="663892"/>
                  </a:lnTo>
                  <a:lnTo>
                    <a:pt x="332340" y="653376"/>
                  </a:lnTo>
                  <a:lnTo>
                    <a:pt x="376646" y="636483"/>
                  </a:lnTo>
                  <a:lnTo>
                    <a:pt x="417676" y="613728"/>
                  </a:lnTo>
                  <a:lnTo>
                    <a:pt x="454913" y="585629"/>
                  </a:lnTo>
                  <a:lnTo>
                    <a:pt x="487839" y="552703"/>
                  </a:lnTo>
                  <a:lnTo>
                    <a:pt x="515938" y="515466"/>
                  </a:lnTo>
                  <a:lnTo>
                    <a:pt x="538693" y="474436"/>
                  </a:lnTo>
                  <a:lnTo>
                    <a:pt x="555586" y="430130"/>
                  </a:lnTo>
                  <a:lnTo>
                    <a:pt x="566102" y="383064"/>
                  </a:lnTo>
                  <a:lnTo>
                    <a:pt x="569722" y="333756"/>
                  </a:lnTo>
                  <a:lnTo>
                    <a:pt x="566102" y="284447"/>
                  </a:lnTo>
                  <a:lnTo>
                    <a:pt x="555586" y="237381"/>
                  </a:lnTo>
                  <a:lnTo>
                    <a:pt x="538693" y="193075"/>
                  </a:lnTo>
                  <a:lnTo>
                    <a:pt x="515938" y="152045"/>
                  </a:lnTo>
                  <a:lnTo>
                    <a:pt x="487839" y="114808"/>
                  </a:lnTo>
                  <a:lnTo>
                    <a:pt x="454913" y="81882"/>
                  </a:lnTo>
                  <a:lnTo>
                    <a:pt x="417676" y="53783"/>
                  </a:lnTo>
                  <a:lnTo>
                    <a:pt x="376646" y="31028"/>
                  </a:lnTo>
                  <a:lnTo>
                    <a:pt x="332340" y="14135"/>
                  </a:lnTo>
                  <a:lnTo>
                    <a:pt x="285274" y="3619"/>
                  </a:lnTo>
                  <a:lnTo>
                    <a:pt x="235965" y="0"/>
                  </a:lnTo>
                  <a:close/>
                </a:path>
              </a:pathLst>
            </a:custGeom>
            <a:solidFill>
              <a:srgbClr val="394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718546" y="1481327"/>
              <a:ext cx="570230" cy="668020"/>
            </a:xfrm>
            <a:custGeom>
              <a:avLst/>
              <a:gdLst/>
              <a:ahLst/>
              <a:cxnLst/>
              <a:rect l="l" t="t" r="r" b="b"/>
              <a:pathLst>
                <a:path w="570229" h="668019">
                  <a:moveTo>
                    <a:pt x="235965" y="0"/>
                  </a:moveTo>
                  <a:lnTo>
                    <a:pt x="285274" y="3619"/>
                  </a:lnTo>
                  <a:lnTo>
                    <a:pt x="332340" y="14135"/>
                  </a:lnTo>
                  <a:lnTo>
                    <a:pt x="376646" y="31028"/>
                  </a:lnTo>
                  <a:lnTo>
                    <a:pt x="417676" y="53783"/>
                  </a:lnTo>
                  <a:lnTo>
                    <a:pt x="454913" y="81882"/>
                  </a:lnTo>
                  <a:lnTo>
                    <a:pt x="487839" y="114808"/>
                  </a:lnTo>
                  <a:lnTo>
                    <a:pt x="515938" y="152045"/>
                  </a:lnTo>
                  <a:lnTo>
                    <a:pt x="538693" y="193075"/>
                  </a:lnTo>
                  <a:lnTo>
                    <a:pt x="555586" y="237381"/>
                  </a:lnTo>
                  <a:lnTo>
                    <a:pt x="566102" y="284447"/>
                  </a:lnTo>
                  <a:lnTo>
                    <a:pt x="569722" y="333756"/>
                  </a:lnTo>
                  <a:lnTo>
                    <a:pt x="566102" y="383064"/>
                  </a:lnTo>
                  <a:lnTo>
                    <a:pt x="555586" y="430130"/>
                  </a:lnTo>
                  <a:lnTo>
                    <a:pt x="538693" y="474436"/>
                  </a:lnTo>
                  <a:lnTo>
                    <a:pt x="515938" y="515466"/>
                  </a:lnTo>
                  <a:lnTo>
                    <a:pt x="487839" y="552703"/>
                  </a:lnTo>
                  <a:lnTo>
                    <a:pt x="454913" y="585629"/>
                  </a:lnTo>
                  <a:lnTo>
                    <a:pt x="417676" y="613728"/>
                  </a:lnTo>
                  <a:lnTo>
                    <a:pt x="376646" y="636483"/>
                  </a:lnTo>
                  <a:lnTo>
                    <a:pt x="332340" y="653376"/>
                  </a:lnTo>
                  <a:lnTo>
                    <a:pt x="285274" y="663892"/>
                  </a:lnTo>
                  <a:lnTo>
                    <a:pt x="235965" y="667512"/>
                  </a:lnTo>
                  <a:lnTo>
                    <a:pt x="183444" y="663352"/>
                  </a:lnTo>
                  <a:lnTo>
                    <a:pt x="132697" y="651121"/>
                  </a:lnTo>
                  <a:lnTo>
                    <a:pt x="84614" y="631192"/>
                  </a:lnTo>
                  <a:lnTo>
                    <a:pt x="40085" y="603934"/>
                  </a:lnTo>
                  <a:lnTo>
                    <a:pt x="0" y="56972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8951161" y="2472263"/>
            <a:ext cx="523240" cy="586740"/>
            <a:chOff x="8951161" y="2472263"/>
            <a:chExt cx="523240" cy="586740"/>
          </a:xfrm>
        </p:grpSpPr>
        <p:sp>
          <p:nvSpPr>
            <p:cNvPr id="40" name="object 40" descr=""/>
            <p:cNvSpPr/>
            <p:nvPr/>
          </p:nvSpPr>
          <p:spPr>
            <a:xfrm>
              <a:off x="9038843" y="2624328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022" y="0"/>
                  </a:moveTo>
                  <a:lnTo>
                    <a:pt x="129248" y="6291"/>
                  </a:lnTo>
                  <a:lnTo>
                    <a:pt x="87206" y="24045"/>
                  </a:lnTo>
                  <a:lnTo>
                    <a:pt x="51577" y="51577"/>
                  </a:lnTo>
                  <a:lnTo>
                    <a:pt x="24045" y="87206"/>
                  </a:lnTo>
                  <a:lnTo>
                    <a:pt x="6291" y="129248"/>
                  </a:lnTo>
                  <a:lnTo>
                    <a:pt x="0" y="176022"/>
                  </a:lnTo>
                  <a:lnTo>
                    <a:pt x="6291" y="222795"/>
                  </a:lnTo>
                  <a:lnTo>
                    <a:pt x="24045" y="264837"/>
                  </a:lnTo>
                  <a:lnTo>
                    <a:pt x="51577" y="300466"/>
                  </a:lnTo>
                  <a:lnTo>
                    <a:pt x="87206" y="327998"/>
                  </a:lnTo>
                  <a:lnTo>
                    <a:pt x="129248" y="345752"/>
                  </a:lnTo>
                  <a:lnTo>
                    <a:pt x="176022" y="352044"/>
                  </a:lnTo>
                  <a:lnTo>
                    <a:pt x="222795" y="345752"/>
                  </a:lnTo>
                  <a:lnTo>
                    <a:pt x="264837" y="327998"/>
                  </a:lnTo>
                  <a:lnTo>
                    <a:pt x="300466" y="300466"/>
                  </a:lnTo>
                  <a:lnTo>
                    <a:pt x="327998" y="264837"/>
                  </a:lnTo>
                  <a:lnTo>
                    <a:pt x="345752" y="222795"/>
                  </a:lnTo>
                  <a:lnTo>
                    <a:pt x="352044" y="176022"/>
                  </a:lnTo>
                  <a:lnTo>
                    <a:pt x="345752" y="129248"/>
                  </a:lnTo>
                  <a:lnTo>
                    <a:pt x="327998" y="87206"/>
                  </a:lnTo>
                  <a:lnTo>
                    <a:pt x="300466" y="51577"/>
                  </a:lnTo>
                  <a:lnTo>
                    <a:pt x="264837" y="24045"/>
                  </a:lnTo>
                  <a:lnTo>
                    <a:pt x="222795" y="6291"/>
                  </a:lnTo>
                  <a:lnTo>
                    <a:pt x="17602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212579" y="2624328"/>
              <a:ext cx="178435" cy="352425"/>
            </a:xfrm>
            <a:custGeom>
              <a:avLst/>
              <a:gdLst/>
              <a:ahLst/>
              <a:cxnLst/>
              <a:rect l="l" t="t" r="r" b="b"/>
              <a:pathLst>
                <a:path w="178434" h="352425">
                  <a:moveTo>
                    <a:pt x="0" y="0"/>
                  </a:moveTo>
                  <a:lnTo>
                    <a:pt x="0" y="352044"/>
                  </a:lnTo>
                  <a:lnTo>
                    <a:pt x="47383" y="345752"/>
                  </a:lnTo>
                  <a:lnTo>
                    <a:pt x="89972" y="327998"/>
                  </a:lnTo>
                  <a:lnTo>
                    <a:pt x="126063" y="300466"/>
                  </a:lnTo>
                  <a:lnTo>
                    <a:pt x="153952" y="264837"/>
                  </a:lnTo>
                  <a:lnTo>
                    <a:pt x="171935" y="222795"/>
                  </a:lnTo>
                  <a:lnTo>
                    <a:pt x="178308" y="176022"/>
                  </a:lnTo>
                  <a:lnTo>
                    <a:pt x="171935" y="129204"/>
                  </a:lnTo>
                  <a:lnTo>
                    <a:pt x="153952" y="87150"/>
                  </a:lnTo>
                  <a:lnTo>
                    <a:pt x="126063" y="51530"/>
                  </a:lnTo>
                  <a:lnTo>
                    <a:pt x="89972" y="24017"/>
                  </a:lnTo>
                  <a:lnTo>
                    <a:pt x="47383" y="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951150" y="2472270"/>
              <a:ext cx="523240" cy="586740"/>
            </a:xfrm>
            <a:custGeom>
              <a:avLst/>
              <a:gdLst/>
              <a:ahLst/>
              <a:cxnLst/>
              <a:rect l="l" t="t" r="r" b="b"/>
              <a:pathLst>
                <a:path w="523240" h="586739">
                  <a:moveTo>
                    <a:pt x="443585" y="316382"/>
                  </a:moveTo>
                  <a:lnTo>
                    <a:pt x="435178" y="269176"/>
                  </a:lnTo>
                  <a:lnTo>
                    <a:pt x="415353" y="226822"/>
                  </a:lnTo>
                  <a:lnTo>
                    <a:pt x="385635" y="191135"/>
                  </a:lnTo>
                  <a:lnTo>
                    <a:pt x="347586" y="163982"/>
                  </a:lnTo>
                  <a:lnTo>
                    <a:pt x="302704" y="147193"/>
                  </a:lnTo>
                  <a:lnTo>
                    <a:pt x="299148" y="162610"/>
                  </a:lnTo>
                  <a:lnTo>
                    <a:pt x="341134" y="178181"/>
                  </a:lnTo>
                  <a:lnTo>
                    <a:pt x="376339" y="203365"/>
                  </a:lnTo>
                  <a:lnTo>
                    <a:pt x="403567" y="236270"/>
                  </a:lnTo>
                  <a:lnTo>
                    <a:pt x="421614" y="274980"/>
                  </a:lnTo>
                  <a:lnTo>
                    <a:pt x="429272" y="317588"/>
                  </a:lnTo>
                  <a:lnTo>
                    <a:pt x="425335" y="362216"/>
                  </a:lnTo>
                  <a:lnTo>
                    <a:pt x="409765" y="404215"/>
                  </a:lnTo>
                  <a:lnTo>
                    <a:pt x="384594" y="439432"/>
                  </a:lnTo>
                  <a:lnTo>
                    <a:pt x="351701" y="466674"/>
                  </a:lnTo>
                  <a:lnTo>
                    <a:pt x="313004" y="484720"/>
                  </a:lnTo>
                  <a:lnTo>
                    <a:pt x="270395" y="492379"/>
                  </a:lnTo>
                  <a:lnTo>
                    <a:pt x="225793" y="488454"/>
                  </a:lnTo>
                  <a:lnTo>
                    <a:pt x="183807" y="472884"/>
                  </a:lnTo>
                  <a:lnTo>
                    <a:pt x="148602" y="447700"/>
                  </a:lnTo>
                  <a:lnTo>
                    <a:pt x="121373" y="414794"/>
                  </a:lnTo>
                  <a:lnTo>
                    <a:pt x="103327" y="376085"/>
                  </a:lnTo>
                  <a:lnTo>
                    <a:pt x="95669" y="333527"/>
                  </a:lnTo>
                  <a:lnTo>
                    <a:pt x="99593" y="288861"/>
                  </a:lnTo>
                  <a:lnTo>
                    <a:pt x="114757" y="247675"/>
                  </a:lnTo>
                  <a:lnTo>
                    <a:pt x="139420" y="212661"/>
                  </a:lnTo>
                  <a:lnTo>
                    <a:pt x="171907" y="185229"/>
                  </a:lnTo>
                  <a:lnTo>
                    <a:pt x="210566" y="166789"/>
                  </a:lnTo>
                  <a:lnTo>
                    <a:pt x="253695" y="158762"/>
                  </a:lnTo>
                  <a:lnTo>
                    <a:pt x="253784" y="277926"/>
                  </a:lnTo>
                  <a:lnTo>
                    <a:pt x="239306" y="284060"/>
                  </a:lnTo>
                  <a:lnTo>
                    <a:pt x="228688" y="294894"/>
                  </a:lnTo>
                  <a:lnTo>
                    <a:pt x="222897" y="308927"/>
                  </a:lnTo>
                  <a:lnTo>
                    <a:pt x="222935" y="324650"/>
                  </a:lnTo>
                  <a:lnTo>
                    <a:pt x="229057" y="339128"/>
                  </a:lnTo>
                  <a:lnTo>
                    <a:pt x="239877" y="349758"/>
                  </a:lnTo>
                  <a:lnTo>
                    <a:pt x="253898" y="355549"/>
                  </a:lnTo>
                  <a:lnTo>
                    <a:pt x="269519" y="355549"/>
                  </a:lnTo>
                  <a:lnTo>
                    <a:pt x="300469" y="324650"/>
                  </a:lnTo>
                  <a:lnTo>
                    <a:pt x="300482" y="308927"/>
                  </a:lnTo>
                  <a:lnTo>
                    <a:pt x="299999" y="307479"/>
                  </a:lnTo>
                  <a:lnTo>
                    <a:pt x="285445" y="285572"/>
                  </a:lnTo>
                  <a:lnTo>
                    <a:pt x="285445" y="316725"/>
                  </a:lnTo>
                  <a:lnTo>
                    <a:pt x="283578" y="325970"/>
                  </a:lnTo>
                  <a:lnTo>
                    <a:pt x="278498" y="333527"/>
                  </a:lnTo>
                  <a:lnTo>
                    <a:pt x="270941" y="338620"/>
                  </a:lnTo>
                  <a:lnTo>
                    <a:pt x="261696" y="340487"/>
                  </a:lnTo>
                  <a:lnTo>
                    <a:pt x="252463" y="338620"/>
                  </a:lnTo>
                  <a:lnTo>
                    <a:pt x="244906" y="333527"/>
                  </a:lnTo>
                  <a:lnTo>
                    <a:pt x="239814" y="325970"/>
                  </a:lnTo>
                  <a:lnTo>
                    <a:pt x="237947" y="316725"/>
                  </a:lnTo>
                  <a:lnTo>
                    <a:pt x="239814" y="307479"/>
                  </a:lnTo>
                  <a:lnTo>
                    <a:pt x="244906" y="299923"/>
                  </a:lnTo>
                  <a:lnTo>
                    <a:pt x="252374" y="294894"/>
                  </a:lnTo>
                  <a:lnTo>
                    <a:pt x="252171" y="294894"/>
                  </a:lnTo>
                  <a:lnTo>
                    <a:pt x="261696" y="292976"/>
                  </a:lnTo>
                  <a:lnTo>
                    <a:pt x="271221" y="294894"/>
                  </a:lnTo>
                  <a:lnTo>
                    <a:pt x="271030" y="294894"/>
                  </a:lnTo>
                  <a:lnTo>
                    <a:pt x="278498" y="299923"/>
                  </a:lnTo>
                  <a:lnTo>
                    <a:pt x="283578" y="307479"/>
                  </a:lnTo>
                  <a:lnTo>
                    <a:pt x="285369" y="316382"/>
                  </a:lnTo>
                  <a:lnTo>
                    <a:pt x="285445" y="316725"/>
                  </a:lnTo>
                  <a:lnTo>
                    <a:pt x="285445" y="285572"/>
                  </a:lnTo>
                  <a:lnTo>
                    <a:pt x="280555" y="281901"/>
                  </a:lnTo>
                  <a:lnTo>
                    <a:pt x="269608" y="277926"/>
                  </a:lnTo>
                  <a:lnTo>
                    <a:pt x="269608" y="158762"/>
                  </a:lnTo>
                  <a:lnTo>
                    <a:pt x="269608" y="110858"/>
                  </a:lnTo>
                  <a:lnTo>
                    <a:pt x="253784" y="110858"/>
                  </a:lnTo>
                  <a:lnTo>
                    <a:pt x="253784" y="142722"/>
                  </a:lnTo>
                  <a:lnTo>
                    <a:pt x="205778" y="151371"/>
                  </a:lnTo>
                  <a:lnTo>
                    <a:pt x="163182" y="171640"/>
                  </a:lnTo>
                  <a:lnTo>
                    <a:pt x="127685" y="201701"/>
                  </a:lnTo>
                  <a:lnTo>
                    <a:pt x="100914" y="239750"/>
                  </a:lnTo>
                  <a:lnTo>
                    <a:pt x="85305" y="281901"/>
                  </a:lnTo>
                  <a:lnTo>
                    <a:pt x="80200" y="332587"/>
                  </a:lnTo>
                  <a:lnTo>
                    <a:pt x="88836" y="380606"/>
                  </a:lnTo>
                  <a:lnTo>
                    <a:pt x="109093" y="423202"/>
                  </a:lnTo>
                  <a:lnTo>
                    <a:pt x="139141" y="458724"/>
                  </a:lnTo>
                  <a:lnTo>
                    <a:pt x="177177" y="485508"/>
                  </a:lnTo>
                  <a:lnTo>
                    <a:pt x="221399" y="501891"/>
                  </a:lnTo>
                  <a:lnTo>
                    <a:pt x="269989" y="506222"/>
                  </a:lnTo>
                  <a:lnTo>
                    <a:pt x="318008" y="497573"/>
                  </a:lnTo>
                  <a:lnTo>
                    <a:pt x="328917" y="492379"/>
                  </a:lnTo>
                  <a:lnTo>
                    <a:pt x="360591" y="477316"/>
                  </a:lnTo>
                  <a:lnTo>
                    <a:pt x="396100" y="447255"/>
                  </a:lnTo>
                  <a:lnTo>
                    <a:pt x="422871" y="409206"/>
                  </a:lnTo>
                  <a:lnTo>
                    <a:pt x="439254" y="364985"/>
                  </a:lnTo>
                  <a:lnTo>
                    <a:pt x="443484" y="317588"/>
                  </a:lnTo>
                  <a:lnTo>
                    <a:pt x="443585" y="316382"/>
                  </a:lnTo>
                  <a:close/>
                </a:path>
                <a:path w="523240" h="586739">
                  <a:moveTo>
                    <a:pt x="522808" y="317385"/>
                  </a:moveTo>
                  <a:lnTo>
                    <a:pt x="515531" y="263207"/>
                  </a:lnTo>
                  <a:lnTo>
                    <a:pt x="507098" y="239547"/>
                  </a:lnTo>
                  <a:lnTo>
                    <a:pt x="507098" y="324650"/>
                  </a:lnTo>
                  <a:lnTo>
                    <a:pt x="502056" y="374116"/>
                  </a:lnTo>
                  <a:lnTo>
                    <a:pt x="487705" y="420192"/>
                  </a:lnTo>
                  <a:lnTo>
                    <a:pt x="465048" y="461899"/>
                  </a:lnTo>
                  <a:lnTo>
                    <a:pt x="435038" y="498221"/>
                  </a:lnTo>
                  <a:lnTo>
                    <a:pt x="398678" y="528193"/>
                  </a:lnTo>
                  <a:lnTo>
                    <a:pt x="356933" y="550824"/>
                  </a:lnTo>
                  <a:lnTo>
                    <a:pt x="310984" y="565124"/>
                  </a:lnTo>
                  <a:lnTo>
                    <a:pt x="310667" y="565124"/>
                  </a:lnTo>
                  <a:lnTo>
                    <a:pt x="261696" y="570115"/>
                  </a:lnTo>
                  <a:lnTo>
                    <a:pt x="212242" y="565124"/>
                  </a:lnTo>
                  <a:lnTo>
                    <a:pt x="166179" y="550824"/>
                  </a:lnTo>
                  <a:lnTo>
                    <a:pt x="124498" y="528193"/>
                  </a:lnTo>
                  <a:lnTo>
                    <a:pt x="88188" y="498221"/>
                  </a:lnTo>
                  <a:lnTo>
                    <a:pt x="58216" y="461886"/>
                  </a:lnTo>
                  <a:lnTo>
                    <a:pt x="35598" y="420192"/>
                  </a:lnTo>
                  <a:lnTo>
                    <a:pt x="21297" y="374116"/>
                  </a:lnTo>
                  <a:lnTo>
                    <a:pt x="16306" y="324650"/>
                  </a:lnTo>
                  <a:lnTo>
                    <a:pt x="21297" y="275170"/>
                  </a:lnTo>
                  <a:lnTo>
                    <a:pt x="35598" y="229095"/>
                  </a:lnTo>
                  <a:lnTo>
                    <a:pt x="58216" y="187401"/>
                  </a:lnTo>
                  <a:lnTo>
                    <a:pt x="88188" y="151079"/>
                  </a:lnTo>
                  <a:lnTo>
                    <a:pt x="124498" y="121107"/>
                  </a:lnTo>
                  <a:lnTo>
                    <a:pt x="166179" y="98475"/>
                  </a:lnTo>
                  <a:lnTo>
                    <a:pt x="212242" y="84162"/>
                  </a:lnTo>
                  <a:lnTo>
                    <a:pt x="261696" y="79184"/>
                  </a:lnTo>
                  <a:lnTo>
                    <a:pt x="311150" y="84162"/>
                  </a:lnTo>
                  <a:lnTo>
                    <a:pt x="357225" y="98475"/>
                  </a:lnTo>
                  <a:lnTo>
                    <a:pt x="398907" y="121107"/>
                  </a:lnTo>
                  <a:lnTo>
                    <a:pt x="435216" y="151079"/>
                  </a:lnTo>
                  <a:lnTo>
                    <a:pt x="465188" y="187401"/>
                  </a:lnTo>
                  <a:lnTo>
                    <a:pt x="487807" y="229095"/>
                  </a:lnTo>
                  <a:lnTo>
                    <a:pt x="502107" y="275170"/>
                  </a:lnTo>
                  <a:lnTo>
                    <a:pt x="507098" y="324650"/>
                  </a:lnTo>
                  <a:lnTo>
                    <a:pt x="507098" y="239547"/>
                  </a:lnTo>
                  <a:lnTo>
                    <a:pt x="497370" y="212229"/>
                  </a:lnTo>
                  <a:lnTo>
                    <a:pt x="469125" y="166090"/>
                  </a:lnTo>
                  <a:lnTo>
                    <a:pt x="431558" y="126365"/>
                  </a:lnTo>
                  <a:lnTo>
                    <a:pt x="441579" y="116332"/>
                  </a:lnTo>
                  <a:lnTo>
                    <a:pt x="465201" y="92684"/>
                  </a:lnTo>
                  <a:lnTo>
                    <a:pt x="468236" y="89547"/>
                  </a:lnTo>
                  <a:lnTo>
                    <a:pt x="468147" y="84543"/>
                  </a:lnTo>
                  <a:lnTo>
                    <a:pt x="461949" y="78549"/>
                  </a:lnTo>
                  <a:lnTo>
                    <a:pt x="457073" y="78549"/>
                  </a:lnTo>
                  <a:lnTo>
                    <a:pt x="454012" y="81495"/>
                  </a:lnTo>
                  <a:lnTo>
                    <a:pt x="419176" y="116332"/>
                  </a:lnTo>
                  <a:lnTo>
                    <a:pt x="385229" y="94488"/>
                  </a:lnTo>
                  <a:lnTo>
                    <a:pt x="350621" y="79184"/>
                  </a:lnTo>
                  <a:lnTo>
                    <a:pt x="348513" y="78244"/>
                  </a:lnTo>
                  <a:lnTo>
                    <a:pt x="309753" y="67856"/>
                  </a:lnTo>
                  <a:lnTo>
                    <a:pt x="269608" y="63538"/>
                  </a:lnTo>
                  <a:lnTo>
                    <a:pt x="269608" y="15836"/>
                  </a:lnTo>
                  <a:lnTo>
                    <a:pt x="348767" y="15836"/>
                  </a:lnTo>
                  <a:lnTo>
                    <a:pt x="348767" y="0"/>
                  </a:lnTo>
                  <a:lnTo>
                    <a:pt x="174625" y="0"/>
                  </a:lnTo>
                  <a:lnTo>
                    <a:pt x="174625" y="15836"/>
                  </a:lnTo>
                  <a:lnTo>
                    <a:pt x="253784" y="15836"/>
                  </a:lnTo>
                  <a:lnTo>
                    <a:pt x="253784" y="63538"/>
                  </a:lnTo>
                  <a:lnTo>
                    <a:pt x="206921" y="69126"/>
                  </a:lnTo>
                  <a:lnTo>
                    <a:pt x="163055" y="82562"/>
                  </a:lnTo>
                  <a:lnTo>
                    <a:pt x="122897" y="103085"/>
                  </a:lnTo>
                  <a:lnTo>
                    <a:pt x="87160" y="129946"/>
                  </a:lnTo>
                  <a:lnTo>
                    <a:pt x="56578" y="162382"/>
                  </a:lnTo>
                  <a:lnTo>
                    <a:pt x="31851" y="199631"/>
                  </a:lnTo>
                  <a:lnTo>
                    <a:pt x="13703" y="240931"/>
                  </a:lnTo>
                  <a:lnTo>
                    <a:pt x="2844" y="285534"/>
                  </a:lnTo>
                  <a:lnTo>
                    <a:pt x="0" y="332651"/>
                  </a:lnTo>
                  <a:lnTo>
                    <a:pt x="5588" y="379539"/>
                  </a:lnTo>
                  <a:lnTo>
                    <a:pt x="19024" y="423418"/>
                  </a:lnTo>
                  <a:lnTo>
                    <a:pt x="39547" y="463588"/>
                  </a:lnTo>
                  <a:lnTo>
                    <a:pt x="66395" y="499338"/>
                  </a:lnTo>
                  <a:lnTo>
                    <a:pt x="98818" y="529932"/>
                  </a:lnTo>
                  <a:lnTo>
                    <a:pt x="136055" y="554659"/>
                  </a:lnTo>
                  <a:lnTo>
                    <a:pt x="177342" y="572820"/>
                  </a:lnTo>
                  <a:lnTo>
                    <a:pt x="221932" y="583666"/>
                  </a:lnTo>
                  <a:lnTo>
                    <a:pt x="269036" y="586511"/>
                  </a:lnTo>
                  <a:lnTo>
                    <a:pt x="315912" y="580936"/>
                  </a:lnTo>
                  <a:lnTo>
                    <a:pt x="351218" y="570115"/>
                  </a:lnTo>
                  <a:lnTo>
                    <a:pt x="359778" y="567499"/>
                  </a:lnTo>
                  <a:lnTo>
                    <a:pt x="399935" y="546963"/>
                  </a:lnTo>
                  <a:lnTo>
                    <a:pt x="435673" y="520103"/>
                  </a:lnTo>
                  <a:lnTo>
                    <a:pt x="466255" y="487667"/>
                  </a:lnTo>
                  <a:lnTo>
                    <a:pt x="490982" y="450418"/>
                  </a:lnTo>
                  <a:lnTo>
                    <a:pt x="509130" y="409117"/>
                  </a:lnTo>
                  <a:lnTo>
                    <a:pt x="519976" y="364515"/>
                  </a:lnTo>
                  <a:lnTo>
                    <a:pt x="522808" y="317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8927083" y="3048965"/>
            <a:ext cx="5962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2-5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yrs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8960305" y="4515947"/>
            <a:ext cx="523240" cy="586740"/>
            <a:chOff x="8960305" y="4515947"/>
            <a:chExt cx="523240" cy="586740"/>
          </a:xfrm>
        </p:grpSpPr>
        <p:sp>
          <p:nvSpPr>
            <p:cNvPr id="45" name="object 45" descr=""/>
            <p:cNvSpPr/>
            <p:nvPr/>
          </p:nvSpPr>
          <p:spPr>
            <a:xfrm>
              <a:off x="9057132" y="4677156"/>
              <a:ext cx="347980" cy="347980"/>
            </a:xfrm>
            <a:custGeom>
              <a:avLst/>
              <a:gdLst/>
              <a:ahLst/>
              <a:cxnLst/>
              <a:rect l="l" t="t" r="r" b="b"/>
              <a:pathLst>
                <a:path w="347979" h="347979">
                  <a:moveTo>
                    <a:pt x="173736" y="0"/>
                  </a:moveTo>
                  <a:lnTo>
                    <a:pt x="127529" y="6201"/>
                  </a:lnTo>
                  <a:lnTo>
                    <a:pt x="86021" y="23706"/>
                  </a:lnTo>
                  <a:lnTo>
                    <a:pt x="50863" y="50863"/>
                  </a:lnTo>
                  <a:lnTo>
                    <a:pt x="23706" y="86021"/>
                  </a:lnTo>
                  <a:lnTo>
                    <a:pt x="6201" y="127529"/>
                  </a:lnTo>
                  <a:lnTo>
                    <a:pt x="0" y="173736"/>
                  </a:lnTo>
                  <a:lnTo>
                    <a:pt x="6201" y="219942"/>
                  </a:lnTo>
                  <a:lnTo>
                    <a:pt x="23706" y="261450"/>
                  </a:lnTo>
                  <a:lnTo>
                    <a:pt x="50863" y="296608"/>
                  </a:lnTo>
                  <a:lnTo>
                    <a:pt x="86021" y="323765"/>
                  </a:lnTo>
                  <a:lnTo>
                    <a:pt x="127529" y="341270"/>
                  </a:lnTo>
                  <a:lnTo>
                    <a:pt x="173736" y="347472"/>
                  </a:lnTo>
                  <a:lnTo>
                    <a:pt x="219942" y="341270"/>
                  </a:lnTo>
                  <a:lnTo>
                    <a:pt x="261450" y="323765"/>
                  </a:lnTo>
                  <a:lnTo>
                    <a:pt x="296608" y="296608"/>
                  </a:lnTo>
                  <a:lnTo>
                    <a:pt x="323765" y="261450"/>
                  </a:lnTo>
                  <a:lnTo>
                    <a:pt x="341270" y="219942"/>
                  </a:lnTo>
                  <a:lnTo>
                    <a:pt x="347472" y="173736"/>
                  </a:lnTo>
                  <a:lnTo>
                    <a:pt x="341270" y="127529"/>
                  </a:lnTo>
                  <a:lnTo>
                    <a:pt x="323765" y="86021"/>
                  </a:lnTo>
                  <a:lnTo>
                    <a:pt x="296608" y="50863"/>
                  </a:lnTo>
                  <a:lnTo>
                    <a:pt x="261450" y="23706"/>
                  </a:lnTo>
                  <a:lnTo>
                    <a:pt x="219942" y="6201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960295" y="4515954"/>
              <a:ext cx="523240" cy="586740"/>
            </a:xfrm>
            <a:custGeom>
              <a:avLst/>
              <a:gdLst/>
              <a:ahLst/>
              <a:cxnLst/>
              <a:rect l="l" t="t" r="r" b="b"/>
              <a:pathLst>
                <a:path w="523240" h="586739">
                  <a:moveTo>
                    <a:pt x="443585" y="316382"/>
                  </a:moveTo>
                  <a:lnTo>
                    <a:pt x="435178" y="269176"/>
                  </a:lnTo>
                  <a:lnTo>
                    <a:pt x="415353" y="226822"/>
                  </a:lnTo>
                  <a:lnTo>
                    <a:pt x="385635" y="191135"/>
                  </a:lnTo>
                  <a:lnTo>
                    <a:pt x="347586" y="163982"/>
                  </a:lnTo>
                  <a:lnTo>
                    <a:pt x="302704" y="147193"/>
                  </a:lnTo>
                  <a:lnTo>
                    <a:pt x="299148" y="162610"/>
                  </a:lnTo>
                  <a:lnTo>
                    <a:pt x="341134" y="178181"/>
                  </a:lnTo>
                  <a:lnTo>
                    <a:pt x="376339" y="203365"/>
                  </a:lnTo>
                  <a:lnTo>
                    <a:pt x="403567" y="236270"/>
                  </a:lnTo>
                  <a:lnTo>
                    <a:pt x="421614" y="274980"/>
                  </a:lnTo>
                  <a:lnTo>
                    <a:pt x="429272" y="317588"/>
                  </a:lnTo>
                  <a:lnTo>
                    <a:pt x="425335" y="362216"/>
                  </a:lnTo>
                  <a:lnTo>
                    <a:pt x="409765" y="404215"/>
                  </a:lnTo>
                  <a:lnTo>
                    <a:pt x="384594" y="439432"/>
                  </a:lnTo>
                  <a:lnTo>
                    <a:pt x="351701" y="466674"/>
                  </a:lnTo>
                  <a:lnTo>
                    <a:pt x="313004" y="484720"/>
                  </a:lnTo>
                  <a:lnTo>
                    <a:pt x="270395" y="492379"/>
                  </a:lnTo>
                  <a:lnTo>
                    <a:pt x="225793" y="488454"/>
                  </a:lnTo>
                  <a:lnTo>
                    <a:pt x="183807" y="472884"/>
                  </a:lnTo>
                  <a:lnTo>
                    <a:pt x="148602" y="447700"/>
                  </a:lnTo>
                  <a:lnTo>
                    <a:pt x="121373" y="414794"/>
                  </a:lnTo>
                  <a:lnTo>
                    <a:pt x="103327" y="376085"/>
                  </a:lnTo>
                  <a:lnTo>
                    <a:pt x="95669" y="333527"/>
                  </a:lnTo>
                  <a:lnTo>
                    <a:pt x="99593" y="288861"/>
                  </a:lnTo>
                  <a:lnTo>
                    <a:pt x="114757" y="247675"/>
                  </a:lnTo>
                  <a:lnTo>
                    <a:pt x="139420" y="212661"/>
                  </a:lnTo>
                  <a:lnTo>
                    <a:pt x="171907" y="185229"/>
                  </a:lnTo>
                  <a:lnTo>
                    <a:pt x="210566" y="166789"/>
                  </a:lnTo>
                  <a:lnTo>
                    <a:pt x="253695" y="158762"/>
                  </a:lnTo>
                  <a:lnTo>
                    <a:pt x="253784" y="277926"/>
                  </a:lnTo>
                  <a:lnTo>
                    <a:pt x="239306" y="284060"/>
                  </a:lnTo>
                  <a:lnTo>
                    <a:pt x="228688" y="294894"/>
                  </a:lnTo>
                  <a:lnTo>
                    <a:pt x="222897" y="308927"/>
                  </a:lnTo>
                  <a:lnTo>
                    <a:pt x="222935" y="324650"/>
                  </a:lnTo>
                  <a:lnTo>
                    <a:pt x="229057" y="339128"/>
                  </a:lnTo>
                  <a:lnTo>
                    <a:pt x="239877" y="349758"/>
                  </a:lnTo>
                  <a:lnTo>
                    <a:pt x="253898" y="355549"/>
                  </a:lnTo>
                  <a:lnTo>
                    <a:pt x="269519" y="355549"/>
                  </a:lnTo>
                  <a:lnTo>
                    <a:pt x="300469" y="324650"/>
                  </a:lnTo>
                  <a:lnTo>
                    <a:pt x="300482" y="308927"/>
                  </a:lnTo>
                  <a:lnTo>
                    <a:pt x="299999" y="307479"/>
                  </a:lnTo>
                  <a:lnTo>
                    <a:pt x="285445" y="285572"/>
                  </a:lnTo>
                  <a:lnTo>
                    <a:pt x="285445" y="316725"/>
                  </a:lnTo>
                  <a:lnTo>
                    <a:pt x="283578" y="325970"/>
                  </a:lnTo>
                  <a:lnTo>
                    <a:pt x="278498" y="333527"/>
                  </a:lnTo>
                  <a:lnTo>
                    <a:pt x="270941" y="338620"/>
                  </a:lnTo>
                  <a:lnTo>
                    <a:pt x="261696" y="340487"/>
                  </a:lnTo>
                  <a:lnTo>
                    <a:pt x="252463" y="338620"/>
                  </a:lnTo>
                  <a:lnTo>
                    <a:pt x="244906" y="333527"/>
                  </a:lnTo>
                  <a:lnTo>
                    <a:pt x="239814" y="325970"/>
                  </a:lnTo>
                  <a:lnTo>
                    <a:pt x="237947" y="316725"/>
                  </a:lnTo>
                  <a:lnTo>
                    <a:pt x="239814" y="307479"/>
                  </a:lnTo>
                  <a:lnTo>
                    <a:pt x="244906" y="299923"/>
                  </a:lnTo>
                  <a:lnTo>
                    <a:pt x="252374" y="294894"/>
                  </a:lnTo>
                  <a:lnTo>
                    <a:pt x="252171" y="294894"/>
                  </a:lnTo>
                  <a:lnTo>
                    <a:pt x="261696" y="292976"/>
                  </a:lnTo>
                  <a:lnTo>
                    <a:pt x="271221" y="294894"/>
                  </a:lnTo>
                  <a:lnTo>
                    <a:pt x="271030" y="294894"/>
                  </a:lnTo>
                  <a:lnTo>
                    <a:pt x="278498" y="299923"/>
                  </a:lnTo>
                  <a:lnTo>
                    <a:pt x="283578" y="307479"/>
                  </a:lnTo>
                  <a:lnTo>
                    <a:pt x="285369" y="316382"/>
                  </a:lnTo>
                  <a:lnTo>
                    <a:pt x="285445" y="316725"/>
                  </a:lnTo>
                  <a:lnTo>
                    <a:pt x="285445" y="285572"/>
                  </a:lnTo>
                  <a:lnTo>
                    <a:pt x="280555" y="281901"/>
                  </a:lnTo>
                  <a:lnTo>
                    <a:pt x="269608" y="277926"/>
                  </a:lnTo>
                  <a:lnTo>
                    <a:pt x="269608" y="158762"/>
                  </a:lnTo>
                  <a:lnTo>
                    <a:pt x="269608" y="110858"/>
                  </a:lnTo>
                  <a:lnTo>
                    <a:pt x="253784" y="110858"/>
                  </a:lnTo>
                  <a:lnTo>
                    <a:pt x="253784" y="142722"/>
                  </a:lnTo>
                  <a:lnTo>
                    <a:pt x="205778" y="151371"/>
                  </a:lnTo>
                  <a:lnTo>
                    <a:pt x="163182" y="171640"/>
                  </a:lnTo>
                  <a:lnTo>
                    <a:pt x="127685" y="201701"/>
                  </a:lnTo>
                  <a:lnTo>
                    <a:pt x="100914" y="239750"/>
                  </a:lnTo>
                  <a:lnTo>
                    <a:pt x="85305" y="281901"/>
                  </a:lnTo>
                  <a:lnTo>
                    <a:pt x="80200" y="332587"/>
                  </a:lnTo>
                  <a:lnTo>
                    <a:pt x="88836" y="380606"/>
                  </a:lnTo>
                  <a:lnTo>
                    <a:pt x="109093" y="423202"/>
                  </a:lnTo>
                  <a:lnTo>
                    <a:pt x="139141" y="458724"/>
                  </a:lnTo>
                  <a:lnTo>
                    <a:pt x="177177" y="485508"/>
                  </a:lnTo>
                  <a:lnTo>
                    <a:pt x="221399" y="501891"/>
                  </a:lnTo>
                  <a:lnTo>
                    <a:pt x="269989" y="506222"/>
                  </a:lnTo>
                  <a:lnTo>
                    <a:pt x="318008" y="497573"/>
                  </a:lnTo>
                  <a:lnTo>
                    <a:pt x="328917" y="492379"/>
                  </a:lnTo>
                  <a:lnTo>
                    <a:pt x="360591" y="477316"/>
                  </a:lnTo>
                  <a:lnTo>
                    <a:pt x="396100" y="447255"/>
                  </a:lnTo>
                  <a:lnTo>
                    <a:pt x="422871" y="409206"/>
                  </a:lnTo>
                  <a:lnTo>
                    <a:pt x="439254" y="364985"/>
                  </a:lnTo>
                  <a:lnTo>
                    <a:pt x="443484" y="317588"/>
                  </a:lnTo>
                  <a:lnTo>
                    <a:pt x="443585" y="316382"/>
                  </a:lnTo>
                  <a:close/>
                </a:path>
                <a:path w="523240" h="586739">
                  <a:moveTo>
                    <a:pt x="522808" y="317385"/>
                  </a:moveTo>
                  <a:lnTo>
                    <a:pt x="515531" y="263207"/>
                  </a:lnTo>
                  <a:lnTo>
                    <a:pt x="507098" y="239547"/>
                  </a:lnTo>
                  <a:lnTo>
                    <a:pt x="507098" y="324650"/>
                  </a:lnTo>
                  <a:lnTo>
                    <a:pt x="502056" y="374116"/>
                  </a:lnTo>
                  <a:lnTo>
                    <a:pt x="487705" y="420192"/>
                  </a:lnTo>
                  <a:lnTo>
                    <a:pt x="465048" y="461886"/>
                  </a:lnTo>
                  <a:lnTo>
                    <a:pt x="435038" y="498221"/>
                  </a:lnTo>
                  <a:lnTo>
                    <a:pt x="398678" y="528193"/>
                  </a:lnTo>
                  <a:lnTo>
                    <a:pt x="356933" y="550824"/>
                  </a:lnTo>
                  <a:lnTo>
                    <a:pt x="310984" y="565124"/>
                  </a:lnTo>
                  <a:lnTo>
                    <a:pt x="310667" y="565124"/>
                  </a:lnTo>
                  <a:lnTo>
                    <a:pt x="261696" y="570115"/>
                  </a:lnTo>
                  <a:lnTo>
                    <a:pt x="212242" y="565124"/>
                  </a:lnTo>
                  <a:lnTo>
                    <a:pt x="166179" y="550824"/>
                  </a:lnTo>
                  <a:lnTo>
                    <a:pt x="124498" y="528193"/>
                  </a:lnTo>
                  <a:lnTo>
                    <a:pt x="88188" y="498221"/>
                  </a:lnTo>
                  <a:lnTo>
                    <a:pt x="58216" y="461886"/>
                  </a:lnTo>
                  <a:lnTo>
                    <a:pt x="35598" y="420192"/>
                  </a:lnTo>
                  <a:lnTo>
                    <a:pt x="21297" y="374116"/>
                  </a:lnTo>
                  <a:lnTo>
                    <a:pt x="16306" y="324650"/>
                  </a:lnTo>
                  <a:lnTo>
                    <a:pt x="21297" y="275170"/>
                  </a:lnTo>
                  <a:lnTo>
                    <a:pt x="35598" y="229095"/>
                  </a:lnTo>
                  <a:lnTo>
                    <a:pt x="58216" y="187401"/>
                  </a:lnTo>
                  <a:lnTo>
                    <a:pt x="88188" y="151079"/>
                  </a:lnTo>
                  <a:lnTo>
                    <a:pt x="124498" y="121107"/>
                  </a:lnTo>
                  <a:lnTo>
                    <a:pt x="166179" y="98475"/>
                  </a:lnTo>
                  <a:lnTo>
                    <a:pt x="212242" y="84162"/>
                  </a:lnTo>
                  <a:lnTo>
                    <a:pt x="261696" y="79184"/>
                  </a:lnTo>
                  <a:lnTo>
                    <a:pt x="311150" y="84162"/>
                  </a:lnTo>
                  <a:lnTo>
                    <a:pt x="357225" y="98475"/>
                  </a:lnTo>
                  <a:lnTo>
                    <a:pt x="398907" y="121107"/>
                  </a:lnTo>
                  <a:lnTo>
                    <a:pt x="435216" y="151079"/>
                  </a:lnTo>
                  <a:lnTo>
                    <a:pt x="465188" y="187401"/>
                  </a:lnTo>
                  <a:lnTo>
                    <a:pt x="487807" y="229095"/>
                  </a:lnTo>
                  <a:lnTo>
                    <a:pt x="502107" y="275170"/>
                  </a:lnTo>
                  <a:lnTo>
                    <a:pt x="507098" y="324650"/>
                  </a:lnTo>
                  <a:lnTo>
                    <a:pt x="507098" y="239547"/>
                  </a:lnTo>
                  <a:lnTo>
                    <a:pt x="497370" y="212229"/>
                  </a:lnTo>
                  <a:lnTo>
                    <a:pt x="469125" y="166090"/>
                  </a:lnTo>
                  <a:lnTo>
                    <a:pt x="431558" y="126365"/>
                  </a:lnTo>
                  <a:lnTo>
                    <a:pt x="441579" y="116332"/>
                  </a:lnTo>
                  <a:lnTo>
                    <a:pt x="465201" y="92684"/>
                  </a:lnTo>
                  <a:lnTo>
                    <a:pt x="468236" y="89547"/>
                  </a:lnTo>
                  <a:lnTo>
                    <a:pt x="468147" y="84543"/>
                  </a:lnTo>
                  <a:lnTo>
                    <a:pt x="461949" y="78549"/>
                  </a:lnTo>
                  <a:lnTo>
                    <a:pt x="457073" y="78549"/>
                  </a:lnTo>
                  <a:lnTo>
                    <a:pt x="454012" y="81495"/>
                  </a:lnTo>
                  <a:lnTo>
                    <a:pt x="419176" y="116332"/>
                  </a:lnTo>
                  <a:lnTo>
                    <a:pt x="385229" y="94488"/>
                  </a:lnTo>
                  <a:lnTo>
                    <a:pt x="350621" y="79184"/>
                  </a:lnTo>
                  <a:lnTo>
                    <a:pt x="348513" y="78244"/>
                  </a:lnTo>
                  <a:lnTo>
                    <a:pt x="309753" y="67856"/>
                  </a:lnTo>
                  <a:lnTo>
                    <a:pt x="269608" y="63538"/>
                  </a:lnTo>
                  <a:lnTo>
                    <a:pt x="269608" y="15836"/>
                  </a:lnTo>
                  <a:lnTo>
                    <a:pt x="348767" y="15836"/>
                  </a:lnTo>
                  <a:lnTo>
                    <a:pt x="348767" y="0"/>
                  </a:lnTo>
                  <a:lnTo>
                    <a:pt x="174625" y="0"/>
                  </a:lnTo>
                  <a:lnTo>
                    <a:pt x="174625" y="15836"/>
                  </a:lnTo>
                  <a:lnTo>
                    <a:pt x="253784" y="15836"/>
                  </a:lnTo>
                  <a:lnTo>
                    <a:pt x="253784" y="63538"/>
                  </a:lnTo>
                  <a:lnTo>
                    <a:pt x="206921" y="69126"/>
                  </a:lnTo>
                  <a:lnTo>
                    <a:pt x="163055" y="82562"/>
                  </a:lnTo>
                  <a:lnTo>
                    <a:pt x="122897" y="103085"/>
                  </a:lnTo>
                  <a:lnTo>
                    <a:pt x="87160" y="129946"/>
                  </a:lnTo>
                  <a:lnTo>
                    <a:pt x="56578" y="162382"/>
                  </a:lnTo>
                  <a:lnTo>
                    <a:pt x="31851" y="199631"/>
                  </a:lnTo>
                  <a:lnTo>
                    <a:pt x="13703" y="240931"/>
                  </a:lnTo>
                  <a:lnTo>
                    <a:pt x="2844" y="285534"/>
                  </a:lnTo>
                  <a:lnTo>
                    <a:pt x="0" y="332651"/>
                  </a:lnTo>
                  <a:lnTo>
                    <a:pt x="5588" y="379539"/>
                  </a:lnTo>
                  <a:lnTo>
                    <a:pt x="19024" y="423418"/>
                  </a:lnTo>
                  <a:lnTo>
                    <a:pt x="39547" y="463588"/>
                  </a:lnTo>
                  <a:lnTo>
                    <a:pt x="66395" y="499338"/>
                  </a:lnTo>
                  <a:lnTo>
                    <a:pt x="98818" y="529932"/>
                  </a:lnTo>
                  <a:lnTo>
                    <a:pt x="136055" y="554659"/>
                  </a:lnTo>
                  <a:lnTo>
                    <a:pt x="177342" y="572820"/>
                  </a:lnTo>
                  <a:lnTo>
                    <a:pt x="221932" y="583666"/>
                  </a:lnTo>
                  <a:lnTo>
                    <a:pt x="269036" y="586511"/>
                  </a:lnTo>
                  <a:lnTo>
                    <a:pt x="315912" y="580936"/>
                  </a:lnTo>
                  <a:lnTo>
                    <a:pt x="351218" y="570115"/>
                  </a:lnTo>
                  <a:lnTo>
                    <a:pt x="359778" y="567499"/>
                  </a:lnTo>
                  <a:lnTo>
                    <a:pt x="399935" y="546963"/>
                  </a:lnTo>
                  <a:lnTo>
                    <a:pt x="435673" y="520103"/>
                  </a:lnTo>
                  <a:lnTo>
                    <a:pt x="466255" y="487667"/>
                  </a:lnTo>
                  <a:lnTo>
                    <a:pt x="490982" y="450418"/>
                  </a:lnTo>
                  <a:lnTo>
                    <a:pt x="509130" y="409117"/>
                  </a:lnTo>
                  <a:lnTo>
                    <a:pt x="519976" y="364515"/>
                  </a:lnTo>
                  <a:lnTo>
                    <a:pt x="522808" y="317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8927083" y="5136337"/>
            <a:ext cx="5962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1-2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yrs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8951161" y="1438991"/>
            <a:ext cx="523240" cy="586740"/>
            <a:chOff x="8951161" y="1438991"/>
            <a:chExt cx="523240" cy="586740"/>
          </a:xfrm>
        </p:grpSpPr>
        <p:sp>
          <p:nvSpPr>
            <p:cNvPr id="49" name="object 49" descr=""/>
            <p:cNvSpPr/>
            <p:nvPr/>
          </p:nvSpPr>
          <p:spPr>
            <a:xfrm>
              <a:off x="9038843" y="1591055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022" y="0"/>
                  </a:moveTo>
                  <a:lnTo>
                    <a:pt x="129248" y="6291"/>
                  </a:lnTo>
                  <a:lnTo>
                    <a:pt x="87206" y="24045"/>
                  </a:lnTo>
                  <a:lnTo>
                    <a:pt x="51577" y="51577"/>
                  </a:lnTo>
                  <a:lnTo>
                    <a:pt x="24045" y="87206"/>
                  </a:lnTo>
                  <a:lnTo>
                    <a:pt x="6291" y="129248"/>
                  </a:lnTo>
                  <a:lnTo>
                    <a:pt x="0" y="176022"/>
                  </a:lnTo>
                  <a:lnTo>
                    <a:pt x="6291" y="222795"/>
                  </a:lnTo>
                  <a:lnTo>
                    <a:pt x="24045" y="264837"/>
                  </a:lnTo>
                  <a:lnTo>
                    <a:pt x="51577" y="300466"/>
                  </a:lnTo>
                  <a:lnTo>
                    <a:pt x="87206" y="327998"/>
                  </a:lnTo>
                  <a:lnTo>
                    <a:pt x="129248" y="345752"/>
                  </a:lnTo>
                  <a:lnTo>
                    <a:pt x="176022" y="352044"/>
                  </a:lnTo>
                  <a:lnTo>
                    <a:pt x="222795" y="345752"/>
                  </a:lnTo>
                  <a:lnTo>
                    <a:pt x="264837" y="327998"/>
                  </a:lnTo>
                  <a:lnTo>
                    <a:pt x="300466" y="300466"/>
                  </a:lnTo>
                  <a:lnTo>
                    <a:pt x="327998" y="264837"/>
                  </a:lnTo>
                  <a:lnTo>
                    <a:pt x="345752" y="222795"/>
                  </a:lnTo>
                  <a:lnTo>
                    <a:pt x="352044" y="176022"/>
                  </a:lnTo>
                  <a:lnTo>
                    <a:pt x="345752" y="129248"/>
                  </a:lnTo>
                  <a:lnTo>
                    <a:pt x="327998" y="87206"/>
                  </a:lnTo>
                  <a:lnTo>
                    <a:pt x="300466" y="51577"/>
                  </a:lnTo>
                  <a:lnTo>
                    <a:pt x="264837" y="24045"/>
                  </a:lnTo>
                  <a:lnTo>
                    <a:pt x="222795" y="6291"/>
                  </a:lnTo>
                  <a:lnTo>
                    <a:pt x="17602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212579" y="1591055"/>
              <a:ext cx="178435" cy="352425"/>
            </a:xfrm>
            <a:custGeom>
              <a:avLst/>
              <a:gdLst/>
              <a:ahLst/>
              <a:cxnLst/>
              <a:rect l="l" t="t" r="r" b="b"/>
              <a:pathLst>
                <a:path w="178434" h="352425">
                  <a:moveTo>
                    <a:pt x="0" y="0"/>
                  </a:moveTo>
                  <a:lnTo>
                    <a:pt x="0" y="352044"/>
                  </a:lnTo>
                  <a:lnTo>
                    <a:pt x="47383" y="345752"/>
                  </a:lnTo>
                  <a:lnTo>
                    <a:pt x="89972" y="327998"/>
                  </a:lnTo>
                  <a:lnTo>
                    <a:pt x="126063" y="300466"/>
                  </a:lnTo>
                  <a:lnTo>
                    <a:pt x="153952" y="264837"/>
                  </a:lnTo>
                  <a:lnTo>
                    <a:pt x="171935" y="222795"/>
                  </a:lnTo>
                  <a:lnTo>
                    <a:pt x="178308" y="176022"/>
                  </a:lnTo>
                  <a:lnTo>
                    <a:pt x="171935" y="129204"/>
                  </a:lnTo>
                  <a:lnTo>
                    <a:pt x="153952" y="87150"/>
                  </a:lnTo>
                  <a:lnTo>
                    <a:pt x="126063" y="51530"/>
                  </a:lnTo>
                  <a:lnTo>
                    <a:pt x="89972" y="24017"/>
                  </a:lnTo>
                  <a:lnTo>
                    <a:pt x="47383" y="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951150" y="1438998"/>
              <a:ext cx="523240" cy="586740"/>
            </a:xfrm>
            <a:custGeom>
              <a:avLst/>
              <a:gdLst/>
              <a:ahLst/>
              <a:cxnLst/>
              <a:rect l="l" t="t" r="r" b="b"/>
              <a:pathLst>
                <a:path w="523240" h="586739">
                  <a:moveTo>
                    <a:pt x="443585" y="316382"/>
                  </a:moveTo>
                  <a:lnTo>
                    <a:pt x="435178" y="269176"/>
                  </a:lnTo>
                  <a:lnTo>
                    <a:pt x="415353" y="226822"/>
                  </a:lnTo>
                  <a:lnTo>
                    <a:pt x="385635" y="191135"/>
                  </a:lnTo>
                  <a:lnTo>
                    <a:pt x="347586" y="163982"/>
                  </a:lnTo>
                  <a:lnTo>
                    <a:pt x="302704" y="147193"/>
                  </a:lnTo>
                  <a:lnTo>
                    <a:pt x="299148" y="162610"/>
                  </a:lnTo>
                  <a:lnTo>
                    <a:pt x="341134" y="178181"/>
                  </a:lnTo>
                  <a:lnTo>
                    <a:pt x="376339" y="203365"/>
                  </a:lnTo>
                  <a:lnTo>
                    <a:pt x="403567" y="236270"/>
                  </a:lnTo>
                  <a:lnTo>
                    <a:pt x="421614" y="274980"/>
                  </a:lnTo>
                  <a:lnTo>
                    <a:pt x="429272" y="317588"/>
                  </a:lnTo>
                  <a:lnTo>
                    <a:pt x="425335" y="362216"/>
                  </a:lnTo>
                  <a:lnTo>
                    <a:pt x="409765" y="404215"/>
                  </a:lnTo>
                  <a:lnTo>
                    <a:pt x="384594" y="439432"/>
                  </a:lnTo>
                  <a:lnTo>
                    <a:pt x="351701" y="466674"/>
                  </a:lnTo>
                  <a:lnTo>
                    <a:pt x="313004" y="484720"/>
                  </a:lnTo>
                  <a:lnTo>
                    <a:pt x="270395" y="492379"/>
                  </a:lnTo>
                  <a:lnTo>
                    <a:pt x="225793" y="488454"/>
                  </a:lnTo>
                  <a:lnTo>
                    <a:pt x="183807" y="472884"/>
                  </a:lnTo>
                  <a:lnTo>
                    <a:pt x="148602" y="447700"/>
                  </a:lnTo>
                  <a:lnTo>
                    <a:pt x="121373" y="414794"/>
                  </a:lnTo>
                  <a:lnTo>
                    <a:pt x="103327" y="376085"/>
                  </a:lnTo>
                  <a:lnTo>
                    <a:pt x="95669" y="333527"/>
                  </a:lnTo>
                  <a:lnTo>
                    <a:pt x="99593" y="288861"/>
                  </a:lnTo>
                  <a:lnTo>
                    <a:pt x="114757" y="247675"/>
                  </a:lnTo>
                  <a:lnTo>
                    <a:pt x="139420" y="212661"/>
                  </a:lnTo>
                  <a:lnTo>
                    <a:pt x="171907" y="185229"/>
                  </a:lnTo>
                  <a:lnTo>
                    <a:pt x="210566" y="166789"/>
                  </a:lnTo>
                  <a:lnTo>
                    <a:pt x="253695" y="158762"/>
                  </a:lnTo>
                  <a:lnTo>
                    <a:pt x="253784" y="277926"/>
                  </a:lnTo>
                  <a:lnTo>
                    <a:pt x="239306" y="284060"/>
                  </a:lnTo>
                  <a:lnTo>
                    <a:pt x="228688" y="294894"/>
                  </a:lnTo>
                  <a:lnTo>
                    <a:pt x="222897" y="308927"/>
                  </a:lnTo>
                  <a:lnTo>
                    <a:pt x="222935" y="324650"/>
                  </a:lnTo>
                  <a:lnTo>
                    <a:pt x="229057" y="339128"/>
                  </a:lnTo>
                  <a:lnTo>
                    <a:pt x="239877" y="349758"/>
                  </a:lnTo>
                  <a:lnTo>
                    <a:pt x="253898" y="355549"/>
                  </a:lnTo>
                  <a:lnTo>
                    <a:pt x="269519" y="355549"/>
                  </a:lnTo>
                  <a:lnTo>
                    <a:pt x="300469" y="324650"/>
                  </a:lnTo>
                  <a:lnTo>
                    <a:pt x="300482" y="308927"/>
                  </a:lnTo>
                  <a:lnTo>
                    <a:pt x="299999" y="307479"/>
                  </a:lnTo>
                  <a:lnTo>
                    <a:pt x="285445" y="285572"/>
                  </a:lnTo>
                  <a:lnTo>
                    <a:pt x="285445" y="316725"/>
                  </a:lnTo>
                  <a:lnTo>
                    <a:pt x="283578" y="325970"/>
                  </a:lnTo>
                  <a:lnTo>
                    <a:pt x="278498" y="333527"/>
                  </a:lnTo>
                  <a:lnTo>
                    <a:pt x="270941" y="338620"/>
                  </a:lnTo>
                  <a:lnTo>
                    <a:pt x="261696" y="340487"/>
                  </a:lnTo>
                  <a:lnTo>
                    <a:pt x="252463" y="338620"/>
                  </a:lnTo>
                  <a:lnTo>
                    <a:pt x="244906" y="333527"/>
                  </a:lnTo>
                  <a:lnTo>
                    <a:pt x="239814" y="325970"/>
                  </a:lnTo>
                  <a:lnTo>
                    <a:pt x="237947" y="316725"/>
                  </a:lnTo>
                  <a:lnTo>
                    <a:pt x="239814" y="307479"/>
                  </a:lnTo>
                  <a:lnTo>
                    <a:pt x="244906" y="299923"/>
                  </a:lnTo>
                  <a:lnTo>
                    <a:pt x="252374" y="294894"/>
                  </a:lnTo>
                  <a:lnTo>
                    <a:pt x="252171" y="294894"/>
                  </a:lnTo>
                  <a:lnTo>
                    <a:pt x="261696" y="292976"/>
                  </a:lnTo>
                  <a:lnTo>
                    <a:pt x="271221" y="294894"/>
                  </a:lnTo>
                  <a:lnTo>
                    <a:pt x="271030" y="294894"/>
                  </a:lnTo>
                  <a:lnTo>
                    <a:pt x="278498" y="299923"/>
                  </a:lnTo>
                  <a:lnTo>
                    <a:pt x="283578" y="307479"/>
                  </a:lnTo>
                  <a:lnTo>
                    <a:pt x="285369" y="316382"/>
                  </a:lnTo>
                  <a:lnTo>
                    <a:pt x="285445" y="316725"/>
                  </a:lnTo>
                  <a:lnTo>
                    <a:pt x="285445" y="285572"/>
                  </a:lnTo>
                  <a:lnTo>
                    <a:pt x="280555" y="281901"/>
                  </a:lnTo>
                  <a:lnTo>
                    <a:pt x="269608" y="277926"/>
                  </a:lnTo>
                  <a:lnTo>
                    <a:pt x="269608" y="158762"/>
                  </a:lnTo>
                  <a:lnTo>
                    <a:pt x="269608" y="110858"/>
                  </a:lnTo>
                  <a:lnTo>
                    <a:pt x="253784" y="110858"/>
                  </a:lnTo>
                  <a:lnTo>
                    <a:pt x="253784" y="142722"/>
                  </a:lnTo>
                  <a:lnTo>
                    <a:pt x="205778" y="151371"/>
                  </a:lnTo>
                  <a:lnTo>
                    <a:pt x="163182" y="171640"/>
                  </a:lnTo>
                  <a:lnTo>
                    <a:pt x="127685" y="201701"/>
                  </a:lnTo>
                  <a:lnTo>
                    <a:pt x="100914" y="239750"/>
                  </a:lnTo>
                  <a:lnTo>
                    <a:pt x="85305" y="281901"/>
                  </a:lnTo>
                  <a:lnTo>
                    <a:pt x="80200" y="332587"/>
                  </a:lnTo>
                  <a:lnTo>
                    <a:pt x="88836" y="380606"/>
                  </a:lnTo>
                  <a:lnTo>
                    <a:pt x="109093" y="423202"/>
                  </a:lnTo>
                  <a:lnTo>
                    <a:pt x="139141" y="458724"/>
                  </a:lnTo>
                  <a:lnTo>
                    <a:pt x="177177" y="485508"/>
                  </a:lnTo>
                  <a:lnTo>
                    <a:pt x="221399" y="501891"/>
                  </a:lnTo>
                  <a:lnTo>
                    <a:pt x="269989" y="506222"/>
                  </a:lnTo>
                  <a:lnTo>
                    <a:pt x="318008" y="497573"/>
                  </a:lnTo>
                  <a:lnTo>
                    <a:pt x="328917" y="492379"/>
                  </a:lnTo>
                  <a:lnTo>
                    <a:pt x="360591" y="477316"/>
                  </a:lnTo>
                  <a:lnTo>
                    <a:pt x="396100" y="447255"/>
                  </a:lnTo>
                  <a:lnTo>
                    <a:pt x="422871" y="409206"/>
                  </a:lnTo>
                  <a:lnTo>
                    <a:pt x="439254" y="364985"/>
                  </a:lnTo>
                  <a:lnTo>
                    <a:pt x="443484" y="317588"/>
                  </a:lnTo>
                  <a:lnTo>
                    <a:pt x="443585" y="316382"/>
                  </a:lnTo>
                  <a:close/>
                </a:path>
                <a:path w="523240" h="586739">
                  <a:moveTo>
                    <a:pt x="522808" y="317385"/>
                  </a:moveTo>
                  <a:lnTo>
                    <a:pt x="515531" y="263207"/>
                  </a:lnTo>
                  <a:lnTo>
                    <a:pt x="507098" y="239547"/>
                  </a:lnTo>
                  <a:lnTo>
                    <a:pt x="507098" y="324650"/>
                  </a:lnTo>
                  <a:lnTo>
                    <a:pt x="502056" y="374116"/>
                  </a:lnTo>
                  <a:lnTo>
                    <a:pt x="487705" y="420192"/>
                  </a:lnTo>
                  <a:lnTo>
                    <a:pt x="465048" y="461886"/>
                  </a:lnTo>
                  <a:lnTo>
                    <a:pt x="435038" y="498221"/>
                  </a:lnTo>
                  <a:lnTo>
                    <a:pt x="398678" y="528193"/>
                  </a:lnTo>
                  <a:lnTo>
                    <a:pt x="356933" y="550824"/>
                  </a:lnTo>
                  <a:lnTo>
                    <a:pt x="310984" y="565124"/>
                  </a:lnTo>
                  <a:lnTo>
                    <a:pt x="310667" y="565124"/>
                  </a:lnTo>
                  <a:lnTo>
                    <a:pt x="261696" y="570115"/>
                  </a:lnTo>
                  <a:lnTo>
                    <a:pt x="212242" y="565124"/>
                  </a:lnTo>
                  <a:lnTo>
                    <a:pt x="166179" y="550824"/>
                  </a:lnTo>
                  <a:lnTo>
                    <a:pt x="124498" y="528193"/>
                  </a:lnTo>
                  <a:lnTo>
                    <a:pt x="88188" y="498221"/>
                  </a:lnTo>
                  <a:lnTo>
                    <a:pt x="58216" y="461886"/>
                  </a:lnTo>
                  <a:lnTo>
                    <a:pt x="35598" y="420192"/>
                  </a:lnTo>
                  <a:lnTo>
                    <a:pt x="21297" y="374116"/>
                  </a:lnTo>
                  <a:lnTo>
                    <a:pt x="16306" y="324650"/>
                  </a:lnTo>
                  <a:lnTo>
                    <a:pt x="21297" y="275170"/>
                  </a:lnTo>
                  <a:lnTo>
                    <a:pt x="35598" y="229095"/>
                  </a:lnTo>
                  <a:lnTo>
                    <a:pt x="58216" y="187401"/>
                  </a:lnTo>
                  <a:lnTo>
                    <a:pt x="88188" y="151079"/>
                  </a:lnTo>
                  <a:lnTo>
                    <a:pt x="124498" y="121107"/>
                  </a:lnTo>
                  <a:lnTo>
                    <a:pt x="166179" y="98475"/>
                  </a:lnTo>
                  <a:lnTo>
                    <a:pt x="212242" y="84162"/>
                  </a:lnTo>
                  <a:lnTo>
                    <a:pt x="261696" y="79184"/>
                  </a:lnTo>
                  <a:lnTo>
                    <a:pt x="311150" y="84162"/>
                  </a:lnTo>
                  <a:lnTo>
                    <a:pt x="357225" y="98475"/>
                  </a:lnTo>
                  <a:lnTo>
                    <a:pt x="398907" y="121107"/>
                  </a:lnTo>
                  <a:lnTo>
                    <a:pt x="435216" y="151079"/>
                  </a:lnTo>
                  <a:lnTo>
                    <a:pt x="465188" y="187401"/>
                  </a:lnTo>
                  <a:lnTo>
                    <a:pt x="487807" y="229095"/>
                  </a:lnTo>
                  <a:lnTo>
                    <a:pt x="502107" y="275170"/>
                  </a:lnTo>
                  <a:lnTo>
                    <a:pt x="507098" y="324650"/>
                  </a:lnTo>
                  <a:lnTo>
                    <a:pt x="507098" y="239547"/>
                  </a:lnTo>
                  <a:lnTo>
                    <a:pt x="497370" y="212229"/>
                  </a:lnTo>
                  <a:lnTo>
                    <a:pt x="469125" y="166090"/>
                  </a:lnTo>
                  <a:lnTo>
                    <a:pt x="431558" y="126365"/>
                  </a:lnTo>
                  <a:lnTo>
                    <a:pt x="441579" y="116332"/>
                  </a:lnTo>
                  <a:lnTo>
                    <a:pt x="465201" y="92684"/>
                  </a:lnTo>
                  <a:lnTo>
                    <a:pt x="468236" y="89547"/>
                  </a:lnTo>
                  <a:lnTo>
                    <a:pt x="468147" y="84543"/>
                  </a:lnTo>
                  <a:lnTo>
                    <a:pt x="461949" y="78549"/>
                  </a:lnTo>
                  <a:lnTo>
                    <a:pt x="457073" y="78549"/>
                  </a:lnTo>
                  <a:lnTo>
                    <a:pt x="454012" y="81495"/>
                  </a:lnTo>
                  <a:lnTo>
                    <a:pt x="419176" y="116332"/>
                  </a:lnTo>
                  <a:lnTo>
                    <a:pt x="385229" y="94488"/>
                  </a:lnTo>
                  <a:lnTo>
                    <a:pt x="350621" y="79184"/>
                  </a:lnTo>
                  <a:lnTo>
                    <a:pt x="348513" y="78244"/>
                  </a:lnTo>
                  <a:lnTo>
                    <a:pt x="309753" y="67856"/>
                  </a:lnTo>
                  <a:lnTo>
                    <a:pt x="269608" y="63538"/>
                  </a:lnTo>
                  <a:lnTo>
                    <a:pt x="269608" y="15836"/>
                  </a:lnTo>
                  <a:lnTo>
                    <a:pt x="348767" y="15836"/>
                  </a:lnTo>
                  <a:lnTo>
                    <a:pt x="348767" y="0"/>
                  </a:lnTo>
                  <a:lnTo>
                    <a:pt x="174625" y="0"/>
                  </a:lnTo>
                  <a:lnTo>
                    <a:pt x="174625" y="15836"/>
                  </a:lnTo>
                  <a:lnTo>
                    <a:pt x="253784" y="15836"/>
                  </a:lnTo>
                  <a:lnTo>
                    <a:pt x="253784" y="63538"/>
                  </a:lnTo>
                  <a:lnTo>
                    <a:pt x="206921" y="69126"/>
                  </a:lnTo>
                  <a:lnTo>
                    <a:pt x="163055" y="82562"/>
                  </a:lnTo>
                  <a:lnTo>
                    <a:pt x="122897" y="103085"/>
                  </a:lnTo>
                  <a:lnTo>
                    <a:pt x="87160" y="129946"/>
                  </a:lnTo>
                  <a:lnTo>
                    <a:pt x="56578" y="162382"/>
                  </a:lnTo>
                  <a:lnTo>
                    <a:pt x="31851" y="199631"/>
                  </a:lnTo>
                  <a:lnTo>
                    <a:pt x="13703" y="240931"/>
                  </a:lnTo>
                  <a:lnTo>
                    <a:pt x="2844" y="285534"/>
                  </a:lnTo>
                  <a:lnTo>
                    <a:pt x="0" y="332651"/>
                  </a:lnTo>
                  <a:lnTo>
                    <a:pt x="5588" y="379539"/>
                  </a:lnTo>
                  <a:lnTo>
                    <a:pt x="19024" y="423418"/>
                  </a:lnTo>
                  <a:lnTo>
                    <a:pt x="39547" y="463588"/>
                  </a:lnTo>
                  <a:lnTo>
                    <a:pt x="66395" y="499338"/>
                  </a:lnTo>
                  <a:lnTo>
                    <a:pt x="98818" y="529932"/>
                  </a:lnTo>
                  <a:lnTo>
                    <a:pt x="136055" y="554659"/>
                  </a:lnTo>
                  <a:lnTo>
                    <a:pt x="177342" y="572820"/>
                  </a:lnTo>
                  <a:lnTo>
                    <a:pt x="221932" y="583666"/>
                  </a:lnTo>
                  <a:lnTo>
                    <a:pt x="269036" y="586511"/>
                  </a:lnTo>
                  <a:lnTo>
                    <a:pt x="315912" y="580936"/>
                  </a:lnTo>
                  <a:lnTo>
                    <a:pt x="351218" y="570115"/>
                  </a:lnTo>
                  <a:lnTo>
                    <a:pt x="359778" y="567499"/>
                  </a:lnTo>
                  <a:lnTo>
                    <a:pt x="399935" y="546963"/>
                  </a:lnTo>
                  <a:lnTo>
                    <a:pt x="435673" y="520103"/>
                  </a:lnTo>
                  <a:lnTo>
                    <a:pt x="466255" y="487667"/>
                  </a:lnTo>
                  <a:lnTo>
                    <a:pt x="490982" y="450418"/>
                  </a:lnTo>
                  <a:lnTo>
                    <a:pt x="509130" y="409117"/>
                  </a:lnTo>
                  <a:lnTo>
                    <a:pt x="519976" y="364515"/>
                  </a:lnTo>
                  <a:lnTo>
                    <a:pt x="522808" y="317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8927083" y="2015185"/>
            <a:ext cx="5962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3-5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yrs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8951161" y="3505535"/>
            <a:ext cx="523240" cy="586740"/>
            <a:chOff x="8951161" y="3505535"/>
            <a:chExt cx="523240" cy="586740"/>
          </a:xfrm>
        </p:grpSpPr>
        <p:sp>
          <p:nvSpPr>
            <p:cNvPr id="54" name="object 54" descr=""/>
            <p:cNvSpPr/>
            <p:nvPr/>
          </p:nvSpPr>
          <p:spPr>
            <a:xfrm>
              <a:off x="9038843" y="365760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022" y="0"/>
                  </a:moveTo>
                  <a:lnTo>
                    <a:pt x="129248" y="6291"/>
                  </a:lnTo>
                  <a:lnTo>
                    <a:pt x="87206" y="24045"/>
                  </a:lnTo>
                  <a:lnTo>
                    <a:pt x="51577" y="51577"/>
                  </a:lnTo>
                  <a:lnTo>
                    <a:pt x="24045" y="87206"/>
                  </a:lnTo>
                  <a:lnTo>
                    <a:pt x="6291" y="129248"/>
                  </a:lnTo>
                  <a:lnTo>
                    <a:pt x="0" y="176022"/>
                  </a:lnTo>
                  <a:lnTo>
                    <a:pt x="6291" y="222795"/>
                  </a:lnTo>
                  <a:lnTo>
                    <a:pt x="24045" y="264837"/>
                  </a:lnTo>
                  <a:lnTo>
                    <a:pt x="51577" y="300466"/>
                  </a:lnTo>
                  <a:lnTo>
                    <a:pt x="87206" y="327998"/>
                  </a:lnTo>
                  <a:lnTo>
                    <a:pt x="129248" y="345752"/>
                  </a:lnTo>
                  <a:lnTo>
                    <a:pt x="176022" y="352044"/>
                  </a:lnTo>
                  <a:lnTo>
                    <a:pt x="222795" y="345752"/>
                  </a:lnTo>
                  <a:lnTo>
                    <a:pt x="264837" y="327998"/>
                  </a:lnTo>
                  <a:lnTo>
                    <a:pt x="300466" y="300466"/>
                  </a:lnTo>
                  <a:lnTo>
                    <a:pt x="327998" y="264837"/>
                  </a:lnTo>
                  <a:lnTo>
                    <a:pt x="345752" y="222795"/>
                  </a:lnTo>
                  <a:lnTo>
                    <a:pt x="352044" y="176022"/>
                  </a:lnTo>
                  <a:lnTo>
                    <a:pt x="345752" y="129248"/>
                  </a:lnTo>
                  <a:lnTo>
                    <a:pt x="327998" y="87206"/>
                  </a:lnTo>
                  <a:lnTo>
                    <a:pt x="300466" y="51577"/>
                  </a:lnTo>
                  <a:lnTo>
                    <a:pt x="264837" y="24045"/>
                  </a:lnTo>
                  <a:lnTo>
                    <a:pt x="222795" y="6291"/>
                  </a:lnTo>
                  <a:lnTo>
                    <a:pt x="17602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212579" y="3657600"/>
              <a:ext cx="178435" cy="352425"/>
            </a:xfrm>
            <a:custGeom>
              <a:avLst/>
              <a:gdLst/>
              <a:ahLst/>
              <a:cxnLst/>
              <a:rect l="l" t="t" r="r" b="b"/>
              <a:pathLst>
                <a:path w="178434" h="352425">
                  <a:moveTo>
                    <a:pt x="0" y="0"/>
                  </a:moveTo>
                  <a:lnTo>
                    <a:pt x="0" y="352044"/>
                  </a:lnTo>
                  <a:lnTo>
                    <a:pt x="47383" y="345752"/>
                  </a:lnTo>
                  <a:lnTo>
                    <a:pt x="89972" y="327998"/>
                  </a:lnTo>
                  <a:lnTo>
                    <a:pt x="126063" y="300466"/>
                  </a:lnTo>
                  <a:lnTo>
                    <a:pt x="153952" y="264837"/>
                  </a:lnTo>
                  <a:lnTo>
                    <a:pt x="171935" y="222795"/>
                  </a:lnTo>
                  <a:lnTo>
                    <a:pt x="178308" y="176022"/>
                  </a:lnTo>
                  <a:lnTo>
                    <a:pt x="171935" y="129204"/>
                  </a:lnTo>
                  <a:lnTo>
                    <a:pt x="153952" y="87150"/>
                  </a:lnTo>
                  <a:lnTo>
                    <a:pt x="126063" y="51530"/>
                  </a:lnTo>
                  <a:lnTo>
                    <a:pt x="89972" y="24017"/>
                  </a:lnTo>
                  <a:lnTo>
                    <a:pt x="47383" y="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951150" y="3505542"/>
              <a:ext cx="523240" cy="586740"/>
            </a:xfrm>
            <a:custGeom>
              <a:avLst/>
              <a:gdLst/>
              <a:ahLst/>
              <a:cxnLst/>
              <a:rect l="l" t="t" r="r" b="b"/>
              <a:pathLst>
                <a:path w="523240" h="586739">
                  <a:moveTo>
                    <a:pt x="443585" y="316382"/>
                  </a:moveTo>
                  <a:lnTo>
                    <a:pt x="435178" y="269176"/>
                  </a:lnTo>
                  <a:lnTo>
                    <a:pt x="415353" y="226822"/>
                  </a:lnTo>
                  <a:lnTo>
                    <a:pt x="385635" y="191135"/>
                  </a:lnTo>
                  <a:lnTo>
                    <a:pt x="347586" y="163982"/>
                  </a:lnTo>
                  <a:lnTo>
                    <a:pt x="302704" y="147193"/>
                  </a:lnTo>
                  <a:lnTo>
                    <a:pt x="299148" y="162610"/>
                  </a:lnTo>
                  <a:lnTo>
                    <a:pt x="341134" y="178181"/>
                  </a:lnTo>
                  <a:lnTo>
                    <a:pt x="376339" y="203365"/>
                  </a:lnTo>
                  <a:lnTo>
                    <a:pt x="403567" y="236270"/>
                  </a:lnTo>
                  <a:lnTo>
                    <a:pt x="421614" y="274980"/>
                  </a:lnTo>
                  <a:lnTo>
                    <a:pt x="429272" y="317588"/>
                  </a:lnTo>
                  <a:lnTo>
                    <a:pt x="425335" y="362216"/>
                  </a:lnTo>
                  <a:lnTo>
                    <a:pt x="409765" y="404215"/>
                  </a:lnTo>
                  <a:lnTo>
                    <a:pt x="384594" y="439432"/>
                  </a:lnTo>
                  <a:lnTo>
                    <a:pt x="351701" y="466674"/>
                  </a:lnTo>
                  <a:lnTo>
                    <a:pt x="313004" y="484720"/>
                  </a:lnTo>
                  <a:lnTo>
                    <a:pt x="270395" y="492379"/>
                  </a:lnTo>
                  <a:lnTo>
                    <a:pt x="225793" y="488454"/>
                  </a:lnTo>
                  <a:lnTo>
                    <a:pt x="183807" y="472884"/>
                  </a:lnTo>
                  <a:lnTo>
                    <a:pt x="148602" y="447700"/>
                  </a:lnTo>
                  <a:lnTo>
                    <a:pt x="121373" y="414794"/>
                  </a:lnTo>
                  <a:lnTo>
                    <a:pt x="103327" y="376085"/>
                  </a:lnTo>
                  <a:lnTo>
                    <a:pt x="95669" y="333527"/>
                  </a:lnTo>
                  <a:lnTo>
                    <a:pt x="99593" y="288861"/>
                  </a:lnTo>
                  <a:lnTo>
                    <a:pt x="114757" y="247675"/>
                  </a:lnTo>
                  <a:lnTo>
                    <a:pt x="139420" y="212661"/>
                  </a:lnTo>
                  <a:lnTo>
                    <a:pt x="171907" y="185229"/>
                  </a:lnTo>
                  <a:lnTo>
                    <a:pt x="210566" y="166789"/>
                  </a:lnTo>
                  <a:lnTo>
                    <a:pt x="253695" y="158762"/>
                  </a:lnTo>
                  <a:lnTo>
                    <a:pt x="253784" y="277926"/>
                  </a:lnTo>
                  <a:lnTo>
                    <a:pt x="239306" y="284060"/>
                  </a:lnTo>
                  <a:lnTo>
                    <a:pt x="228688" y="294894"/>
                  </a:lnTo>
                  <a:lnTo>
                    <a:pt x="222897" y="308927"/>
                  </a:lnTo>
                  <a:lnTo>
                    <a:pt x="222935" y="324650"/>
                  </a:lnTo>
                  <a:lnTo>
                    <a:pt x="229057" y="339128"/>
                  </a:lnTo>
                  <a:lnTo>
                    <a:pt x="239877" y="349758"/>
                  </a:lnTo>
                  <a:lnTo>
                    <a:pt x="253898" y="355549"/>
                  </a:lnTo>
                  <a:lnTo>
                    <a:pt x="269519" y="355549"/>
                  </a:lnTo>
                  <a:lnTo>
                    <a:pt x="300469" y="324650"/>
                  </a:lnTo>
                  <a:lnTo>
                    <a:pt x="300482" y="308927"/>
                  </a:lnTo>
                  <a:lnTo>
                    <a:pt x="299999" y="307479"/>
                  </a:lnTo>
                  <a:lnTo>
                    <a:pt x="285445" y="285572"/>
                  </a:lnTo>
                  <a:lnTo>
                    <a:pt x="285445" y="316725"/>
                  </a:lnTo>
                  <a:lnTo>
                    <a:pt x="283578" y="325970"/>
                  </a:lnTo>
                  <a:lnTo>
                    <a:pt x="278498" y="333527"/>
                  </a:lnTo>
                  <a:lnTo>
                    <a:pt x="270941" y="338620"/>
                  </a:lnTo>
                  <a:lnTo>
                    <a:pt x="261696" y="340487"/>
                  </a:lnTo>
                  <a:lnTo>
                    <a:pt x="252463" y="338620"/>
                  </a:lnTo>
                  <a:lnTo>
                    <a:pt x="244906" y="333527"/>
                  </a:lnTo>
                  <a:lnTo>
                    <a:pt x="239814" y="325970"/>
                  </a:lnTo>
                  <a:lnTo>
                    <a:pt x="237947" y="316725"/>
                  </a:lnTo>
                  <a:lnTo>
                    <a:pt x="239814" y="307479"/>
                  </a:lnTo>
                  <a:lnTo>
                    <a:pt x="244906" y="299923"/>
                  </a:lnTo>
                  <a:lnTo>
                    <a:pt x="252374" y="294894"/>
                  </a:lnTo>
                  <a:lnTo>
                    <a:pt x="252171" y="294894"/>
                  </a:lnTo>
                  <a:lnTo>
                    <a:pt x="261696" y="292976"/>
                  </a:lnTo>
                  <a:lnTo>
                    <a:pt x="271221" y="294894"/>
                  </a:lnTo>
                  <a:lnTo>
                    <a:pt x="271030" y="294894"/>
                  </a:lnTo>
                  <a:lnTo>
                    <a:pt x="278498" y="299923"/>
                  </a:lnTo>
                  <a:lnTo>
                    <a:pt x="283578" y="307479"/>
                  </a:lnTo>
                  <a:lnTo>
                    <a:pt x="285369" y="316382"/>
                  </a:lnTo>
                  <a:lnTo>
                    <a:pt x="285445" y="316725"/>
                  </a:lnTo>
                  <a:lnTo>
                    <a:pt x="285445" y="285572"/>
                  </a:lnTo>
                  <a:lnTo>
                    <a:pt x="280555" y="281901"/>
                  </a:lnTo>
                  <a:lnTo>
                    <a:pt x="269608" y="277926"/>
                  </a:lnTo>
                  <a:lnTo>
                    <a:pt x="269608" y="158762"/>
                  </a:lnTo>
                  <a:lnTo>
                    <a:pt x="269608" y="110858"/>
                  </a:lnTo>
                  <a:lnTo>
                    <a:pt x="253784" y="110858"/>
                  </a:lnTo>
                  <a:lnTo>
                    <a:pt x="253784" y="142722"/>
                  </a:lnTo>
                  <a:lnTo>
                    <a:pt x="205778" y="151371"/>
                  </a:lnTo>
                  <a:lnTo>
                    <a:pt x="163182" y="171640"/>
                  </a:lnTo>
                  <a:lnTo>
                    <a:pt x="127685" y="201701"/>
                  </a:lnTo>
                  <a:lnTo>
                    <a:pt x="100914" y="239750"/>
                  </a:lnTo>
                  <a:lnTo>
                    <a:pt x="85305" y="281901"/>
                  </a:lnTo>
                  <a:lnTo>
                    <a:pt x="80200" y="332587"/>
                  </a:lnTo>
                  <a:lnTo>
                    <a:pt x="88836" y="380606"/>
                  </a:lnTo>
                  <a:lnTo>
                    <a:pt x="109093" y="423202"/>
                  </a:lnTo>
                  <a:lnTo>
                    <a:pt x="139141" y="458724"/>
                  </a:lnTo>
                  <a:lnTo>
                    <a:pt x="177177" y="485508"/>
                  </a:lnTo>
                  <a:lnTo>
                    <a:pt x="221399" y="501891"/>
                  </a:lnTo>
                  <a:lnTo>
                    <a:pt x="269989" y="506222"/>
                  </a:lnTo>
                  <a:lnTo>
                    <a:pt x="318008" y="497573"/>
                  </a:lnTo>
                  <a:lnTo>
                    <a:pt x="328917" y="492379"/>
                  </a:lnTo>
                  <a:lnTo>
                    <a:pt x="360591" y="477316"/>
                  </a:lnTo>
                  <a:lnTo>
                    <a:pt x="396100" y="447255"/>
                  </a:lnTo>
                  <a:lnTo>
                    <a:pt x="422871" y="409206"/>
                  </a:lnTo>
                  <a:lnTo>
                    <a:pt x="439254" y="364985"/>
                  </a:lnTo>
                  <a:lnTo>
                    <a:pt x="443484" y="317588"/>
                  </a:lnTo>
                  <a:lnTo>
                    <a:pt x="443585" y="316382"/>
                  </a:lnTo>
                  <a:close/>
                </a:path>
                <a:path w="523240" h="586739">
                  <a:moveTo>
                    <a:pt x="522808" y="317385"/>
                  </a:moveTo>
                  <a:lnTo>
                    <a:pt x="515531" y="263207"/>
                  </a:lnTo>
                  <a:lnTo>
                    <a:pt x="507098" y="239547"/>
                  </a:lnTo>
                  <a:lnTo>
                    <a:pt x="507098" y="324650"/>
                  </a:lnTo>
                  <a:lnTo>
                    <a:pt x="502056" y="374116"/>
                  </a:lnTo>
                  <a:lnTo>
                    <a:pt x="487705" y="420192"/>
                  </a:lnTo>
                  <a:lnTo>
                    <a:pt x="465048" y="461886"/>
                  </a:lnTo>
                  <a:lnTo>
                    <a:pt x="435038" y="498221"/>
                  </a:lnTo>
                  <a:lnTo>
                    <a:pt x="398678" y="528193"/>
                  </a:lnTo>
                  <a:lnTo>
                    <a:pt x="356933" y="550824"/>
                  </a:lnTo>
                  <a:lnTo>
                    <a:pt x="310984" y="565124"/>
                  </a:lnTo>
                  <a:lnTo>
                    <a:pt x="310667" y="565124"/>
                  </a:lnTo>
                  <a:lnTo>
                    <a:pt x="261696" y="570115"/>
                  </a:lnTo>
                  <a:lnTo>
                    <a:pt x="212242" y="565124"/>
                  </a:lnTo>
                  <a:lnTo>
                    <a:pt x="166179" y="550824"/>
                  </a:lnTo>
                  <a:lnTo>
                    <a:pt x="124498" y="528193"/>
                  </a:lnTo>
                  <a:lnTo>
                    <a:pt x="88188" y="498221"/>
                  </a:lnTo>
                  <a:lnTo>
                    <a:pt x="58216" y="461886"/>
                  </a:lnTo>
                  <a:lnTo>
                    <a:pt x="35598" y="420192"/>
                  </a:lnTo>
                  <a:lnTo>
                    <a:pt x="21297" y="374116"/>
                  </a:lnTo>
                  <a:lnTo>
                    <a:pt x="16306" y="324650"/>
                  </a:lnTo>
                  <a:lnTo>
                    <a:pt x="21297" y="275170"/>
                  </a:lnTo>
                  <a:lnTo>
                    <a:pt x="35598" y="229095"/>
                  </a:lnTo>
                  <a:lnTo>
                    <a:pt x="58216" y="187401"/>
                  </a:lnTo>
                  <a:lnTo>
                    <a:pt x="88188" y="151079"/>
                  </a:lnTo>
                  <a:lnTo>
                    <a:pt x="124498" y="121107"/>
                  </a:lnTo>
                  <a:lnTo>
                    <a:pt x="166179" y="98475"/>
                  </a:lnTo>
                  <a:lnTo>
                    <a:pt x="212242" y="84162"/>
                  </a:lnTo>
                  <a:lnTo>
                    <a:pt x="261696" y="79184"/>
                  </a:lnTo>
                  <a:lnTo>
                    <a:pt x="311150" y="84162"/>
                  </a:lnTo>
                  <a:lnTo>
                    <a:pt x="357225" y="98475"/>
                  </a:lnTo>
                  <a:lnTo>
                    <a:pt x="398907" y="121107"/>
                  </a:lnTo>
                  <a:lnTo>
                    <a:pt x="435216" y="151079"/>
                  </a:lnTo>
                  <a:lnTo>
                    <a:pt x="465188" y="187401"/>
                  </a:lnTo>
                  <a:lnTo>
                    <a:pt x="487807" y="229095"/>
                  </a:lnTo>
                  <a:lnTo>
                    <a:pt x="502107" y="275170"/>
                  </a:lnTo>
                  <a:lnTo>
                    <a:pt x="507098" y="324650"/>
                  </a:lnTo>
                  <a:lnTo>
                    <a:pt x="507098" y="239547"/>
                  </a:lnTo>
                  <a:lnTo>
                    <a:pt x="497370" y="212229"/>
                  </a:lnTo>
                  <a:lnTo>
                    <a:pt x="469125" y="166090"/>
                  </a:lnTo>
                  <a:lnTo>
                    <a:pt x="431558" y="126365"/>
                  </a:lnTo>
                  <a:lnTo>
                    <a:pt x="441579" y="116332"/>
                  </a:lnTo>
                  <a:lnTo>
                    <a:pt x="465201" y="92684"/>
                  </a:lnTo>
                  <a:lnTo>
                    <a:pt x="468236" y="89547"/>
                  </a:lnTo>
                  <a:lnTo>
                    <a:pt x="468147" y="84543"/>
                  </a:lnTo>
                  <a:lnTo>
                    <a:pt x="461949" y="78549"/>
                  </a:lnTo>
                  <a:lnTo>
                    <a:pt x="457073" y="78549"/>
                  </a:lnTo>
                  <a:lnTo>
                    <a:pt x="454012" y="81495"/>
                  </a:lnTo>
                  <a:lnTo>
                    <a:pt x="419176" y="116332"/>
                  </a:lnTo>
                  <a:lnTo>
                    <a:pt x="385229" y="94488"/>
                  </a:lnTo>
                  <a:lnTo>
                    <a:pt x="350621" y="79184"/>
                  </a:lnTo>
                  <a:lnTo>
                    <a:pt x="348513" y="78244"/>
                  </a:lnTo>
                  <a:lnTo>
                    <a:pt x="309753" y="67856"/>
                  </a:lnTo>
                  <a:lnTo>
                    <a:pt x="269608" y="63538"/>
                  </a:lnTo>
                  <a:lnTo>
                    <a:pt x="269608" y="15836"/>
                  </a:lnTo>
                  <a:lnTo>
                    <a:pt x="348767" y="15836"/>
                  </a:lnTo>
                  <a:lnTo>
                    <a:pt x="348767" y="0"/>
                  </a:lnTo>
                  <a:lnTo>
                    <a:pt x="174625" y="0"/>
                  </a:lnTo>
                  <a:lnTo>
                    <a:pt x="174625" y="15836"/>
                  </a:lnTo>
                  <a:lnTo>
                    <a:pt x="253784" y="15836"/>
                  </a:lnTo>
                  <a:lnTo>
                    <a:pt x="253784" y="63538"/>
                  </a:lnTo>
                  <a:lnTo>
                    <a:pt x="206921" y="69126"/>
                  </a:lnTo>
                  <a:lnTo>
                    <a:pt x="163055" y="82562"/>
                  </a:lnTo>
                  <a:lnTo>
                    <a:pt x="122897" y="103085"/>
                  </a:lnTo>
                  <a:lnTo>
                    <a:pt x="87160" y="129946"/>
                  </a:lnTo>
                  <a:lnTo>
                    <a:pt x="56578" y="162382"/>
                  </a:lnTo>
                  <a:lnTo>
                    <a:pt x="31851" y="199631"/>
                  </a:lnTo>
                  <a:lnTo>
                    <a:pt x="13703" y="240931"/>
                  </a:lnTo>
                  <a:lnTo>
                    <a:pt x="2844" y="285534"/>
                  </a:lnTo>
                  <a:lnTo>
                    <a:pt x="0" y="332651"/>
                  </a:lnTo>
                  <a:lnTo>
                    <a:pt x="5588" y="379539"/>
                  </a:lnTo>
                  <a:lnTo>
                    <a:pt x="19024" y="423418"/>
                  </a:lnTo>
                  <a:lnTo>
                    <a:pt x="39547" y="463588"/>
                  </a:lnTo>
                  <a:lnTo>
                    <a:pt x="66395" y="499338"/>
                  </a:lnTo>
                  <a:lnTo>
                    <a:pt x="98818" y="529932"/>
                  </a:lnTo>
                  <a:lnTo>
                    <a:pt x="136055" y="554659"/>
                  </a:lnTo>
                  <a:lnTo>
                    <a:pt x="177342" y="572820"/>
                  </a:lnTo>
                  <a:lnTo>
                    <a:pt x="221932" y="583666"/>
                  </a:lnTo>
                  <a:lnTo>
                    <a:pt x="269036" y="586511"/>
                  </a:lnTo>
                  <a:lnTo>
                    <a:pt x="315912" y="580936"/>
                  </a:lnTo>
                  <a:lnTo>
                    <a:pt x="351218" y="570115"/>
                  </a:lnTo>
                  <a:lnTo>
                    <a:pt x="359778" y="567499"/>
                  </a:lnTo>
                  <a:lnTo>
                    <a:pt x="399935" y="546963"/>
                  </a:lnTo>
                  <a:lnTo>
                    <a:pt x="435673" y="520103"/>
                  </a:lnTo>
                  <a:lnTo>
                    <a:pt x="466255" y="487667"/>
                  </a:lnTo>
                  <a:lnTo>
                    <a:pt x="490982" y="450418"/>
                  </a:lnTo>
                  <a:lnTo>
                    <a:pt x="509130" y="409117"/>
                  </a:lnTo>
                  <a:lnTo>
                    <a:pt x="519976" y="364515"/>
                  </a:lnTo>
                  <a:lnTo>
                    <a:pt x="522808" y="3173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8927083" y="4082872"/>
            <a:ext cx="5962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3-5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yrs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927095" y="1379601"/>
            <a:ext cx="2160905" cy="863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00355" marR="85725" indent="-288290">
              <a:lnSpc>
                <a:spcPct val="99500"/>
              </a:lnSpc>
              <a:spcBef>
                <a:spcPts val="120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Offer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IBM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Cloud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Solutions </a:t>
            </a:r>
            <a:r>
              <a:rPr dirty="0" sz="1100">
                <a:latin typeface="Arial MT"/>
                <a:cs typeface="Arial MT"/>
              </a:rPr>
              <a:t>when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 spc="-10" b="1">
                <a:latin typeface="Arial"/>
                <a:cs typeface="Arial"/>
              </a:rPr>
              <a:t>re-negotiating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leases </a:t>
            </a:r>
            <a:r>
              <a:rPr dirty="0" sz="1100">
                <a:latin typeface="Arial MT"/>
                <a:cs typeface="Arial MT"/>
              </a:rPr>
              <a:t>for Equinix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customers</a:t>
            </a:r>
            <a:endParaRPr sz="1100">
              <a:latin typeface="Arial MT"/>
              <a:cs typeface="Arial MT"/>
            </a:endParaRPr>
          </a:p>
          <a:p>
            <a:pPr marL="300355" marR="5080" indent="-288290">
              <a:lnSpc>
                <a:spcPts val="1300"/>
              </a:lnSpc>
              <a:spcBef>
                <a:spcPts val="7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Integrate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Equinix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10">
                <a:latin typeface="Arial MT"/>
                <a:cs typeface="Arial MT"/>
              </a:rPr>
              <a:t> centers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consulting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offers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780023" y="1379601"/>
            <a:ext cx="2376170" cy="863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00355" marR="8255" indent="-288290">
              <a:lnSpc>
                <a:spcPct val="99500"/>
              </a:lnSpc>
              <a:spcBef>
                <a:spcPts val="120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Access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larger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customer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base </a:t>
            </a:r>
            <a:r>
              <a:rPr dirty="0" sz="1100">
                <a:latin typeface="Arial MT"/>
                <a:cs typeface="Arial MT"/>
              </a:rPr>
              <a:t>who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already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need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Cloud </a:t>
            </a:r>
            <a:r>
              <a:rPr dirty="0" sz="1100" spc="-10" b="1"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310"/>
              </a:lnSpc>
              <a:spcBef>
                <a:spcPts val="1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Offer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Cloud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consulting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customers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ts val="1310"/>
              </a:lnSpc>
            </a:pPr>
            <a:r>
              <a:rPr dirty="0" sz="1100" spc="-10" b="1">
                <a:latin typeface="Arial"/>
                <a:cs typeface="Arial"/>
              </a:rPr>
              <a:t>colocation</a:t>
            </a:r>
            <a:r>
              <a:rPr dirty="0" sz="1100" spc="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services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2930779" y="2399538"/>
            <a:ext cx="2249805" cy="6991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00355" indent="-287655">
              <a:lnSpc>
                <a:spcPts val="1310"/>
              </a:lnSpc>
              <a:spcBef>
                <a:spcPts val="114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Reduce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large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SBC </a:t>
            </a:r>
            <a:r>
              <a:rPr dirty="0" sz="1100" spc="-10">
                <a:latin typeface="Arial MT"/>
                <a:cs typeface="Arial MT"/>
              </a:rPr>
              <a:t>expenses</a:t>
            </a:r>
            <a:endParaRPr sz="1100">
              <a:latin typeface="Arial MT"/>
              <a:cs typeface="Arial MT"/>
            </a:endParaRPr>
          </a:p>
          <a:p>
            <a:pPr marL="300355" marR="5080" indent="-288290">
              <a:lnSpc>
                <a:spcPts val="1330"/>
              </a:lnSpc>
              <a:spcBef>
                <a:spcPts val="2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Equinix’s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 b="1">
                <a:latin typeface="Arial"/>
                <a:cs typeface="Arial"/>
              </a:rPr>
              <a:t>large </a:t>
            </a:r>
            <a:r>
              <a:rPr dirty="0" sz="1100" b="1">
                <a:latin typeface="Arial"/>
                <a:cs typeface="Arial"/>
              </a:rPr>
              <a:t>overhead</a:t>
            </a:r>
            <a:r>
              <a:rPr dirty="0" sz="1100">
                <a:latin typeface="Arial MT"/>
                <a:cs typeface="Arial MT"/>
              </a:rPr>
              <a:t>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which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above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that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competitors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783707" y="2399538"/>
            <a:ext cx="2336165" cy="69913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00355" marR="5080" indent="-288290">
              <a:lnSpc>
                <a:spcPts val="1300"/>
              </a:lnSpc>
              <a:spcBef>
                <a:spcPts val="17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IBM’s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support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functions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to </a:t>
            </a:r>
            <a:r>
              <a:rPr dirty="0" sz="1100">
                <a:latin typeface="Arial MT"/>
                <a:cs typeface="Arial MT"/>
              </a:rPr>
              <a:t>run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Equinix’s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facilities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ts val="1290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Use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IBM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sales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representatives</a:t>
            </a:r>
            <a:endParaRPr sz="1100">
              <a:latin typeface="Arial"/>
              <a:cs typeface="Arial"/>
            </a:endParaRPr>
          </a:p>
          <a:p>
            <a:pPr marL="300355">
              <a:lnSpc>
                <a:spcPct val="100000"/>
              </a:lnSpc>
              <a:spcBef>
                <a:spcPts val="15"/>
              </a:spcBef>
            </a:pP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sell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center </a:t>
            </a:r>
            <a:r>
              <a:rPr dirty="0" sz="1100" spc="-10" b="1">
                <a:latin typeface="Arial"/>
                <a:cs typeface="Arial"/>
              </a:rPr>
              <a:t>leases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934461" y="3419347"/>
            <a:ext cx="2490470" cy="863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00355" marR="5080" indent="-288290">
              <a:lnSpc>
                <a:spcPct val="99500"/>
              </a:lnSpc>
              <a:spcBef>
                <a:spcPts val="120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Combined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revenues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spc="-10">
                <a:latin typeface="Arial MT"/>
                <a:cs typeface="Arial MT"/>
              </a:rPr>
              <a:t>generated</a:t>
            </a:r>
            <a:r>
              <a:rPr dirty="0" sz="1100" spc="7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at </a:t>
            </a:r>
            <a:r>
              <a:rPr dirty="0" sz="1100" b="1">
                <a:latin typeface="Arial"/>
                <a:cs typeface="Arial"/>
              </a:rPr>
              <a:t>competitors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(e.g.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Digital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Realty </a:t>
            </a:r>
            <a:r>
              <a:rPr dirty="0" sz="1100">
                <a:latin typeface="Arial MT"/>
                <a:cs typeface="Arial MT"/>
              </a:rPr>
              <a:t>Trust)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bargaining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power</a:t>
            </a:r>
            <a:endParaRPr sz="1100">
              <a:latin typeface="Arial"/>
              <a:cs typeface="Arial"/>
            </a:endParaRPr>
          </a:p>
          <a:p>
            <a:pPr marL="300355" marR="465455" indent="-288290">
              <a:lnSpc>
                <a:spcPts val="1300"/>
              </a:lnSpc>
              <a:spcBef>
                <a:spcPts val="7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utilization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data </a:t>
            </a:r>
            <a:r>
              <a:rPr dirty="0" sz="1100" spc="-10">
                <a:latin typeface="Arial MT"/>
                <a:cs typeface="Arial MT"/>
              </a:rPr>
              <a:t>centers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787644" y="3419347"/>
            <a:ext cx="2406650" cy="86360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00355" marR="285750" indent="-288290">
              <a:lnSpc>
                <a:spcPts val="1300"/>
              </a:lnSpc>
              <a:spcBef>
                <a:spcPts val="17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spc="-10" b="1">
                <a:latin typeface="Arial"/>
                <a:cs typeface="Arial"/>
              </a:rPr>
              <a:t>Renegotiate</a:t>
            </a:r>
            <a:r>
              <a:rPr dirty="0" sz="1100" spc="2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more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10" b="1">
                <a:latin typeface="Arial"/>
                <a:cs typeface="Arial"/>
              </a:rPr>
              <a:t>favorable leases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290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Move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IBM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connectivity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needs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to</a:t>
            </a:r>
            <a:endParaRPr sz="1100">
              <a:latin typeface="Arial MT"/>
              <a:cs typeface="Arial MT"/>
            </a:endParaRPr>
          </a:p>
          <a:p>
            <a:pPr marL="300355" marR="167640">
              <a:lnSpc>
                <a:spcPts val="1300"/>
              </a:lnSpc>
              <a:spcBef>
                <a:spcPts val="75"/>
              </a:spcBef>
            </a:pPr>
            <a:r>
              <a:rPr dirty="0" sz="1100">
                <a:latin typeface="Arial MT"/>
                <a:cs typeface="Arial MT"/>
              </a:rPr>
              <a:t>Equinix</a:t>
            </a:r>
            <a:r>
              <a:rPr dirty="0" sz="1100" b="1">
                <a:latin typeface="Arial"/>
                <a:cs typeface="Arial"/>
              </a:rPr>
              <a:t>,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utilization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spc="-50" b="1">
                <a:latin typeface="Arial"/>
                <a:cs typeface="Arial"/>
              </a:rPr>
              <a:t>&amp; </a:t>
            </a:r>
            <a:r>
              <a:rPr dirty="0" sz="1100" b="1">
                <a:latin typeface="Arial"/>
                <a:cs typeface="Arial"/>
              </a:rPr>
              <a:t>cut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spending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competitors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938398" y="4439158"/>
            <a:ext cx="2014220" cy="69913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00355" marR="129539" indent="-288290">
              <a:lnSpc>
                <a:spcPts val="1300"/>
              </a:lnSpc>
              <a:spcBef>
                <a:spcPts val="17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Denser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network</a:t>
            </a:r>
            <a:r>
              <a:rPr dirty="0" sz="1100" spc="-65" b="1">
                <a:latin typeface="Arial"/>
                <a:cs typeface="Arial"/>
              </a:rPr>
              <a:t> </a:t>
            </a:r>
            <a:r>
              <a:rPr dirty="0" sz="1100" spc="-10">
                <a:latin typeface="Arial MT"/>
                <a:cs typeface="Arial MT"/>
              </a:rPr>
              <a:t>reduces latency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ts val="1290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Improved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edge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computing</a:t>
            </a:r>
            <a:endParaRPr sz="1100">
              <a:latin typeface="Arial"/>
              <a:cs typeface="Arial"/>
            </a:endParaRPr>
          </a:p>
          <a:p>
            <a:pPr marL="300355">
              <a:lnSpc>
                <a:spcPct val="100000"/>
              </a:lnSpc>
              <a:spcBef>
                <a:spcPts val="15"/>
              </a:spcBef>
            </a:pPr>
            <a:r>
              <a:rPr dirty="0" sz="1100" spc="-10">
                <a:latin typeface="Arial MT"/>
                <a:cs typeface="Arial MT"/>
              </a:rPr>
              <a:t>capabilities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791327" y="4439158"/>
            <a:ext cx="2310765" cy="863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00355" marR="68580" indent="-288290">
              <a:lnSpc>
                <a:spcPct val="100099"/>
              </a:lnSpc>
              <a:spcBef>
                <a:spcPts val="115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Combined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centers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provide </a:t>
            </a:r>
            <a:r>
              <a:rPr dirty="0" sz="1100" b="1">
                <a:latin typeface="Arial"/>
                <a:cs typeface="Arial"/>
              </a:rPr>
              <a:t>more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interconnections</a:t>
            </a:r>
            <a:r>
              <a:rPr dirty="0" sz="1100" spc="30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 b="1">
                <a:latin typeface="Arial"/>
                <a:cs typeface="Arial"/>
              </a:rPr>
              <a:t>increase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flexibility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 spc="-10" b="1">
                <a:latin typeface="Arial"/>
                <a:cs typeface="Arial"/>
              </a:rPr>
              <a:t>scalability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295"/>
              </a:lnSpc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Reduce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cost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interconnection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1791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80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249423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872484" y="6300215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094734" y="6335979"/>
            <a:ext cx="7575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Strategic</a:t>
            </a:r>
            <a:r>
              <a:rPr dirty="0" sz="1000" spc="-6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838383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801614" y="6335979"/>
            <a:ext cx="58737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Financial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11860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7394193" y="6335979"/>
            <a:ext cx="6572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74623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3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9005443" y="6335979"/>
            <a:ext cx="68135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Alternative Solution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036929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611739" y="6335979"/>
            <a:ext cx="7207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17804" y="1416423"/>
            <a:ext cx="5032375" cy="4629150"/>
            <a:chOff x="717804" y="1416423"/>
            <a:chExt cx="5032375" cy="4629150"/>
          </a:xfrm>
        </p:grpSpPr>
        <p:sp>
          <p:nvSpPr>
            <p:cNvPr id="15" name="object 15" descr=""/>
            <p:cNvSpPr/>
            <p:nvPr/>
          </p:nvSpPr>
          <p:spPr>
            <a:xfrm>
              <a:off x="717804" y="4764024"/>
              <a:ext cx="1925320" cy="1120140"/>
            </a:xfrm>
            <a:custGeom>
              <a:avLst/>
              <a:gdLst/>
              <a:ahLst/>
              <a:cxnLst/>
              <a:rect l="l" t="t" r="r" b="b"/>
              <a:pathLst>
                <a:path w="1925320" h="1120139">
                  <a:moveTo>
                    <a:pt x="1924812" y="0"/>
                  </a:moveTo>
                  <a:lnTo>
                    <a:pt x="0" y="0"/>
                  </a:lnTo>
                  <a:lnTo>
                    <a:pt x="0" y="1120139"/>
                  </a:lnTo>
                  <a:lnTo>
                    <a:pt x="1924812" y="1120139"/>
                  </a:lnTo>
                  <a:lnTo>
                    <a:pt x="1924812" y="0"/>
                  </a:lnTo>
                  <a:close/>
                </a:path>
              </a:pathLst>
            </a:custGeom>
            <a:solidFill>
              <a:srgbClr val="95A2BD">
                <a:alpha val="3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997" y="1416423"/>
              <a:ext cx="4056025" cy="4628966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622503" y="6019596"/>
            <a:ext cx="2739390" cy="647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10" i="1">
                <a:latin typeface="Arial"/>
                <a:cs typeface="Arial"/>
              </a:rPr>
              <a:t> n.dc.)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00">
              <a:latin typeface="Arial"/>
              <a:cs typeface="Arial"/>
            </a:endParaRPr>
          </a:p>
          <a:p>
            <a:pPr marL="304165" marR="5080" indent="-5080">
              <a:lnSpc>
                <a:spcPct val="100000"/>
              </a:lnSpc>
              <a:spcBef>
                <a:spcPts val="5"/>
              </a:spcBef>
              <a:tabLst>
                <a:tab pos="1759585" algn="l"/>
              </a:tabLst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Executive</a:t>
            </a: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	Market</a:t>
            </a:r>
            <a:r>
              <a:rPr dirty="0" sz="1000" spc="-4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Analysis 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Cross-</a:t>
            </a:r>
            <a:r>
              <a:rPr dirty="0"/>
              <a:t>Selling</a:t>
            </a:r>
            <a:r>
              <a:rPr dirty="0" spc="-80"/>
              <a:t> </a:t>
            </a:r>
            <a:r>
              <a:rPr dirty="0" spc="-10"/>
              <a:t>Synergies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By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combining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IBM’s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offerings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with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that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Equinix,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cross-selling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synergies</a:t>
            </a:r>
            <a:r>
              <a:rPr dirty="0" sz="1150" spc="2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can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generated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07707" y="5545835"/>
            <a:ext cx="5043170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89535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705"/>
              </a:spcBef>
            </a:pP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selling</a:t>
            </a:r>
            <a:r>
              <a:rPr dirty="0" sz="1300" spc="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up-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selling</a:t>
            </a:r>
            <a:r>
              <a:rPr dirty="0" sz="130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r>
              <a:rPr dirty="0" sz="13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$4,253m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attainable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30745" y="1371409"/>
            <a:ext cx="5471160" cy="2949575"/>
            <a:chOff x="630745" y="1371409"/>
            <a:chExt cx="5471160" cy="2949575"/>
          </a:xfrm>
        </p:grpSpPr>
        <p:sp>
          <p:nvSpPr>
            <p:cNvPr id="21" name="object 21" descr=""/>
            <p:cNvSpPr/>
            <p:nvPr/>
          </p:nvSpPr>
          <p:spPr>
            <a:xfrm>
              <a:off x="635508" y="1376172"/>
              <a:ext cx="5461635" cy="0"/>
            </a:xfrm>
            <a:custGeom>
              <a:avLst/>
              <a:gdLst/>
              <a:ahLst/>
              <a:cxnLst/>
              <a:rect l="l" t="t" r="r" b="b"/>
              <a:pathLst>
                <a:path w="5461635" h="0">
                  <a:moveTo>
                    <a:pt x="0" y="0"/>
                  </a:moveTo>
                  <a:lnTo>
                    <a:pt x="546125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112263" y="1572768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40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1" y="3302"/>
                  </a:lnTo>
                  <a:lnTo>
                    <a:pt x="4572" y="3937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1719199"/>
              <a:ext cx="201167" cy="9588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819655" y="1431163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4">
                  <a:moveTo>
                    <a:pt x="114300" y="0"/>
                  </a:moveTo>
                  <a:lnTo>
                    <a:pt x="69758" y="9457"/>
                  </a:lnTo>
                  <a:lnTo>
                    <a:pt x="33432" y="35274"/>
                  </a:lnTo>
                  <a:lnTo>
                    <a:pt x="8965" y="73616"/>
                  </a:lnTo>
                  <a:lnTo>
                    <a:pt x="0" y="120650"/>
                  </a:lnTo>
                  <a:lnTo>
                    <a:pt x="8558" y="165427"/>
                  </a:lnTo>
                  <a:lnTo>
                    <a:pt x="30248" y="215946"/>
                  </a:lnTo>
                  <a:lnTo>
                    <a:pt x="59088" y="266734"/>
                  </a:lnTo>
                  <a:lnTo>
                    <a:pt x="89099" y="312316"/>
                  </a:lnTo>
                  <a:lnTo>
                    <a:pt x="114300" y="347217"/>
                  </a:lnTo>
                  <a:lnTo>
                    <a:pt x="137341" y="313572"/>
                  </a:lnTo>
                  <a:lnTo>
                    <a:pt x="167052" y="268124"/>
                  </a:lnTo>
                  <a:lnTo>
                    <a:pt x="196660" y="216842"/>
                  </a:lnTo>
                  <a:lnTo>
                    <a:pt x="219390" y="165695"/>
                  </a:lnTo>
                  <a:lnTo>
                    <a:pt x="228473" y="120650"/>
                  </a:lnTo>
                  <a:lnTo>
                    <a:pt x="219509" y="73616"/>
                  </a:lnTo>
                  <a:lnTo>
                    <a:pt x="195056" y="35274"/>
                  </a:lnTo>
                  <a:lnTo>
                    <a:pt x="158767" y="945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0930" y="1481455"/>
              <a:ext cx="141605" cy="14617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127247" y="2734055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1" y="3302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8356" y="2880486"/>
              <a:ext cx="205739" cy="9588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834640" y="2592450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4">
                  <a:moveTo>
                    <a:pt x="114300" y="0"/>
                  </a:moveTo>
                  <a:lnTo>
                    <a:pt x="69758" y="9457"/>
                  </a:lnTo>
                  <a:lnTo>
                    <a:pt x="33432" y="35274"/>
                  </a:lnTo>
                  <a:lnTo>
                    <a:pt x="8965" y="73616"/>
                  </a:lnTo>
                  <a:lnTo>
                    <a:pt x="0" y="120650"/>
                  </a:lnTo>
                  <a:lnTo>
                    <a:pt x="8558" y="165427"/>
                  </a:lnTo>
                  <a:lnTo>
                    <a:pt x="30248" y="215946"/>
                  </a:lnTo>
                  <a:lnTo>
                    <a:pt x="59088" y="266734"/>
                  </a:lnTo>
                  <a:lnTo>
                    <a:pt x="89099" y="312316"/>
                  </a:lnTo>
                  <a:lnTo>
                    <a:pt x="114300" y="347218"/>
                  </a:lnTo>
                  <a:lnTo>
                    <a:pt x="137341" y="313572"/>
                  </a:lnTo>
                  <a:lnTo>
                    <a:pt x="167052" y="268124"/>
                  </a:lnTo>
                  <a:lnTo>
                    <a:pt x="196660" y="216842"/>
                  </a:lnTo>
                  <a:lnTo>
                    <a:pt x="219390" y="165695"/>
                  </a:lnTo>
                  <a:lnTo>
                    <a:pt x="228473" y="120650"/>
                  </a:lnTo>
                  <a:lnTo>
                    <a:pt x="219509" y="73616"/>
                  </a:lnTo>
                  <a:lnTo>
                    <a:pt x="195056" y="35274"/>
                  </a:lnTo>
                  <a:lnTo>
                    <a:pt x="158767" y="945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0487" y="2642743"/>
              <a:ext cx="137032" cy="14617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3280" y="1838070"/>
              <a:ext cx="708533" cy="101028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226563" y="1801368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40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1" y="3302"/>
                  </a:lnTo>
                  <a:lnTo>
                    <a:pt x="4572" y="3937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7672" y="1952370"/>
              <a:ext cx="201167" cy="9588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929383" y="1664335"/>
              <a:ext cx="233045" cy="342900"/>
            </a:xfrm>
            <a:custGeom>
              <a:avLst/>
              <a:gdLst/>
              <a:ahLst/>
              <a:cxnLst/>
              <a:rect l="l" t="t" r="r" b="b"/>
              <a:pathLst>
                <a:path w="233044" h="342900">
                  <a:moveTo>
                    <a:pt x="116586" y="0"/>
                  </a:moveTo>
                  <a:lnTo>
                    <a:pt x="71151" y="9342"/>
                  </a:lnTo>
                  <a:lnTo>
                    <a:pt x="34099" y="34829"/>
                  </a:lnTo>
                  <a:lnTo>
                    <a:pt x="9144" y="72651"/>
                  </a:lnTo>
                  <a:lnTo>
                    <a:pt x="0" y="118999"/>
                  </a:lnTo>
                  <a:lnTo>
                    <a:pt x="8723" y="163240"/>
                  </a:lnTo>
                  <a:lnTo>
                    <a:pt x="30833" y="213121"/>
                  </a:lnTo>
                  <a:lnTo>
                    <a:pt x="60240" y="263245"/>
                  </a:lnTo>
                  <a:lnTo>
                    <a:pt x="90854" y="308218"/>
                  </a:lnTo>
                  <a:lnTo>
                    <a:pt x="116586" y="342645"/>
                  </a:lnTo>
                  <a:lnTo>
                    <a:pt x="140109" y="309425"/>
                  </a:lnTo>
                  <a:lnTo>
                    <a:pt x="170417" y="264580"/>
                  </a:lnTo>
                  <a:lnTo>
                    <a:pt x="200610" y="213980"/>
                  </a:lnTo>
                  <a:lnTo>
                    <a:pt x="223786" y="163496"/>
                  </a:lnTo>
                  <a:lnTo>
                    <a:pt x="233045" y="118999"/>
                  </a:lnTo>
                  <a:lnTo>
                    <a:pt x="223902" y="72651"/>
                  </a:lnTo>
                  <a:lnTo>
                    <a:pt x="198961" y="34829"/>
                  </a:lnTo>
                  <a:lnTo>
                    <a:pt x="161946" y="9342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5230" y="1714627"/>
              <a:ext cx="141605" cy="14617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263140" y="2702052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40" y="0"/>
                  </a:moveTo>
                  <a:lnTo>
                    <a:pt x="889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2" y="3301"/>
                  </a:lnTo>
                  <a:lnTo>
                    <a:pt x="4572" y="3937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4247" y="2848483"/>
              <a:ext cx="201168" cy="9588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965960" y="2560447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4">
                  <a:moveTo>
                    <a:pt x="116585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5" y="347217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5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1807" y="2610738"/>
              <a:ext cx="141605" cy="146176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208275" y="2208275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40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2" y="3937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9383" y="2359279"/>
              <a:ext cx="201168" cy="95885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911096" y="2071243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4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4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8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5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6943" y="2121534"/>
              <a:ext cx="141605" cy="14617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2221991" y="2450591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1" y="3302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3100" y="2601594"/>
              <a:ext cx="201168" cy="95884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924811" y="2308986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4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7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0658" y="2363850"/>
              <a:ext cx="141605" cy="14617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2848356" y="328726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1" y="3302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9463" y="3433698"/>
              <a:ext cx="201168" cy="95885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551175" y="3145663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5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7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7022" y="3195954"/>
              <a:ext cx="141604" cy="146177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4270248" y="407822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2539" y="0"/>
                  </a:moveTo>
                  <a:lnTo>
                    <a:pt x="888" y="634"/>
                  </a:lnTo>
                  <a:lnTo>
                    <a:pt x="0" y="634"/>
                  </a:lnTo>
                  <a:lnTo>
                    <a:pt x="0" y="1269"/>
                  </a:lnTo>
                  <a:lnTo>
                    <a:pt x="0" y="2667"/>
                  </a:lnTo>
                  <a:lnTo>
                    <a:pt x="2031" y="3301"/>
                  </a:lnTo>
                  <a:lnTo>
                    <a:pt x="4572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1355" y="4224654"/>
              <a:ext cx="201168" cy="95884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3973067" y="3936619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5" h="347345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49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7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5" y="120649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8915" y="3986911"/>
              <a:ext cx="141605" cy="146176"/>
            </a:xfrm>
            <a:prstGeom prst="rect">
              <a:avLst/>
            </a:prstGeom>
          </p:spPr>
        </p:pic>
      </p:grpSp>
      <p:sp>
        <p:nvSpPr>
          <p:cNvPr id="55" name="object 55" descr=""/>
          <p:cNvSpPr/>
          <p:nvPr/>
        </p:nvSpPr>
        <p:spPr>
          <a:xfrm>
            <a:off x="6807707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622503" y="1100785"/>
            <a:ext cx="50038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consolidate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 data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center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market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America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792594" y="1100785"/>
            <a:ext cx="454914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High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growth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cross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25" b="1">
                <a:latin typeface="Arial"/>
                <a:cs typeface="Arial"/>
              </a:rPr>
              <a:t> up-</a:t>
            </a:r>
            <a:r>
              <a:rPr dirty="0" sz="1300" b="1">
                <a:latin typeface="Arial"/>
                <a:cs typeface="Arial"/>
              </a:rPr>
              <a:t>selling</a:t>
            </a:r>
            <a:r>
              <a:rPr dirty="0" sz="1300" spc="9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synergies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6802945" y="2204211"/>
            <a:ext cx="5052695" cy="1837689"/>
            <a:chOff x="6802945" y="2204211"/>
            <a:chExt cx="5052695" cy="1837689"/>
          </a:xfrm>
        </p:grpSpPr>
        <p:sp>
          <p:nvSpPr>
            <p:cNvPr id="59" name="object 59" descr=""/>
            <p:cNvSpPr/>
            <p:nvPr/>
          </p:nvSpPr>
          <p:spPr>
            <a:xfrm>
              <a:off x="6995160" y="2560319"/>
              <a:ext cx="4668520" cy="1477010"/>
            </a:xfrm>
            <a:custGeom>
              <a:avLst/>
              <a:gdLst/>
              <a:ahLst/>
              <a:cxnLst/>
              <a:rect l="l" t="t" r="r" b="b"/>
              <a:pathLst>
                <a:path w="4668520" h="1477010">
                  <a:moveTo>
                    <a:pt x="466344" y="278892"/>
                  </a:moveTo>
                  <a:lnTo>
                    <a:pt x="0" y="278892"/>
                  </a:lnTo>
                  <a:lnTo>
                    <a:pt x="0" y="1476756"/>
                  </a:lnTo>
                  <a:lnTo>
                    <a:pt x="466344" y="1476756"/>
                  </a:lnTo>
                  <a:lnTo>
                    <a:pt x="466344" y="278892"/>
                  </a:lnTo>
                  <a:close/>
                </a:path>
                <a:path w="4668520" h="1477010">
                  <a:moveTo>
                    <a:pt x="1307592" y="228600"/>
                  </a:moveTo>
                  <a:lnTo>
                    <a:pt x="841248" y="228600"/>
                  </a:lnTo>
                  <a:lnTo>
                    <a:pt x="841248" y="1476756"/>
                  </a:lnTo>
                  <a:lnTo>
                    <a:pt x="1307592" y="1476756"/>
                  </a:lnTo>
                  <a:lnTo>
                    <a:pt x="1307592" y="228600"/>
                  </a:lnTo>
                  <a:close/>
                </a:path>
                <a:path w="4668520" h="1477010">
                  <a:moveTo>
                    <a:pt x="2148840" y="164592"/>
                  </a:moveTo>
                  <a:lnTo>
                    <a:pt x="1682496" y="164592"/>
                  </a:lnTo>
                  <a:lnTo>
                    <a:pt x="1682496" y="1476756"/>
                  </a:lnTo>
                  <a:lnTo>
                    <a:pt x="2148840" y="1476756"/>
                  </a:lnTo>
                  <a:lnTo>
                    <a:pt x="2148840" y="164592"/>
                  </a:lnTo>
                  <a:close/>
                </a:path>
                <a:path w="4668520" h="1477010">
                  <a:moveTo>
                    <a:pt x="2985516" y="109728"/>
                  </a:moveTo>
                  <a:lnTo>
                    <a:pt x="2519172" y="109728"/>
                  </a:lnTo>
                  <a:lnTo>
                    <a:pt x="2519172" y="1476756"/>
                  </a:lnTo>
                  <a:lnTo>
                    <a:pt x="2985516" y="1476756"/>
                  </a:lnTo>
                  <a:lnTo>
                    <a:pt x="2985516" y="109728"/>
                  </a:lnTo>
                  <a:close/>
                </a:path>
                <a:path w="4668520" h="1477010">
                  <a:moveTo>
                    <a:pt x="3826764" y="54864"/>
                  </a:moveTo>
                  <a:lnTo>
                    <a:pt x="3360420" y="54864"/>
                  </a:lnTo>
                  <a:lnTo>
                    <a:pt x="3360420" y="1476756"/>
                  </a:lnTo>
                  <a:lnTo>
                    <a:pt x="3826764" y="1476756"/>
                  </a:lnTo>
                  <a:lnTo>
                    <a:pt x="3826764" y="54864"/>
                  </a:lnTo>
                  <a:close/>
                </a:path>
                <a:path w="4668520" h="1477010">
                  <a:moveTo>
                    <a:pt x="4668012" y="0"/>
                  </a:moveTo>
                  <a:lnTo>
                    <a:pt x="4201668" y="0"/>
                  </a:lnTo>
                  <a:lnTo>
                    <a:pt x="4201668" y="1476756"/>
                  </a:lnTo>
                  <a:lnTo>
                    <a:pt x="4668012" y="1476756"/>
                  </a:lnTo>
                  <a:lnTo>
                    <a:pt x="466801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995160" y="2546603"/>
              <a:ext cx="4668520" cy="292735"/>
            </a:xfrm>
            <a:custGeom>
              <a:avLst/>
              <a:gdLst/>
              <a:ahLst/>
              <a:cxnLst/>
              <a:rect l="l" t="t" r="r" b="b"/>
              <a:pathLst>
                <a:path w="4668520" h="292735">
                  <a:moveTo>
                    <a:pt x="466344" y="283464"/>
                  </a:moveTo>
                  <a:lnTo>
                    <a:pt x="0" y="283464"/>
                  </a:lnTo>
                  <a:lnTo>
                    <a:pt x="0" y="292608"/>
                  </a:lnTo>
                  <a:lnTo>
                    <a:pt x="466344" y="292608"/>
                  </a:lnTo>
                  <a:lnTo>
                    <a:pt x="466344" y="283464"/>
                  </a:lnTo>
                  <a:close/>
                </a:path>
                <a:path w="4668520" h="292735">
                  <a:moveTo>
                    <a:pt x="1307592" y="228600"/>
                  </a:moveTo>
                  <a:lnTo>
                    <a:pt x="841248" y="228600"/>
                  </a:lnTo>
                  <a:lnTo>
                    <a:pt x="841248" y="242316"/>
                  </a:lnTo>
                  <a:lnTo>
                    <a:pt x="1307592" y="242316"/>
                  </a:lnTo>
                  <a:lnTo>
                    <a:pt x="1307592" y="228600"/>
                  </a:lnTo>
                  <a:close/>
                </a:path>
                <a:path w="4668520" h="292735">
                  <a:moveTo>
                    <a:pt x="2148840" y="164592"/>
                  </a:moveTo>
                  <a:lnTo>
                    <a:pt x="1682496" y="164592"/>
                  </a:lnTo>
                  <a:lnTo>
                    <a:pt x="1682496" y="178308"/>
                  </a:lnTo>
                  <a:lnTo>
                    <a:pt x="2148840" y="178308"/>
                  </a:lnTo>
                  <a:lnTo>
                    <a:pt x="2148840" y="164592"/>
                  </a:lnTo>
                  <a:close/>
                </a:path>
                <a:path w="4668520" h="292735">
                  <a:moveTo>
                    <a:pt x="2985516" y="109728"/>
                  </a:moveTo>
                  <a:lnTo>
                    <a:pt x="2519172" y="109728"/>
                  </a:lnTo>
                  <a:lnTo>
                    <a:pt x="2519172" y="123444"/>
                  </a:lnTo>
                  <a:lnTo>
                    <a:pt x="2985516" y="123444"/>
                  </a:lnTo>
                  <a:lnTo>
                    <a:pt x="2985516" y="109728"/>
                  </a:lnTo>
                  <a:close/>
                </a:path>
                <a:path w="4668520" h="292735">
                  <a:moveTo>
                    <a:pt x="3826764" y="54864"/>
                  </a:moveTo>
                  <a:lnTo>
                    <a:pt x="3360420" y="54864"/>
                  </a:lnTo>
                  <a:lnTo>
                    <a:pt x="3360420" y="68580"/>
                  </a:lnTo>
                  <a:lnTo>
                    <a:pt x="3826764" y="68580"/>
                  </a:lnTo>
                  <a:lnTo>
                    <a:pt x="3826764" y="54864"/>
                  </a:lnTo>
                  <a:close/>
                </a:path>
                <a:path w="4668520" h="292735">
                  <a:moveTo>
                    <a:pt x="4668012" y="0"/>
                  </a:moveTo>
                  <a:lnTo>
                    <a:pt x="4201668" y="0"/>
                  </a:lnTo>
                  <a:lnTo>
                    <a:pt x="4201668" y="13716"/>
                  </a:lnTo>
                  <a:lnTo>
                    <a:pt x="4668012" y="13716"/>
                  </a:lnTo>
                  <a:lnTo>
                    <a:pt x="4668012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807707" y="4037076"/>
              <a:ext cx="5043170" cy="0"/>
            </a:xfrm>
            <a:custGeom>
              <a:avLst/>
              <a:gdLst/>
              <a:ahLst/>
              <a:cxnLst/>
              <a:rect l="l" t="t" r="r" b="b"/>
              <a:pathLst>
                <a:path w="5043170" h="0">
                  <a:moveTo>
                    <a:pt x="0" y="0"/>
                  </a:moveTo>
                  <a:lnTo>
                    <a:pt x="504291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4185" y="2210561"/>
              <a:ext cx="76200" cy="15240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908541" y="2210561"/>
              <a:ext cx="2520950" cy="379730"/>
            </a:xfrm>
            <a:custGeom>
              <a:avLst/>
              <a:gdLst/>
              <a:ahLst/>
              <a:cxnLst/>
              <a:rect l="l" t="t" r="r" b="b"/>
              <a:pathLst>
                <a:path w="2520950" h="379730">
                  <a:moveTo>
                    <a:pt x="0" y="0"/>
                  </a:moveTo>
                  <a:lnTo>
                    <a:pt x="2520950" y="0"/>
                  </a:lnTo>
                </a:path>
                <a:path w="2520950" h="379730">
                  <a:moveTo>
                    <a:pt x="0" y="37947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759951" y="2624327"/>
              <a:ext cx="297180" cy="165100"/>
            </a:xfrm>
            <a:custGeom>
              <a:avLst/>
              <a:gdLst/>
              <a:ahLst/>
              <a:cxnLst/>
              <a:rect l="l" t="t" r="r" b="b"/>
              <a:pathLst>
                <a:path w="297179" h="165100">
                  <a:moveTo>
                    <a:pt x="297179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97179" y="164591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772906" y="2590291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699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9601200" y="2551176"/>
            <a:ext cx="297180" cy="165100"/>
          </a:xfrm>
          <a:custGeom>
            <a:avLst/>
            <a:gdLst/>
            <a:ahLst/>
            <a:cxnLst/>
            <a:rect l="l" t="t" r="r" b="b"/>
            <a:pathLst>
              <a:path w="297179" h="165100">
                <a:moveTo>
                  <a:pt x="297179" y="0"/>
                </a:moveTo>
                <a:lnTo>
                  <a:pt x="0" y="0"/>
                </a:lnTo>
                <a:lnTo>
                  <a:pt x="0" y="164591"/>
                </a:lnTo>
                <a:lnTo>
                  <a:pt x="297179" y="164591"/>
                </a:lnTo>
                <a:lnTo>
                  <a:pt x="297179" y="0"/>
                </a:lnTo>
                <a:close/>
              </a:path>
            </a:pathLst>
          </a:custGeom>
          <a:solidFill>
            <a:srgbClr val="95A2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9614407" y="2517139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727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082028" y="2784348"/>
            <a:ext cx="297180" cy="16510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0" rIns="0" bIns="0" rtlCol="0" vert="horz">
            <a:spAutoFit/>
          </a:bodyPr>
          <a:lstStyle/>
          <a:p>
            <a:pPr marL="22860">
              <a:lnSpc>
                <a:spcPts val="1250"/>
              </a:lnSpc>
            </a:pPr>
            <a:r>
              <a:rPr dirty="0" sz="1150" spc="-25">
                <a:latin typeface="Arial MT"/>
                <a:cs typeface="Arial MT"/>
              </a:rPr>
              <a:t>637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279123" y="2395727"/>
            <a:ext cx="297180" cy="16510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0" rIns="0" bIns="0" rtlCol="0" vert="horz">
            <a:spAutoFit/>
          </a:bodyPr>
          <a:lstStyle/>
          <a:p>
            <a:pPr marL="27940">
              <a:lnSpc>
                <a:spcPts val="1270"/>
              </a:lnSpc>
            </a:pPr>
            <a:r>
              <a:rPr dirty="0" sz="1200" spc="-25">
                <a:latin typeface="Arial MT"/>
                <a:cs typeface="Arial MT"/>
              </a:rPr>
              <a:t>786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442447" y="2478023"/>
            <a:ext cx="297180" cy="165100"/>
          </a:xfrm>
          <a:prstGeom prst="rect">
            <a:avLst/>
          </a:prstGeom>
          <a:solidFill>
            <a:srgbClr val="95A2BD"/>
          </a:solidFill>
        </p:spPr>
        <p:txBody>
          <a:bodyPr wrap="square" lIns="0" tIns="0" rIns="0" bIns="0" rtlCol="0" vert="horz">
            <a:spAutoFit/>
          </a:bodyPr>
          <a:lstStyle/>
          <a:p>
            <a:pPr marL="24130">
              <a:lnSpc>
                <a:spcPts val="1240"/>
              </a:lnSpc>
            </a:pPr>
            <a:r>
              <a:rPr dirty="0" sz="1150" spc="-25">
                <a:latin typeface="Arial MT"/>
                <a:cs typeface="Arial MT"/>
              </a:rPr>
              <a:t>756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7918704" y="2711195"/>
            <a:ext cx="297180" cy="165100"/>
          </a:xfrm>
          <a:custGeom>
            <a:avLst/>
            <a:gdLst/>
            <a:ahLst/>
            <a:cxnLst/>
            <a:rect l="l" t="t" r="r" b="b"/>
            <a:pathLst>
              <a:path w="297179" h="165100">
                <a:moveTo>
                  <a:pt x="297179" y="0"/>
                </a:moveTo>
                <a:lnTo>
                  <a:pt x="0" y="0"/>
                </a:lnTo>
                <a:lnTo>
                  <a:pt x="0" y="164591"/>
                </a:lnTo>
                <a:lnTo>
                  <a:pt x="297179" y="164591"/>
                </a:lnTo>
                <a:lnTo>
                  <a:pt x="297179" y="0"/>
                </a:lnTo>
                <a:close/>
              </a:path>
            </a:pathLst>
          </a:custGeom>
          <a:solidFill>
            <a:srgbClr val="95A2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7932546" y="2675889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665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9797605" y="2084641"/>
            <a:ext cx="746125" cy="243204"/>
            <a:chOff x="9797605" y="2084641"/>
            <a:chExt cx="746125" cy="243204"/>
          </a:xfrm>
        </p:grpSpPr>
        <p:sp>
          <p:nvSpPr>
            <p:cNvPr id="74" name="object 74" descr=""/>
            <p:cNvSpPr/>
            <p:nvPr/>
          </p:nvSpPr>
          <p:spPr>
            <a:xfrm>
              <a:off x="9802368" y="2089404"/>
              <a:ext cx="736600" cy="233679"/>
            </a:xfrm>
            <a:custGeom>
              <a:avLst/>
              <a:gdLst/>
              <a:ahLst/>
              <a:cxnLst/>
              <a:rect l="l" t="t" r="r" b="b"/>
              <a:pathLst>
                <a:path w="736600" h="233680">
                  <a:moveTo>
                    <a:pt x="368046" y="0"/>
                  </a:moveTo>
                  <a:lnTo>
                    <a:pt x="301873" y="1878"/>
                  </a:lnTo>
                  <a:lnTo>
                    <a:pt x="239598" y="7293"/>
                  </a:lnTo>
                  <a:lnTo>
                    <a:pt x="182259" y="15917"/>
                  </a:lnTo>
                  <a:lnTo>
                    <a:pt x="130893" y="27419"/>
                  </a:lnTo>
                  <a:lnTo>
                    <a:pt x="86539" y="41470"/>
                  </a:lnTo>
                  <a:lnTo>
                    <a:pt x="50235" y="57742"/>
                  </a:lnTo>
                  <a:lnTo>
                    <a:pt x="5927" y="95629"/>
                  </a:lnTo>
                  <a:lnTo>
                    <a:pt x="0" y="116586"/>
                  </a:lnTo>
                  <a:lnTo>
                    <a:pt x="5927" y="137542"/>
                  </a:lnTo>
                  <a:lnTo>
                    <a:pt x="50235" y="175429"/>
                  </a:lnTo>
                  <a:lnTo>
                    <a:pt x="86539" y="191701"/>
                  </a:lnTo>
                  <a:lnTo>
                    <a:pt x="130893" y="205752"/>
                  </a:lnTo>
                  <a:lnTo>
                    <a:pt x="182259" y="217254"/>
                  </a:lnTo>
                  <a:lnTo>
                    <a:pt x="239598" y="225878"/>
                  </a:lnTo>
                  <a:lnTo>
                    <a:pt x="301873" y="231293"/>
                  </a:lnTo>
                  <a:lnTo>
                    <a:pt x="368046" y="233172"/>
                  </a:lnTo>
                  <a:lnTo>
                    <a:pt x="434218" y="231293"/>
                  </a:lnTo>
                  <a:lnTo>
                    <a:pt x="496493" y="225878"/>
                  </a:lnTo>
                  <a:lnTo>
                    <a:pt x="553832" y="217254"/>
                  </a:lnTo>
                  <a:lnTo>
                    <a:pt x="605198" y="205752"/>
                  </a:lnTo>
                  <a:lnTo>
                    <a:pt x="649552" y="191701"/>
                  </a:lnTo>
                  <a:lnTo>
                    <a:pt x="685856" y="175429"/>
                  </a:lnTo>
                  <a:lnTo>
                    <a:pt x="730164" y="137542"/>
                  </a:lnTo>
                  <a:lnTo>
                    <a:pt x="736091" y="116586"/>
                  </a:lnTo>
                  <a:lnTo>
                    <a:pt x="730164" y="95629"/>
                  </a:lnTo>
                  <a:lnTo>
                    <a:pt x="685856" y="57742"/>
                  </a:lnTo>
                  <a:lnTo>
                    <a:pt x="649552" y="41470"/>
                  </a:lnTo>
                  <a:lnTo>
                    <a:pt x="605198" y="27419"/>
                  </a:lnTo>
                  <a:lnTo>
                    <a:pt x="553832" y="15917"/>
                  </a:lnTo>
                  <a:lnTo>
                    <a:pt x="496493" y="7293"/>
                  </a:lnTo>
                  <a:lnTo>
                    <a:pt x="434218" y="1878"/>
                  </a:lnTo>
                  <a:lnTo>
                    <a:pt x="3680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802368" y="2089404"/>
              <a:ext cx="736600" cy="233679"/>
            </a:xfrm>
            <a:custGeom>
              <a:avLst/>
              <a:gdLst/>
              <a:ahLst/>
              <a:cxnLst/>
              <a:rect l="l" t="t" r="r" b="b"/>
              <a:pathLst>
                <a:path w="736600" h="233680">
                  <a:moveTo>
                    <a:pt x="0" y="116586"/>
                  </a:moveTo>
                  <a:lnTo>
                    <a:pt x="23018" y="75905"/>
                  </a:lnTo>
                  <a:lnTo>
                    <a:pt x="86539" y="41470"/>
                  </a:lnTo>
                  <a:lnTo>
                    <a:pt x="130893" y="27419"/>
                  </a:lnTo>
                  <a:lnTo>
                    <a:pt x="182259" y="15917"/>
                  </a:lnTo>
                  <a:lnTo>
                    <a:pt x="239598" y="7293"/>
                  </a:lnTo>
                  <a:lnTo>
                    <a:pt x="301873" y="1878"/>
                  </a:lnTo>
                  <a:lnTo>
                    <a:pt x="368046" y="0"/>
                  </a:lnTo>
                  <a:lnTo>
                    <a:pt x="434218" y="1878"/>
                  </a:lnTo>
                  <a:lnTo>
                    <a:pt x="496493" y="7293"/>
                  </a:lnTo>
                  <a:lnTo>
                    <a:pt x="553832" y="15917"/>
                  </a:lnTo>
                  <a:lnTo>
                    <a:pt x="605198" y="27419"/>
                  </a:lnTo>
                  <a:lnTo>
                    <a:pt x="649552" y="41470"/>
                  </a:lnTo>
                  <a:lnTo>
                    <a:pt x="685856" y="57742"/>
                  </a:lnTo>
                  <a:lnTo>
                    <a:pt x="730164" y="95629"/>
                  </a:lnTo>
                  <a:lnTo>
                    <a:pt x="736091" y="116586"/>
                  </a:lnTo>
                  <a:lnTo>
                    <a:pt x="730164" y="137542"/>
                  </a:lnTo>
                  <a:lnTo>
                    <a:pt x="685856" y="175429"/>
                  </a:lnTo>
                  <a:lnTo>
                    <a:pt x="649552" y="191701"/>
                  </a:lnTo>
                  <a:lnTo>
                    <a:pt x="605198" y="205752"/>
                  </a:lnTo>
                  <a:lnTo>
                    <a:pt x="553832" y="217254"/>
                  </a:lnTo>
                  <a:lnTo>
                    <a:pt x="496493" y="225878"/>
                  </a:lnTo>
                  <a:lnTo>
                    <a:pt x="434218" y="231293"/>
                  </a:lnTo>
                  <a:lnTo>
                    <a:pt x="368046" y="233172"/>
                  </a:lnTo>
                  <a:lnTo>
                    <a:pt x="301873" y="231293"/>
                  </a:lnTo>
                  <a:lnTo>
                    <a:pt x="239598" y="225878"/>
                  </a:lnTo>
                  <a:lnTo>
                    <a:pt x="182259" y="217254"/>
                  </a:lnTo>
                  <a:lnTo>
                    <a:pt x="130893" y="205752"/>
                  </a:lnTo>
                  <a:lnTo>
                    <a:pt x="86539" y="191701"/>
                  </a:lnTo>
                  <a:lnTo>
                    <a:pt x="50235" y="175429"/>
                  </a:lnTo>
                  <a:lnTo>
                    <a:pt x="5927" y="137542"/>
                  </a:lnTo>
                  <a:lnTo>
                    <a:pt x="0" y="11658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9909429" y="2089784"/>
            <a:ext cx="5391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 b="1">
                <a:latin typeface="Arial"/>
                <a:cs typeface="Arial"/>
              </a:rPr>
              <a:t>+12.5%</a:t>
            </a:r>
            <a:endParaRPr sz="11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256182" y="2522981"/>
            <a:ext cx="5765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San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Jose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87323" y="2804236"/>
            <a:ext cx="78486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b="1">
                <a:latin typeface="Arial"/>
                <a:cs typeface="Arial"/>
              </a:rPr>
              <a:t>Los</a:t>
            </a:r>
            <a:r>
              <a:rPr dirty="0" sz="1000" spc="-10" b="1">
                <a:latin typeface="Arial"/>
                <a:cs typeface="Arial"/>
              </a:rPr>
              <a:t> Angeles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853564" y="3612007"/>
            <a:ext cx="7315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Mexico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City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4157853" y="3749497"/>
            <a:ext cx="45847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latin typeface="Arial"/>
                <a:cs typeface="Arial"/>
              </a:rPr>
              <a:t>Bogotá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3675888" y="4567554"/>
            <a:ext cx="1792605" cy="1134110"/>
            <a:chOff x="3675888" y="4567554"/>
            <a:chExt cx="1792605" cy="1134110"/>
          </a:xfrm>
        </p:grpSpPr>
        <p:sp>
          <p:nvSpPr>
            <p:cNvPr id="82" name="object 82" descr=""/>
            <p:cNvSpPr/>
            <p:nvPr/>
          </p:nvSpPr>
          <p:spPr>
            <a:xfrm>
              <a:off x="3968496" y="470458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69"/>
                  </a:lnTo>
                  <a:lnTo>
                    <a:pt x="0" y="2667"/>
                  </a:lnTo>
                  <a:lnTo>
                    <a:pt x="2031" y="3301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9604" y="4855590"/>
              <a:ext cx="205740" cy="95884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3675888" y="4567554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5">
                  <a:moveTo>
                    <a:pt x="114300" y="0"/>
                  </a:moveTo>
                  <a:lnTo>
                    <a:pt x="69758" y="9457"/>
                  </a:lnTo>
                  <a:lnTo>
                    <a:pt x="33432" y="35274"/>
                  </a:lnTo>
                  <a:lnTo>
                    <a:pt x="8965" y="73616"/>
                  </a:lnTo>
                  <a:lnTo>
                    <a:pt x="0" y="120650"/>
                  </a:lnTo>
                  <a:lnTo>
                    <a:pt x="8558" y="165427"/>
                  </a:lnTo>
                  <a:lnTo>
                    <a:pt x="30248" y="215946"/>
                  </a:lnTo>
                  <a:lnTo>
                    <a:pt x="59088" y="266734"/>
                  </a:lnTo>
                  <a:lnTo>
                    <a:pt x="89099" y="312316"/>
                  </a:lnTo>
                  <a:lnTo>
                    <a:pt x="114300" y="347218"/>
                  </a:lnTo>
                  <a:lnTo>
                    <a:pt x="137341" y="313572"/>
                  </a:lnTo>
                  <a:lnTo>
                    <a:pt x="167052" y="268124"/>
                  </a:lnTo>
                  <a:lnTo>
                    <a:pt x="196660" y="216842"/>
                  </a:lnTo>
                  <a:lnTo>
                    <a:pt x="219390" y="165695"/>
                  </a:lnTo>
                  <a:lnTo>
                    <a:pt x="228473" y="120650"/>
                  </a:lnTo>
                  <a:lnTo>
                    <a:pt x="219509" y="73616"/>
                  </a:lnTo>
                  <a:lnTo>
                    <a:pt x="195056" y="35274"/>
                  </a:lnTo>
                  <a:lnTo>
                    <a:pt x="158767" y="945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21735" y="4617846"/>
              <a:ext cx="141604" cy="146176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4338828" y="5454395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2539" y="0"/>
                  </a:moveTo>
                  <a:lnTo>
                    <a:pt x="888" y="634"/>
                  </a:lnTo>
                  <a:lnTo>
                    <a:pt x="0" y="634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2" y="3301"/>
                  </a:lnTo>
                  <a:lnTo>
                    <a:pt x="4572" y="3936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59936" y="5605348"/>
              <a:ext cx="205739" cy="95935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4046220" y="5312790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5" h="347345">
                  <a:moveTo>
                    <a:pt x="116585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4" y="73616"/>
                  </a:lnTo>
                  <a:lnTo>
                    <a:pt x="0" y="120650"/>
                  </a:lnTo>
                  <a:lnTo>
                    <a:pt x="8723" y="165426"/>
                  </a:lnTo>
                  <a:lnTo>
                    <a:pt x="30833" y="215946"/>
                  </a:lnTo>
                  <a:lnTo>
                    <a:pt x="60240" y="266740"/>
                  </a:lnTo>
                  <a:lnTo>
                    <a:pt x="90854" y="312337"/>
                  </a:lnTo>
                  <a:lnTo>
                    <a:pt x="116585" y="347268"/>
                  </a:lnTo>
                  <a:lnTo>
                    <a:pt x="140109" y="313578"/>
                  </a:lnTo>
                  <a:lnTo>
                    <a:pt x="170417" y="268113"/>
                  </a:lnTo>
                  <a:lnTo>
                    <a:pt x="200610" y="216831"/>
                  </a:lnTo>
                  <a:lnTo>
                    <a:pt x="223786" y="165690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5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2067" y="5367654"/>
              <a:ext cx="141605" cy="146176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5225796" y="541324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2539" y="0"/>
                  </a:moveTo>
                  <a:lnTo>
                    <a:pt x="888" y="634"/>
                  </a:lnTo>
                  <a:lnTo>
                    <a:pt x="0" y="634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1" y="3936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6904" y="5564250"/>
              <a:ext cx="201168" cy="95885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4933188" y="5276214"/>
              <a:ext cx="228600" cy="342900"/>
            </a:xfrm>
            <a:custGeom>
              <a:avLst/>
              <a:gdLst/>
              <a:ahLst/>
              <a:cxnLst/>
              <a:rect l="l" t="t" r="r" b="b"/>
              <a:pathLst>
                <a:path w="228600" h="342900">
                  <a:moveTo>
                    <a:pt x="114300" y="0"/>
                  </a:moveTo>
                  <a:lnTo>
                    <a:pt x="69758" y="9342"/>
                  </a:lnTo>
                  <a:lnTo>
                    <a:pt x="33432" y="34829"/>
                  </a:lnTo>
                  <a:lnTo>
                    <a:pt x="8965" y="72651"/>
                  </a:lnTo>
                  <a:lnTo>
                    <a:pt x="0" y="118999"/>
                  </a:lnTo>
                  <a:lnTo>
                    <a:pt x="8558" y="163241"/>
                  </a:lnTo>
                  <a:lnTo>
                    <a:pt x="30248" y="213124"/>
                  </a:lnTo>
                  <a:lnTo>
                    <a:pt x="59088" y="263256"/>
                  </a:lnTo>
                  <a:lnTo>
                    <a:pt x="89099" y="308244"/>
                  </a:lnTo>
                  <a:lnTo>
                    <a:pt x="114300" y="342696"/>
                  </a:lnTo>
                  <a:lnTo>
                    <a:pt x="137341" y="309451"/>
                  </a:lnTo>
                  <a:lnTo>
                    <a:pt x="167052" y="264591"/>
                  </a:lnTo>
                  <a:lnTo>
                    <a:pt x="196660" y="213984"/>
                  </a:lnTo>
                  <a:lnTo>
                    <a:pt x="219390" y="163497"/>
                  </a:lnTo>
                  <a:lnTo>
                    <a:pt x="228473" y="118999"/>
                  </a:lnTo>
                  <a:lnTo>
                    <a:pt x="219509" y="72651"/>
                  </a:lnTo>
                  <a:lnTo>
                    <a:pt x="195056" y="34829"/>
                  </a:lnTo>
                  <a:lnTo>
                    <a:pt x="158767" y="934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4463" y="5326506"/>
              <a:ext cx="141604" cy="146177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5463539" y="526694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5">
                  <a:moveTo>
                    <a:pt x="2539" y="0"/>
                  </a:moveTo>
                  <a:lnTo>
                    <a:pt x="888" y="634"/>
                  </a:lnTo>
                  <a:lnTo>
                    <a:pt x="0" y="634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2" y="3301"/>
                  </a:lnTo>
                  <a:lnTo>
                    <a:pt x="4572" y="3936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4648" y="5417946"/>
              <a:ext cx="205739" cy="9588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5170932" y="5129910"/>
              <a:ext cx="228600" cy="342900"/>
            </a:xfrm>
            <a:custGeom>
              <a:avLst/>
              <a:gdLst/>
              <a:ahLst/>
              <a:cxnLst/>
              <a:rect l="l" t="t" r="r" b="b"/>
              <a:pathLst>
                <a:path w="228600" h="342900">
                  <a:moveTo>
                    <a:pt x="114300" y="0"/>
                  </a:moveTo>
                  <a:lnTo>
                    <a:pt x="69758" y="9342"/>
                  </a:lnTo>
                  <a:lnTo>
                    <a:pt x="33432" y="34829"/>
                  </a:lnTo>
                  <a:lnTo>
                    <a:pt x="8965" y="72651"/>
                  </a:lnTo>
                  <a:lnTo>
                    <a:pt x="0" y="118998"/>
                  </a:lnTo>
                  <a:lnTo>
                    <a:pt x="8558" y="163240"/>
                  </a:lnTo>
                  <a:lnTo>
                    <a:pt x="30248" y="213121"/>
                  </a:lnTo>
                  <a:lnTo>
                    <a:pt x="59088" y="263245"/>
                  </a:lnTo>
                  <a:lnTo>
                    <a:pt x="89099" y="308218"/>
                  </a:lnTo>
                  <a:lnTo>
                    <a:pt x="114300" y="342645"/>
                  </a:lnTo>
                  <a:lnTo>
                    <a:pt x="137341" y="309425"/>
                  </a:lnTo>
                  <a:lnTo>
                    <a:pt x="167052" y="264580"/>
                  </a:lnTo>
                  <a:lnTo>
                    <a:pt x="196660" y="213980"/>
                  </a:lnTo>
                  <a:lnTo>
                    <a:pt x="219390" y="163496"/>
                  </a:lnTo>
                  <a:lnTo>
                    <a:pt x="228472" y="118998"/>
                  </a:lnTo>
                  <a:lnTo>
                    <a:pt x="219509" y="72651"/>
                  </a:lnTo>
                  <a:lnTo>
                    <a:pt x="195056" y="34829"/>
                  </a:lnTo>
                  <a:lnTo>
                    <a:pt x="158767" y="934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12207" y="5180202"/>
              <a:ext cx="141604" cy="146177"/>
            </a:xfrm>
            <a:prstGeom prst="rect">
              <a:avLst/>
            </a:prstGeom>
          </p:spPr>
        </p:pic>
      </p:grpSp>
      <p:sp>
        <p:nvSpPr>
          <p:cNvPr id="98" name="object 98" descr=""/>
          <p:cNvSpPr txBox="1"/>
          <p:nvPr/>
        </p:nvSpPr>
        <p:spPr>
          <a:xfrm>
            <a:off x="3264789" y="4833366"/>
            <a:ext cx="3302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Lima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425444" y="5470652"/>
            <a:ext cx="57023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latin typeface="Arial"/>
                <a:cs typeface="Arial"/>
              </a:rPr>
              <a:t>Santiago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139944" y="5670600"/>
            <a:ext cx="6381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São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Paulo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474589" y="5394705"/>
            <a:ext cx="90296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Rio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Janeiro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2537460" y="2286126"/>
            <a:ext cx="1252855" cy="1033144"/>
            <a:chOff x="2537460" y="2286126"/>
            <a:chExt cx="1252855" cy="1033144"/>
          </a:xfrm>
        </p:grpSpPr>
        <p:sp>
          <p:nvSpPr>
            <p:cNvPr id="103" name="object 103" descr=""/>
            <p:cNvSpPr/>
            <p:nvPr/>
          </p:nvSpPr>
          <p:spPr>
            <a:xfrm>
              <a:off x="3785616" y="3076955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32" y="3302"/>
                  </a:lnTo>
                  <a:lnTo>
                    <a:pt x="4572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6724" y="3223386"/>
              <a:ext cx="201167" cy="95885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3488436" y="2935350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5" h="347345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8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34283" y="2985642"/>
              <a:ext cx="141604" cy="150749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3442716" y="2647187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79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6"/>
                  </a:lnTo>
                  <a:lnTo>
                    <a:pt x="2032" y="3301"/>
                  </a:lnTo>
                  <a:lnTo>
                    <a:pt x="4572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63824" y="2798190"/>
              <a:ext cx="201167" cy="95885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3145536" y="2510154"/>
              <a:ext cx="233045" cy="342900"/>
            </a:xfrm>
            <a:custGeom>
              <a:avLst/>
              <a:gdLst/>
              <a:ahLst/>
              <a:cxnLst/>
              <a:rect l="l" t="t" r="r" b="b"/>
              <a:pathLst>
                <a:path w="233045" h="342900">
                  <a:moveTo>
                    <a:pt x="116586" y="0"/>
                  </a:moveTo>
                  <a:lnTo>
                    <a:pt x="71151" y="9342"/>
                  </a:lnTo>
                  <a:lnTo>
                    <a:pt x="34099" y="34829"/>
                  </a:lnTo>
                  <a:lnTo>
                    <a:pt x="9143" y="72651"/>
                  </a:lnTo>
                  <a:lnTo>
                    <a:pt x="0" y="118999"/>
                  </a:lnTo>
                  <a:lnTo>
                    <a:pt x="8723" y="163240"/>
                  </a:lnTo>
                  <a:lnTo>
                    <a:pt x="30833" y="213121"/>
                  </a:lnTo>
                  <a:lnTo>
                    <a:pt x="60240" y="263245"/>
                  </a:lnTo>
                  <a:lnTo>
                    <a:pt x="90854" y="308218"/>
                  </a:lnTo>
                  <a:lnTo>
                    <a:pt x="116586" y="342646"/>
                  </a:lnTo>
                  <a:lnTo>
                    <a:pt x="140109" y="309425"/>
                  </a:lnTo>
                  <a:lnTo>
                    <a:pt x="170417" y="264580"/>
                  </a:lnTo>
                  <a:lnTo>
                    <a:pt x="200610" y="213980"/>
                  </a:lnTo>
                  <a:lnTo>
                    <a:pt x="223786" y="163496"/>
                  </a:lnTo>
                  <a:lnTo>
                    <a:pt x="233044" y="118999"/>
                  </a:lnTo>
                  <a:lnTo>
                    <a:pt x="223902" y="72651"/>
                  </a:lnTo>
                  <a:lnTo>
                    <a:pt x="198961" y="34829"/>
                  </a:lnTo>
                  <a:lnTo>
                    <a:pt x="161946" y="9342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1383" y="2560446"/>
              <a:ext cx="141605" cy="146176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3099816" y="2935223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0924" y="3081654"/>
              <a:ext cx="201168" cy="95885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2802636" y="2793618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4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7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8483" y="2843910"/>
              <a:ext cx="141605" cy="146176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2830068" y="2427731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4"/>
                  </a:lnTo>
                  <a:lnTo>
                    <a:pt x="0" y="634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51176" y="2574162"/>
              <a:ext cx="205740" cy="95885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2537460" y="2286126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4">
                  <a:moveTo>
                    <a:pt x="114300" y="0"/>
                  </a:moveTo>
                  <a:lnTo>
                    <a:pt x="69758" y="9457"/>
                  </a:lnTo>
                  <a:lnTo>
                    <a:pt x="33432" y="35274"/>
                  </a:lnTo>
                  <a:lnTo>
                    <a:pt x="8965" y="73616"/>
                  </a:lnTo>
                  <a:lnTo>
                    <a:pt x="0" y="120650"/>
                  </a:lnTo>
                  <a:lnTo>
                    <a:pt x="8558" y="165427"/>
                  </a:lnTo>
                  <a:lnTo>
                    <a:pt x="30248" y="215946"/>
                  </a:lnTo>
                  <a:lnTo>
                    <a:pt x="59088" y="266734"/>
                  </a:lnTo>
                  <a:lnTo>
                    <a:pt x="89099" y="312316"/>
                  </a:lnTo>
                  <a:lnTo>
                    <a:pt x="114300" y="347218"/>
                  </a:lnTo>
                  <a:lnTo>
                    <a:pt x="137341" y="313572"/>
                  </a:lnTo>
                  <a:lnTo>
                    <a:pt x="167052" y="268124"/>
                  </a:lnTo>
                  <a:lnTo>
                    <a:pt x="196660" y="216842"/>
                  </a:lnTo>
                  <a:lnTo>
                    <a:pt x="219390" y="165695"/>
                  </a:lnTo>
                  <a:lnTo>
                    <a:pt x="228472" y="120650"/>
                  </a:lnTo>
                  <a:lnTo>
                    <a:pt x="219509" y="73616"/>
                  </a:lnTo>
                  <a:lnTo>
                    <a:pt x="195056" y="35274"/>
                  </a:lnTo>
                  <a:lnTo>
                    <a:pt x="158767" y="945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83307" y="2336418"/>
              <a:ext cx="137032" cy="150748"/>
            </a:xfrm>
            <a:prstGeom prst="rect">
              <a:avLst/>
            </a:prstGeom>
          </p:spPr>
        </p:pic>
      </p:grpSp>
      <p:sp>
        <p:nvSpPr>
          <p:cNvPr id="119" name="object 119" descr=""/>
          <p:cNvSpPr txBox="1"/>
          <p:nvPr/>
        </p:nvSpPr>
        <p:spPr>
          <a:xfrm>
            <a:off x="3796410" y="3158489"/>
            <a:ext cx="3994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Miami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3853434" y="2920999"/>
            <a:ext cx="4533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Atlanta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2961258" y="3210813"/>
            <a:ext cx="5378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Houston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409446" y="3091383"/>
            <a:ext cx="721360" cy="3213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55"/>
              </a:lnSpc>
              <a:spcBef>
                <a:spcPts val="110"/>
              </a:spcBef>
            </a:pPr>
            <a:r>
              <a:rPr dirty="0" sz="1000" spc="-10" b="1">
                <a:latin typeface="Arial"/>
                <a:cs typeface="Arial"/>
              </a:rPr>
              <a:t>Denver</a:t>
            </a:r>
            <a:endParaRPr sz="1000">
              <a:latin typeface="Arial"/>
              <a:cs typeface="Arial"/>
            </a:endParaRPr>
          </a:p>
          <a:p>
            <a:pPr marL="326390">
              <a:lnSpc>
                <a:spcPts val="1155"/>
              </a:lnSpc>
            </a:pPr>
            <a:r>
              <a:rPr dirty="0" sz="1000" spc="-10" b="1">
                <a:latin typeface="Arial"/>
                <a:cs typeface="Arial"/>
              </a:rPr>
              <a:t>Dallas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3" name="object 123" descr=""/>
          <p:cNvGrpSpPr/>
          <p:nvPr/>
        </p:nvGrpSpPr>
        <p:grpSpPr>
          <a:xfrm>
            <a:off x="886967" y="1467738"/>
            <a:ext cx="3274060" cy="4243070"/>
            <a:chOff x="886967" y="1467738"/>
            <a:chExt cx="3274060" cy="4243070"/>
          </a:xfrm>
        </p:grpSpPr>
        <p:sp>
          <p:nvSpPr>
            <p:cNvPr id="124" name="object 124" descr=""/>
            <p:cNvSpPr/>
            <p:nvPr/>
          </p:nvSpPr>
          <p:spPr>
            <a:xfrm>
              <a:off x="3104388" y="1947672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2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25495" y="2098675"/>
              <a:ext cx="205740" cy="95885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2811779" y="1810638"/>
              <a:ext cx="233045" cy="347345"/>
            </a:xfrm>
            <a:custGeom>
              <a:avLst/>
              <a:gdLst/>
              <a:ahLst/>
              <a:cxnLst/>
              <a:rect l="l" t="t" r="r" b="b"/>
              <a:pathLst>
                <a:path w="233044" h="347344">
                  <a:moveTo>
                    <a:pt x="116586" y="0"/>
                  </a:moveTo>
                  <a:lnTo>
                    <a:pt x="71151" y="9457"/>
                  </a:lnTo>
                  <a:lnTo>
                    <a:pt x="34099" y="35274"/>
                  </a:lnTo>
                  <a:lnTo>
                    <a:pt x="9143" y="73616"/>
                  </a:lnTo>
                  <a:lnTo>
                    <a:pt x="0" y="120650"/>
                  </a:lnTo>
                  <a:lnTo>
                    <a:pt x="8723" y="165427"/>
                  </a:lnTo>
                  <a:lnTo>
                    <a:pt x="30833" y="215946"/>
                  </a:lnTo>
                  <a:lnTo>
                    <a:pt x="60240" y="266734"/>
                  </a:lnTo>
                  <a:lnTo>
                    <a:pt x="90854" y="312316"/>
                  </a:lnTo>
                  <a:lnTo>
                    <a:pt x="116586" y="347218"/>
                  </a:lnTo>
                  <a:lnTo>
                    <a:pt x="140109" y="313572"/>
                  </a:lnTo>
                  <a:lnTo>
                    <a:pt x="170417" y="268124"/>
                  </a:lnTo>
                  <a:lnTo>
                    <a:pt x="200610" y="216842"/>
                  </a:lnTo>
                  <a:lnTo>
                    <a:pt x="223786" y="165695"/>
                  </a:lnTo>
                  <a:lnTo>
                    <a:pt x="233044" y="120650"/>
                  </a:lnTo>
                  <a:lnTo>
                    <a:pt x="223902" y="73616"/>
                  </a:lnTo>
                  <a:lnTo>
                    <a:pt x="198961" y="35274"/>
                  </a:lnTo>
                  <a:lnTo>
                    <a:pt x="161946" y="9457"/>
                  </a:lnTo>
                  <a:lnTo>
                    <a:pt x="1165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57626" y="1860930"/>
              <a:ext cx="141605" cy="146177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2487167" y="1604771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4">
                  <a:moveTo>
                    <a:pt x="2539" y="0"/>
                  </a:moveTo>
                  <a:lnTo>
                    <a:pt x="888" y="635"/>
                  </a:lnTo>
                  <a:lnTo>
                    <a:pt x="0" y="635"/>
                  </a:lnTo>
                  <a:lnTo>
                    <a:pt x="0" y="1269"/>
                  </a:lnTo>
                  <a:lnTo>
                    <a:pt x="0" y="2666"/>
                  </a:lnTo>
                  <a:lnTo>
                    <a:pt x="2031" y="3301"/>
                  </a:lnTo>
                  <a:lnTo>
                    <a:pt x="4571" y="393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08275" y="1755775"/>
              <a:ext cx="205740" cy="95885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2194559" y="1467738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4">
                  <a:moveTo>
                    <a:pt x="114300" y="0"/>
                  </a:moveTo>
                  <a:lnTo>
                    <a:pt x="69758" y="9457"/>
                  </a:lnTo>
                  <a:lnTo>
                    <a:pt x="33432" y="35274"/>
                  </a:lnTo>
                  <a:lnTo>
                    <a:pt x="8965" y="73616"/>
                  </a:lnTo>
                  <a:lnTo>
                    <a:pt x="0" y="120650"/>
                  </a:lnTo>
                  <a:lnTo>
                    <a:pt x="8558" y="165427"/>
                  </a:lnTo>
                  <a:lnTo>
                    <a:pt x="30248" y="215946"/>
                  </a:lnTo>
                  <a:lnTo>
                    <a:pt x="59088" y="266734"/>
                  </a:lnTo>
                  <a:lnTo>
                    <a:pt x="89099" y="312316"/>
                  </a:lnTo>
                  <a:lnTo>
                    <a:pt x="114300" y="347218"/>
                  </a:lnTo>
                  <a:lnTo>
                    <a:pt x="137341" y="313572"/>
                  </a:lnTo>
                  <a:lnTo>
                    <a:pt x="167052" y="268124"/>
                  </a:lnTo>
                  <a:lnTo>
                    <a:pt x="196660" y="216842"/>
                  </a:lnTo>
                  <a:lnTo>
                    <a:pt x="219390" y="165695"/>
                  </a:lnTo>
                  <a:lnTo>
                    <a:pt x="228472" y="120650"/>
                  </a:lnTo>
                  <a:lnTo>
                    <a:pt x="219509" y="73616"/>
                  </a:lnTo>
                  <a:lnTo>
                    <a:pt x="195056" y="35274"/>
                  </a:lnTo>
                  <a:lnTo>
                    <a:pt x="158767" y="9457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40406" y="1518030"/>
              <a:ext cx="137032" cy="146177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1179576" y="1979675"/>
              <a:ext cx="2981325" cy="3016885"/>
            </a:xfrm>
            <a:custGeom>
              <a:avLst/>
              <a:gdLst/>
              <a:ahLst/>
              <a:cxnLst/>
              <a:rect l="l" t="t" r="r" b="b"/>
              <a:pathLst>
                <a:path w="2981325" h="3016885">
                  <a:moveTo>
                    <a:pt x="4572" y="3016885"/>
                  </a:moveTo>
                  <a:lnTo>
                    <a:pt x="2489" y="3012948"/>
                  </a:lnTo>
                  <a:lnTo>
                    <a:pt x="825" y="3013583"/>
                  </a:lnTo>
                  <a:lnTo>
                    <a:pt x="0" y="3013583"/>
                  </a:lnTo>
                  <a:lnTo>
                    <a:pt x="0" y="3014218"/>
                  </a:lnTo>
                  <a:lnTo>
                    <a:pt x="0" y="3015615"/>
                  </a:lnTo>
                  <a:lnTo>
                    <a:pt x="2082" y="3016250"/>
                  </a:lnTo>
                  <a:lnTo>
                    <a:pt x="4572" y="3016885"/>
                  </a:lnTo>
                  <a:close/>
                </a:path>
                <a:path w="2981325" h="3016885">
                  <a:moveTo>
                    <a:pt x="2921508" y="383413"/>
                  </a:moveTo>
                  <a:lnTo>
                    <a:pt x="2919476" y="379476"/>
                  </a:lnTo>
                  <a:lnTo>
                    <a:pt x="2917825" y="380111"/>
                  </a:lnTo>
                  <a:lnTo>
                    <a:pt x="2916936" y="380111"/>
                  </a:lnTo>
                  <a:lnTo>
                    <a:pt x="2916936" y="380746"/>
                  </a:lnTo>
                  <a:lnTo>
                    <a:pt x="2916936" y="382143"/>
                  </a:lnTo>
                  <a:lnTo>
                    <a:pt x="2918968" y="382778"/>
                  </a:lnTo>
                  <a:lnTo>
                    <a:pt x="2921508" y="383413"/>
                  </a:lnTo>
                  <a:close/>
                </a:path>
                <a:path w="2981325" h="3016885">
                  <a:moveTo>
                    <a:pt x="2980944" y="3937"/>
                  </a:moveTo>
                  <a:lnTo>
                    <a:pt x="2978912" y="0"/>
                  </a:lnTo>
                  <a:lnTo>
                    <a:pt x="2977261" y="635"/>
                  </a:lnTo>
                  <a:lnTo>
                    <a:pt x="2976372" y="635"/>
                  </a:lnTo>
                  <a:lnTo>
                    <a:pt x="2976372" y="1270"/>
                  </a:lnTo>
                  <a:lnTo>
                    <a:pt x="2976372" y="2667"/>
                  </a:lnTo>
                  <a:lnTo>
                    <a:pt x="2978404" y="3302"/>
                  </a:lnTo>
                  <a:lnTo>
                    <a:pt x="2980944" y="3937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683" y="5143627"/>
              <a:ext cx="201168" cy="95885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886967" y="4855591"/>
              <a:ext cx="228600" cy="347345"/>
            </a:xfrm>
            <a:custGeom>
              <a:avLst/>
              <a:gdLst/>
              <a:ahLst/>
              <a:cxnLst/>
              <a:rect l="l" t="t" r="r" b="b"/>
              <a:pathLst>
                <a:path w="228600" h="347345">
                  <a:moveTo>
                    <a:pt x="114338" y="0"/>
                  </a:moveTo>
                  <a:lnTo>
                    <a:pt x="69769" y="9457"/>
                  </a:lnTo>
                  <a:lnTo>
                    <a:pt x="33432" y="35274"/>
                  </a:lnTo>
                  <a:lnTo>
                    <a:pt x="8964" y="73616"/>
                  </a:lnTo>
                  <a:lnTo>
                    <a:pt x="0" y="120649"/>
                  </a:lnTo>
                  <a:lnTo>
                    <a:pt x="8555" y="165427"/>
                  </a:lnTo>
                  <a:lnTo>
                    <a:pt x="30239" y="215946"/>
                  </a:lnTo>
                  <a:lnTo>
                    <a:pt x="59080" y="266734"/>
                  </a:lnTo>
                  <a:lnTo>
                    <a:pt x="89104" y="312316"/>
                  </a:lnTo>
                  <a:lnTo>
                    <a:pt x="114338" y="347217"/>
                  </a:lnTo>
                  <a:lnTo>
                    <a:pt x="137391" y="313572"/>
                  </a:lnTo>
                  <a:lnTo>
                    <a:pt x="167106" y="268124"/>
                  </a:lnTo>
                  <a:lnTo>
                    <a:pt x="196713" y="216842"/>
                  </a:lnTo>
                  <a:lnTo>
                    <a:pt x="219442" y="165695"/>
                  </a:lnTo>
                  <a:lnTo>
                    <a:pt x="228523" y="120649"/>
                  </a:lnTo>
                  <a:lnTo>
                    <a:pt x="219549" y="73616"/>
                  </a:lnTo>
                  <a:lnTo>
                    <a:pt x="195076" y="35274"/>
                  </a:lnTo>
                  <a:lnTo>
                    <a:pt x="158781" y="9457"/>
                  </a:lnTo>
                  <a:lnTo>
                    <a:pt x="11433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8192" y="4905883"/>
              <a:ext cx="141655" cy="146177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1197863" y="5463540"/>
              <a:ext cx="5080" cy="4445"/>
            </a:xfrm>
            <a:custGeom>
              <a:avLst/>
              <a:gdLst/>
              <a:ahLst/>
              <a:cxnLst/>
              <a:rect l="l" t="t" r="r" b="b"/>
              <a:pathLst>
                <a:path w="5080" h="4445">
                  <a:moveTo>
                    <a:pt x="2489" y="0"/>
                  </a:moveTo>
                  <a:lnTo>
                    <a:pt x="825" y="635"/>
                  </a:lnTo>
                  <a:lnTo>
                    <a:pt x="0" y="635"/>
                  </a:lnTo>
                  <a:lnTo>
                    <a:pt x="0" y="1270"/>
                  </a:lnTo>
                  <a:lnTo>
                    <a:pt x="0" y="2667"/>
                  </a:lnTo>
                  <a:lnTo>
                    <a:pt x="2082" y="3302"/>
                  </a:lnTo>
                  <a:lnTo>
                    <a:pt x="4572" y="393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9683C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971" y="5614492"/>
              <a:ext cx="205740" cy="95935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905255" y="5326506"/>
              <a:ext cx="228600" cy="342900"/>
            </a:xfrm>
            <a:custGeom>
              <a:avLst/>
              <a:gdLst/>
              <a:ahLst/>
              <a:cxnLst/>
              <a:rect l="l" t="t" r="r" b="b"/>
              <a:pathLst>
                <a:path w="228600" h="342900">
                  <a:moveTo>
                    <a:pt x="114338" y="0"/>
                  </a:moveTo>
                  <a:lnTo>
                    <a:pt x="69769" y="9342"/>
                  </a:lnTo>
                  <a:lnTo>
                    <a:pt x="33432" y="34829"/>
                  </a:lnTo>
                  <a:lnTo>
                    <a:pt x="8964" y="72651"/>
                  </a:lnTo>
                  <a:lnTo>
                    <a:pt x="0" y="118999"/>
                  </a:lnTo>
                  <a:lnTo>
                    <a:pt x="8555" y="163237"/>
                  </a:lnTo>
                  <a:lnTo>
                    <a:pt x="30239" y="213113"/>
                  </a:lnTo>
                  <a:lnTo>
                    <a:pt x="59080" y="263240"/>
                  </a:lnTo>
                  <a:lnTo>
                    <a:pt x="89104" y="308230"/>
                  </a:lnTo>
                  <a:lnTo>
                    <a:pt x="114338" y="342696"/>
                  </a:lnTo>
                  <a:lnTo>
                    <a:pt x="137391" y="309451"/>
                  </a:lnTo>
                  <a:lnTo>
                    <a:pt x="167106" y="264591"/>
                  </a:lnTo>
                  <a:lnTo>
                    <a:pt x="196713" y="213984"/>
                  </a:lnTo>
                  <a:lnTo>
                    <a:pt x="219442" y="163497"/>
                  </a:lnTo>
                  <a:lnTo>
                    <a:pt x="228523" y="118999"/>
                  </a:lnTo>
                  <a:lnTo>
                    <a:pt x="219549" y="72651"/>
                  </a:lnTo>
                  <a:lnTo>
                    <a:pt x="195076" y="34829"/>
                  </a:lnTo>
                  <a:lnTo>
                    <a:pt x="158781" y="9342"/>
                  </a:lnTo>
                  <a:lnTo>
                    <a:pt x="11433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1052" y="5376798"/>
              <a:ext cx="137083" cy="146176"/>
            </a:xfrm>
            <a:prstGeom prst="rect">
              <a:avLst/>
            </a:prstGeom>
          </p:spPr>
        </p:pic>
      </p:grpSp>
      <p:sp>
        <p:nvSpPr>
          <p:cNvPr id="140" name="object 140" descr=""/>
          <p:cNvSpPr txBox="1"/>
          <p:nvPr/>
        </p:nvSpPr>
        <p:spPr>
          <a:xfrm>
            <a:off x="3503803" y="1503680"/>
            <a:ext cx="6064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Winnipeg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4539234" y="1940813"/>
            <a:ext cx="5334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Chicago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4150614" y="1463420"/>
            <a:ext cx="511809" cy="448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Ottawa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000" spc="-10" b="1">
                <a:latin typeface="Arial"/>
                <a:cs typeface="Arial"/>
              </a:rPr>
              <a:t>Toronto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4798314" y="1683207"/>
            <a:ext cx="56832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latin typeface="Arial"/>
                <a:cs typeface="Arial"/>
              </a:rPr>
              <a:t>Montreal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4274311" y="2226691"/>
            <a:ext cx="6705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Saint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John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3847338" y="2485846"/>
            <a:ext cx="799465" cy="370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43535">
              <a:lnSpc>
                <a:spcPct val="113199"/>
              </a:lnSpc>
              <a:spcBef>
                <a:spcPts val="95"/>
              </a:spcBef>
            </a:pPr>
            <a:r>
              <a:rPr dirty="0" sz="1000" spc="-25" b="1">
                <a:latin typeface="Arial"/>
                <a:cs typeface="Arial"/>
              </a:rPr>
              <a:t>Boston </a:t>
            </a:r>
            <a:r>
              <a:rPr dirty="0" sz="1000" spc="-10" b="1">
                <a:latin typeface="Arial"/>
                <a:cs typeface="Arial"/>
              </a:rPr>
              <a:t>Ashburn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4478528" y="2417520"/>
            <a:ext cx="1174115" cy="872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9390" marR="210185" indent="65405">
              <a:lnSpc>
                <a:spcPct val="139000"/>
              </a:lnSpc>
              <a:spcBef>
                <a:spcPts val="95"/>
              </a:spcBef>
            </a:pPr>
            <a:r>
              <a:rPr dirty="0" sz="1000" b="1">
                <a:latin typeface="Arial"/>
                <a:cs typeface="Arial"/>
              </a:rPr>
              <a:t>New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York </a:t>
            </a:r>
            <a:r>
              <a:rPr dirty="0" sz="1000" spc="-10" b="1">
                <a:latin typeface="Arial"/>
                <a:cs typeface="Arial"/>
              </a:rPr>
              <a:t>Philadelphia</a:t>
            </a:r>
            <a:endParaRPr sz="10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470"/>
              </a:spcBef>
            </a:pPr>
            <a:r>
              <a:rPr dirty="0" sz="1000" spc="-10" b="1">
                <a:latin typeface="Arial"/>
                <a:cs typeface="Arial"/>
              </a:rPr>
              <a:t>Washington,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D.C.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000" b="1">
                <a:latin typeface="Arial"/>
                <a:cs typeface="Arial"/>
              </a:rPr>
              <a:t>Culpeper,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VA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700836" y="1378788"/>
            <a:ext cx="1132205" cy="1052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7020" marR="147955" indent="213360">
              <a:lnSpc>
                <a:spcPct val="158200"/>
              </a:lnSpc>
              <a:spcBef>
                <a:spcPts val="95"/>
              </a:spcBef>
            </a:pPr>
            <a:r>
              <a:rPr dirty="0" sz="1000" spc="-10" b="1">
                <a:latin typeface="Arial"/>
                <a:cs typeface="Arial"/>
              </a:rPr>
              <a:t>Calgary Vancouver</a:t>
            </a:r>
            <a:endParaRPr sz="1000">
              <a:latin typeface="Arial"/>
              <a:cs typeface="Arial"/>
            </a:endParaRPr>
          </a:p>
          <a:p>
            <a:pPr marL="568325">
              <a:lnSpc>
                <a:spcPts val="1140"/>
              </a:lnSpc>
              <a:spcBef>
                <a:spcPts val="600"/>
              </a:spcBef>
            </a:pPr>
            <a:r>
              <a:rPr dirty="0" sz="1000" spc="-10" b="1">
                <a:latin typeface="Arial"/>
                <a:cs typeface="Arial"/>
              </a:rPr>
              <a:t>Seattle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0"/>
              </a:lnSpc>
            </a:pPr>
            <a:r>
              <a:rPr dirty="0" sz="1000" spc="-10" b="1">
                <a:latin typeface="Arial"/>
                <a:cs typeface="Arial"/>
              </a:rPr>
              <a:t>Kamloops</a:t>
            </a:r>
            <a:endParaRPr sz="1000">
              <a:latin typeface="Arial"/>
              <a:cs typeface="Arial"/>
            </a:endParaRPr>
          </a:p>
          <a:p>
            <a:pPr marL="294640">
              <a:lnSpc>
                <a:spcPct val="100000"/>
              </a:lnSpc>
              <a:spcBef>
                <a:spcPts val="215"/>
              </a:spcBef>
            </a:pPr>
            <a:r>
              <a:rPr dirty="0" sz="1000" b="1">
                <a:latin typeface="Arial"/>
                <a:cs typeface="Arial"/>
              </a:rPr>
              <a:t>Silicon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Valley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1223873" y="4969002"/>
            <a:ext cx="9747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IBM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center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1223873" y="5413628"/>
            <a:ext cx="11988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Equinix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center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0" name="object 150" descr=""/>
          <p:cNvGrpSpPr/>
          <p:nvPr/>
        </p:nvGrpSpPr>
        <p:grpSpPr>
          <a:xfrm>
            <a:off x="6450520" y="1085850"/>
            <a:ext cx="184150" cy="4858385"/>
            <a:chOff x="6450520" y="1085850"/>
            <a:chExt cx="184150" cy="4858385"/>
          </a:xfrm>
        </p:grpSpPr>
        <p:sp>
          <p:nvSpPr>
            <p:cNvPr id="151" name="object 151" descr=""/>
            <p:cNvSpPr/>
            <p:nvPr/>
          </p:nvSpPr>
          <p:spPr>
            <a:xfrm>
              <a:off x="6526530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6464808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7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6464808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7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 descr=""/>
          <p:cNvSpPr/>
          <p:nvPr/>
        </p:nvSpPr>
        <p:spPr>
          <a:xfrm>
            <a:off x="6858000" y="2272283"/>
            <a:ext cx="182880" cy="137160"/>
          </a:xfrm>
          <a:custGeom>
            <a:avLst/>
            <a:gdLst/>
            <a:ahLst/>
            <a:cxnLst/>
            <a:rect l="l" t="t" r="r" b="b"/>
            <a:pathLst>
              <a:path w="182879" h="137160">
                <a:moveTo>
                  <a:pt x="182879" y="0"/>
                </a:moveTo>
                <a:lnTo>
                  <a:pt x="0" y="0"/>
                </a:lnTo>
                <a:lnTo>
                  <a:pt x="0" y="137160"/>
                </a:lnTo>
                <a:lnTo>
                  <a:pt x="182879" y="137160"/>
                </a:lnTo>
                <a:lnTo>
                  <a:pt x="182879" y="0"/>
                </a:lnTo>
                <a:close/>
              </a:path>
            </a:pathLst>
          </a:custGeom>
          <a:solidFill>
            <a:srgbClr val="95A2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6858000" y="2468879"/>
            <a:ext cx="182880" cy="132715"/>
          </a:xfrm>
          <a:custGeom>
            <a:avLst/>
            <a:gdLst/>
            <a:ahLst/>
            <a:cxnLst/>
            <a:rect l="l" t="t" r="r" b="b"/>
            <a:pathLst>
              <a:path w="182879" h="132714">
                <a:moveTo>
                  <a:pt x="182879" y="0"/>
                </a:moveTo>
                <a:lnTo>
                  <a:pt x="0" y="0"/>
                </a:lnTo>
                <a:lnTo>
                  <a:pt x="0" y="132587"/>
                </a:lnTo>
                <a:lnTo>
                  <a:pt x="182879" y="132587"/>
                </a:lnTo>
                <a:lnTo>
                  <a:pt x="18287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 txBox="1"/>
          <p:nvPr/>
        </p:nvSpPr>
        <p:spPr>
          <a:xfrm>
            <a:off x="7079742" y="2252852"/>
            <a:ext cx="15233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Cross-</a:t>
            </a:r>
            <a:r>
              <a:rPr dirty="0" sz="1000">
                <a:latin typeface="Arial MT"/>
                <a:cs typeface="Arial MT"/>
              </a:rPr>
              <a:t>Selling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Up-Selling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7079742" y="2448305"/>
            <a:ext cx="11125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Base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6890384" y="4029583"/>
            <a:ext cx="4792345" cy="1408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105"/>
              </a:spcBef>
              <a:tabLst>
                <a:tab pos="992505" algn="l"/>
                <a:tab pos="1832610" algn="l"/>
                <a:tab pos="2674620" algn="l"/>
                <a:tab pos="3514725" algn="l"/>
                <a:tab pos="4354830" algn="l"/>
              </a:tabLst>
            </a:pP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  <a:p>
            <a:pPr marL="300355" indent="-287655">
              <a:lnSpc>
                <a:spcPct val="100000"/>
              </a:lnSpc>
              <a:spcBef>
                <a:spcPts val="1090"/>
              </a:spcBef>
              <a:buChar char="•"/>
              <a:tabLst>
                <a:tab pos="300355" algn="l"/>
              </a:tabLst>
            </a:pPr>
            <a:r>
              <a:rPr dirty="0" sz="1150">
                <a:latin typeface="Arial MT"/>
                <a:cs typeface="Arial MT"/>
              </a:rPr>
              <a:t>By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offering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new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current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IBM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clients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colocation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services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spc="-25">
                <a:latin typeface="Arial MT"/>
                <a:cs typeface="Arial MT"/>
              </a:rPr>
              <a:t>at</a:t>
            </a:r>
            <a:endParaRPr sz="115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10"/>
              </a:spcBef>
            </a:pPr>
            <a:r>
              <a:rPr dirty="0" sz="1200" spc="-10">
                <a:latin typeface="Arial MT"/>
                <a:cs typeface="Arial MT"/>
              </a:rPr>
              <a:t>Equinix’s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data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centers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 spc="-10" b="1">
                <a:latin typeface="Arial"/>
                <a:cs typeface="Arial"/>
              </a:rPr>
              <a:t>additional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revenue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generated</a:t>
            </a:r>
            <a:endParaRPr sz="1200">
              <a:latin typeface="Arial MT"/>
              <a:cs typeface="Arial MT"/>
            </a:endParaRPr>
          </a:p>
          <a:p>
            <a:pPr marL="300355" marR="70485" indent="-288290">
              <a:lnSpc>
                <a:spcPts val="1440"/>
              </a:lnSpc>
              <a:spcBef>
                <a:spcPts val="50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50" b="1">
                <a:latin typeface="Arial"/>
                <a:cs typeface="Arial"/>
              </a:rPr>
              <a:t>Denser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data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center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network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increases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attractivity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due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higher </a:t>
            </a:r>
            <a:r>
              <a:rPr dirty="0" sz="1150">
                <a:latin typeface="Arial MT"/>
                <a:cs typeface="Arial MT"/>
              </a:rPr>
              <a:t>computing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power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lower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latency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clients</a:t>
            </a:r>
            <a:endParaRPr sz="1150">
              <a:latin typeface="Arial MT"/>
              <a:cs typeface="Arial MT"/>
            </a:endParaRPr>
          </a:p>
          <a:p>
            <a:pPr marL="300355" marR="5080" indent="-288290">
              <a:lnSpc>
                <a:spcPts val="1440"/>
              </a:lnSpc>
              <a:buChar char="•"/>
              <a:tabLst>
                <a:tab pos="300355" algn="l"/>
              </a:tabLst>
            </a:pPr>
            <a:r>
              <a:rPr dirty="0" sz="1150">
                <a:latin typeface="Arial MT"/>
                <a:cs typeface="Arial MT"/>
              </a:rPr>
              <a:t>Worldwide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network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improves</a:t>
            </a:r>
            <a:r>
              <a:rPr dirty="0" sz="1150" spc="2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IBM’s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edge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computing</a:t>
            </a:r>
            <a:r>
              <a:rPr dirty="0" sz="1150" spc="18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capabilities</a:t>
            </a:r>
            <a:r>
              <a:rPr dirty="0" sz="1150" spc="-10">
                <a:latin typeface="Arial MT"/>
                <a:cs typeface="Arial MT"/>
              </a:rPr>
              <a:t>, </a:t>
            </a:r>
            <a:r>
              <a:rPr dirty="0" sz="1150">
                <a:latin typeface="Arial MT"/>
                <a:cs typeface="Arial MT"/>
              </a:rPr>
              <a:t>which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could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make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customers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choose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higher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priced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offerings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6798944" y="1390903"/>
            <a:ext cx="34639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Revenue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Through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Cross-Selling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&amp;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Up-Selling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($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m)</a:t>
            </a:r>
            <a:endParaRPr sz="1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1791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80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249423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22503" y="6019596"/>
            <a:ext cx="2739390" cy="647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(10-</a:t>
            </a:r>
            <a:r>
              <a:rPr dirty="0" sz="800" i="1">
                <a:latin typeface="Arial"/>
                <a:cs typeface="Arial"/>
              </a:rPr>
              <a:t>K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(Digital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Realty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Trust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Inc, </a:t>
            </a:r>
            <a:r>
              <a:rPr dirty="0" sz="800" spc="-10" i="1">
                <a:latin typeface="Arial"/>
                <a:cs typeface="Arial"/>
              </a:rPr>
              <a:t>2023))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00">
              <a:latin typeface="Arial"/>
              <a:cs typeface="Arial"/>
            </a:endParaRPr>
          </a:p>
          <a:p>
            <a:pPr marL="304165" marR="5080" indent="-5080">
              <a:lnSpc>
                <a:spcPct val="100000"/>
              </a:lnSpc>
              <a:spcBef>
                <a:spcPts val="5"/>
              </a:spcBef>
              <a:tabLst>
                <a:tab pos="1759585" algn="l"/>
              </a:tabLst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Executive</a:t>
            </a: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	Market</a:t>
            </a:r>
            <a:r>
              <a:rPr dirty="0" sz="1000" spc="-4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Analysis 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872484" y="6300215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094734" y="6335979"/>
            <a:ext cx="7575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Strategic</a:t>
            </a:r>
            <a:r>
              <a:rPr dirty="0" sz="1000" spc="-6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838383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801614" y="6335979"/>
            <a:ext cx="58737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Financial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11860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394193" y="6335979"/>
            <a:ext cx="6572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74623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3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005443" y="6335979"/>
            <a:ext cx="68135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Alternative Solution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36929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0611739" y="6335979"/>
            <a:ext cx="7207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544576" y="3884421"/>
          <a:ext cx="5278120" cy="206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/>
                <a:gridCol w="312420"/>
                <a:gridCol w="2002155"/>
                <a:gridCol w="837564"/>
                <a:gridCol w="892175"/>
                <a:gridCol w="986789"/>
                <a:gridCol w="76200"/>
              </a:tblGrid>
              <a:tr h="58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02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5A2B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  <a:solidFill>
                      <a:srgbClr val="95A2BD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Tenant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solidFill>
                      <a:srgbClr val="95A2BD"/>
                    </a:solidFill>
                  </a:tcPr>
                </a:tc>
                <a:tc>
                  <a:txBody>
                    <a:bodyPr/>
                    <a:lstStyle/>
                    <a:p>
                      <a:pPr marL="124460" marR="172085">
                        <a:lnSpc>
                          <a:spcPts val="1190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Revenue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($</a:t>
                      </a:r>
                      <a:r>
                        <a:rPr dirty="0" sz="10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0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solidFill>
                      <a:srgbClr val="95A2BD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72085">
                        <a:lnSpc>
                          <a:spcPts val="1190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of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solidFill>
                      <a:srgbClr val="95A2BD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84455">
                        <a:lnSpc>
                          <a:spcPts val="1190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Lease</a:t>
                      </a:r>
                      <a:r>
                        <a:rPr dirty="0" sz="10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Term </a:t>
                      </a: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R w="6350">
                      <a:solidFill>
                        <a:srgbClr val="95A2BD"/>
                      </a:solidFill>
                      <a:prstDash val="solid"/>
                    </a:lnR>
                    <a:solidFill>
                      <a:srgbClr val="95A2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</a:tcPr>
                </a:tc>
              </a:tr>
              <a:tr h="260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5A2B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1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L w="6350">
                      <a:solidFill>
                        <a:srgbClr val="95A2BD"/>
                      </a:solidFill>
                      <a:prstDash val="solid"/>
                    </a:lnL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Fortune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50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Software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Company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418,935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10.9%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8.2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1910">
                    <a:lnR w="6350">
                      <a:solidFill>
                        <a:srgbClr val="95A2BD"/>
                      </a:solidFill>
                      <a:prstDash val="solid"/>
                    </a:lnR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5A2B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L w="6350">
                      <a:solidFill>
                        <a:srgbClr val="95A2BD"/>
                      </a:solidFill>
                      <a:prstDash val="solid"/>
                    </a:lnL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Social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Content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Platform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212,198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5.5%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4.7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085">
                    <a:lnR w="6350">
                      <a:solidFill>
                        <a:srgbClr val="95A2BD"/>
                      </a:solidFill>
                      <a:prstDash val="solid"/>
                    </a:lnR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5A2B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L w="6350">
                      <a:solidFill>
                        <a:srgbClr val="95A2BD"/>
                      </a:solidFill>
                      <a:prstDash val="solid"/>
                    </a:lnL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Oracle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Corporation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164,487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4.3%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6.4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R w="6350">
                      <a:solidFill>
                        <a:srgbClr val="95A2BD"/>
                      </a:solidFill>
                      <a:prstDash val="solid"/>
                    </a:lnR>
                    <a:lnT w="6350">
                      <a:solidFill>
                        <a:srgbClr val="95A2BD"/>
                      </a:solidFill>
                      <a:prstDash val="solid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5A2BD"/>
                      </a:solidFill>
                      <a:prstDash val="solid"/>
                    </a:lnR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50">
                          <a:latin typeface="Arial MT"/>
                          <a:cs typeface="Arial MT"/>
                        </a:rPr>
                        <a:t>3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L w="6350">
                      <a:solidFill>
                        <a:srgbClr val="95A2BD"/>
                      </a:solidFill>
                      <a:prstDash val="solid"/>
                    </a:lnL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Global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Cloud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Provider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156,892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4.1%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000" spc="-25">
                          <a:latin typeface="Arial MT"/>
                          <a:cs typeface="Arial MT"/>
                        </a:rPr>
                        <a:t>5.0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19">
                    <a:lnR w="6350">
                      <a:solidFill>
                        <a:srgbClr val="95A2BD"/>
                      </a:solidFill>
                      <a:prstDash val="solid"/>
                    </a:lnR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  <a:lnB w="12700">
                      <a:solidFill>
                        <a:srgbClr val="0D60FD"/>
                      </a:solidFill>
                      <a:prstDash val="sysDot"/>
                    </a:lnB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D60FD"/>
                      </a:solidFill>
                      <a:prstDash val="sysDot"/>
                    </a:lnL>
                    <a:lnR w="6350">
                      <a:solidFill>
                        <a:srgbClr val="95A2BD"/>
                      </a:solidFill>
                      <a:prstDash val="solid"/>
                    </a:lnR>
                    <a:lnT w="12700">
                      <a:solidFill>
                        <a:srgbClr val="0D60FD"/>
                      </a:solidFill>
                      <a:prstDash val="sysDot"/>
                    </a:lnT>
                    <a:solidFill>
                      <a:srgbClr val="0D60FD">
                        <a:alpha val="2039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01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6350">
                      <a:solidFill>
                        <a:srgbClr val="95A2BD"/>
                      </a:solidFill>
                      <a:prstDash val="solid"/>
                    </a:lnL>
                    <a:lnT w="12700">
                      <a:solidFill>
                        <a:srgbClr val="0D60FD"/>
                      </a:solidFill>
                      <a:prstDash val="sysDot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IBM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T w="12700">
                      <a:solidFill>
                        <a:srgbClr val="0D60FD"/>
                      </a:solidFill>
                      <a:prstDash val="sysDot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129,569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T w="12700">
                      <a:solidFill>
                        <a:srgbClr val="0D60FD"/>
                      </a:solidFill>
                      <a:prstDash val="sysDot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00" spc="-20" b="1">
                          <a:latin typeface="Arial"/>
                          <a:cs typeface="Arial"/>
                        </a:rPr>
                        <a:t>3.4%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T w="12700">
                      <a:solidFill>
                        <a:srgbClr val="0D60FD"/>
                      </a:solidFill>
                      <a:prstDash val="sysDot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2.3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R w="6350">
                      <a:solidFill>
                        <a:srgbClr val="95A2BD"/>
                      </a:solidFill>
                      <a:prstDash val="solid"/>
                    </a:lnR>
                    <a:lnT w="12700">
                      <a:solidFill>
                        <a:srgbClr val="0D60FD"/>
                      </a:solidFill>
                      <a:prstDash val="sysDot"/>
                    </a:lnT>
                    <a:lnB w="6350">
                      <a:solidFill>
                        <a:srgbClr val="95A2B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  <a:lnR w="12700">
                      <a:solidFill>
                        <a:srgbClr val="0D60FD"/>
                      </a:solidFill>
                      <a:prstDash val="sysDot"/>
                    </a:lnR>
                    <a:lnT w="12700">
                      <a:solidFill>
                        <a:srgbClr val="0D60FD"/>
                      </a:solidFill>
                      <a:prstDash val="sysDot"/>
                    </a:lnT>
                    <a:solidFill>
                      <a:srgbClr val="0D60FD">
                        <a:alpha val="20391"/>
                      </a:srgbClr>
                    </a:solidFill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D60FD"/>
                      </a:solidFill>
                      <a:prstDash val="sysDot"/>
                    </a:lnL>
                    <a:lnR w="6350">
                      <a:solidFill>
                        <a:srgbClr val="95A2BD"/>
                      </a:solidFill>
                      <a:prstDash val="solid"/>
                    </a:lnR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0D60FD">
                        <a:alpha val="2039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08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6350">
                      <a:solidFill>
                        <a:srgbClr val="95A2BD"/>
                      </a:solidFill>
                      <a:prstDash val="solid"/>
                    </a:lnL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Equinix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93,346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00" spc="-20" b="1">
                          <a:latin typeface="Arial"/>
                          <a:cs typeface="Arial"/>
                        </a:rPr>
                        <a:t>2.4%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5.9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R w="6350">
                      <a:solidFill>
                        <a:srgbClr val="95A2BD"/>
                      </a:solidFill>
                      <a:prstDash val="solid"/>
                    </a:lnR>
                    <a:lnT w="6350">
                      <a:solidFill>
                        <a:srgbClr val="95A2BD"/>
                      </a:solidFill>
                      <a:prstDash val="solid"/>
                    </a:lnT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5A2BD"/>
                      </a:solidFill>
                      <a:prstDash val="solid"/>
                    </a:lnL>
                    <a:lnR w="12700">
                      <a:solidFill>
                        <a:srgbClr val="0D60FD"/>
                      </a:solidFill>
                      <a:prstDash val="sysDot"/>
                    </a:lnR>
                    <a:lnB w="12700">
                      <a:solidFill>
                        <a:srgbClr val="0D60FD"/>
                      </a:solidFill>
                      <a:prstDash val="sysDot"/>
                    </a:lnB>
                    <a:solidFill>
                      <a:srgbClr val="0D60FD">
                        <a:alpha val="20391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630745" y="1664207"/>
            <a:ext cx="5061585" cy="1851660"/>
            <a:chOff x="630745" y="1664207"/>
            <a:chExt cx="5061585" cy="1851660"/>
          </a:xfrm>
        </p:grpSpPr>
        <p:sp>
          <p:nvSpPr>
            <p:cNvPr id="20" name="object 20" descr=""/>
            <p:cNvSpPr/>
            <p:nvPr/>
          </p:nvSpPr>
          <p:spPr>
            <a:xfrm>
              <a:off x="665226" y="2475737"/>
              <a:ext cx="754380" cy="1033780"/>
            </a:xfrm>
            <a:custGeom>
              <a:avLst/>
              <a:gdLst/>
              <a:ahLst/>
              <a:cxnLst/>
              <a:rect l="l" t="t" r="r" b="b"/>
              <a:pathLst>
                <a:path w="754380" h="1033779">
                  <a:moveTo>
                    <a:pt x="754380" y="0"/>
                  </a:moveTo>
                  <a:lnTo>
                    <a:pt x="0" y="0"/>
                  </a:lnTo>
                  <a:lnTo>
                    <a:pt x="0" y="1033272"/>
                  </a:lnTo>
                  <a:lnTo>
                    <a:pt x="754380" y="1033272"/>
                  </a:lnTo>
                  <a:lnTo>
                    <a:pt x="754380" y="0"/>
                  </a:lnTo>
                  <a:close/>
                </a:path>
              </a:pathLst>
            </a:custGeom>
            <a:solidFill>
              <a:srgbClr val="DFDFDF">
                <a:alpha val="1607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5226" y="2475737"/>
              <a:ext cx="754380" cy="1033780"/>
            </a:xfrm>
            <a:custGeom>
              <a:avLst/>
              <a:gdLst/>
              <a:ahLst/>
              <a:cxnLst/>
              <a:rect l="l" t="t" r="r" b="b"/>
              <a:pathLst>
                <a:path w="754380" h="1033779">
                  <a:moveTo>
                    <a:pt x="0" y="1033272"/>
                  </a:moveTo>
                  <a:lnTo>
                    <a:pt x="754380" y="1033272"/>
                  </a:lnTo>
                  <a:lnTo>
                    <a:pt x="754380" y="0"/>
                  </a:lnTo>
                  <a:lnTo>
                    <a:pt x="0" y="0"/>
                  </a:lnTo>
                  <a:lnTo>
                    <a:pt x="0" y="1033272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22960" y="2766059"/>
              <a:ext cx="466725" cy="475615"/>
            </a:xfrm>
            <a:custGeom>
              <a:avLst/>
              <a:gdLst/>
              <a:ahLst/>
              <a:cxnLst/>
              <a:rect l="l" t="t" r="r" b="b"/>
              <a:pathLst>
                <a:path w="466725" h="475614">
                  <a:moveTo>
                    <a:pt x="466344" y="0"/>
                  </a:moveTo>
                  <a:lnTo>
                    <a:pt x="0" y="0"/>
                  </a:lnTo>
                  <a:lnTo>
                    <a:pt x="0" y="475488"/>
                  </a:lnTo>
                  <a:lnTo>
                    <a:pt x="466344" y="475488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95A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64195" y="1664207"/>
              <a:ext cx="3836035" cy="1577340"/>
            </a:xfrm>
            <a:custGeom>
              <a:avLst/>
              <a:gdLst/>
              <a:ahLst/>
              <a:cxnLst/>
              <a:rect l="l" t="t" r="r" b="b"/>
              <a:pathLst>
                <a:path w="3836035" h="1577339">
                  <a:moveTo>
                    <a:pt x="466356" y="1078992"/>
                  </a:moveTo>
                  <a:lnTo>
                    <a:pt x="0" y="1078992"/>
                  </a:lnTo>
                  <a:lnTo>
                    <a:pt x="0" y="1577340"/>
                  </a:lnTo>
                  <a:lnTo>
                    <a:pt x="466356" y="1577340"/>
                  </a:lnTo>
                  <a:lnTo>
                    <a:pt x="466356" y="1078992"/>
                  </a:lnTo>
                  <a:close/>
                </a:path>
                <a:path w="3836035" h="1577339">
                  <a:moveTo>
                    <a:pt x="1307604" y="0"/>
                  </a:moveTo>
                  <a:lnTo>
                    <a:pt x="841260" y="0"/>
                  </a:lnTo>
                  <a:lnTo>
                    <a:pt x="841260" y="1577340"/>
                  </a:lnTo>
                  <a:lnTo>
                    <a:pt x="1307604" y="1577340"/>
                  </a:lnTo>
                  <a:lnTo>
                    <a:pt x="1307604" y="0"/>
                  </a:lnTo>
                  <a:close/>
                </a:path>
                <a:path w="3836035" h="1577339">
                  <a:moveTo>
                    <a:pt x="2153424" y="1440180"/>
                  </a:moveTo>
                  <a:lnTo>
                    <a:pt x="1682508" y="1440180"/>
                  </a:lnTo>
                  <a:lnTo>
                    <a:pt x="1682508" y="1577340"/>
                  </a:lnTo>
                  <a:lnTo>
                    <a:pt x="2153424" y="1577340"/>
                  </a:lnTo>
                  <a:lnTo>
                    <a:pt x="2153424" y="1440180"/>
                  </a:lnTo>
                  <a:close/>
                </a:path>
                <a:path w="3836035" h="1577339">
                  <a:moveTo>
                    <a:pt x="2994672" y="18288"/>
                  </a:moveTo>
                  <a:lnTo>
                    <a:pt x="2523756" y="18288"/>
                  </a:lnTo>
                  <a:lnTo>
                    <a:pt x="2523756" y="1577340"/>
                  </a:lnTo>
                  <a:lnTo>
                    <a:pt x="2994672" y="1577340"/>
                  </a:lnTo>
                  <a:lnTo>
                    <a:pt x="2994672" y="18288"/>
                  </a:lnTo>
                  <a:close/>
                </a:path>
                <a:path w="3836035" h="1577339">
                  <a:moveTo>
                    <a:pt x="3835920" y="699516"/>
                  </a:moveTo>
                  <a:lnTo>
                    <a:pt x="3369576" y="699516"/>
                  </a:lnTo>
                  <a:lnTo>
                    <a:pt x="3369576" y="1577340"/>
                  </a:lnTo>
                  <a:lnTo>
                    <a:pt x="3835920" y="1577340"/>
                  </a:lnTo>
                  <a:lnTo>
                    <a:pt x="3835920" y="699516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35508" y="3241547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60" h="0">
                  <a:moveTo>
                    <a:pt x="0" y="0"/>
                  </a:moveTo>
                  <a:lnTo>
                    <a:pt x="505205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5508" y="2386583"/>
              <a:ext cx="5051425" cy="0"/>
            </a:xfrm>
            <a:custGeom>
              <a:avLst/>
              <a:gdLst/>
              <a:ahLst/>
              <a:cxnLst/>
              <a:rect l="l" t="t" r="r" b="b"/>
              <a:pathLst>
                <a:path w="5051425" h="0">
                  <a:moveTo>
                    <a:pt x="0" y="0"/>
                  </a:moveTo>
                  <a:lnTo>
                    <a:pt x="5051425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Cost</a:t>
            </a:r>
            <a:r>
              <a:rPr dirty="0" spc="-40"/>
              <a:t> </a:t>
            </a:r>
            <a:r>
              <a:rPr dirty="0" spc="-10"/>
              <a:t>Synergies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By</a:t>
            </a:r>
            <a:r>
              <a:rPr dirty="0" sz="1150" spc="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reducing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Equinix’s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number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employees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increasing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bargaining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power,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cost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synergies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can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generated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22503" y="1100785"/>
            <a:ext cx="3261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Comparison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10" b="1">
                <a:latin typeface="Arial"/>
                <a:cs typeface="Arial"/>
              </a:rPr>
              <a:t> EBITDA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Employee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($)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517640" y="1100785"/>
            <a:ext cx="41255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EBITDA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Added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Through Headcount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Reduction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($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00252" y="3613226"/>
            <a:ext cx="335787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Digital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Realty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Trust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Major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Customers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FY23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737859" y="2313432"/>
            <a:ext cx="128270" cy="151130"/>
          </a:xfrm>
          <a:custGeom>
            <a:avLst/>
            <a:gdLst/>
            <a:ahLst/>
            <a:cxnLst/>
            <a:rect l="l" t="t" r="r" b="b"/>
            <a:pathLst>
              <a:path w="128270" h="151130">
                <a:moveTo>
                  <a:pt x="128015" y="0"/>
                </a:moveTo>
                <a:lnTo>
                  <a:pt x="0" y="75437"/>
                </a:lnTo>
                <a:lnTo>
                  <a:pt x="128015" y="150875"/>
                </a:lnTo>
                <a:lnTo>
                  <a:pt x="128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143247" y="3255340"/>
            <a:ext cx="56324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4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American</a:t>
            </a:r>
            <a:endParaRPr sz="1000">
              <a:latin typeface="Arial MT"/>
              <a:cs typeface="Arial MT"/>
            </a:endParaRPr>
          </a:p>
          <a:p>
            <a:pPr algn="ctr" marL="3175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Tower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991227" y="3255340"/>
            <a:ext cx="54800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NEXTDC</a:t>
            </a:r>
            <a:endParaRPr sz="1000">
              <a:latin typeface="Arial MT"/>
              <a:cs typeface="Arial MT"/>
            </a:endParaRPr>
          </a:p>
          <a:p>
            <a:pPr marL="67310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Limited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906261" y="2271521"/>
            <a:ext cx="1428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50">
                <a:latin typeface="Arial MT"/>
                <a:cs typeface="Arial MT"/>
              </a:rPr>
              <a:t>Ø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71576" y="2539695"/>
            <a:ext cx="74168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90"/>
              </a:spcBef>
            </a:pPr>
            <a:r>
              <a:rPr dirty="0" sz="1200" spc="-20" b="1">
                <a:latin typeface="Arial"/>
                <a:cs typeface="Arial"/>
              </a:rPr>
              <a:t>250k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738883" y="2521077"/>
            <a:ext cx="3340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260k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478661" y="2883153"/>
            <a:ext cx="2502535" cy="6896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27559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71k</a:t>
            </a: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150">
              <a:latin typeface="Arial MT"/>
              <a:cs typeface="Arial MT"/>
            </a:endParaRPr>
          </a:p>
          <a:p>
            <a:pPr marL="12700">
              <a:lnSpc>
                <a:spcPts val="1140"/>
              </a:lnSpc>
              <a:tabLst>
                <a:tab pos="1082040" algn="l"/>
                <a:tab pos="1714500" algn="l"/>
              </a:tabLst>
            </a:pPr>
            <a:r>
              <a:rPr dirty="0" sz="1000">
                <a:latin typeface="Arial MT"/>
                <a:cs typeface="Arial MT"/>
              </a:rPr>
              <a:t>GDS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Holdings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Digital</a:t>
            </a:r>
            <a:r>
              <a:rPr dirty="0" sz="1000">
                <a:latin typeface="Arial MT"/>
                <a:cs typeface="Arial MT"/>
              </a:rPr>
              <a:t>	Iron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Mountain</a:t>
            </a:r>
            <a:endParaRPr sz="1000">
              <a:latin typeface="Arial MT"/>
              <a:cs typeface="Arial MT"/>
            </a:endParaRPr>
          </a:p>
          <a:p>
            <a:pPr marL="208915">
              <a:lnSpc>
                <a:spcPts val="1140"/>
              </a:lnSpc>
              <a:tabLst>
                <a:tab pos="917575" algn="l"/>
              </a:tabLst>
            </a:pPr>
            <a:r>
              <a:rPr dirty="0" sz="1000" spc="-10">
                <a:latin typeface="Arial MT"/>
                <a:cs typeface="Arial MT"/>
              </a:rPr>
              <a:t>Limited</a:t>
            </a:r>
            <a:r>
              <a:rPr dirty="0" sz="1000">
                <a:latin typeface="Arial MT"/>
                <a:cs typeface="Arial MT"/>
              </a:rPr>
              <a:t>	Realty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Trust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67685" y="1437208"/>
            <a:ext cx="3467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828k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252721" y="1459433"/>
            <a:ext cx="34734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816k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094478" y="2141346"/>
            <a:ext cx="3467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459k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71576" y="3246310"/>
            <a:ext cx="741680" cy="256540"/>
          </a:xfrm>
          <a:prstGeom prst="rect">
            <a:avLst/>
          </a:prstGeom>
          <a:solidFill>
            <a:srgbClr val="DFDFDF">
              <a:alpha val="16076"/>
            </a:srgbClr>
          </a:solidFill>
        </p:spPr>
        <p:txBody>
          <a:bodyPr wrap="square" lIns="0" tIns="2286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80"/>
              </a:spcBef>
            </a:pPr>
            <a:r>
              <a:rPr dirty="0" sz="1000" spc="-10">
                <a:latin typeface="Arial MT"/>
                <a:cs typeface="Arial MT"/>
              </a:rPr>
              <a:t>Equinix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48105" y="1488186"/>
            <a:ext cx="1298575" cy="654050"/>
          </a:xfrm>
          <a:prstGeom prst="rect">
            <a:avLst/>
          </a:prstGeom>
          <a:solidFill>
            <a:srgbClr val="F4F4F4"/>
          </a:solidFill>
          <a:ln w="12700">
            <a:solidFill>
              <a:srgbClr val="1F242F"/>
            </a:solidFill>
          </a:ln>
        </p:spPr>
        <p:txBody>
          <a:bodyPr wrap="square" lIns="0" tIns="90805" rIns="0" bIns="0" rtlCol="0" vert="horz">
            <a:spAutoFit/>
          </a:bodyPr>
          <a:lstStyle/>
          <a:p>
            <a:pPr algn="ctr" marL="87630" marR="90170" indent="-5080">
              <a:lnSpc>
                <a:spcPct val="100600"/>
              </a:lnSpc>
              <a:spcBef>
                <a:spcPts val="715"/>
              </a:spcBef>
            </a:pPr>
            <a:r>
              <a:rPr dirty="0" sz="1000" b="1">
                <a:latin typeface="Arial"/>
                <a:cs typeface="Arial"/>
              </a:rPr>
              <a:t>Equinix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has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60" b="1">
                <a:latin typeface="Arial"/>
                <a:cs typeface="Arial"/>
              </a:rPr>
              <a:t>a </a:t>
            </a:r>
            <a:r>
              <a:rPr dirty="0" sz="1000" spc="-10" b="1">
                <a:latin typeface="Arial"/>
                <a:cs typeface="Arial"/>
              </a:rPr>
              <a:t>disproportionately </a:t>
            </a:r>
            <a:r>
              <a:rPr dirty="0" sz="1000" b="1">
                <a:latin typeface="Arial"/>
                <a:cs typeface="Arial"/>
              </a:rPr>
              <a:t>large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workforce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058417" y="2136901"/>
            <a:ext cx="440055" cy="330835"/>
          </a:xfrm>
          <a:custGeom>
            <a:avLst/>
            <a:gdLst/>
            <a:ahLst/>
            <a:cxnLst/>
            <a:rect l="l" t="t" r="r" b="b"/>
            <a:pathLst>
              <a:path w="440055" h="330835">
                <a:moveTo>
                  <a:pt x="38265" y="254381"/>
                </a:moveTo>
                <a:lnTo>
                  <a:pt x="0" y="330453"/>
                </a:lnTo>
                <a:lnTo>
                  <a:pt x="83858" y="315340"/>
                </a:lnTo>
                <a:lnTo>
                  <a:pt x="70560" y="297561"/>
                </a:lnTo>
                <a:lnTo>
                  <a:pt x="54686" y="297561"/>
                </a:lnTo>
                <a:lnTo>
                  <a:pt x="47078" y="287400"/>
                </a:lnTo>
                <a:lnTo>
                  <a:pt x="57269" y="279790"/>
                </a:lnTo>
                <a:lnTo>
                  <a:pt x="38265" y="254381"/>
                </a:lnTo>
                <a:close/>
              </a:path>
              <a:path w="440055" h="330835">
                <a:moveTo>
                  <a:pt x="57269" y="279790"/>
                </a:moveTo>
                <a:lnTo>
                  <a:pt x="47078" y="287400"/>
                </a:lnTo>
                <a:lnTo>
                  <a:pt x="54686" y="297561"/>
                </a:lnTo>
                <a:lnTo>
                  <a:pt x="64871" y="289954"/>
                </a:lnTo>
                <a:lnTo>
                  <a:pt x="57269" y="279790"/>
                </a:lnTo>
                <a:close/>
              </a:path>
              <a:path w="440055" h="330835">
                <a:moveTo>
                  <a:pt x="64871" y="289954"/>
                </a:moveTo>
                <a:lnTo>
                  <a:pt x="54686" y="297561"/>
                </a:lnTo>
                <a:lnTo>
                  <a:pt x="70560" y="297561"/>
                </a:lnTo>
                <a:lnTo>
                  <a:pt x="64871" y="289954"/>
                </a:lnTo>
                <a:close/>
              </a:path>
              <a:path w="440055" h="330835">
                <a:moveTo>
                  <a:pt x="431926" y="0"/>
                </a:moveTo>
                <a:lnTo>
                  <a:pt x="57269" y="279790"/>
                </a:lnTo>
                <a:lnTo>
                  <a:pt x="64871" y="289954"/>
                </a:lnTo>
                <a:lnTo>
                  <a:pt x="439547" y="10160"/>
                </a:lnTo>
                <a:lnTo>
                  <a:pt x="431926" y="0"/>
                </a:lnTo>
                <a:close/>
              </a:path>
            </a:pathLst>
          </a:custGeom>
          <a:solidFill>
            <a:srgbClr val="1F24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528816" y="5545835"/>
            <a:ext cx="5038725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89535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70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dirty="0" sz="13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7,933m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3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generated</a:t>
            </a:r>
            <a:r>
              <a:rPr dirty="0" sz="1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dirty="0" sz="13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cost-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savings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6528816" y="5321808"/>
            <a:ext cx="5125720" cy="0"/>
          </a:xfrm>
          <a:custGeom>
            <a:avLst/>
            <a:gdLst/>
            <a:ahLst/>
            <a:cxnLst/>
            <a:rect l="l" t="t" r="r" b="b"/>
            <a:pathLst>
              <a:path w="5125720" h="0">
                <a:moveTo>
                  <a:pt x="0" y="0"/>
                </a:moveTo>
                <a:lnTo>
                  <a:pt x="512521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8426195" y="4777740"/>
            <a:ext cx="475615" cy="54419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82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endParaRPr sz="115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  <a:spcBef>
                <a:spcPts val="5"/>
              </a:spcBef>
            </a:pPr>
            <a:r>
              <a:rPr dirty="0" sz="1150" spc="-20">
                <a:solidFill>
                  <a:srgbClr val="FFFFFF"/>
                </a:solidFill>
                <a:latin typeface="Arial MT"/>
                <a:cs typeface="Arial MT"/>
              </a:rPr>
              <a:t>13,5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281159" y="4768596"/>
            <a:ext cx="475615" cy="553720"/>
          </a:xfrm>
          <a:prstGeom prst="rect">
            <a:avLst/>
          </a:prstGeom>
          <a:solidFill>
            <a:srgbClr val="7589B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13,7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136123" y="4754879"/>
            <a:ext cx="475615" cy="56705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endParaRPr sz="115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  <a:spcBef>
                <a:spcPts val="5"/>
              </a:spcBef>
            </a:pPr>
            <a:r>
              <a:rPr dirty="0" sz="1150" spc="-20">
                <a:solidFill>
                  <a:srgbClr val="FFFFFF"/>
                </a:solidFill>
                <a:latin typeface="Arial MT"/>
                <a:cs typeface="Arial MT"/>
              </a:rPr>
              <a:t>14,0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991088" y="4745735"/>
            <a:ext cx="475615" cy="576580"/>
          </a:xfrm>
          <a:prstGeom prst="rect">
            <a:avLst/>
          </a:prstGeom>
          <a:solidFill>
            <a:srgbClr val="7589B5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endParaRPr sz="120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  <a:spcBef>
                <a:spcPts val="5"/>
              </a:spcBef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14,3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991088" y="4201667"/>
            <a:ext cx="475615" cy="544195"/>
          </a:xfrm>
          <a:prstGeom prst="rect">
            <a:avLst/>
          </a:prstGeom>
          <a:solidFill>
            <a:srgbClr val="DFDFDF"/>
          </a:solidFill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150">
              <a:latin typeface="Times New Roman"/>
              <a:cs typeface="Times New Roman"/>
            </a:endParaRPr>
          </a:p>
          <a:p>
            <a:pPr marL="97155">
              <a:lnSpc>
                <a:spcPct val="100000"/>
              </a:lnSpc>
            </a:pPr>
            <a:r>
              <a:rPr dirty="0" sz="1150" spc="-20">
                <a:latin typeface="Arial MT"/>
                <a:cs typeface="Arial MT"/>
              </a:rPr>
              <a:t>13,5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755638" y="5336794"/>
            <a:ext cx="46812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68680" algn="l"/>
                <a:tab pos="1722755" algn="l"/>
                <a:tab pos="2577465" algn="l"/>
                <a:tab pos="3433445" algn="l"/>
                <a:tab pos="4287520" algn="l"/>
              </a:tabLst>
            </a:pP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510396" y="4554473"/>
            <a:ext cx="314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13.5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364726" y="4544948"/>
            <a:ext cx="3162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13.7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220959" y="4533646"/>
            <a:ext cx="314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14.0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075289" y="3977766"/>
            <a:ext cx="3149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27.8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6528816" y="4014215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528816" y="4238244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20">
                <a:moveTo>
                  <a:pt x="214883" y="0"/>
                </a:moveTo>
                <a:lnTo>
                  <a:pt x="0" y="0"/>
                </a:lnTo>
                <a:lnTo>
                  <a:pt x="0" y="160019"/>
                </a:lnTo>
                <a:lnTo>
                  <a:pt x="214883" y="160019"/>
                </a:lnTo>
                <a:lnTo>
                  <a:pt x="214883" y="0"/>
                </a:lnTo>
                <a:close/>
              </a:path>
            </a:pathLst>
          </a:custGeom>
          <a:solidFill>
            <a:srgbClr val="7589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6782816" y="3988689"/>
            <a:ext cx="5124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782816" y="4212158"/>
            <a:ext cx="29337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IBM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732269" y="4780026"/>
            <a:ext cx="1303020" cy="388620"/>
          </a:xfrm>
          <a:prstGeom prst="rect">
            <a:avLst/>
          </a:prstGeom>
          <a:solidFill>
            <a:srgbClr val="F4F4F4"/>
          </a:solidFill>
          <a:ln w="12700">
            <a:solidFill>
              <a:srgbClr val="1F242F"/>
            </a:solidFill>
          </a:ln>
        </p:spPr>
        <p:txBody>
          <a:bodyPr wrap="square" lIns="0" tIns="114300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900"/>
              </a:spcBef>
            </a:pPr>
            <a:r>
              <a:rPr dirty="0" sz="1000" b="1">
                <a:latin typeface="Arial"/>
                <a:cs typeface="Arial"/>
              </a:rPr>
              <a:t>No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lease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expiry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524053" y="1856232"/>
            <a:ext cx="5048250" cy="1426845"/>
            <a:chOff x="6524053" y="1856232"/>
            <a:chExt cx="5048250" cy="1426845"/>
          </a:xfrm>
        </p:grpSpPr>
        <p:sp>
          <p:nvSpPr>
            <p:cNvPr id="61" name="object 61" descr=""/>
            <p:cNvSpPr/>
            <p:nvPr/>
          </p:nvSpPr>
          <p:spPr>
            <a:xfrm>
              <a:off x="7552944" y="1856231"/>
              <a:ext cx="2148840" cy="1381125"/>
            </a:xfrm>
            <a:custGeom>
              <a:avLst/>
              <a:gdLst/>
              <a:ahLst/>
              <a:cxnLst/>
              <a:rect l="l" t="t" r="r" b="b"/>
              <a:pathLst>
                <a:path w="2148840" h="1381125">
                  <a:moveTo>
                    <a:pt x="466344" y="777240"/>
                  </a:moveTo>
                  <a:lnTo>
                    <a:pt x="0" y="777240"/>
                  </a:lnTo>
                  <a:lnTo>
                    <a:pt x="0" y="1380744"/>
                  </a:lnTo>
                  <a:lnTo>
                    <a:pt x="466344" y="1380744"/>
                  </a:lnTo>
                  <a:lnTo>
                    <a:pt x="466344" y="777240"/>
                  </a:lnTo>
                  <a:close/>
                </a:path>
                <a:path w="2148840" h="1381125">
                  <a:moveTo>
                    <a:pt x="1307592" y="416052"/>
                  </a:moveTo>
                  <a:lnTo>
                    <a:pt x="841248" y="416052"/>
                  </a:lnTo>
                  <a:lnTo>
                    <a:pt x="841248" y="1380744"/>
                  </a:lnTo>
                  <a:lnTo>
                    <a:pt x="1307592" y="1380744"/>
                  </a:lnTo>
                  <a:lnTo>
                    <a:pt x="1307592" y="416052"/>
                  </a:lnTo>
                  <a:close/>
                </a:path>
                <a:path w="2148840" h="1381125">
                  <a:moveTo>
                    <a:pt x="2148840" y="0"/>
                  </a:moveTo>
                  <a:lnTo>
                    <a:pt x="1682496" y="0"/>
                  </a:lnTo>
                  <a:lnTo>
                    <a:pt x="1682496" y="1380744"/>
                  </a:lnTo>
                  <a:lnTo>
                    <a:pt x="2148840" y="1380744"/>
                  </a:lnTo>
                  <a:lnTo>
                    <a:pt x="2148840" y="0"/>
                  </a:lnTo>
                  <a:close/>
                </a:path>
              </a:pathLst>
            </a:custGeom>
            <a:solidFill>
              <a:srgbClr val="5162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716268" y="3236976"/>
              <a:ext cx="466725" cy="45720"/>
            </a:xfrm>
            <a:custGeom>
              <a:avLst/>
              <a:gdLst/>
              <a:ahLst/>
              <a:cxnLst/>
              <a:rect l="l" t="t" r="r" b="b"/>
              <a:pathLst>
                <a:path w="466725" h="45720">
                  <a:moveTo>
                    <a:pt x="46634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66343" y="45720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528816" y="3236976"/>
              <a:ext cx="5038725" cy="0"/>
            </a:xfrm>
            <a:custGeom>
              <a:avLst/>
              <a:gdLst/>
              <a:ahLst/>
              <a:cxnLst/>
              <a:rect l="l" t="t" r="r" b="b"/>
              <a:pathLst>
                <a:path w="5038725" h="0">
                  <a:moveTo>
                    <a:pt x="0" y="0"/>
                  </a:moveTo>
                  <a:lnTo>
                    <a:pt x="1124711" y="0"/>
                  </a:lnTo>
                </a:path>
                <a:path w="5038725" h="0">
                  <a:moveTo>
                    <a:pt x="1389887" y="0"/>
                  </a:moveTo>
                  <a:lnTo>
                    <a:pt x="1965959" y="0"/>
                  </a:lnTo>
                </a:path>
                <a:path w="5038725" h="0">
                  <a:moveTo>
                    <a:pt x="2231135" y="0"/>
                  </a:moveTo>
                  <a:lnTo>
                    <a:pt x="2807207" y="0"/>
                  </a:lnTo>
                </a:path>
                <a:path w="5038725" h="0">
                  <a:moveTo>
                    <a:pt x="3072383" y="0"/>
                  </a:moveTo>
                  <a:lnTo>
                    <a:pt x="50383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6716268" y="3017520"/>
            <a:ext cx="466725" cy="219710"/>
          </a:xfrm>
          <a:prstGeom prst="rect">
            <a:avLst/>
          </a:prstGeom>
          <a:solidFill>
            <a:srgbClr val="516288"/>
          </a:solidFill>
        </p:spPr>
        <p:txBody>
          <a:bodyPr wrap="square" lIns="0" tIns="13970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110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54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552943" y="2823717"/>
            <a:ext cx="4667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147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394192" y="2641168"/>
            <a:ext cx="46672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236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336405" y="2433269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076688" y="1760220"/>
            <a:ext cx="466725" cy="1477010"/>
          </a:xfrm>
          <a:prstGeom prst="rect">
            <a:avLst/>
          </a:prstGeom>
          <a:solidFill>
            <a:srgbClr val="5162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80"/>
              </a:spcBef>
            </a:pPr>
            <a:endParaRPr sz="115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  <a:spcBef>
                <a:spcPts val="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361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913364" y="1664207"/>
            <a:ext cx="466725" cy="1572895"/>
          </a:xfrm>
          <a:prstGeom prst="rect">
            <a:avLst/>
          </a:prstGeom>
          <a:solidFill>
            <a:srgbClr val="51628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200">
              <a:latin typeface="Times New Roman"/>
              <a:cs typeface="Times New Roman"/>
            </a:endParaRPr>
          </a:p>
          <a:p>
            <a:pPr marL="116205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385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211314" y="3233420"/>
            <a:ext cx="22225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-</a:t>
            </a:r>
            <a:r>
              <a:rPr dirty="0" sz="1150" spc="-45">
                <a:latin typeface="Arial MT"/>
                <a:cs typeface="Arial MT"/>
              </a:rPr>
              <a:t>11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6588252" y="1769364"/>
            <a:ext cx="618490" cy="1581785"/>
            <a:chOff x="6588252" y="1769364"/>
            <a:chExt cx="618490" cy="1581785"/>
          </a:xfrm>
        </p:grpSpPr>
        <p:sp>
          <p:nvSpPr>
            <p:cNvPr id="72" name="object 72" descr=""/>
            <p:cNvSpPr/>
            <p:nvPr/>
          </p:nvSpPr>
          <p:spPr>
            <a:xfrm>
              <a:off x="7125462" y="3262122"/>
              <a:ext cx="78105" cy="85725"/>
            </a:xfrm>
            <a:custGeom>
              <a:avLst/>
              <a:gdLst/>
              <a:ahLst/>
              <a:cxnLst/>
              <a:rect l="l" t="t" r="r" b="b"/>
              <a:pathLst>
                <a:path w="78104" h="85725">
                  <a:moveTo>
                    <a:pt x="77851" y="8572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588252" y="1769364"/>
              <a:ext cx="215265" cy="160020"/>
            </a:xfrm>
            <a:custGeom>
              <a:avLst/>
              <a:gdLst/>
              <a:ahLst/>
              <a:cxnLst/>
              <a:rect l="l" t="t" r="r" b="b"/>
              <a:pathLst>
                <a:path w="215265" h="160019">
                  <a:moveTo>
                    <a:pt x="214883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214883" y="160020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7589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7552943" y="3236976"/>
            <a:ext cx="466725" cy="12382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955"/>
              </a:lnSpc>
            </a:pP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22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394192" y="3236976"/>
            <a:ext cx="466725" cy="12382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0" rIns="0" bIns="0" rtlCol="0" vert="horz">
            <a:spAutoFit/>
          </a:bodyPr>
          <a:lstStyle/>
          <a:p>
            <a:pPr marL="125730">
              <a:lnSpc>
                <a:spcPts val="969"/>
              </a:lnSpc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235440" y="3236976"/>
            <a:ext cx="466725" cy="123825"/>
          </a:xfrm>
          <a:prstGeom prst="rect">
            <a:avLst/>
          </a:prstGeom>
          <a:solidFill>
            <a:srgbClr val="7589B5"/>
          </a:solidFill>
        </p:spPr>
        <p:txBody>
          <a:bodyPr wrap="square" lIns="0" tIns="0" rIns="0" bIns="0" rtlCol="0" vert="horz">
            <a:spAutoFit/>
          </a:bodyPr>
          <a:lstStyle/>
          <a:p>
            <a:pPr marL="126364">
              <a:lnSpc>
                <a:spcPts val="885"/>
              </a:lnSpc>
            </a:pP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10951591" y="3422650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852666" y="2792729"/>
            <a:ext cx="1905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651495" y="2411348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125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491473" y="2049271"/>
            <a:ext cx="27368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212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9333356" y="1631441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321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517640" y="3393958"/>
            <a:ext cx="4187190" cy="44259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L="44450">
              <a:lnSpc>
                <a:spcPct val="100000"/>
              </a:lnSpc>
              <a:spcBef>
                <a:spcPts val="330"/>
              </a:spcBef>
              <a:tabLst>
                <a:tab pos="884555" algn="l"/>
                <a:tab pos="1724025" algn="l"/>
                <a:tab pos="2566035" algn="l"/>
                <a:tab pos="3406140" algn="l"/>
              </a:tabLst>
            </a:pP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2028E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1300" spc="-10" b="1">
                <a:latin typeface="Arial"/>
                <a:cs typeface="Arial"/>
              </a:rPr>
              <a:t>EBITDA</a:t>
            </a:r>
            <a:r>
              <a:rPr dirty="0" sz="1300" spc="-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Added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Through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Lease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40" b="1">
                <a:latin typeface="Arial"/>
                <a:cs typeface="Arial"/>
              </a:rPr>
              <a:t>Re-</a:t>
            </a:r>
            <a:r>
              <a:rPr dirty="0" sz="1300" b="1">
                <a:latin typeface="Arial"/>
                <a:cs typeface="Arial"/>
              </a:rPr>
              <a:t>Negotiations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($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173461" y="1534109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361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1013440" y="1437208"/>
            <a:ext cx="27368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385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6588252" y="1545336"/>
            <a:ext cx="215265" cy="160020"/>
          </a:xfrm>
          <a:custGeom>
            <a:avLst/>
            <a:gdLst/>
            <a:ahLst/>
            <a:cxnLst/>
            <a:rect l="l" t="t" r="r" b="b"/>
            <a:pathLst>
              <a:path w="215265" h="160019">
                <a:moveTo>
                  <a:pt x="214883" y="0"/>
                </a:moveTo>
                <a:lnTo>
                  <a:pt x="0" y="0"/>
                </a:lnTo>
                <a:lnTo>
                  <a:pt x="0" y="160020"/>
                </a:lnTo>
                <a:lnTo>
                  <a:pt x="214883" y="160020"/>
                </a:lnTo>
                <a:lnTo>
                  <a:pt x="214883" y="0"/>
                </a:lnTo>
                <a:close/>
              </a:path>
            </a:pathLst>
          </a:custGeom>
          <a:solidFill>
            <a:srgbClr val="5162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6843141" y="1517980"/>
            <a:ext cx="1001394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SG&amp;A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Savings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843141" y="1742313"/>
            <a:ext cx="14446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Severance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Payments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6020752" y="1085850"/>
            <a:ext cx="179705" cy="4858385"/>
            <a:chOff x="6020752" y="1085850"/>
            <a:chExt cx="179705" cy="4858385"/>
          </a:xfrm>
        </p:grpSpPr>
        <p:sp>
          <p:nvSpPr>
            <p:cNvPr id="89" name="object 89" descr=""/>
            <p:cNvSpPr/>
            <p:nvPr/>
          </p:nvSpPr>
          <p:spPr>
            <a:xfrm>
              <a:off x="6096762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035040" y="3040379"/>
              <a:ext cx="151130" cy="1083945"/>
            </a:xfrm>
            <a:custGeom>
              <a:avLst/>
              <a:gdLst/>
              <a:ahLst/>
              <a:cxnLst/>
              <a:rect l="l" t="t" r="r" b="b"/>
              <a:pathLst>
                <a:path w="151129" h="1083945">
                  <a:moveTo>
                    <a:pt x="0" y="0"/>
                  </a:moveTo>
                  <a:lnTo>
                    <a:pt x="0" y="1083564"/>
                  </a:lnTo>
                  <a:lnTo>
                    <a:pt x="150875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035040" y="3040379"/>
              <a:ext cx="151130" cy="1083945"/>
            </a:xfrm>
            <a:custGeom>
              <a:avLst/>
              <a:gdLst/>
              <a:ahLst/>
              <a:cxnLst/>
              <a:rect l="l" t="t" r="r" b="b"/>
              <a:pathLst>
                <a:path w="151129" h="1083945">
                  <a:moveTo>
                    <a:pt x="0" y="0"/>
                  </a:moveTo>
                  <a:lnTo>
                    <a:pt x="150875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312545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FEASIBILITY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61001" y="3428491"/>
            <a:ext cx="227139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Too</a:t>
            </a:r>
            <a:r>
              <a:rPr dirty="0" sz="2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Acquire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624077" y="697230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 h="0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0" y="150876"/>
            <a:ext cx="960119" cy="352043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17219" y="2148839"/>
            <a:ext cx="10959465" cy="3790315"/>
            <a:chOff x="617219" y="2148839"/>
            <a:chExt cx="10959465" cy="3790315"/>
          </a:xfrm>
        </p:grpSpPr>
        <p:sp>
          <p:nvSpPr>
            <p:cNvPr id="6" name="object 6" descr=""/>
            <p:cNvSpPr/>
            <p:nvPr/>
          </p:nvSpPr>
          <p:spPr>
            <a:xfrm>
              <a:off x="6304787" y="2148839"/>
              <a:ext cx="5271770" cy="3168650"/>
            </a:xfrm>
            <a:custGeom>
              <a:avLst/>
              <a:gdLst/>
              <a:ahLst/>
              <a:cxnLst/>
              <a:rect l="l" t="t" r="r" b="b"/>
              <a:pathLst>
                <a:path w="5271770" h="3168650">
                  <a:moveTo>
                    <a:pt x="5271516" y="0"/>
                  </a:moveTo>
                  <a:lnTo>
                    <a:pt x="0" y="0"/>
                  </a:lnTo>
                  <a:lnTo>
                    <a:pt x="0" y="3168395"/>
                  </a:lnTo>
                  <a:lnTo>
                    <a:pt x="5271516" y="3168395"/>
                  </a:lnTo>
                  <a:lnTo>
                    <a:pt x="5271516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7219" y="2148839"/>
              <a:ext cx="5257800" cy="3164205"/>
            </a:xfrm>
            <a:custGeom>
              <a:avLst/>
              <a:gdLst/>
              <a:ahLst/>
              <a:cxnLst/>
              <a:rect l="l" t="t" r="r" b="b"/>
              <a:pathLst>
                <a:path w="5257800" h="3164204">
                  <a:moveTo>
                    <a:pt x="5257800" y="0"/>
                  </a:moveTo>
                  <a:lnTo>
                    <a:pt x="0" y="0"/>
                  </a:lnTo>
                  <a:lnTo>
                    <a:pt x="0" y="3163824"/>
                  </a:lnTo>
                  <a:lnTo>
                    <a:pt x="5257800" y="3163824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0935" y="5312663"/>
              <a:ext cx="5253355" cy="626745"/>
            </a:xfrm>
            <a:custGeom>
              <a:avLst/>
              <a:gdLst/>
              <a:ahLst/>
              <a:cxnLst/>
              <a:rect l="l" t="t" r="r" b="b"/>
              <a:pathLst>
                <a:path w="5253355" h="626745">
                  <a:moveTo>
                    <a:pt x="5253228" y="0"/>
                  </a:moveTo>
                  <a:lnTo>
                    <a:pt x="0" y="0"/>
                  </a:lnTo>
                  <a:lnTo>
                    <a:pt x="0" y="626364"/>
                  </a:lnTo>
                  <a:lnTo>
                    <a:pt x="5253228" y="626364"/>
                  </a:lnTo>
                  <a:lnTo>
                    <a:pt x="525322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/>
              <a:t>Executive</a:t>
            </a:r>
            <a:r>
              <a:rPr dirty="0" spc="-95"/>
              <a:t> </a:t>
            </a:r>
            <a:r>
              <a:rPr dirty="0" spc="-10"/>
              <a:t>Summary</a:t>
            </a: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should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not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buy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but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acquire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leading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company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Rapid7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expand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footprint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digital</a:t>
            </a:r>
            <a:r>
              <a:rPr dirty="0" sz="1150" spc="1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infrastructure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sector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30936" y="1120139"/>
            <a:ext cx="5253355" cy="196850"/>
          </a:xfrm>
          <a:custGeom>
            <a:avLst/>
            <a:gdLst/>
            <a:ahLst/>
            <a:cxnLst/>
            <a:rect l="l" t="t" r="r" b="b"/>
            <a:pathLst>
              <a:path w="5253355" h="196850">
                <a:moveTo>
                  <a:pt x="5253228" y="0"/>
                </a:moveTo>
                <a:lnTo>
                  <a:pt x="0" y="0"/>
                </a:lnTo>
                <a:lnTo>
                  <a:pt x="0" y="196596"/>
                </a:lnTo>
                <a:lnTo>
                  <a:pt x="5253228" y="196596"/>
                </a:lnTo>
                <a:lnTo>
                  <a:pt x="525322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371346" y="5438038"/>
            <a:ext cx="3862704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>
                <a:latin typeface="Arial MT"/>
                <a:cs typeface="Arial MT"/>
              </a:rPr>
              <a:t>IBM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should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u="sng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dirty="0" u="sng" sz="2000" spc="-1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AQUIRE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">
                <a:latin typeface="Arial MT"/>
                <a:cs typeface="Arial MT"/>
              </a:rPr>
              <a:t>Equinix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291071" y="5312664"/>
            <a:ext cx="5285740" cy="626745"/>
          </a:xfrm>
          <a:custGeom>
            <a:avLst/>
            <a:gdLst/>
            <a:ahLst/>
            <a:cxnLst/>
            <a:rect l="l" t="t" r="r" b="b"/>
            <a:pathLst>
              <a:path w="5285740" h="626745">
                <a:moveTo>
                  <a:pt x="5285232" y="0"/>
                </a:moveTo>
                <a:lnTo>
                  <a:pt x="0" y="0"/>
                </a:lnTo>
                <a:lnTo>
                  <a:pt x="0" y="626364"/>
                </a:lnTo>
                <a:lnTo>
                  <a:pt x="5285232" y="626364"/>
                </a:lnTo>
                <a:lnTo>
                  <a:pt x="528523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784593" y="5439257"/>
            <a:ext cx="430720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2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dirty="0"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dirty="0" sz="20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ACQUIRE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Arial MT"/>
                <a:cs typeface="Arial MT"/>
              </a:rPr>
              <a:t>Rapid7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291071" y="1120139"/>
            <a:ext cx="5285740" cy="196850"/>
          </a:xfrm>
          <a:custGeom>
            <a:avLst/>
            <a:gdLst/>
            <a:ahLst/>
            <a:cxnLst/>
            <a:rect l="l" t="t" r="r" b="b"/>
            <a:pathLst>
              <a:path w="5285740" h="196850">
                <a:moveTo>
                  <a:pt x="5285232" y="0"/>
                </a:moveTo>
                <a:lnTo>
                  <a:pt x="0" y="0"/>
                </a:lnTo>
                <a:lnTo>
                  <a:pt x="0" y="196596"/>
                </a:lnTo>
                <a:lnTo>
                  <a:pt x="5285232" y="196596"/>
                </a:lnTo>
                <a:lnTo>
                  <a:pt x="528523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0435" y="1568196"/>
            <a:ext cx="1970531" cy="3337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3372" y="1522600"/>
            <a:ext cx="2619756" cy="424447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630936" y="2103120"/>
            <a:ext cx="10955020" cy="2816225"/>
            <a:chOff x="630936" y="2103120"/>
            <a:chExt cx="10955020" cy="2816225"/>
          </a:xfrm>
        </p:grpSpPr>
        <p:sp>
          <p:nvSpPr>
            <p:cNvPr id="18" name="object 18" descr=""/>
            <p:cNvSpPr/>
            <p:nvPr/>
          </p:nvSpPr>
          <p:spPr>
            <a:xfrm>
              <a:off x="6304788" y="2112264"/>
              <a:ext cx="5280660" cy="45720"/>
            </a:xfrm>
            <a:custGeom>
              <a:avLst/>
              <a:gdLst/>
              <a:ahLst/>
              <a:cxnLst/>
              <a:rect l="l" t="t" r="r" b="b"/>
              <a:pathLst>
                <a:path w="5280659" h="45719">
                  <a:moveTo>
                    <a:pt x="52806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280660" y="45720"/>
                  </a:lnTo>
                  <a:lnTo>
                    <a:pt x="528066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0936" y="2103120"/>
              <a:ext cx="5253355" cy="45720"/>
            </a:xfrm>
            <a:custGeom>
              <a:avLst/>
              <a:gdLst/>
              <a:ahLst/>
              <a:cxnLst/>
              <a:rect l="l" t="t" r="r" b="b"/>
              <a:pathLst>
                <a:path w="5253355" h="45719">
                  <a:moveTo>
                    <a:pt x="525322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5253228" y="45720"/>
                  </a:lnTo>
                  <a:lnTo>
                    <a:pt x="525322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55776" y="2415870"/>
              <a:ext cx="529590" cy="1505585"/>
            </a:xfrm>
            <a:custGeom>
              <a:avLst/>
              <a:gdLst/>
              <a:ahLst/>
              <a:cxnLst/>
              <a:rect l="l" t="t" r="r" b="b"/>
              <a:pathLst>
                <a:path w="529590" h="1505585">
                  <a:moveTo>
                    <a:pt x="117602" y="293331"/>
                  </a:moveTo>
                  <a:lnTo>
                    <a:pt x="111023" y="286753"/>
                  </a:lnTo>
                  <a:lnTo>
                    <a:pt x="94780" y="286753"/>
                  </a:lnTo>
                  <a:lnTo>
                    <a:pt x="88201" y="293331"/>
                  </a:lnTo>
                  <a:lnTo>
                    <a:pt x="88201" y="309587"/>
                  </a:lnTo>
                  <a:lnTo>
                    <a:pt x="94780" y="316166"/>
                  </a:lnTo>
                  <a:lnTo>
                    <a:pt x="111023" y="316166"/>
                  </a:lnTo>
                  <a:lnTo>
                    <a:pt x="117602" y="309587"/>
                  </a:lnTo>
                  <a:lnTo>
                    <a:pt x="117602" y="301459"/>
                  </a:lnTo>
                  <a:lnTo>
                    <a:pt x="117602" y="293331"/>
                  </a:lnTo>
                  <a:close/>
                </a:path>
                <a:path w="529590" h="1505585">
                  <a:moveTo>
                    <a:pt x="117602" y="175691"/>
                  </a:moveTo>
                  <a:lnTo>
                    <a:pt x="111023" y="169113"/>
                  </a:lnTo>
                  <a:lnTo>
                    <a:pt x="94780" y="169113"/>
                  </a:lnTo>
                  <a:lnTo>
                    <a:pt x="88201" y="175691"/>
                  </a:lnTo>
                  <a:lnTo>
                    <a:pt x="88201" y="191947"/>
                  </a:lnTo>
                  <a:lnTo>
                    <a:pt x="94780" y="198526"/>
                  </a:lnTo>
                  <a:lnTo>
                    <a:pt x="111023" y="198526"/>
                  </a:lnTo>
                  <a:lnTo>
                    <a:pt x="117602" y="191947"/>
                  </a:lnTo>
                  <a:lnTo>
                    <a:pt x="117602" y="183819"/>
                  </a:lnTo>
                  <a:lnTo>
                    <a:pt x="117602" y="175691"/>
                  </a:lnTo>
                  <a:close/>
                </a:path>
                <a:path w="529590" h="1505585">
                  <a:moveTo>
                    <a:pt x="117602" y="58039"/>
                  </a:moveTo>
                  <a:lnTo>
                    <a:pt x="111023" y="51460"/>
                  </a:lnTo>
                  <a:lnTo>
                    <a:pt x="94780" y="51460"/>
                  </a:lnTo>
                  <a:lnTo>
                    <a:pt x="88201" y="58039"/>
                  </a:lnTo>
                  <a:lnTo>
                    <a:pt x="88201" y="74295"/>
                  </a:lnTo>
                  <a:lnTo>
                    <a:pt x="94780" y="80873"/>
                  </a:lnTo>
                  <a:lnTo>
                    <a:pt x="111023" y="80873"/>
                  </a:lnTo>
                  <a:lnTo>
                    <a:pt x="117602" y="74295"/>
                  </a:lnTo>
                  <a:lnTo>
                    <a:pt x="117602" y="66167"/>
                  </a:lnTo>
                  <a:lnTo>
                    <a:pt x="117602" y="58039"/>
                  </a:lnTo>
                  <a:close/>
                </a:path>
                <a:path w="529590" h="1505585">
                  <a:moveTo>
                    <a:pt x="191109" y="293331"/>
                  </a:moveTo>
                  <a:lnTo>
                    <a:pt x="184531" y="286753"/>
                  </a:lnTo>
                  <a:lnTo>
                    <a:pt x="168300" y="286753"/>
                  </a:lnTo>
                  <a:lnTo>
                    <a:pt x="161709" y="293331"/>
                  </a:lnTo>
                  <a:lnTo>
                    <a:pt x="161709" y="309587"/>
                  </a:lnTo>
                  <a:lnTo>
                    <a:pt x="168300" y="316166"/>
                  </a:lnTo>
                  <a:lnTo>
                    <a:pt x="184531" y="316166"/>
                  </a:lnTo>
                  <a:lnTo>
                    <a:pt x="191109" y="309587"/>
                  </a:lnTo>
                  <a:lnTo>
                    <a:pt x="191109" y="301459"/>
                  </a:lnTo>
                  <a:lnTo>
                    <a:pt x="191109" y="293331"/>
                  </a:lnTo>
                  <a:close/>
                </a:path>
                <a:path w="529590" h="1505585">
                  <a:moveTo>
                    <a:pt x="191109" y="175691"/>
                  </a:moveTo>
                  <a:lnTo>
                    <a:pt x="184531" y="169113"/>
                  </a:lnTo>
                  <a:lnTo>
                    <a:pt x="168300" y="169113"/>
                  </a:lnTo>
                  <a:lnTo>
                    <a:pt x="161709" y="175691"/>
                  </a:lnTo>
                  <a:lnTo>
                    <a:pt x="161709" y="191947"/>
                  </a:lnTo>
                  <a:lnTo>
                    <a:pt x="168300" y="198526"/>
                  </a:lnTo>
                  <a:lnTo>
                    <a:pt x="184531" y="198526"/>
                  </a:lnTo>
                  <a:lnTo>
                    <a:pt x="191109" y="191947"/>
                  </a:lnTo>
                  <a:lnTo>
                    <a:pt x="191109" y="183819"/>
                  </a:lnTo>
                  <a:lnTo>
                    <a:pt x="191109" y="175691"/>
                  </a:lnTo>
                  <a:close/>
                </a:path>
                <a:path w="529590" h="1505585">
                  <a:moveTo>
                    <a:pt x="191109" y="58039"/>
                  </a:moveTo>
                  <a:lnTo>
                    <a:pt x="184531" y="51460"/>
                  </a:lnTo>
                  <a:lnTo>
                    <a:pt x="168300" y="51460"/>
                  </a:lnTo>
                  <a:lnTo>
                    <a:pt x="161709" y="58039"/>
                  </a:lnTo>
                  <a:lnTo>
                    <a:pt x="161709" y="74295"/>
                  </a:lnTo>
                  <a:lnTo>
                    <a:pt x="168300" y="80873"/>
                  </a:lnTo>
                  <a:lnTo>
                    <a:pt x="184531" y="80873"/>
                  </a:lnTo>
                  <a:lnTo>
                    <a:pt x="191109" y="74295"/>
                  </a:lnTo>
                  <a:lnTo>
                    <a:pt x="191109" y="66167"/>
                  </a:lnTo>
                  <a:lnTo>
                    <a:pt x="191109" y="58039"/>
                  </a:lnTo>
                  <a:close/>
                </a:path>
                <a:path w="529590" h="1505585">
                  <a:moveTo>
                    <a:pt x="264617" y="293331"/>
                  </a:moveTo>
                  <a:lnTo>
                    <a:pt x="258038" y="286753"/>
                  </a:lnTo>
                  <a:lnTo>
                    <a:pt x="241808" y="286753"/>
                  </a:lnTo>
                  <a:lnTo>
                    <a:pt x="235204" y="293331"/>
                  </a:lnTo>
                  <a:lnTo>
                    <a:pt x="235204" y="309587"/>
                  </a:lnTo>
                  <a:lnTo>
                    <a:pt x="241808" y="316166"/>
                  </a:lnTo>
                  <a:lnTo>
                    <a:pt x="258038" y="316166"/>
                  </a:lnTo>
                  <a:lnTo>
                    <a:pt x="264617" y="309587"/>
                  </a:lnTo>
                  <a:lnTo>
                    <a:pt x="264617" y="301459"/>
                  </a:lnTo>
                  <a:lnTo>
                    <a:pt x="264617" y="293331"/>
                  </a:lnTo>
                  <a:close/>
                </a:path>
                <a:path w="529590" h="1505585">
                  <a:moveTo>
                    <a:pt x="264617" y="175691"/>
                  </a:moveTo>
                  <a:lnTo>
                    <a:pt x="258038" y="169113"/>
                  </a:lnTo>
                  <a:lnTo>
                    <a:pt x="241808" y="169113"/>
                  </a:lnTo>
                  <a:lnTo>
                    <a:pt x="235204" y="175691"/>
                  </a:lnTo>
                  <a:lnTo>
                    <a:pt x="235204" y="191947"/>
                  </a:lnTo>
                  <a:lnTo>
                    <a:pt x="241808" y="198526"/>
                  </a:lnTo>
                  <a:lnTo>
                    <a:pt x="258038" y="198526"/>
                  </a:lnTo>
                  <a:lnTo>
                    <a:pt x="264617" y="191947"/>
                  </a:lnTo>
                  <a:lnTo>
                    <a:pt x="264617" y="183819"/>
                  </a:lnTo>
                  <a:lnTo>
                    <a:pt x="264617" y="175691"/>
                  </a:lnTo>
                  <a:close/>
                </a:path>
                <a:path w="529590" h="1505585">
                  <a:moveTo>
                    <a:pt x="264617" y="58039"/>
                  </a:moveTo>
                  <a:lnTo>
                    <a:pt x="258038" y="51460"/>
                  </a:lnTo>
                  <a:lnTo>
                    <a:pt x="241808" y="51460"/>
                  </a:lnTo>
                  <a:lnTo>
                    <a:pt x="235204" y="58039"/>
                  </a:lnTo>
                  <a:lnTo>
                    <a:pt x="235204" y="74295"/>
                  </a:lnTo>
                  <a:lnTo>
                    <a:pt x="241808" y="80873"/>
                  </a:lnTo>
                  <a:lnTo>
                    <a:pt x="258038" y="80873"/>
                  </a:lnTo>
                  <a:lnTo>
                    <a:pt x="264617" y="74295"/>
                  </a:lnTo>
                  <a:lnTo>
                    <a:pt x="264617" y="66167"/>
                  </a:lnTo>
                  <a:lnTo>
                    <a:pt x="264617" y="58039"/>
                  </a:lnTo>
                  <a:close/>
                </a:path>
                <a:path w="529590" h="1505585">
                  <a:moveTo>
                    <a:pt x="504278" y="1310855"/>
                  </a:moveTo>
                  <a:lnTo>
                    <a:pt x="502310" y="1300492"/>
                  </a:lnTo>
                  <a:lnTo>
                    <a:pt x="502183" y="1299870"/>
                  </a:lnTo>
                  <a:lnTo>
                    <a:pt x="495909" y="1290142"/>
                  </a:lnTo>
                  <a:lnTo>
                    <a:pt x="490918" y="1285189"/>
                  </a:lnTo>
                  <a:lnTo>
                    <a:pt x="490918" y="1306360"/>
                  </a:lnTo>
                  <a:lnTo>
                    <a:pt x="490918" y="1315351"/>
                  </a:lnTo>
                  <a:lnTo>
                    <a:pt x="485508" y="1321219"/>
                  </a:lnTo>
                  <a:lnTo>
                    <a:pt x="319671" y="1486027"/>
                  </a:lnTo>
                  <a:lnTo>
                    <a:pt x="313956" y="1491957"/>
                  </a:lnTo>
                  <a:lnTo>
                    <a:pt x="304507" y="1492161"/>
                  </a:lnTo>
                  <a:lnTo>
                    <a:pt x="298208" y="1486192"/>
                  </a:lnTo>
                  <a:lnTo>
                    <a:pt x="298069" y="1486027"/>
                  </a:lnTo>
                  <a:lnTo>
                    <a:pt x="89471" y="1278737"/>
                  </a:lnTo>
                  <a:lnTo>
                    <a:pt x="89103" y="1278420"/>
                  </a:lnTo>
                  <a:lnTo>
                    <a:pt x="86461" y="1275905"/>
                  </a:lnTo>
                  <a:lnTo>
                    <a:pt x="85039" y="1272374"/>
                  </a:lnTo>
                  <a:lnTo>
                    <a:pt x="85204" y="1268717"/>
                  </a:lnTo>
                  <a:lnTo>
                    <a:pt x="85204" y="1133462"/>
                  </a:lnTo>
                  <a:lnTo>
                    <a:pt x="88773" y="1116164"/>
                  </a:lnTo>
                  <a:lnTo>
                    <a:pt x="98374" y="1102042"/>
                  </a:lnTo>
                  <a:lnTo>
                    <a:pt x="112598" y="1092492"/>
                  </a:lnTo>
                  <a:lnTo>
                    <a:pt x="129705" y="1089025"/>
                  </a:lnTo>
                  <a:lnTo>
                    <a:pt x="270789" y="1089025"/>
                  </a:lnTo>
                  <a:lnTo>
                    <a:pt x="274574" y="1090688"/>
                  </a:lnTo>
                  <a:lnTo>
                    <a:pt x="277266" y="1093546"/>
                  </a:lnTo>
                  <a:lnTo>
                    <a:pt x="485508" y="1300492"/>
                  </a:lnTo>
                  <a:lnTo>
                    <a:pt x="490918" y="1306360"/>
                  </a:lnTo>
                  <a:lnTo>
                    <a:pt x="490918" y="1285189"/>
                  </a:lnTo>
                  <a:lnTo>
                    <a:pt x="293497" y="1089025"/>
                  </a:lnTo>
                  <a:lnTo>
                    <a:pt x="287655" y="1083221"/>
                  </a:lnTo>
                  <a:lnTo>
                    <a:pt x="282181" y="1077620"/>
                  </a:lnTo>
                  <a:lnTo>
                    <a:pt x="274688" y="1074407"/>
                  </a:lnTo>
                  <a:lnTo>
                    <a:pt x="129705" y="1074407"/>
                  </a:lnTo>
                  <a:lnTo>
                    <a:pt x="87985" y="1091704"/>
                  </a:lnTo>
                  <a:lnTo>
                    <a:pt x="70497" y="1133462"/>
                  </a:lnTo>
                  <a:lnTo>
                    <a:pt x="70408" y="1272374"/>
                  </a:lnTo>
                  <a:lnTo>
                    <a:pt x="70281" y="1276591"/>
                  </a:lnTo>
                  <a:lnTo>
                    <a:pt x="73545" y="1284160"/>
                  </a:lnTo>
                  <a:lnTo>
                    <a:pt x="79425" y="1289418"/>
                  </a:lnTo>
                  <a:lnTo>
                    <a:pt x="287655" y="1496352"/>
                  </a:lnTo>
                  <a:lnTo>
                    <a:pt x="297395" y="1502943"/>
                  </a:lnTo>
                  <a:lnTo>
                    <a:pt x="308521" y="1505216"/>
                  </a:lnTo>
                  <a:lnTo>
                    <a:pt x="319697" y="1503184"/>
                  </a:lnTo>
                  <a:lnTo>
                    <a:pt x="329577" y="1496834"/>
                  </a:lnTo>
                  <a:lnTo>
                    <a:pt x="334264" y="1492161"/>
                  </a:lnTo>
                  <a:lnTo>
                    <a:pt x="495909" y="1331544"/>
                  </a:lnTo>
                  <a:lnTo>
                    <a:pt x="502183" y="1321828"/>
                  </a:lnTo>
                  <a:lnTo>
                    <a:pt x="504278" y="1310855"/>
                  </a:lnTo>
                  <a:close/>
                </a:path>
                <a:path w="529590" h="1505585">
                  <a:moveTo>
                    <a:pt x="529234" y="463219"/>
                  </a:moveTo>
                  <a:lnTo>
                    <a:pt x="323418" y="463219"/>
                  </a:lnTo>
                  <a:lnTo>
                    <a:pt x="323418" y="448513"/>
                  </a:lnTo>
                  <a:lnTo>
                    <a:pt x="323418" y="433806"/>
                  </a:lnTo>
                  <a:lnTo>
                    <a:pt x="308711" y="433806"/>
                  </a:lnTo>
                  <a:lnTo>
                    <a:pt x="308711" y="448513"/>
                  </a:lnTo>
                  <a:lnTo>
                    <a:pt x="308711" y="492633"/>
                  </a:lnTo>
                  <a:lnTo>
                    <a:pt x="220510" y="492633"/>
                  </a:lnTo>
                  <a:lnTo>
                    <a:pt x="220510" y="448513"/>
                  </a:lnTo>
                  <a:lnTo>
                    <a:pt x="308711" y="448513"/>
                  </a:lnTo>
                  <a:lnTo>
                    <a:pt x="308711" y="433806"/>
                  </a:lnTo>
                  <a:lnTo>
                    <a:pt x="271957" y="433806"/>
                  </a:lnTo>
                  <a:lnTo>
                    <a:pt x="271957" y="367626"/>
                  </a:lnTo>
                  <a:lnTo>
                    <a:pt x="470420" y="367626"/>
                  </a:lnTo>
                  <a:lnTo>
                    <a:pt x="481876" y="365315"/>
                  </a:lnTo>
                  <a:lnTo>
                    <a:pt x="491223" y="359016"/>
                  </a:lnTo>
                  <a:lnTo>
                    <a:pt x="495325" y="352933"/>
                  </a:lnTo>
                  <a:lnTo>
                    <a:pt x="497522" y="349669"/>
                  </a:lnTo>
                  <a:lnTo>
                    <a:pt x="499833" y="338226"/>
                  </a:lnTo>
                  <a:lnTo>
                    <a:pt x="499808" y="256222"/>
                  </a:lnTo>
                  <a:lnTo>
                    <a:pt x="496938" y="249986"/>
                  </a:lnTo>
                  <a:lnTo>
                    <a:pt x="496087" y="248170"/>
                  </a:lnTo>
                  <a:lnTo>
                    <a:pt x="489686" y="242633"/>
                  </a:lnTo>
                  <a:lnTo>
                    <a:pt x="496087" y="237096"/>
                  </a:lnTo>
                  <a:lnTo>
                    <a:pt x="496938" y="235280"/>
                  </a:lnTo>
                  <a:lnTo>
                    <a:pt x="499808" y="229057"/>
                  </a:lnTo>
                  <a:lnTo>
                    <a:pt x="499808" y="138569"/>
                  </a:lnTo>
                  <a:lnTo>
                    <a:pt x="496938" y="132346"/>
                  </a:lnTo>
                  <a:lnTo>
                    <a:pt x="496087" y="130530"/>
                  </a:lnTo>
                  <a:lnTo>
                    <a:pt x="489686" y="124993"/>
                  </a:lnTo>
                  <a:lnTo>
                    <a:pt x="496087" y="119456"/>
                  </a:lnTo>
                  <a:lnTo>
                    <a:pt x="496938" y="117640"/>
                  </a:lnTo>
                  <a:lnTo>
                    <a:pt x="499808" y="111417"/>
                  </a:lnTo>
                  <a:lnTo>
                    <a:pt x="499833" y="29413"/>
                  </a:lnTo>
                  <a:lnTo>
                    <a:pt x="497522" y="17957"/>
                  </a:lnTo>
                  <a:lnTo>
                    <a:pt x="495325" y="14706"/>
                  </a:lnTo>
                  <a:lnTo>
                    <a:pt x="491223" y="8610"/>
                  </a:lnTo>
                  <a:lnTo>
                    <a:pt x="485127" y="4508"/>
                  </a:lnTo>
                  <a:lnTo>
                    <a:pt x="485127" y="21285"/>
                  </a:lnTo>
                  <a:lnTo>
                    <a:pt x="485127" y="111061"/>
                  </a:lnTo>
                  <a:lnTo>
                    <a:pt x="485127" y="138925"/>
                  </a:lnTo>
                  <a:lnTo>
                    <a:pt x="485127" y="228701"/>
                  </a:lnTo>
                  <a:lnTo>
                    <a:pt x="485127" y="256565"/>
                  </a:lnTo>
                  <a:lnTo>
                    <a:pt x="485127" y="346354"/>
                  </a:lnTo>
                  <a:lnTo>
                    <a:pt x="478548" y="352933"/>
                  </a:lnTo>
                  <a:lnTo>
                    <a:pt x="50685" y="352933"/>
                  </a:lnTo>
                  <a:lnTo>
                    <a:pt x="44107" y="346354"/>
                  </a:lnTo>
                  <a:lnTo>
                    <a:pt x="44107" y="256565"/>
                  </a:lnTo>
                  <a:lnTo>
                    <a:pt x="50685" y="249986"/>
                  </a:lnTo>
                  <a:lnTo>
                    <a:pt x="478548" y="249986"/>
                  </a:lnTo>
                  <a:lnTo>
                    <a:pt x="485127" y="256565"/>
                  </a:lnTo>
                  <a:lnTo>
                    <a:pt x="485127" y="228701"/>
                  </a:lnTo>
                  <a:lnTo>
                    <a:pt x="478548" y="235280"/>
                  </a:lnTo>
                  <a:lnTo>
                    <a:pt x="50685" y="235280"/>
                  </a:lnTo>
                  <a:lnTo>
                    <a:pt x="44107" y="228701"/>
                  </a:lnTo>
                  <a:lnTo>
                    <a:pt x="44107" y="138925"/>
                  </a:lnTo>
                  <a:lnTo>
                    <a:pt x="50685" y="132346"/>
                  </a:lnTo>
                  <a:lnTo>
                    <a:pt x="478548" y="132346"/>
                  </a:lnTo>
                  <a:lnTo>
                    <a:pt x="485127" y="138925"/>
                  </a:lnTo>
                  <a:lnTo>
                    <a:pt x="485127" y="111061"/>
                  </a:lnTo>
                  <a:lnTo>
                    <a:pt x="478548" y="117640"/>
                  </a:lnTo>
                  <a:lnTo>
                    <a:pt x="50685" y="117640"/>
                  </a:lnTo>
                  <a:lnTo>
                    <a:pt x="44107" y="111061"/>
                  </a:lnTo>
                  <a:lnTo>
                    <a:pt x="44107" y="21285"/>
                  </a:lnTo>
                  <a:lnTo>
                    <a:pt x="50685" y="14706"/>
                  </a:lnTo>
                  <a:lnTo>
                    <a:pt x="478548" y="14706"/>
                  </a:lnTo>
                  <a:lnTo>
                    <a:pt x="485127" y="21285"/>
                  </a:lnTo>
                  <a:lnTo>
                    <a:pt x="485127" y="4508"/>
                  </a:lnTo>
                  <a:lnTo>
                    <a:pt x="481876" y="2311"/>
                  </a:lnTo>
                  <a:lnTo>
                    <a:pt x="470420" y="0"/>
                  </a:lnTo>
                  <a:lnTo>
                    <a:pt x="58801" y="0"/>
                  </a:lnTo>
                  <a:lnTo>
                    <a:pt x="47358" y="2311"/>
                  </a:lnTo>
                  <a:lnTo>
                    <a:pt x="38011" y="8610"/>
                  </a:lnTo>
                  <a:lnTo>
                    <a:pt x="31711" y="17957"/>
                  </a:lnTo>
                  <a:lnTo>
                    <a:pt x="29400" y="29413"/>
                  </a:lnTo>
                  <a:lnTo>
                    <a:pt x="29425" y="111417"/>
                  </a:lnTo>
                  <a:lnTo>
                    <a:pt x="33134" y="119456"/>
                  </a:lnTo>
                  <a:lnTo>
                    <a:pt x="39560" y="124993"/>
                  </a:lnTo>
                  <a:lnTo>
                    <a:pt x="33134" y="130530"/>
                  </a:lnTo>
                  <a:lnTo>
                    <a:pt x="29425" y="138569"/>
                  </a:lnTo>
                  <a:lnTo>
                    <a:pt x="29425" y="229057"/>
                  </a:lnTo>
                  <a:lnTo>
                    <a:pt x="33134" y="237096"/>
                  </a:lnTo>
                  <a:lnTo>
                    <a:pt x="39560" y="242633"/>
                  </a:lnTo>
                  <a:lnTo>
                    <a:pt x="33134" y="248170"/>
                  </a:lnTo>
                  <a:lnTo>
                    <a:pt x="29425" y="256222"/>
                  </a:lnTo>
                  <a:lnTo>
                    <a:pt x="29400" y="338226"/>
                  </a:lnTo>
                  <a:lnTo>
                    <a:pt x="31711" y="349669"/>
                  </a:lnTo>
                  <a:lnTo>
                    <a:pt x="38011" y="359016"/>
                  </a:lnTo>
                  <a:lnTo>
                    <a:pt x="47358" y="365315"/>
                  </a:lnTo>
                  <a:lnTo>
                    <a:pt x="58801" y="367626"/>
                  </a:lnTo>
                  <a:lnTo>
                    <a:pt x="257263" y="367626"/>
                  </a:lnTo>
                  <a:lnTo>
                    <a:pt x="257263" y="433806"/>
                  </a:lnTo>
                  <a:lnTo>
                    <a:pt x="205803" y="433806"/>
                  </a:lnTo>
                  <a:lnTo>
                    <a:pt x="205803" y="463219"/>
                  </a:lnTo>
                  <a:lnTo>
                    <a:pt x="0" y="463219"/>
                  </a:lnTo>
                  <a:lnTo>
                    <a:pt x="0" y="477926"/>
                  </a:lnTo>
                  <a:lnTo>
                    <a:pt x="205803" y="477926"/>
                  </a:lnTo>
                  <a:lnTo>
                    <a:pt x="205803" y="507339"/>
                  </a:lnTo>
                  <a:lnTo>
                    <a:pt x="323418" y="507339"/>
                  </a:lnTo>
                  <a:lnTo>
                    <a:pt x="323418" y="492633"/>
                  </a:lnTo>
                  <a:lnTo>
                    <a:pt x="323418" y="477926"/>
                  </a:lnTo>
                  <a:lnTo>
                    <a:pt x="529234" y="477926"/>
                  </a:lnTo>
                  <a:lnTo>
                    <a:pt x="529234" y="46321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484" y="3521848"/>
              <a:ext cx="325679" cy="32367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43000" y="4536617"/>
              <a:ext cx="382270" cy="382905"/>
            </a:xfrm>
            <a:custGeom>
              <a:avLst/>
              <a:gdLst/>
              <a:ahLst/>
              <a:cxnLst/>
              <a:rect l="l" t="t" r="r" b="b"/>
              <a:pathLst>
                <a:path w="382269" h="382904">
                  <a:moveTo>
                    <a:pt x="382219" y="0"/>
                  </a:moveTo>
                  <a:lnTo>
                    <a:pt x="367512" y="0"/>
                  </a:lnTo>
                  <a:lnTo>
                    <a:pt x="367512" y="15240"/>
                  </a:lnTo>
                  <a:lnTo>
                    <a:pt x="367512" y="367080"/>
                  </a:lnTo>
                  <a:lnTo>
                    <a:pt x="14693" y="367080"/>
                  </a:lnTo>
                  <a:lnTo>
                    <a:pt x="14693" y="15240"/>
                  </a:lnTo>
                  <a:lnTo>
                    <a:pt x="367512" y="15240"/>
                  </a:lnTo>
                  <a:lnTo>
                    <a:pt x="367512" y="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0" y="367080"/>
                  </a:lnTo>
                  <a:lnTo>
                    <a:pt x="0" y="382333"/>
                  </a:lnTo>
                  <a:lnTo>
                    <a:pt x="382219" y="382333"/>
                  </a:lnTo>
                  <a:lnTo>
                    <a:pt x="382219" y="367677"/>
                  </a:lnTo>
                  <a:lnTo>
                    <a:pt x="382219" y="367080"/>
                  </a:lnTo>
                  <a:lnTo>
                    <a:pt x="382219" y="15240"/>
                  </a:lnTo>
                  <a:lnTo>
                    <a:pt x="382219" y="14744"/>
                  </a:lnTo>
                  <a:lnTo>
                    <a:pt x="38221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691" y="4623355"/>
              <a:ext cx="205182" cy="20524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599920" y="3494843"/>
              <a:ext cx="434340" cy="431165"/>
            </a:xfrm>
            <a:custGeom>
              <a:avLst/>
              <a:gdLst/>
              <a:ahLst/>
              <a:cxnLst/>
              <a:rect l="l" t="t" r="r" b="b"/>
              <a:pathLst>
                <a:path w="434340" h="431164">
                  <a:moveTo>
                    <a:pt x="204407" y="0"/>
                  </a:moveTo>
                  <a:lnTo>
                    <a:pt x="59422" y="0"/>
                  </a:lnTo>
                  <a:lnTo>
                    <a:pt x="36590" y="4624"/>
                  </a:lnTo>
                  <a:lnTo>
                    <a:pt x="17697" y="17297"/>
                  </a:lnTo>
                  <a:lnTo>
                    <a:pt x="4941" y="36070"/>
                  </a:lnTo>
                  <a:lnTo>
                    <a:pt x="218" y="59053"/>
                  </a:lnTo>
                  <a:lnTo>
                    <a:pt x="117" y="197960"/>
                  </a:lnTo>
                  <a:lnTo>
                    <a:pt x="0" y="202181"/>
                  </a:lnTo>
                  <a:lnTo>
                    <a:pt x="3262" y="209751"/>
                  </a:lnTo>
                  <a:lnTo>
                    <a:pt x="9143" y="215007"/>
                  </a:lnTo>
                  <a:lnTo>
                    <a:pt x="217372" y="421947"/>
                  </a:lnTo>
                  <a:lnTo>
                    <a:pt x="227109" y="428530"/>
                  </a:lnTo>
                  <a:lnTo>
                    <a:pt x="238240" y="430813"/>
                  </a:lnTo>
                  <a:lnTo>
                    <a:pt x="249416" y="428781"/>
                  </a:lnTo>
                  <a:lnTo>
                    <a:pt x="259291" y="422420"/>
                  </a:lnTo>
                  <a:lnTo>
                    <a:pt x="263984" y="417757"/>
                  </a:lnTo>
                  <a:lnTo>
                    <a:pt x="234217" y="417757"/>
                  </a:lnTo>
                  <a:lnTo>
                    <a:pt x="227928" y="411778"/>
                  </a:lnTo>
                  <a:lnTo>
                    <a:pt x="227785" y="411618"/>
                  </a:lnTo>
                  <a:lnTo>
                    <a:pt x="19191" y="204332"/>
                  </a:lnTo>
                  <a:lnTo>
                    <a:pt x="18823" y="204008"/>
                  </a:lnTo>
                  <a:lnTo>
                    <a:pt x="16171" y="201491"/>
                  </a:lnTo>
                  <a:lnTo>
                    <a:pt x="14748" y="197960"/>
                  </a:lnTo>
                  <a:lnTo>
                    <a:pt x="14919" y="194308"/>
                  </a:lnTo>
                  <a:lnTo>
                    <a:pt x="14919" y="59053"/>
                  </a:lnTo>
                  <a:lnTo>
                    <a:pt x="18488" y="41760"/>
                  </a:lnTo>
                  <a:lnTo>
                    <a:pt x="28094" y="27631"/>
                  </a:lnTo>
                  <a:lnTo>
                    <a:pt x="42314" y="18087"/>
                  </a:lnTo>
                  <a:lnTo>
                    <a:pt x="59423" y="14611"/>
                  </a:lnTo>
                  <a:lnTo>
                    <a:pt x="223213" y="14611"/>
                  </a:lnTo>
                  <a:lnTo>
                    <a:pt x="217372" y="8807"/>
                  </a:lnTo>
                  <a:lnTo>
                    <a:pt x="211900" y="3206"/>
                  </a:lnTo>
                  <a:lnTo>
                    <a:pt x="204407" y="0"/>
                  </a:lnTo>
                  <a:close/>
                </a:path>
                <a:path w="434340" h="431164">
                  <a:moveTo>
                    <a:pt x="223213" y="14611"/>
                  </a:moveTo>
                  <a:lnTo>
                    <a:pt x="200507" y="14611"/>
                  </a:lnTo>
                  <a:lnTo>
                    <a:pt x="204284" y="16275"/>
                  </a:lnTo>
                  <a:lnTo>
                    <a:pt x="206979" y="19136"/>
                  </a:lnTo>
                  <a:lnTo>
                    <a:pt x="415225" y="226087"/>
                  </a:lnTo>
                  <a:lnTo>
                    <a:pt x="420636" y="231952"/>
                  </a:lnTo>
                  <a:lnTo>
                    <a:pt x="420636" y="240941"/>
                  </a:lnTo>
                  <a:lnTo>
                    <a:pt x="415225" y="246806"/>
                  </a:lnTo>
                  <a:lnTo>
                    <a:pt x="249388" y="411618"/>
                  </a:lnTo>
                  <a:lnTo>
                    <a:pt x="243671" y="417546"/>
                  </a:lnTo>
                  <a:lnTo>
                    <a:pt x="234217" y="417757"/>
                  </a:lnTo>
                  <a:lnTo>
                    <a:pt x="263984" y="417757"/>
                  </a:lnTo>
                  <a:lnTo>
                    <a:pt x="425618" y="257135"/>
                  </a:lnTo>
                  <a:lnTo>
                    <a:pt x="431900" y="247417"/>
                  </a:lnTo>
                  <a:lnTo>
                    <a:pt x="433994" y="236444"/>
                  </a:lnTo>
                  <a:lnTo>
                    <a:pt x="432018" y="226087"/>
                  </a:lnTo>
                  <a:lnTo>
                    <a:pt x="431900" y="225468"/>
                  </a:lnTo>
                  <a:lnTo>
                    <a:pt x="425618" y="215737"/>
                  </a:lnTo>
                  <a:lnTo>
                    <a:pt x="223213" y="14611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2336" y="3526420"/>
              <a:ext cx="325679" cy="323677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1748408" y="2283078"/>
            <a:ext cx="4003675" cy="29311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73355" marR="34925" indent="-173355">
              <a:lnSpc>
                <a:spcPct val="100000"/>
              </a:lnSpc>
              <a:spcBef>
                <a:spcPts val="135"/>
              </a:spcBef>
              <a:buFont typeface="Wingdings"/>
              <a:buChar char=""/>
              <a:tabLst>
                <a:tab pos="173355" algn="l"/>
              </a:tabLst>
            </a:pPr>
            <a:r>
              <a:rPr dirty="0" sz="1150" b="1">
                <a:latin typeface="Arial"/>
                <a:cs typeface="Arial"/>
              </a:rPr>
              <a:t>Equinix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1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real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estate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investment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trust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that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operates</a:t>
            </a:r>
            <a:endParaRPr sz="115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65"/>
              </a:spcBef>
            </a:pPr>
            <a:r>
              <a:rPr dirty="0" sz="1150" b="1">
                <a:latin typeface="Arial"/>
                <a:cs typeface="Arial"/>
              </a:rPr>
              <a:t>data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centers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focusing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on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colocation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interconnection</a:t>
            </a:r>
            <a:endParaRPr sz="1150">
              <a:latin typeface="Arial MT"/>
              <a:cs typeface="Arial MT"/>
            </a:endParaRPr>
          </a:p>
          <a:p>
            <a:pPr marL="186055" marR="116205" indent="-173990">
              <a:lnSpc>
                <a:spcPct val="104600"/>
              </a:lnSpc>
              <a:spcBef>
                <a:spcPts val="500"/>
              </a:spcBef>
              <a:buFont typeface="Wingdings"/>
              <a:buChar char=""/>
              <a:tabLst>
                <a:tab pos="186055" algn="l"/>
              </a:tabLst>
            </a:pP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as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software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company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has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little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strategic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fit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spc="-20">
                <a:latin typeface="Arial MT"/>
                <a:cs typeface="Arial MT"/>
              </a:rPr>
              <a:t>with </a:t>
            </a:r>
            <a:r>
              <a:rPr dirty="0" sz="1150">
                <a:latin typeface="Arial MT"/>
                <a:cs typeface="Arial MT"/>
              </a:rPr>
              <a:t>operating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physical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data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center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infrastructure</a:t>
            </a: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25"/>
              </a:spcBef>
              <a:buFont typeface="Wingdings"/>
              <a:buChar char=""/>
            </a:pPr>
            <a:endParaRPr sz="1150">
              <a:latin typeface="Arial MT"/>
              <a:cs typeface="Arial MT"/>
            </a:endParaRPr>
          </a:p>
          <a:p>
            <a:pPr marL="198120" indent="-173355">
              <a:lnSpc>
                <a:spcPct val="100000"/>
              </a:lnSpc>
              <a:buFont typeface="Wingdings"/>
              <a:buChar char=""/>
              <a:tabLst>
                <a:tab pos="198120" algn="l"/>
              </a:tabLst>
            </a:pP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valuation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$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95.9bn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EV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is</a:t>
            </a:r>
            <a:endParaRPr sz="1200">
              <a:latin typeface="Arial MT"/>
              <a:cs typeface="Arial MT"/>
            </a:endParaRPr>
          </a:p>
          <a:p>
            <a:pPr marL="198755">
              <a:lnSpc>
                <a:spcPct val="100000"/>
              </a:lnSpc>
              <a:spcBef>
                <a:spcPts val="50"/>
              </a:spcBef>
            </a:pPr>
            <a:r>
              <a:rPr dirty="0" sz="1150" b="1">
                <a:latin typeface="Arial"/>
                <a:cs typeface="Arial"/>
              </a:rPr>
              <a:t>overvalued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48%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by</a:t>
            </a:r>
            <a:r>
              <a:rPr dirty="0" sz="1150" spc="5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Net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Asset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Value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64%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by</a:t>
            </a:r>
            <a:r>
              <a:rPr dirty="0" sz="1150" spc="50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DCF</a:t>
            </a:r>
            <a:endParaRPr sz="1150">
              <a:latin typeface="Arial"/>
              <a:cs typeface="Arial"/>
            </a:endParaRPr>
          </a:p>
          <a:p>
            <a:pPr marL="198120" indent="-17335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198120" algn="l"/>
              </a:tabLst>
            </a:pPr>
            <a:r>
              <a:rPr dirty="0" sz="1200">
                <a:latin typeface="Arial MT"/>
                <a:cs typeface="Arial MT"/>
              </a:rPr>
              <a:t>Even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with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synergies of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$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12.2bn</a:t>
            </a:r>
            <a:r>
              <a:rPr dirty="0" sz="1200">
                <a:latin typeface="Arial MT"/>
                <a:cs typeface="Arial MT"/>
              </a:rPr>
              <a:t>, </a:t>
            </a:r>
            <a:r>
              <a:rPr dirty="0" sz="1200" spc="-10">
                <a:latin typeface="Arial MT"/>
                <a:cs typeface="Arial MT"/>
              </a:rPr>
              <a:t>acquiring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Equinix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  <a:p>
            <a:pPr marL="198755">
              <a:lnSpc>
                <a:spcPct val="100000"/>
              </a:lnSpc>
              <a:spcBef>
                <a:spcPts val="55"/>
              </a:spcBef>
            </a:pPr>
            <a:r>
              <a:rPr dirty="0" sz="1150" b="1">
                <a:latin typeface="Arial"/>
                <a:cs typeface="Arial"/>
              </a:rPr>
              <a:t>15%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premium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would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still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destroy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shareholder</a:t>
            </a:r>
            <a:r>
              <a:rPr dirty="0" sz="1150" spc="21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value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150">
              <a:latin typeface="Arial"/>
              <a:cs typeface="Arial"/>
            </a:endParaRPr>
          </a:p>
          <a:p>
            <a:pPr algn="ctr" marL="173355" indent="-173355">
              <a:lnSpc>
                <a:spcPct val="100000"/>
              </a:lnSpc>
              <a:buFont typeface="Wingdings"/>
              <a:buChar char=""/>
              <a:tabLst>
                <a:tab pos="173355" algn="l"/>
              </a:tabLst>
            </a:pPr>
            <a:r>
              <a:rPr dirty="0" sz="1150">
                <a:latin typeface="Arial MT"/>
                <a:cs typeface="Arial MT"/>
              </a:rPr>
              <a:t>Given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transaction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size</a:t>
            </a:r>
            <a:r>
              <a:rPr dirty="0" sz="1150" spc="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$</a:t>
            </a:r>
            <a:r>
              <a:rPr dirty="0" sz="1150" spc="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107.9bn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cash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deal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is</a:t>
            </a:r>
            <a:endParaRPr sz="1150">
              <a:latin typeface="Arial MT"/>
              <a:cs typeface="Arial MT"/>
            </a:endParaRPr>
          </a:p>
          <a:p>
            <a:pPr algn="ctr" marR="27940">
              <a:lnSpc>
                <a:spcPct val="100000"/>
              </a:lnSpc>
              <a:spcBef>
                <a:spcPts val="60"/>
              </a:spcBef>
            </a:pPr>
            <a:r>
              <a:rPr dirty="0" sz="1150" b="1">
                <a:latin typeface="Arial"/>
                <a:cs typeface="Arial"/>
              </a:rPr>
              <a:t>not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feasible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as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inordinate</a:t>
            </a:r>
            <a:r>
              <a:rPr dirty="0" sz="1150" spc="1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debt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issuance</a:t>
            </a:r>
            <a:r>
              <a:rPr dirty="0" sz="1150" spc="16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needed</a:t>
            </a:r>
            <a:endParaRPr sz="1150">
              <a:latin typeface="Arial MT"/>
              <a:cs typeface="Arial MT"/>
            </a:endParaRPr>
          </a:p>
          <a:p>
            <a:pPr marL="198755" marR="111125" indent="-173990">
              <a:lnSpc>
                <a:spcPct val="104299"/>
              </a:lnSpc>
              <a:spcBef>
                <a:spcPts val="505"/>
              </a:spcBef>
              <a:buFont typeface="Wingdings"/>
              <a:buChar char=""/>
              <a:tabLst>
                <a:tab pos="198755" algn="l"/>
              </a:tabLst>
            </a:pPr>
            <a:r>
              <a:rPr dirty="0" sz="1150">
                <a:latin typeface="Arial MT"/>
                <a:cs typeface="Arial MT"/>
              </a:rPr>
              <a:t>Due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Equinix’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tax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status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as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REIT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merger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is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not </a:t>
            </a:r>
            <a:r>
              <a:rPr dirty="0" sz="1150" b="1">
                <a:latin typeface="Arial"/>
                <a:cs typeface="Arial"/>
              </a:rPr>
              <a:t>advisable</a:t>
            </a:r>
            <a:r>
              <a:rPr dirty="0" sz="1150">
                <a:latin typeface="Arial MT"/>
                <a:cs typeface="Arial MT"/>
              </a:rPr>
              <a:t>.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Post-merger</a:t>
            </a:r>
            <a:r>
              <a:rPr dirty="0" sz="1150" spc="2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integration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likely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challenging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00086" y="2283078"/>
            <a:ext cx="4151629" cy="292735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86055" marR="23495" indent="-173990">
              <a:lnSpc>
                <a:spcPct val="104500"/>
              </a:lnSpc>
              <a:spcBef>
                <a:spcPts val="75"/>
              </a:spcBef>
              <a:buFont typeface="Wingdings"/>
              <a:buChar char=""/>
              <a:tabLst>
                <a:tab pos="186055" algn="l"/>
              </a:tabLst>
            </a:pPr>
            <a:r>
              <a:rPr dirty="0" sz="1150" b="1">
                <a:latin typeface="Arial"/>
                <a:cs typeface="Arial"/>
              </a:rPr>
              <a:t>Rapid7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leader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cyber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security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solutions</a:t>
            </a:r>
            <a:r>
              <a:rPr dirty="0" sz="1150" spc="155" b="1">
                <a:latin typeface="Arial"/>
                <a:cs typeface="Arial"/>
              </a:rPr>
              <a:t> </a:t>
            </a:r>
            <a:r>
              <a:rPr dirty="0" sz="1150" spc="-25">
                <a:latin typeface="Arial MT"/>
                <a:cs typeface="Arial MT"/>
              </a:rPr>
              <a:t>for </a:t>
            </a:r>
            <a:r>
              <a:rPr dirty="0" sz="1150">
                <a:latin typeface="Arial MT"/>
                <a:cs typeface="Arial MT"/>
              </a:rPr>
              <a:t>digital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infrastructure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focus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on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86055" marR="203835" indent="-173990">
              <a:lnSpc>
                <a:spcPct val="104600"/>
              </a:lnSpc>
              <a:spcBef>
                <a:spcPts val="500"/>
              </a:spcBef>
              <a:buFont typeface="Wingdings"/>
              <a:buChar char=""/>
              <a:tabLst>
                <a:tab pos="186055" algn="l"/>
              </a:tabLst>
            </a:pPr>
            <a:r>
              <a:rPr dirty="0" sz="1150">
                <a:latin typeface="Arial MT"/>
                <a:cs typeface="Arial MT"/>
              </a:rPr>
              <a:t>Great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strategic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fit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with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IBM’s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existing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cybersecurity </a:t>
            </a:r>
            <a:r>
              <a:rPr dirty="0" sz="1150">
                <a:latin typeface="Arial MT"/>
                <a:cs typeface="Arial MT"/>
              </a:rPr>
              <a:t>solutions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due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complementary</a:t>
            </a:r>
            <a:r>
              <a:rPr dirty="0" sz="1150" spc="2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1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security</a:t>
            </a:r>
            <a:r>
              <a:rPr dirty="0" sz="1150" spc="13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focus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70"/>
              </a:spcBef>
              <a:buFont typeface="Wingdings"/>
              <a:buChar char=""/>
            </a:pPr>
            <a:endParaRPr sz="1150">
              <a:latin typeface="Arial"/>
              <a:cs typeface="Arial"/>
            </a:endParaRPr>
          </a:p>
          <a:p>
            <a:pPr algn="r" lvl="1" marL="173355" marR="14604" indent="-173355">
              <a:lnSpc>
                <a:spcPct val="100000"/>
              </a:lnSpc>
              <a:buFont typeface="Wingdings"/>
              <a:buChar char=""/>
              <a:tabLst>
                <a:tab pos="173355" algn="l"/>
              </a:tabLst>
            </a:pPr>
            <a:r>
              <a:rPr dirty="0" sz="1150">
                <a:latin typeface="Arial MT"/>
                <a:cs typeface="Arial MT"/>
              </a:rPr>
              <a:t>Rapid7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priced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fairly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market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valuation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$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3.9bn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EV</a:t>
            </a:r>
            <a:endParaRPr sz="1150">
              <a:latin typeface="Arial"/>
              <a:cs typeface="Arial"/>
            </a:endParaRPr>
          </a:p>
          <a:p>
            <a:pPr algn="r" marR="1270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there is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19%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valuation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upside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after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synergies</a:t>
            </a:r>
            <a:endParaRPr sz="1200">
              <a:latin typeface="Arial MT"/>
              <a:cs typeface="Arial MT"/>
            </a:endParaRPr>
          </a:p>
          <a:p>
            <a:pPr lvl="1" marL="240029" marR="380365" indent="-173990">
              <a:lnSpc>
                <a:spcPct val="104299"/>
              </a:lnSpc>
              <a:spcBef>
                <a:spcPts val="495"/>
              </a:spcBef>
              <a:buFont typeface="Wingdings"/>
              <a:buChar char=""/>
              <a:tabLst>
                <a:tab pos="240029" algn="l"/>
              </a:tabLst>
            </a:pPr>
            <a:r>
              <a:rPr dirty="0" sz="1150" b="1">
                <a:latin typeface="Arial"/>
                <a:cs typeface="Arial"/>
              </a:rPr>
              <a:t>Synergies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$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1.2bn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from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cross-selling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spc="-20" b="1">
                <a:latin typeface="Arial"/>
                <a:cs typeface="Arial"/>
              </a:rPr>
              <a:t>cost </a:t>
            </a:r>
            <a:r>
              <a:rPr dirty="0" sz="1150" b="1">
                <a:latin typeface="Arial"/>
                <a:cs typeface="Arial"/>
              </a:rPr>
              <a:t>savings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sweeten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deal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beyond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strategic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rationale</a:t>
            </a:r>
            <a:endParaRPr sz="11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715"/>
              </a:spcBef>
              <a:buFont typeface="Wingdings"/>
              <a:buChar char=""/>
            </a:pPr>
            <a:endParaRPr sz="1150">
              <a:latin typeface="Arial MT"/>
              <a:cs typeface="Arial MT"/>
            </a:endParaRPr>
          </a:p>
          <a:p>
            <a:pPr lvl="1" marL="239395" indent="-172720">
              <a:lnSpc>
                <a:spcPct val="100000"/>
              </a:lnSpc>
              <a:buFont typeface="Wingdings"/>
              <a:buChar char=""/>
              <a:tabLst>
                <a:tab pos="239395" algn="l"/>
              </a:tabLst>
            </a:pPr>
            <a:r>
              <a:rPr dirty="0" sz="1200">
                <a:latin typeface="Arial MT"/>
                <a:cs typeface="Arial MT"/>
              </a:rPr>
              <a:t>IBM’s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usual deal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sizes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have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not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exceeded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$</a:t>
            </a:r>
            <a:r>
              <a:rPr dirty="0" sz="1200" spc="-6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5bn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and</a:t>
            </a:r>
            <a:endParaRPr sz="1200">
              <a:latin typeface="Arial MT"/>
              <a:cs typeface="Arial MT"/>
            </a:endParaRPr>
          </a:p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dirty="0" sz="1150">
                <a:latin typeface="Arial MT"/>
                <a:cs typeface="Arial MT"/>
              </a:rPr>
              <a:t>used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cash-on-hand,</a:t>
            </a:r>
            <a:r>
              <a:rPr dirty="0" sz="1150" spc="265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which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are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both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possible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for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Rapid7</a:t>
            </a:r>
            <a:endParaRPr sz="1150">
              <a:latin typeface="Arial"/>
              <a:cs typeface="Arial"/>
            </a:endParaRPr>
          </a:p>
          <a:p>
            <a:pPr lvl="1" marL="239395" indent="-1727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239395" algn="l"/>
              </a:tabLst>
            </a:pP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Rapid7 have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shared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culture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open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source</a:t>
            </a:r>
            <a:endParaRPr sz="1200">
              <a:latin typeface="Arial MT"/>
              <a:cs typeface="Arial MT"/>
            </a:endParaRPr>
          </a:p>
          <a:p>
            <a:pPr marL="240029">
              <a:lnSpc>
                <a:spcPct val="100000"/>
              </a:lnSpc>
              <a:spcBef>
                <a:spcPts val="55"/>
              </a:spcBef>
            </a:pPr>
            <a:r>
              <a:rPr dirty="0" sz="1150">
                <a:latin typeface="Arial MT"/>
                <a:cs typeface="Arial MT"/>
              </a:rPr>
              <a:t>support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post-merger-integration</a:t>
            </a:r>
            <a:r>
              <a:rPr dirty="0" sz="1150" spc="27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likely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succeed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716" y="1122425"/>
            <a:ext cx="12179935" cy="4817745"/>
            <a:chOff x="13716" y="1122425"/>
            <a:chExt cx="12179935" cy="4817745"/>
          </a:xfrm>
        </p:grpSpPr>
        <p:sp>
          <p:nvSpPr>
            <p:cNvPr id="29" name="object 29" descr=""/>
            <p:cNvSpPr/>
            <p:nvPr/>
          </p:nvSpPr>
          <p:spPr>
            <a:xfrm>
              <a:off x="6616852" y="4539653"/>
              <a:ext cx="382270" cy="380365"/>
            </a:xfrm>
            <a:custGeom>
              <a:avLst/>
              <a:gdLst/>
              <a:ahLst/>
              <a:cxnLst/>
              <a:rect l="l" t="t" r="r" b="b"/>
              <a:pathLst>
                <a:path w="382270" h="380364">
                  <a:moveTo>
                    <a:pt x="321271" y="100647"/>
                  </a:moveTo>
                  <a:lnTo>
                    <a:pt x="310870" y="90309"/>
                  </a:lnTo>
                  <a:lnTo>
                    <a:pt x="143319" y="256844"/>
                  </a:lnTo>
                  <a:lnTo>
                    <a:pt x="71348" y="185293"/>
                  </a:lnTo>
                  <a:lnTo>
                    <a:pt x="60960" y="195618"/>
                  </a:lnTo>
                  <a:lnTo>
                    <a:pt x="143319" y="277495"/>
                  </a:lnTo>
                  <a:lnTo>
                    <a:pt x="321271" y="100647"/>
                  </a:lnTo>
                  <a:close/>
                </a:path>
                <a:path w="382270" h="380364">
                  <a:moveTo>
                    <a:pt x="382219" y="0"/>
                  </a:moveTo>
                  <a:lnTo>
                    <a:pt x="0" y="0"/>
                  </a:lnTo>
                  <a:lnTo>
                    <a:pt x="0" y="15189"/>
                  </a:lnTo>
                  <a:lnTo>
                    <a:pt x="0" y="365899"/>
                  </a:lnTo>
                  <a:lnTo>
                    <a:pt x="0" y="379818"/>
                  </a:lnTo>
                  <a:lnTo>
                    <a:pt x="382219" y="379818"/>
                  </a:lnTo>
                  <a:lnTo>
                    <a:pt x="382219" y="365899"/>
                  </a:lnTo>
                  <a:lnTo>
                    <a:pt x="14693" y="365899"/>
                  </a:lnTo>
                  <a:lnTo>
                    <a:pt x="14693" y="15189"/>
                  </a:lnTo>
                  <a:lnTo>
                    <a:pt x="367512" y="15189"/>
                  </a:lnTo>
                  <a:lnTo>
                    <a:pt x="367512" y="365798"/>
                  </a:lnTo>
                  <a:lnTo>
                    <a:pt x="382219" y="365798"/>
                  </a:lnTo>
                  <a:lnTo>
                    <a:pt x="382219" y="15189"/>
                  </a:lnTo>
                  <a:lnTo>
                    <a:pt x="382219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092189" y="1122425"/>
              <a:ext cx="0" cy="4817745"/>
            </a:xfrm>
            <a:custGeom>
              <a:avLst/>
              <a:gdLst/>
              <a:ahLst/>
              <a:cxnLst/>
              <a:rect l="l" t="t" r="r" b="b"/>
              <a:pathLst>
                <a:path w="0" h="4817745">
                  <a:moveTo>
                    <a:pt x="0" y="0"/>
                  </a:moveTo>
                  <a:lnTo>
                    <a:pt x="0" y="481763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716" y="3204971"/>
              <a:ext cx="12179935" cy="1051560"/>
            </a:xfrm>
            <a:custGeom>
              <a:avLst/>
              <a:gdLst/>
              <a:ahLst/>
              <a:cxnLst/>
              <a:rect l="l" t="t" r="r" b="b"/>
              <a:pathLst>
                <a:path w="12179935" h="1051560">
                  <a:moveTo>
                    <a:pt x="0" y="1051559"/>
                  </a:moveTo>
                  <a:lnTo>
                    <a:pt x="12179807" y="1051559"/>
                  </a:lnTo>
                </a:path>
                <a:path w="12179935" h="1051560">
                  <a:moveTo>
                    <a:pt x="0" y="0"/>
                  </a:moveTo>
                  <a:lnTo>
                    <a:pt x="12179807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548438" y="2373248"/>
              <a:ext cx="496570" cy="594360"/>
            </a:xfrm>
            <a:custGeom>
              <a:avLst/>
              <a:gdLst/>
              <a:ahLst/>
              <a:cxnLst/>
              <a:rect l="l" t="t" r="r" b="b"/>
              <a:pathLst>
                <a:path w="496570" h="594360">
                  <a:moveTo>
                    <a:pt x="132981" y="300228"/>
                  </a:moveTo>
                  <a:lnTo>
                    <a:pt x="126288" y="300228"/>
                  </a:lnTo>
                  <a:lnTo>
                    <a:pt x="126288" y="402043"/>
                  </a:lnTo>
                  <a:lnTo>
                    <a:pt x="132981" y="402043"/>
                  </a:lnTo>
                  <a:lnTo>
                    <a:pt x="132981" y="300228"/>
                  </a:lnTo>
                  <a:close/>
                </a:path>
                <a:path w="496570" h="594360">
                  <a:moveTo>
                    <a:pt x="132981" y="164490"/>
                  </a:moveTo>
                  <a:lnTo>
                    <a:pt x="126288" y="164490"/>
                  </a:lnTo>
                  <a:lnTo>
                    <a:pt x="126288" y="266293"/>
                  </a:lnTo>
                  <a:lnTo>
                    <a:pt x="132981" y="266293"/>
                  </a:lnTo>
                  <a:lnTo>
                    <a:pt x="132981" y="164490"/>
                  </a:lnTo>
                  <a:close/>
                </a:path>
                <a:path w="496570" h="594360">
                  <a:moveTo>
                    <a:pt x="226644" y="326313"/>
                  </a:moveTo>
                  <a:lnTo>
                    <a:pt x="224624" y="316166"/>
                  </a:lnTo>
                  <a:lnTo>
                    <a:pt x="219964" y="309168"/>
                  </a:lnTo>
                  <a:lnTo>
                    <a:pt x="219964" y="326313"/>
                  </a:lnTo>
                  <a:lnTo>
                    <a:pt x="219964" y="375958"/>
                  </a:lnTo>
                  <a:lnTo>
                    <a:pt x="218465" y="383463"/>
                  </a:lnTo>
                  <a:lnTo>
                    <a:pt x="214388" y="389597"/>
                  </a:lnTo>
                  <a:lnTo>
                    <a:pt x="208343" y="393725"/>
                  </a:lnTo>
                  <a:lnTo>
                    <a:pt x="200939" y="395249"/>
                  </a:lnTo>
                  <a:lnTo>
                    <a:pt x="192151" y="395249"/>
                  </a:lnTo>
                  <a:lnTo>
                    <a:pt x="184746" y="393725"/>
                  </a:lnTo>
                  <a:lnTo>
                    <a:pt x="178701" y="389597"/>
                  </a:lnTo>
                  <a:lnTo>
                    <a:pt x="174625" y="383463"/>
                  </a:lnTo>
                  <a:lnTo>
                    <a:pt x="173126" y="375958"/>
                  </a:lnTo>
                  <a:lnTo>
                    <a:pt x="173126" y="326313"/>
                  </a:lnTo>
                  <a:lnTo>
                    <a:pt x="174625" y="318808"/>
                  </a:lnTo>
                  <a:lnTo>
                    <a:pt x="178701" y="312674"/>
                  </a:lnTo>
                  <a:lnTo>
                    <a:pt x="184746" y="308533"/>
                  </a:lnTo>
                  <a:lnTo>
                    <a:pt x="192151" y="307022"/>
                  </a:lnTo>
                  <a:lnTo>
                    <a:pt x="200939" y="307022"/>
                  </a:lnTo>
                  <a:lnTo>
                    <a:pt x="208343" y="308533"/>
                  </a:lnTo>
                  <a:lnTo>
                    <a:pt x="214388" y="312674"/>
                  </a:lnTo>
                  <a:lnTo>
                    <a:pt x="218465" y="318808"/>
                  </a:lnTo>
                  <a:lnTo>
                    <a:pt x="219964" y="326313"/>
                  </a:lnTo>
                  <a:lnTo>
                    <a:pt x="219964" y="309168"/>
                  </a:lnTo>
                  <a:lnTo>
                    <a:pt x="219113" y="307886"/>
                  </a:lnTo>
                  <a:lnTo>
                    <a:pt x="217843" y="307022"/>
                  </a:lnTo>
                  <a:lnTo>
                    <a:pt x="210934" y="302298"/>
                  </a:lnTo>
                  <a:lnTo>
                    <a:pt x="200939" y="300228"/>
                  </a:lnTo>
                  <a:lnTo>
                    <a:pt x="192151" y="300228"/>
                  </a:lnTo>
                  <a:lnTo>
                    <a:pt x="182143" y="302298"/>
                  </a:lnTo>
                  <a:lnTo>
                    <a:pt x="173977" y="307886"/>
                  </a:lnTo>
                  <a:lnTo>
                    <a:pt x="168465" y="316166"/>
                  </a:lnTo>
                  <a:lnTo>
                    <a:pt x="166433" y="326313"/>
                  </a:lnTo>
                  <a:lnTo>
                    <a:pt x="166433" y="375958"/>
                  </a:lnTo>
                  <a:lnTo>
                    <a:pt x="168465" y="386092"/>
                  </a:lnTo>
                  <a:lnTo>
                    <a:pt x="173977" y="394385"/>
                  </a:lnTo>
                  <a:lnTo>
                    <a:pt x="182143" y="399973"/>
                  </a:lnTo>
                  <a:lnTo>
                    <a:pt x="192151" y="402043"/>
                  </a:lnTo>
                  <a:lnTo>
                    <a:pt x="200939" y="402043"/>
                  </a:lnTo>
                  <a:lnTo>
                    <a:pt x="210934" y="399973"/>
                  </a:lnTo>
                  <a:lnTo>
                    <a:pt x="217843" y="395249"/>
                  </a:lnTo>
                  <a:lnTo>
                    <a:pt x="219113" y="394385"/>
                  </a:lnTo>
                  <a:lnTo>
                    <a:pt x="224624" y="386092"/>
                  </a:lnTo>
                  <a:lnTo>
                    <a:pt x="226644" y="375958"/>
                  </a:lnTo>
                  <a:lnTo>
                    <a:pt x="226644" y="326313"/>
                  </a:lnTo>
                  <a:close/>
                </a:path>
                <a:path w="496570" h="594360">
                  <a:moveTo>
                    <a:pt x="226644" y="190576"/>
                  </a:moveTo>
                  <a:lnTo>
                    <a:pt x="224624" y="180428"/>
                  </a:lnTo>
                  <a:lnTo>
                    <a:pt x="219964" y="173431"/>
                  </a:lnTo>
                  <a:lnTo>
                    <a:pt x="219964" y="190576"/>
                  </a:lnTo>
                  <a:lnTo>
                    <a:pt x="219964" y="240207"/>
                  </a:lnTo>
                  <a:lnTo>
                    <a:pt x="218465" y="247726"/>
                  </a:lnTo>
                  <a:lnTo>
                    <a:pt x="214376" y="253847"/>
                  </a:lnTo>
                  <a:lnTo>
                    <a:pt x="208343" y="257987"/>
                  </a:lnTo>
                  <a:lnTo>
                    <a:pt x="200939" y="259511"/>
                  </a:lnTo>
                  <a:lnTo>
                    <a:pt x="192151" y="259511"/>
                  </a:lnTo>
                  <a:lnTo>
                    <a:pt x="184746" y="257987"/>
                  </a:lnTo>
                  <a:lnTo>
                    <a:pt x="178701" y="253847"/>
                  </a:lnTo>
                  <a:lnTo>
                    <a:pt x="174625" y="247726"/>
                  </a:lnTo>
                  <a:lnTo>
                    <a:pt x="173126" y="240207"/>
                  </a:lnTo>
                  <a:lnTo>
                    <a:pt x="173126" y="190576"/>
                  </a:lnTo>
                  <a:lnTo>
                    <a:pt x="174625" y="183070"/>
                  </a:lnTo>
                  <a:lnTo>
                    <a:pt x="178701" y="176936"/>
                  </a:lnTo>
                  <a:lnTo>
                    <a:pt x="184746" y="172796"/>
                  </a:lnTo>
                  <a:lnTo>
                    <a:pt x="192151" y="171272"/>
                  </a:lnTo>
                  <a:lnTo>
                    <a:pt x="200939" y="171272"/>
                  </a:lnTo>
                  <a:lnTo>
                    <a:pt x="208343" y="172796"/>
                  </a:lnTo>
                  <a:lnTo>
                    <a:pt x="214376" y="176936"/>
                  </a:lnTo>
                  <a:lnTo>
                    <a:pt x="218465" y="183070"/>
                  </a:lnTo>
                  <a:lnTo>
                    <a:pt x="219964" y="190576"/>
                  </a:lnTo>
                  <a:lnTo>
                    <a:pt x="219964" y="173431"/>
                  </a:lnTo>
                  <a:lnTo>
                    <a:pt x="219113" y="172148"/>
                  </a:lnTo>
                  <a:lnTo>
                    <a:pt x="217843" y="171272"/>
                  </a:lnTo>
                  <a:lnTo>
                    <a:pt x="210934" y="166547"/>
                  </a:lnTo>
                  <a:lnTo>
                    <a:pt x="200939" y="164490"/>
                  </a:lnTo>
                  <a:lnTo>
                    <a:pt x="192151" y="164490"/>
                  </a:lnTo>
                  <a:lnTo>
                    <a:pt x="182143" y="166547"/>
                  </a:lnTo>
                  <a:lnTo>
                    <a:pt x="173977" y="172148"/>
                  </a:lnTo>
                  <a:lnTo>
                    <a:pt x="168465" y="180428"/>
                  </a:lnTo>
                  <a:lnTo>
                    <a:pt x="166433" y="190576"/>
                  </a:lnTo>
                  <a:lnTo>
                    <a:pt x="166433" y="240207"/>
                  </a:lnTo>
                  <a:lnTo>
                    <a:pt x="168465" y="250355"/>
                  </a:lnTo>
                  <a:lnTo>
                    <a:pt x="173977" y="258635"/>
                  </a:lnTo>
                  <a:lnTo>
                    <a:pt x="182143" y="264236"/>
                  </a:lnTo>
                  <a:lnTo>
                    <a:pt x="192151" y="266293"/>
                  </a:lnTo>
                  <a:lnTo>
                    <a:pt x="200939" y="266293"/>
                  </a:lnTo>
                  <a:lnTo>
                    <a:pt x="226644" y="240207"/>
                  </a:lnTo>
                  <a:lnTo>
                    <a:pt x="226644" y="190576"/>
                  </a:lnTo>
                  <a:close/>
                </a:path>
                <a:path w="496570" h="594360">
                  <a:moveTo>
                    <a:pt x="266801" y="300228"/>
                  </a:moveTo>
                  <a:lnTo>
                    <a:pt x="260108" y="300228"/>
                  </a:lnTo>
                  <a:lnTo>
                    <a:pt x="260108" y="402043"/>
                  </a:lnTo>
                  <a:lnTo>
                    <a:pt x="266801" y="402043"/>
                  </a:lnTo>
                  <a:lnTo>
                    <a:pt x="266801" y="300228"/>
                  </a:lnTo>
                  <a:close/>
                </a:path>
                <a:path w="496570" h="594360">
                  <a:moveTo>
                    <a:pt x="266801" y="164490"/>
                  </a:moveTo>
                  <a:lnTo>
                    <a:pt x="260108" y="164490"/>
                  </a:lnTo>
                  <a:lnTo>
                    <a:pt x="260108" y="266293"/>
                  </a:lnTo>
                  <a:lnTo>
                    <a:pt x="266801" y="266293"/>
                  </a:lnTo>
                  <a:lnTo>
                    <a:pt x="266801" y="164490"/>
                  </a:lnTo>
                  <a:close/>
                </a:path>
                <a:path w="496570" h="594360">
                  <a:moveTo>
                    <a:pt x="360464" y="326313"/>
                  </a:moveTo>
                  <a:lnTo>
                    <a:pt x="358432" y="316166"/>
                  </a:lnTo>
                  <a:lnTo>
                    <a:pt x="353771" y="309168"/>
                  </a:lnTo>
                  <a:lnTo>
                    <a:pt x="353771" y="326313"/>
                  </a:lnTo>
                  <a:lnTo>
                    <a:pt x="353771" y="375958"/>
                  </a:lnTo>
                  <a:lnTo>
                    <a:pt x="352272" y="383463"/>
                  </a:lnTo>
                  <a:lnTo>
                    <a:pt x="348195" y="389597"/>
                  </a:lnTo>
                  <a:lnTo>
                    <a:pt x="342150" y="393725"/>
                  </a:lnTo>
                  <a:lnTo>
                    <a:pt x="334759" y="395249"/>
                  </a:lnTo>
                  <a:lnTo>
                    <a:pt x="325970" y="395249"/>
                  </a:lnTo>
                  <a:lnTo>
                    <a:pt x="318566" y="393725"/>
                  </a:lnTo>
                  <a:lnTo>
                    <a:pt x="312521" y="389597"/>
                  </a:lnTo>
                  <a:lnTo>
                    <a:pt x="308444" y="383463"/>
                  </a:lnTo>
                  <a:lnTo>
                    <a:pt x="306946" y="375958"/>
                  </a:lnTo>
                  <a:lnTo>
                    <a:pt x="306946" y="326313"/>
                  </a:lnTo>
                  <a:lnTo>
                    <a:pt x="308444" y="318808"/>
                  </a:lnTo>
                  <a:lnTo>
                    <a:pt x="312521" y="312674"/>
                  </a:lnTo>
                  <a:lnTo>
                    <a:pt x="318566" y="308533"/>
                  </a:lnTo>
                  <a:lnTo>
                    <a:pt x="325970" y="307022"/>
                  </a:lnTo>
                  <a:lnTo>
                    <a:pt x="334759" y="307022"/>
                  </a:lnTo>
                  <a:lnTo>
                    <a:pt x="342150" y="308533"/>
                  </a:lnTo>
                  <a:lnTo>
                    <a:pt x="348195" y="312674"/>
                  </a:lnTo>
                  <a:lnTo>
                    <a:pt x="352272" y="318808"/>
                  </a:lnTo>
                  <a:lnTo>
                    <a:pt x="353771" y="326313"/>
                  </a:lnTo>
                  <a:lnTo>
                    <a:pt x="353771" y="309168"/>
                  </a:lnTo>
                  <a:lnTo>
                    <a:pt x="352920" y="307886"/>
                  </a:lnTo>
                  <a:lnTo>
                    <a:pt x="351663" y="307022"/>
                  </a:lnTo>
                  <a:lnTo>
                    <a:pt x="344754" y="302298"/>
                  </a:lnTo>
                  <a:lnTo>
                    <a:pt x="334759" y="300228"/>
                  </a:lnTo>
                  <a:lnTo>
                    <a:pt x="325970" y="300228"/>
                  </a:lnTo>
                  <a:lnTo>
                    <a:pt x="315963" y="302298"/>
                  </a:lnTo>
                  <a:lnTo>
                    <a:pt x="307797" y="307886"/>
                  </a:lnTo>
                  <a:lnTo>
                    <a:pt x="302285" y="316166"/>
                  </a:lnTo>
                  <a:lnTo>
                    <a:pt x="300253" y="326313"/>
                  </a:lnTo>
                  <a:lnTo>
                    <a:pt x="300253" y="375958"/>
                  </a:lnTo>
                  <a:lnTo>
                    <a:pt x="302285" y="386092"/>
                  </a:lnTo>
                  <a:lnTo>
                    <a:pt x="307797" y="394385"/>
                  </a:lnTo>
                  <a:lnTo>
                    <a:pt x="315963" y="399973"/>
                  </a:lnTo>
                  <a:lnTo>
                    <a:pt x="325970" y="402043"/>
                  </a:lnTo>
                  <a:lnTo>
                    <a:pt x="334759" y="402043"/>
                  </a:lnTo>
                  <a:lnTo>
                    <a:pt x="360464" y="375958"/>
                  </a:lnTo>
                  <a:lnTo>
                    <a:pt x="360464" y="326313"/>
                  </a:lnTo>
                  <a:close/>
                </a:path>
                <a:path w="496570" h="594360">
                  <a:moveTo>
                    <a:pt x="360464" y="190576"/>
                  </a:moveTo>
                  <a:lnTo>
                    <a:pt x="358432" y="180428"/>
                  </a:lnTo>
                  <a:lnTo>
                    <a:pt x="353771" y="173431"/>
                  </a:lnTo>
                  <a:lnTo>
                    <a:pt x="353771" y="190576"/>
                  </a:lnTo>
                  <a:lnTo>
                    <a:pt x="353771" y="240207"/>
                  </a:lnTo>
                  <a:lnTo>
                    <a:pt x="352272" y="247726"/>
                  </a:lnTo>
                  <a:lnTo>
                    <a:pt x="348195" y="253847"/>
                  </a:lnTo>
                  <a:lnTo>
                    <a:pt x="342150" y="257987"/>
                  </a:lnTo>
                  <a:lnTo>
                    <a:pt x="334759" y="259511"/>
                  </a:lnTo>
                  <a:lnTo>
                    <a:pt x="325970" y="259511"/>
                  </a:lnTo>
                  <a:lnTo>
                    <a:pt x="318566" y="257987"/>
                  </a:lnTo>
                  <a:lnTo>
                    <a:pt x="312521" y="253847"/>
                  </a:lnTo>
                  <a:lnTo>
                    <a:pt x="308444" y="247726"/>
                  </a:lnTo>
                  <a:lnTo>
                    <a:pt x="306946" y="240207"/>
                  </a:lnTo>
                  <a:lnTo>
                    <a:pt x="306946" y="190576"/>
                  </a:lnTo>
                  <a:lnTo>
                    <a:pt x="308444" y="183070"/>
                  </a:lnTo>
                  <a:lnTo>
                    <a:pt x="312521" y="176936"/>
                  </a:lnTo>
                  <a:lnTo>
                    <a:pt x="318566" y="172796"/>
                  </a:lnTo>
                  <a:lnTo>
                    <a:pt x="325970" y="171272"/>
                  </a:lnTo>
                  <a:lnTo>
                    <a:pt x="334759" y="171272"/>
                  </a:lnTo>
                  <a:lnTo>
                    <a:pt x="342150" y="172796"/>
                  </a:lnTo>
                  <a:lnTo>
                    <a:pt x="348195" y="176936"/>
                  </a:lnTo>
                  <a:lnTo>
                    <a:pt x="352272" y="183070"/>
                  </a:lnTo>
                  <a:lnTo>
                    <a:pt x="353771" y="190576"/>
                  </a:lnTo>
                  <a:lnTo>
                    <a:pt x="353771" y="173431"/>
                  </a:lnTo>
                  <a:lnTo>
                    <a:pt x="352920" y="172148"/>
                  </a:lnTo>
                  <a:lnTo>
                    <a:pt x="351663" y="171272"/>
                  </a:lnTo>
                  <a:lnTo>
                    <a:pt x="344754" y="166547"/>
                  </a:lnTo>
                  <a:lnTo>
                    <a:pt x="334759" y="164490"/>
                  </a:lnTo>
                  <a:lnTo>
                    <a:pt x="325970" y="164490"/>
                  </a:lnTo>
                  <a:lnTo>
                    <a:pt x="315963" y="166547"/>
                  </a:lnTo>
                  <a:lnTo>
                    <a:pt x="307797" y="172148"/>
                  </a:lnTo>
                  <a:lnTo>
                    <a:pt x="302285" y="180428"/>
                  </a:lnTo>
                  <a:lnTo>
                    <a:pt x="300253" y="190576"/>
                  </a:lnTo>
                  <a:lnTo>
                    <a:pt x="300253" y="240207"/>
                  </a:lnTo>
                  <a:lnTo>
                    <a:pt x="302285" y="250355"/>
                  </a:lnTo>
                  <a:lnTo>
                    <a:pt x="307797" y="258635"/>
                  </a:lnTo>
                  <a:lnTo>
                    <a:pt x="315963" y="264236"/>
                  </a:lnTo>
                  <a:lnTo>
                    <a:pt x="325970" y="266293"/>
                  </a:lnTo>
                  <a:lnTo>
                    <a:pt x="334759" y="266293"/>
                  </a:lnTo>
                  <a:lnTo>
                    <a:pt x="360464" y="240207"/>
                  </a:lnTo>
                  <a:lnTo>
                    <a:pt x="360464" y="190576"/>
                  </a:lnTo>
                  <a:close/>
                </a:path>
                <a:path w="496570" h="594360">
                  <a:moveTo>
                    <a:pt x="496366" y="136880"/>
                  </a:moveTo>
                  <a:lnTo>
                    <a:pt x="494499" y="126555"/>
                  </a:lnTo>
                  <a:lnTo>
                    <a:pt x="489191" y="117906"/>
                  </a:lnTo>
                  <a:lnTo>
                    <a:pt x="481939" y="112331"/>
                  </a:lnTo>
                  <a:lnTo>
                    <a:pt x="481939" y="129997"/>
                  </a:lnTo>
                  <a:lnTo>
                    <a:pt x="481799" y="136880"/>
                  </a:lnTo>
                  <a:lnTo>
                    <a:pt x="481761" y="207619"/>
                  </a:lnTo>
                  <a:lnTo>
                    <a:pt x="478713" y="253339"/>
                  </a:lnTo>
                  <a:lnTo>
                    <a:pt x="478663" y="254190"/>
                  </a:lnTo>
                  <a:lnTo>
                    <a:pt x="469531" y="300253"/>
                  </a:lnTo>
                  <a:lnTo>
                    <a:pt x="454583" y="345414"/>
                  </a:lnTo>
                  <a:lnTo>
                    <a:pt x="434060" y="389318"/>
                  </a:lnTo>
                  <a:lnTo>
                    <a:pt x="408178" y="431584"/>
                  </a:lnTo>
                  <a:lnTo>
                    <a:pt x="377151" y="471855"/>
                  </a:lnTo>
                  <a:lnTo>
                    <a:pt x="341223" y="509752"/>
                  </a:lnTo>
                  <a:lnTo>
                    <a:pt x="300609" y="544906"/>
                  </a:lnTo>
                  <a:lnTo>
                    <a:pt x="255549" y="576961"/>
                  </a:lnTo>
                  <a:lnTo>
                    <a:pt x="251066" y="579882"/>
                  </a:lnTo>
                  <a:lnTo>
                    <a:pt x="245287" y="579882"/>
                  </a:lnTo>
                  <a:lnTo>
                    <a:pt x="195745" y="544906"/>
                  </a:lnTo>
                  <a:lnTo>
                    <a:pt x="155143" y="509752"/>
                  </a:lnTo>
                  <a:lnTo>
                    <a:pt x="119214" y="471855"/>
                  </a:lnTo>
                  <a:lnTo>
                    <a:pt x="88201" y="431584"/>
                  </a:lnTo>
                  <a:lnTo>
                    <a:pt x="62318" y="389318"/>
                  </a:lnTo>
                  <a:lnTo>
                    <a:pt x="41795" y="345414"/>
                  </a:lnTo>
                  <a:lnTo>
                    <a:pt x="26847" y="300253"/>
                  </a:lnTo>
                  <a:lnTo>
                    <a:pt x="17703" y="254190"/>
                  </a:lnTo>
                  <a:lnTo>
                    <a:pt x="14605" y="207619"/>
                  </a:lnTo>
                  <a:lnTo>
                    <a:pt x="14605" y="136880"/>
                  </a:lnTo>
                  <a:lnTo>
                    <a:pt x="14478" y="129997"/>
                  </a:lnTo>
                  <a:lnTo>
                    <a:pt x="17411" y="126555"/>
                  </a:lnTo>
                  <a:lnTo>
                    <a:pt x="19532" y="124129"/>
                  </a:lnTo>
                  <a:lnTo>
                    <a:pt x="18872" y="124129"/>
                  </a:lnTo>
                  <a:lnTo>
                    <a:pt x="25895" y="123355"/>
                  </a:lnTo>
                  <a:lnTo>
                    <a:pt x="26060" y="123355"/>
                  </a:lnTo>
                  <a:lnTo>
                    <a:pt x="74168" y="115836"/>
                  </a:lnTo>
                  <a:lnTo>
                    <a:pt x="120256" y="101307"/>
                  </a:lnTo>
                  <a:lnTo>
                    <a:pt x="163398" y="80137"/>
                  </a:lnTo>
                  <a:lnTo>
                    <a:pt x="202971" y="52679"/>
                  </a:lnTo>
                  <a:lnTo>
                    <a:pt x="238252" y="19291"/>
                  </a:lnTo>
                  <a:lnTo>
                    <a:pt x="242709" y="13817"/>
                  </a:lnTo>
                  <a:lnTo>
                    <a:pt x="250761" y="12966"/>
                  </a:lnTo>
                  <a:lnTo>
                    <a:pt x="256946" y="17983"/>
                  </a:lnTo>
                  <a:lnTo>
                    <a:pt x="257581" y="18605"/>
                  </a:lnTo>
                  <a:lnTo>
                    <a:pt x="258152" y="19291"/>
                  </a:lnTo>
                  <a:lnTo>
                    <a:pt x="293420" y="52679"/>
                  </a:lnTo>
                  <a:lnTo>
                    <a:pt x="332968" y="80137"/>
                  </a:lnTo>
                  <a:lnTo>
                    <a:pt x="376072" y="101307"/>
                  </a:lnTo>
                  <a:lnTo>
                    <a:pt x="421970" y="115836"/>
                  </a:lnTo>
                  <a:lnTo>
                    <a:pt x="469950" y="123367"/>
                  </a:lnTo>
                  <a:lnTo>
                    <a:pt x="476783" y="124129"/>
                  </a:lnTo>
                  <a:lnTo>
                    <a:pt x="481939" y="129997"/>
                  </a:lnTo>
                  <a:lnTo>
                    <a:pt x="481939" y="112331"/>
                  </a:lnTo>
                  <a:lnTo>
                    <a:pt x="481152" y="111721"/>
                  </a:lnTo>
                  <a:lnTo>
                    <a:pt x="471081" y="108788"/>
                  </a:lnTo>
                  <a:lnTo>
                    <a:pt x="425310" y="101574"/>
                  </a:lnTo>
                  <a:lnTo>
                    <a:pt x="381508" y="87693"/>
                  </a:lnTo>
                  <a:lnTo>
                    <a:pt x="340372" y="67475"/>
                  </a:lnTo>
                  <a:lnTo>
                    <a:pt x="302615" y="41275"/>
                  </a:lnTo>
                  <a:lnTo>
                    <a:pt x="272656" y="12966"/>
                  </a:lnTo>
                  <a:lnTo>
                    <a:pt x="268922" y="9436"/>
                  </a:lnTo>
                  <a:lnTo>
                    <a:pt x="260324" y="2755"/>
                  </a:lnTo>
                  <a:lnTo>
                    <a:pt x="250202" y="0"/>
                  </a:lnTo>
                  <a:lnTo>
                    <a:pt x="239776" y="1244"/>
                  </a:lnTo>
                  <a:lnTo>
                    <a:pt x="230289" y="6578"/>
                  </a:lnTo>
                  <a:lnTo>
                    <a:pt x="229285" y="7442"/>
                  </a:lnTo>
                  <a:lnTo>
                    <a:pt x="228307" y="8420"/>
                  </a:lnTo>
                  <a:lnTo>
                    <a:pt x="227431" y="9436"/>
                  </a:lnTo>
                  <a:lnTo>
                    <a:pt x="193751" y="41275"/>
                  </a:lnTo>
                  <a:lnTo>
                    <a:pt x="155968" y="67475"/>
                  </a:lnTo>
                  <a:lnTo>
                    <a:pt x="114757" y="87693"/>
                  </a:lnTo>
                  <a:lnTo>
                    <a:pt x="70853" y="101574"/>
                  </a:lnTo>
                  <a:lnTo>
                    <a:pt x="70662" y="101574"/>
                  </a:lnTo>
                  <a:lnTo>
                    <a:pt x="24625" y="108788"/>
                  </a:lnTo>
                  <a:lnTo>
                    <a:pt x="24930" y="108788"/>
                  </a:lnTo>
                  <a:lnTo>
                    <a:pt x="14909" y="111721"/>
                  </a:lnTo>
                  <a:lnTo>
                    <a:pt x="15100" y="111721"/>
                  </a:lnTo>
                  <a:lnTo>
                    <a:pt x="0" y="136880"/>
                  </a:lnTo>
                  <a:lnTo>
                    <a:pt x="0" y="207619"/>
                  </a:lnTo>
                  <a:lnTo>
                    <a:pt x="2882" y="253339"/>
                  </a:lnTo>
                  <a:lnTo>
                    <a:pt x="11252" y="298030"/>
                  </a:lnTo>
                  <a:lnTo>
                    <a:pt x="24752" y="341439"/>
                  </a:lnTo>
                  <a:lnTo>
                    <a:pt x="43040" y="383336"/>
                  </a:lnTo>
                  <a:lnTo>
                    <a:pt x="65735" y="423468"/>
                  </a:lnTo>
                  <a:lnTo>
                    <a:pt x="92481" y="461606"/>
                  </a:lnTo>
                  <a:lnTo>
                    <a:pt x="122936" y="497484"/>
                  </a:lnTo>
                  <a:lnTo>
                    <a:pt x="156730" y="530885"/>
                  </a:lnTo>
                  <a:lnTo>
                    <a:pt x="193509" y="561543"/>
                  </a:lnTo>
                  <a:lnTo>
                    <a:pt x="232905" y="589229"/>
                  </a:lnTo>
                  <a:lnTo>
                    <a:pt x="248183" y="593737"/>
                  </a:lnTo>
                  <a:lnTo>
                    <a:pt x="256057" y="592607"/>
                  </a:lnTo>
                  <a:lnTo>
                    <a:pt x="263448" y="589229"/>
                  </a:lnTo>
                  <a:lnTo>
                    <a:pt x="276745" y="579882"/>
                  </a:lnTo>
                  <a:lnTo>
                    <a:pt x="302856" y="561543"/>
                  </a:lnTo>
                  <a:lnTo>
                    <a:pt x="339648" y="530885"/>
                  </a:lnTo>
                  <a:lnTo>
                    <a:pt x="373456" y="497484"/>
                  </a:lnTo>
                  <a:lnTo>
                    <a:pt x="403910" y="461606"/>
                  </a:lnTo>
                  <a:lnTo>
                    <a:pt x="430669" y="423468"/>
                  </a:lnTo>
                  <a:lnTo>
                    <a:pt x="453364" y="383336"/>
                  </a:lnTo>
                  <a:lnTo>
                    <a:pt x="471639" y="341439"/>
                  </a:lnTo>
                  <a:lnTo>
                    <a:pt x="485140" y="298030"/>
                  </a:lnTo>
                  <a:lnTo>
                    <a:pt x="493496" y="253339"/>
                  </a:lnTo>
                  <a:lnTo>
                    <a:pt x="496366" y="207619"/>
                  </a:lnTo>
                  <a:lnTo>
                    <a:pt x="496366" y="13688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1943968" y="6503619"/>
            <a:ext cx="10223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5779719"/>
            <a:ext cx="4027804" cy="386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1320">
              <a:lnSpc>
                <a:spcPct val="100000"/>
              </a:lnSpc>
              <a:spcBef>
                <a:spcPts val="90"/>
              </a:spcBef>
              <a:tabLst>
                <a:tab pos="824865" algn="l"/>
                <a:tab pos="1249045" algn="l"/>
                <a:tab pos="1675130" algn="l"/>
                <a:tab pos="2098675" algn="l"/>
                <a:tab pos="2521585" algn="l"/>
                <a:tab pos="2945130" algn="l"/>
                <a:tab pos="3370579" algn="l"/>
                <a:tab pos="3795395" algn="l"/>
              </a:tabLst>
            </a:pPr>
            <a:r>
              <a:rPr dirty="0" sz="800" spc="-20">
                <a:latin typeface="Arial MT"/>
                <a:cs typeface="Arial MT"/>
              </a:rPr>
              <a:t>2010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2011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2012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2013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2014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2015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2016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2017</a:t>
            </a:r>
            <a:r>
              <a:rPr dirty="0" sz="800">
                <a:latin typeface="Arial MT"/>
                <a:cs typeface="Arial MT"/>
              </a:rPr>
              <a:t>	</a:t>
            </a:r>
            <a:r>
              <a:rPr dirty="0" sz="800" spc="-20">
                <a:latin typeface="Arial MT"/>
                <a:cs typeface="Arial MT"/>
              </a:rPr>
              <a:t>2018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5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(Bloomberg,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(Refinitiv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Eikon,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Newsroom,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2023a)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97089" y="1814893"/>
            <a:ext cx="7672705" cy="3947795"/>
            <a:chOff x="1097089" y="1814893"/>
            <a:chExt cx="7672705" cy="39477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1866" y="2294762"/>
              <a:ext cx="2755773" cy="217576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01852" y="1819655"/>
              <a:ext cx="7663180" cy="3938270"/>
            </a:xfrm>
            <a:custGeom>
              <a:avLst/>
              <a:gdLst/>
              <a:ahLst/>
              <a:cxnLst/>
              <a:rect l="l" t="t" r="r" b="b"/>
              <a:pathLst>
                <a:path w="7663180" h="3938270">
                  <a:moveTo>
                    <a:pt x="33337" y="1627632"/>
                  </a:moveTo>
                  <a:lnTo>
                    <a:pt x="0" y="1627632"/>
                  </a:lnTo>
                </a:path>
                <a:path w="7663180" h="3938270">
                  <a:moveTo>
                    <a:pt x="32003" y="3904488"/>
                  </a:moveTo>
                  <a:lnTo>
                    <a:pt x="32003" y="3937825"/>
                  </a:lnTo>
                </a:path>
                <a:path w="7663180" h="3938270">
                  <a:moveTo>
                    <a:pt x="33337" y="0"/>
                  </a:moveTo>
                  <a:lnTo>
                    <a:pt x="0" y="0"/>
                  </a:lnTo>
                </a:path>
                <a:path w="7663180" h="3938270">
                  <a:moveTo>
                    <a:pt x="457200" y="3904488"/>
                  </a:moveTo>
                  <a:lnTo>
                    <a:pt x="457200" y="3937825"/>
                  </a:lnTo>
                </a:path>
                <a:path w="7663180" h="3938270">
                  <a:moveTo>
                    <a:pt x="33337" y="164592"/>
                  </a:moveTo>
                  <a:lnTo>
                    <a:pt x="0" y="164592"/>
                  </a:lnTo>
                </a:path>
                <a:path w="7663180" h="3938270">
                  <a:moveTo>
                    <a:pt x="877823" y="3904488"/>
                  </a:moveTo>
                  <a:lnTo>
                    <a:pt x="877823" y="3937825"/>
                  </a:lnTo>
                </a:path>
                <a:path w="7663180" h="3938270">
                  <a:moveTo>
                    <a:pt x="33337" y="324612"/>
                  </a:moveTo>
                  <a:lnTo>
                    <a:pt x="0" y="324612"/>
                  </a:lnTo>
                </a:path>
                <a:path w="7663180" h="3938270">
                  <a:moveTo>
                    <a:pt x="1303020" y="3904488"/>
                  </a:moveTo>
                  <a:lnTo>
                    <a:pt x="1303020" y="3937825"/>
                  </a:lnTo>
                </a:path>
                <a:path w="7663180" h="3938270">
                  <a:moveTo>
                    <a:pt x="33337" y="489204"/>
                  </a:moveTo>
                  <a:lnTo>
                    <a:pt x="0" y="489204"/>
                  </a:lnTo>
                </a:path>
                <a:path w="7663180" h="3938270">
                  <a:moveTo>
                    <a:pt x="1728215" y="3904488"/>
                  </a:moveTo>
                  <a:lnTo>
                    <a:pt x="1728215" y="3937825"/>
                  </a:lnTo>
                </a:path>
                <a:path w="7663180" h="3938270">
                  <a:moveTo>
                    <a:pt x="33337" y="649224"/>
                  </a:moveTo>
                  <a:lnTo>
                    <a:pt x="0" y="649224"/>
                  </a:lnTo>
                </a:path>
                <a:path w="7663180" h="3938270">
                  <a:moveTo>
                    <a:pt x="2148840" y="3904488"/>
                  </a:moveTo>
                  <a:lnTo>
                    <a:pt x="2148840" y="3937825"/>
                  </a:lnTo>
                </a:path>
                <a:path w="7663180" h="3938270">
                  <a:moveTo>
                    <a:pt x="33337" y="813816"/>
                  </a:moveTo>
                  <a:lnTo>
                    <a:pt x="0" y="813816"/>
                  </a:lnTo>
                </a:path>
                <a:path w="7663180" h="3938270">
                  <a:moveTo>
                    <a:pt x="2574036" y="3904488"/>
                  </a:moveTo>
                  <a:lnTo>
                    <a:pt x="2574036" y="3937825"/>
                  </a:lnTo>
                </a:path>
                <a:path w="7663180" h="3938270">
                  <a:moveTo>
                    <a:pt x="33337" y="973836"/>
                  </a:moveTo>
                  <a:lnTo>
                    <a:pt x="0" y="973836"/>
                  </a:lnTo>
                </a:path>
                <a:path w="7663180" h="3938270">
                  <a:moveTo>
                    <a:pt x="2999232" y="3904488"/>
                  </a:moveTo>
                  <a:lnTo>
                    <a:pt x="2999232" y="3937825"/>
                  </a:lnTo>
                </a:path>
                <a:path w="7663180" h="3938270">
                  <a:moveTo>
                    <a:pt x="33337" y="1138428"/>
                  </a:moveTo>
                  <a:lnTo>
                    <a:pt x="0" y="1138428"/>
                  </a:lnTo>
                </a:path>
                <a:path w="7663180" h="3938270">
                  <a:moveTo>
                    <a:pt x="3424428" y="3904488"/>
                  </a:moveTo>
                  <a:lnTo>
                    <a:pt x="3424428" y="3937825"/>
                  </a:lnTo>
                </a:path>
                <a:path w="7663180" h="3938270">
                  <a:moveTo>
                    <a:pt x="33337" y="1303020"/>
                  </a:moveTo>
                  <a:lnTo>
                    <a:pt x="0" y="1303020"/>
                  </a:lnTo>
                </a:path>
                <a:path w="7663180" h="3938270">
                  <a:moveTo>
                    <a:pt x="3849624" y="3904488"/>
                  </a:moveTo>
                  <a:lnTo>
                    <a:pt x="3849624" y="3937825"/>
                  </a:lnTo>
                </a:path>
                <a:path w="7663180" h="3938270">
                  <a:moveTo>
                    <a:pt x="33337" y="1463040"/>
                  </a:moveTo>
                  <a:lnTo>
                    <a:pt x="0" y="1463040"/>
                  </a:lnTo>
                </a:path>
                <a:path w="7663180" h="3938270">
                  <a:moveTo>
                    <a:pt x="4270248" y="3904488"/>
                  </a:moveTo>
                  <a:lnTo>
                    <a:pt x="4270248" y="3937825"/>
                  </a:lnTo>
                </a:path>
                <a:path w="7663180" h="3938270">
                  <a:moveTo>
                    <a:pt x="33337" y="3415284"/>
                  </a:moveTo>
                  <a:lnTo>
                    <a:pt x="0" y="3415284"/>
                  </a:lnTo>
                </a:path>
                <a:path w="7663180" h="3938270">
                  <a:moveTo>
                    <a:pt x="4695444" y="3904488"/>
                  </a:moveTo>
                  <a:lnTo>
                    <a:pt x="4695444" y="3937825"/>
                  </a:lnTo>
                </a:path>
                <a:path w="7663180" h="3938270">
                  <a:moveTo>
                    <a:pt x="33337" y="1792224"/>
                  </a:moveTo>
                  <a:lnTo>
                    <a:pt x="0" y="1792224"/>
                  </a:lnTo>
                </a:path>
                <a:path w="7663180" h="3938270">
                  <a:moveTo>
                    <a:pt x="5120640" y="3904488"/>
                  </a:moveTo>
                  <a:lnTo>
                    <a:pt x="5120640" y="3937825"/>
                  </a:lnTo>
                </a:path>
                <a:path w="7663180" h="3938270">
                  <a:moveTo>
                    <a:pt x="33337" y="1952244"/>
                  </a:moveTo>
                  <a:lnTo>
                    <a:pt x="0" y="1952244"/>
                  </a:lnTo>
                </a:path>
                <a:path w="7663180" h="3938270">
                  <a:moveTo>
                    <a:pt x="5545836" y="3904488"/>
                  </a:moveTo>
                  <a:lnTo>
                    <a:pt x="5545836" y="3937825"/>
                  </a:lnTo>
                </a:path>
                <a:path w="7663180" h="3938270">
                  <a:moveTo>
                    <a:pt x="33337" y="2116836"/>
                  </a:moveTo>
                  <a:lnTo>
                    <a:pt x="0" y="2116836"/>
                  </a:lnTo>
                </a:path>
                <a:path w="7663180" h="3938270">
                  <a:moveTo>
                    <a:pt x="5966459" y="3904488"/>
                  </a:moveTo>
                  <a:lnTo>
                    <a:pt x="5966459" y="3937825"/>
                  </a:lnTo>
                </a:path>
                <a:path w="7663180" h="3938270">
                  <a:moveTo>
                    <a:pt x="33337" y="2281428"/>
                  </a:moveTo>
                  <a:lnTo>
                    <a:pt x="0" y="2281428"/>
                  </a:lnTo>
                </a:path>
                <a:path w="7663180" h="3938270">
                  <a:moveTo>
                    <a:pt x="6391656" y="3904488"/>
                  </a:moveTo>
                  <a:lnTo>
                    <a:pt x="6391656" y="3937825"/>
                  </a:lnTo>
                </a:path>
                <a:path w="7663180" h="3938270">
                  <a:moveTo>
                    <a:pt x="33337" y="2441448"/>
                  </a:moveTo>
                  <a:lnTo>
                    <a:pt x="0" y="2441448"/>
                  </a:lnTo>
                </a:path>
                <a:path w="7663180" h="3938270">
                  <a:moveTo>
                    <a:pt x="6816852" y="3904488"/>
                  </a:moveTo>
                  <a:lnTo>
                    <a:pt x="6816852" y="3937825"/>
                  </a:lnTo>
                </a:path>
                <a:path w="7663180" h="3938270">
                  <a:moveTo>
                    <a:pt x="33337" y="2606040"/>
                  </a:moveTo>
                  <a:lnTo>
                    <a:pt x="0" y="2606040"/>
                  </a:lnTo>
                </a:path>
                <a:path w="7663180" h="3938270">
                  <a:moveTo>
                    <a:pt x="7242048" y="3904488"/>
                  </a:moveTo>
                  <a:lnTo>
                    <a:pt x="7242048" y="3937825"/>
                  </a:lnTo>
                </a:path>
                <a:path w="7663180" h="3938270">
                  <a:moveTo>
                    <a:pt x="33337" y="2766060"/>
                  </a:moveTo>
                  <a:lnTo>
                    <a:pt x="0" y="2766060"/>
                  </a:lnTo>
                </a:path>
                <a:path w="7663180" h="3938270">
                  <a:moveTo>
                    <a:pt x="7662672" y="3904488"/>
                  </a:moveTo>
                  <a:lnTo>
                    <a:pt x="7662672" y="3937825"/>
                  </a:lnTo>
                </a:path>
                <a:path w="7663180" h="3938270">
                  <a:moveTo>
                    <a:pt x="33337" y="2930652"/>
                  </a:moveTo>
                  <a:lnTo>
                    <a:pt x="0" y="2930652"/>
                  </a:lnTo>
                </a:path>
                <a:path w="7663180" h="3938270">
                  <a:moveTo>
                    <a:pt x="33337" y="3744468"/>
                  </a:moveTo>
                  <a:lnTo>
                    <a:pt x="0" y="3744468"/>
                  </a:lnTo>
                </a:path>
                <a:path w="7663180" h="3938270">
                  <a:moveTo>
                    <a:pt x="33337" y="3090672"/>
                  </a:moveTo>
                  <a:lnTo>
                    <a:pt x="0" y="3090672"/>
                  </a:lnTo>
                </a:path>
                <a:path w="7663180" h="3938270">
                  <a:moveTo>
                    <a:pt x="33337" y="3579876"/>
                  </a:moveTo>
                  <a:lnTo>
                    <a:pt x="0" y="3579876"/>
                  </a:lnTo>
                </a:path>
                <a:path w="7663180" h="3938270">
                  <a:moveTo>
                    <a:pt x="33337" y="3255264"/>
                  </a:moveTo>
                  <a:lnTo>
                    <a:pt x="0" y="32552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33856" y="1819655"/>
              <a:ext cx="7630795" cy="3904615"/>
            </a:xfrm>
            <a:custGeom>
              <a:avLst/>
              <a:gdLst/>
              <a:ahLst/>
              <a:cxnLst/>
              <a:rect l="l" t="t" r="r" b="b"/>
              <a:pathLst>
                <a:path w="7630795" h="3904615">
                  <a:moveTo>
                    <a:pt x="0" y="3904488"/>
                  </a:moveTo>
                  <a:lnTo>
                    <a:pt x="0" y="0"/>
                  </a:lnTo>
                </a:path>
                <a:path w="7630795" h="3904615">
                  <a:moveTo>
                    <a:pt x="0" y="3904488"/>
                  </a:moveTo>
                  <a:lnTo>
                    <a:pt x="7630668" y="39044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312" y="5426964"/>
              <a:ext cx="169163" cy="16459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368" y="5509259"/>
              <a:ext cx="77724" cy="822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096" y="5509259"/>
              <a:ext cx="82296" cy="822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5416" y="5449823"/>
              <a:ext cx="146303" cy="1463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1740" y="5408676"/>
              <a:ext cx="182880" cy="182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0168" y="5376671"/>
              <a:ext cx="205740" cy="20574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7136" y="5513832"/>
              <a:ext cx="73151" cy="7772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711696" y="5276088"/>
              <a:ext cx="279400" cy="302260"/>
            </a:xfrm>
            <a:custGeom>
              <a:avLst/>
              <a:gdLst/>
              <a:ahLst/>
              <a:cxnLst/>
              <a:rect l="l" t="t" r="r" b="b"/>
              <a:pathLst>
                <a:path w="279400" h="302260">
                  <a:moveTo>
                    <a:pt x="105156" y="276860"/>
                  </a:moveTo>
                  <a:lnTo>
                    <a:pt x="98044" y="269748"/>
                  </a:lnTo>
                  <a:lnTo>
                    <a:pt x="80264" y="269748"/>
                  </a:lnTo>
                  <a:lnTo>
                    <a:pt x="73152" y="276860"/>
                  </a:lnTo>
                  <a:lnTo>
                    <a:pt x="73152" y="285750"/>
                  </a:lnTo>
                  <a:lnTo>
                    <a:pt x="73152" y="294640"/>
                  </a:lnTo>
                  <a:lnTo>
                    <a:pt x="80264" y="301752"/>
                  </a:lnTo>
                  <a:lnTo>
                    <a:pt x="98044" y="301752"/>
                  </a:lnTo>
                  <a:lnTo>
                    <a:pt x="105156" y="294640"/>
                  </a:lnTo>
                  <a:lnTo>
                    <a:pt x="105156" y="276860"/>
                  </a:lnTo>
                  <a:close/>
                </a:path>
                <a:path w="279400" h="302260">
                  <a:moveTo>
                    <a:pt x="278892" y="137160"/>
                  </a:moveTo>
                  <a:lnTo>
                    <a:pt x="271767" y="93840"/>
                  </a:lnTo>
                  <a:lnTo>
                    <a:pt x="251968" y="56184"/>
                  </a:lnTo>
                  <a:lnTo>
                    <a:pt x="221767" y="26492"/>
                  </a:lnTo>
                  <a:lnTo>
                    <a:pt x="183489" y="7010"/>
                  </a:lnTo>
                  <a:lnTo>
                    <a:pt x="139446" y="0"/>
                  </a:lnTo>
                  <a:lnTo>
                    <a:pt x="95389" y="7010"/>
                  </a:lnTo>
                  <a:lnTo>
                    <a:pt x="57111" y="26492"/>
                  </a:lnTo>
                  <a:lnTo>
                    <a:pt x="26911" y="56184"/>
                  </a:lnTo>
                  <a:lnTo>
                    <a:pt x="7112" y="93840"/>
                  </a:lnTo>
                  <a:lnTo>
                    <a:pt x="0" y="137160"/>
                  </a:lnTo>
                  <a:lnTo>
                    <a:pt x="7112" y="180492"/>
                  </a:lnTo>
                  <a:lnTo>
                    <a:pt x="26911" y="218147"/>
                  </a:lnTo>
                  <a:lnTo>
                    <a:pt x="57111" y="247840"/>
                  </a:lnTo>
                  <a:lnTo>
                    <a:pt x="95389" y="267322"/>
                  </a:lnTo>
                  <a:lnTo>
                    <a:pt x="139446" y="274320"/>
                  </a:lnTo>
                  <a:lnTo>
                    <a:pt x="183489" y="267322"/>
                  </a:lnTo>
                  <a:lnTo>
                    <a:pt x="221767" y="247840"/>
                  </a:lnTo>
                  <a:lnTo>
                    <a:pt x="251968" y="218147"/>
                  </a:lnTo>
                  <a:lnTo>
                    <a:pt x="271767" y="180492"/>
                  </a:lnTo>
                  <a:lnTo>
                    <a:pt x="278892" y="13716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296" y="5440679"/>
              <a:ext cx="210312" cy="1554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02152" y="5390388"/>
              <a:ext cx="196596" cy="19659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4507992" y="4165091"/>
              <a:ext cx="731520" cy="727075"/>
            </a:xfrm>
            <a:custGeom>
              <a:avLst/>
              <a:gdLst/>
              <a:ahLst/>
              <a:cxnLst/>
              <a:rect l="l" t="t" r="r" b="b"/>
              <a:pathLst>
                <a:path w="731520" h="727075">
                  <a:moveTo>
                    <a:pt x="365760" y="0"/>
                  </a:moveTo>
                  <a:lnTo>
                    <a:pt x="316117" y="3317"/>
                  </a:lnTo>
                  <a:lnTo>
                    <a:pt x="268507" y="12980"/>
                  </a:lnTo>
                  <a:lnTo>
                    <a:pt x="223367" y="28557"/>
                  </a:lnTo>
                  <a:lnTo>
                    <a:pt x="181130" y="49614"/>
                  </a:lnTo>
                  <a:lnTo>
                    <a:pt x="142232" y="75720"/>
                  </a:lnTo>
                  <a:lnTo>
                    <a:pt x="107108" y="106441"/>
                  </a:lnTo>
                  <a:lnTo>
                    <a:pt x="76194" y="141346"/>
                  </a:lnTo>
                  <a:lnTo>
                    <a:pt x="49925" y="180001"/>
                  </a:lnTo>
                  <a:lnTo>
                    <a:pt x="28735" y="221974"/>
                  </a:lnTo>
                  <a:lnTo>
                    <a:pt x="13061" y="266832"/>
                  </a:lnTo>
                  <a:lnTo>
                    <a:pt x="3337" y="314143"/>
                  </a:lnTo>
                  <a:lnTo>
                    <a:pt x="0" y="363473"/>
                  </a:lnTo>
                  <a:lnTo>
                    <a:pt x="3337" y="412804"/>
                  </a:lnTo>
                  <a:lnTo>
                    <a:pt x="13061" y="460115"/>
                  </a:lnTo>
                  <a:lnTo>
                    <a:pt x="28735" y="504973"/>
                  </a:lnTo>
                  <a:lnTo>
                    <a:pt x="49925" y="546946"/>
                  </a:lnTo>
                  <a:lnTo>
                    <a:pt x="76194" y="585601"/>
                  </a:lnTo>
                  <a:lnTo>
                    <a:pt x="107108" y="620506"/>
                  </a:lnTo>
                  <a:lnTo>
                    <a:pt x="142232" y="651227"/>
                  </a:lnTo>
                  <a:lnTo>
                    <a:pt x="181130" y="677333"/>
                  </a:lnTo>
                  <a:lnTo>
                    <a:pt x="223367" y="698390"/>
                  </a:lnTo>
                  <a:lnTo>
                    <a:pt x="268507" y="713967"/>
                  </a:lnTo>
                  <a:lnTo>
                    <a:pt x="316117" y="723630"/>
                  </a:lnTo>
                  <a:lnTo>
                    <a:pt x="365760" y="726947"/>
                  </a:lnTo>
                  <a:lnTo>
                    <a:pt x="415402" y="723630"/>
                  </a:lnTo>
                  <a:lnTo>
                    <a:pt x="463012" y="713967"/>
                  </a:lnTo>
                  <a:lnTo>
                    <a:pt x="508152" y="698390"/>
                  </a:lnTo>
                  <a:lnTo>
                    <a:pt x="550389" y="677333"/>
                  </a:lnTo>
                  <a:lnTo>
                    <a:pt x="589287" y="651227"/>
                  </a:lnTo>
                  <a:lnTo>
                    <a:pt x="624411" y="620506"/>
                  </a:lnTo>
                  <a:lnTo>
                    <a:pt x="655325" y="585601"/>
                  </a:lnTo>
                  <a:lnTo>
                    <a:pt x="681594" y="546946"/>
                  </a:lnTo>
                  <a:lnTo>
                    <a:pt x="702784" y="504973"/>
                  </a:lnTo>
                  <a:lnTo>
                    <a:pt x="718458" y="460115"/>
                  </a:lnTo>
                  <a:lnTo>
                    <a:pt x="728182" y="412804"/>
                  </a:lnTo>
                  <a:lnTo>
                    <a:pt x="731520" y="363473"/>
                  </a:lnTo>
                  <a:lnTo>
                    <a:pt x="728182" y="314143"/>
                  </a:lnTo>
                  <a:lnTo>
                    <a:pt x="718458" y="266832"/>
                  </a:lnTo>
                  <a:lnTo>
                    <a:pt x="702784" y="221974"/>
                  </a:lnTo>
                  <a:lnTo>
                    <a:pt x="681594" y="180001"/>
                  </a:lnTo>
                  <a:lnTo>
                    <a:pt x="655325" y="141346"/>
                  </a:lnTo>
                  <a:lnTo>
                    <a:pt x="624411" y="106441"/>
                  </a:lnTo>
                  <a:lnTo>
                    <a:pt x="589287" y="75720"/>
                  </a:lnTo>
                  <a:lnTo>
                    <a:pt x="550389" y="49614"/>
                  </a:lnTo>
                  <a:lnTo>
                    <a:pt x="508152" y="28557"/>
                  </a:lnTo>
                  <a:lnTo>
                    <a:pt x="463012" y="12980"/>
                  </a:lnTo>
                  <a:lnTo>
                    <a:pt x="415402" y="3317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502152" y="544525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73151" y="0"/>
                  </a:moveTo>
                  <a:lnTo>
                    <a:pt x="44684" y="5929"/>
                  </a:lnTo>
                  <a:lnTo>
                    <a:pt x="21431" y="22098"/>
                  </a:lnTo>
                  <a:lnTo>
                    <a:pt x="5750" y="46077"/>
                  </a:lnTo>
                  <a:lnTo>
                    <a:pt x="0" y="75438"/>
                  </a:lnTo>
                  <a:lnTo>
                    <a:pt x="5750" y="104798"/>
                  </a:lnTo>
                  <a:lnTo>
                    <a:pt x="21431" y="128778"/>
                  </a:lnTo>
                  <a:lnTo>
                    <a:pt x="44684" y="144946"/>
                  </a:lnTo>
                  <a:lnTo>
                    <a:pt x="73151" y="150876"/>
                  </a:lnTo>
                  <a:lnTo>
                    <a:pt x="101619" y="144946"/>
                  </a:lnTo>
                  <a:lnTo>
                    <a:pt x="124872" y="128778"/>
                  </a:lnTo>
                  <a:lnTo>
                    <a:pt x="140553" y="104798"/>
                  </a:lnTo>
                  <a:lnTo>
                    <a:pt x="146303" y="75438"/>
                  </a:lnTo>
                  <a:lnTo>
                    <a:pt x="140553" y="46077"/>
                  </a:lnTo>
                  <a:lnTo>
                    <a:pt x="124872" y="22098"/>
                  </a:lnTo>
                  <a:lnTo>
                    <a:pt x="101619" y="5929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8584" y="5399532"/>
              <a:ext cx="187451" cy="18745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442716" y="5472683"/>
              <a:ext cx="128270" cy="123825"/>
            </a:xfrm>
            <a:custGeom>
              <a:avLst/>
              <a:gdLst/>
              <a:ahLst/>
              <a:cxnLst/>
              <a:rect l="l" t="t" r="r" b="b"/>
              <a:pathLst>
                <a:path w="128270" h="123825">
                  <a:moveTo>
                    <a:pt x="128016" y="85344"/>
                  </a:moveTo>
                  <a:lnTo>
                    <a:pt x="124968" y="82296"/>
                  </a:lnTo>
                  <a:lnTo>
                    <a:pt x="119265" y="82296"/>
                  </a:lnTo>
                  <a:lnTo>
                    <a:pt x="123444" y="61722"/>
                  </a:lnTo>
                  <a:lnTo>
                    <a:pt x="118579" y="37719"/>
                  </a:lnTo>
                  <a:lnTo>
                    <a:pt x="105346" y="18097"/>
                  </a:lnTo>
                  <a:lnTo>
                    <a:pt x="85725" y="4864"/>
                  </a:lnTo>
                  <a:lnTo>
                    <a:pt x="61722" y="0"/>
                  </a:lnTo>
                  <a:lnTo>
                    <a:pt x="37719" y="4864"/>
                  </a:lnTo>
                  <a:lnTo>
                    <a:pt x="18097" y="18097"/>
                  </a:lnTo>
                  <a:lnTo>
                    <a:pt x="4851" y="37719"/>
                  </a:lnTo>
                  <a:lnTo>
                    <a:pt x="0" y="61722"/>
                  </a:lnTo>
                  <a:lnTo>
                    <a:pt x="4851" y="85725"/>
                  </a:lnTo>
                  <a:lnTo>
                    <a:pt x="18097" y="105346"/>
                  </a:lnTo>
                  <a:lnTo>
                    <a:pt x="37719" y="118592"/>
                  </a:lnTo>
                  <a:lnTo>
                    <a:pt x="61722" y="123444"/>
                  </a:lnTo>
                  <a:lnTo>
                    <a:pt x="85725" y="118592"/>
                  </a:lnTo>
                  <a:lnTo>
                    <a:pt x="105346" y="105346"/>
                  </a:lnTo>
                  <a:lnTo>
                    <a:pt x="114300" y="92075"/>
                  </a:lnTo>
                  <a:lnTo>
                    <a:pt x="114300" y="92964"/>
                  </a:lnTo>
                  <a:lnTo>
                    <a:pt x="117348" y="96012"/>
                  </a:lnTo>
                  <a:lnTo>
                    <a:pt x="124968" y="96012"/>
                  </a:lnTo>
                  <a:lnTo>
                    <a:pt x="128016" y="92964"/>
                  </a:lnTo>
                  <a:lnTo>
                    <a:pt x="128016" y="85344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7767" y="1847087"/>
              <a:ext cx="1261872" cy="125730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360170" y="5356097"/>
              <a:ext cx="2691130" cy="253365"/>
            </a:xfrm>
            <a:custGeom>
              <a:avLst/>
              <a:gdLst/>
              <a:ahLst/>
              <a:cxnLst/>
              <a:rect l="l" t="t" r="r" b="b"/>
              <a:pathLst>
                <a:path w="2691129" h="253364">
                  <a:moveTo>
                    <a:pt x="74676" y="45719"/>
                  </a:moveTo>
                  <a:lnTo>
                    <a:pt x="0" y="114045"/>
                  </a:lnTo>
                </a:path>
                <a:path w="2691129" h="253364">
                  <a:moveTo>
                    <a:pt x="2690876" y="253174"/>
                  </a:moveTo>
                  <a:lnTo>
                    <a:pt x="2400300" y="210311"/>
                  </a:lnTo>
                </a:path>
                <a:path w="2691129" h="253364">
                  <a:moveTo>
                    <a:pt x="2244852" y="4571"/>
                  </a:moveTo>
                  <a:lnTo>
                    <a:pt x="2244852" y="39496"/>
                  </a:lnTo>
                </a:path>
                <a:path w="2691129" h="253364">
                  <a:moveTo>
                    <a:pt x="2080259" y="223011"/>
                  </a:moveTo>
                  <a:lnTo>
                    <a:pt x="2197735" y="210311"/>
                  </a:lnTo>
                </a:path>
                <a:path w="2691129" h="253364">
                  <a:moveTo>
                    <a:pt x="1225296" y="0"/>
                  </a:moveTo>
                  <a:lnTo>
                    <a:pt x="1225296" y="52450"/>
                  </a:lnTo>
                </a:path>
                <a:path w="2691129" h="253364">
                  <a:moveTo>
                    <a:pt x="677544" y="82295"/>
                  </a:moveTo>
                  <a:lnTo>
                    <a:pt x="617219" y="16332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63346" y="1700199"/>
            <a:ext cx="386715" cy="393509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r" marR="8255">
              <a:lnSpc>
                <a:spcPct val="100000"/>
              </a:lnSpc>
              <a:spcBef>
                <a:spcPts val="430"/>
              </a:spcBef>
            </a:pPr>
            <a:r>
              <a:rPr dirty="0" sz="800" spc="-10">
                <a:latin typeface="Arial MT"/>
                <a:cs typeface="Arial MT"/>
              </a:rPr>
              <a:t>115,000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110,000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105,000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325"/>
              </a:spcBef>
            </a:pPr>
            <a:r>
              <a:rPr dirty="0" sz="800" spc="-10">
                <a:latin typeface="Arial MT"/>
                <a:cs typeface="Arial MT"/>
              </a:rPr>
              <a:t>100,000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20"/>
              </a:spcBef>
            </a:pPr>
            <a:r>
              <a:rPr dirty="0" sz="800" spc="-10">
                <a:latin typeface="Arial MT"/>
                <a:cs typeface="Arial MT"/>
              </a:rPr>
              <a:t>95,000</a:t>
            </a:r>
            <a:endParaRPr sz="8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325"/>
              </a:spcBef>
            </a:pPr>
            <a:r>
              <a:rPr dirty="0" sz="800" spc="-10">
                <a:latin typeface="Arial MT"/>
                <a:cs typeface="Arial MT"/>
              </a:rPr>
              <a:t>90,000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85,000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80,000</a:t>
            </a:r>
            <a:endParaRPr sz="8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75,000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70,000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65,000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60,000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55,000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10"/>
              </a:spcBef>
            </a:pPr>
            <a:r>
              <a:rPr dirty="0" sz="800" spc="-10">
                <a:latin typeface="Arial MT"/>
                <a:cs typeface="Arial MT"/>
              </a:rPr>
              <a:t>50,000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45,000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20"/>
              </a:spcBef>
            </a:pPr>
            <a:r>
              <a:rPr dirty="0" sz="800" spc="-10">
                <a:latin typeface="Arial MT"/>
                <a:cs typeface="Arial MT"/>
              </a:rPr>
              <a:t>40,000</a:t>
            </a:r>
            <a:endParaRPr sz="8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325"/>
              </a:spcBef>
            </a:pPr>
            <a:r>
              <a:rPr dirty="0" sz="800" spc="-10">
                <a:latin typeface="Arial MT"/>
                <a:cs typeface="Arial MT"/>
              </a:rPr>
              <a:t>35,000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30,000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25,000</a:t>
            </a:r>
            <a:endParaRPr sz="8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20,000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15,000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315"/>
              </a:spcBef>
            </a:pPr>
            <a:r>
              <a:rPr dirty="0" sz="800" spc="-10">
                <a:latin typeface="Arial MT"/>
                <a:cs typeface="Arial MT"/>
              </a:rPr>
              <a:t>10,000</a:t>
            </a:r>
            <a:endParaRPr sz="800">
              <a:latin typeface="Arial MT"/>
              <a:cs typeface="Arial MT"/>
            </a:endParaRPr>
          </a:p>
          <a:p>
            <a:pPr algn="r" marR="8255">
              <a:lnSpc>
                <a:spcPct val="100000"/>
              </a:lnSpc>
              <a:spcBef>
                <a:spcPts val="330"/>
              </a:spcBef>
            </a:pPr>
            <a:r>
              <a:rPr dirty="0" sz="800" spc="-10">
                <a:latin typeface="Arial MT"/>
                <a:cs typeface="Arial MT"/>
              </a:rPr>
              <a:t>5,000</a:t>
            </a:r>
            <a:endParaRPr sz="8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15"/>
              </a:spcBef>
            </a:pPr>
            <a:r>
              <a:rPr dirty="0" sz="800" spc="-50">
                <a:latin typeface="Arial MT"/>
                <a:cs typeface="Arial MT"/>
              </a:rPr>
              <a:t>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646921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222995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799069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75017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949567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527038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102858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78804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253354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29302" y="5779719"/>
            <a:ext cx="2451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0">
                <a:latin typeface="Arial MT"/>
                <a:cs typeface="Arial MT"/>
              </a:rPr>
              <a:t>2019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2170938" y="5247894"/>
            <a:ext cx="813435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latin typeface="Arial MT"/>
                <a:cs typeface="Arial MT"/>
              </a:rPr>
              <a:t>SoftLayer</a:t>
            </a:r>
            <a:r>
              <a:rPr dirty="0" sz="600" spc="3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Technologies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795142" y="5451094"/>
            <a:ext cx="621665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latin typeface="Arial MT"/>
                <a:cs typeface="Arial MT"/>
              </a:rPr>
              <a:t>Merge</a:t>
            </a:r>
            <a:r>
              <a:rPr dirty="0" sz="600" spc="1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Healthcare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34160" y="5382895"/>
            <a:ext cx="292735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latin typeface="Arial MT"/>
                <a:cs typeface="Arial MT"/>
              </a:rPr>
              <a:t>Netezza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050794" y="5235698"/>
            <a:ext cx="1635125" cy="24574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600">
                <a:latin typeface="Arial MT"/>
                <a:cs typeface="Arial MT"/>
              </a:rPr>
              <a:t>Digital</a:t>
            </a:r>
            <a:r>
              <a:rPr dirty="0" sz="600" spc="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Assets/Weather</a:t>
            </a:r>
            <a:r>
              <a:rPr dirty="0" sz="600" spc="6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Channel</a:t>
            </a:r>
            <a:endParaRPr sz="600">
              <a:latin typeface="Arial MT"/>
              <a:cs typeface="Arial MT"/>
            </a:endParaRPr>
          </a:p>
          <a:p>
            <a:pPr marL="815975">
              <a:lnSpc>
                <a:spcPct val="100000"/>
              </a:lnSpc>
              <a:spcBef>
                <a:spcPts val="140"/>
              </a:spcBef>
            </a:pPr>
            <a:r>
              <a:rPr dirty="0" sz="600" spc="-10">
                <a:latin typeface="Arial MT"/>
                <a:cs typeface="Arial MT"/>
              </a:rPr>
              <a:t>Truven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Health</a:t>
            </a:r>
            <a:r>
              <a:rPr dirty="0" sz="600" spc="2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Analytics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2650489" y="5593791"/>
            <a:ext cx="2164080" cy="1193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dirty="0" baseline="32407" sz="900" spc="-15">
                <a:latin typeface="Arial MT"/>
                <a:cs typeface="Arial MT"/>
              </a:rPr>
              <a:t>Advanced</a:t>
            </a:r>
            <a:r>
              <a:rPr dirty="0" baseline="32407" sz="900" spc="30">
                <a:latin typeface="Arial MT"/>
                <a:cs typeface="Arial MT"/>
              </a:rPr>
              <a:t> </a:t>
            </a:r>
            <a:r>
              <a:rPr dirty="0" baseline="32407" sz="900" spc="-15">
                <a:latin typeface="Arial MT"/>
                <a:cs typeface="Arial MT"/>
              </a:rPr>
              <a:t>Application</a:t>
            </a:r>
            <a:r>
              <a:rPr dirty="0" baseline="32407" sz="900" spc="52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Cleversafe</a:t>
            </a:r>
            <a:r>
              <a:rPr dirty="0" sz="600" spc="280">
                <a:latin typeface="Arial MT"/>
                <a:cs typeface="Arial MT"/>
              </a:rPr>
              <a:t> </a:t>
            </a:r>
            <a:r>
              <a:rPr dirty="0" baseline="9259" sz="900" spc="-15">
                <a:latin typeface="Arial MT"/>
                <a:cs typeface="Arial MT"/>
              </a:rPr>
              <a:t>Resilient</a:t>
            </a:r>
            <a:r>
              <a:rPr dirty="0" baseline="9259" sz="900" spc="60">
                <a:latin typeface="Arial MT"/>
                <a:cs typeface="Arial MT"/>
              </a:rPr>
              <a:t> </a:t>
            </a:r>
            <a:r>
              <a:rPr dirty="0" baseline="9259" sz="900" spc="-15">
                <a:latin typeface="Arial MT"/>
                <a:cs typeface="Arial MT"/>
              </a:rPr>
              <a:t>Network</a:t>
            </a:r>
            <a:r>
              <a:rPr dirty="0" baseline="9259" sz="900" spc="67">
                <a:latin typeface="Arial MT"/>
                <a:cs typeface="Arial MT"/>
              </a:rPr>
              <a:t> </a:t>
            </a:r>
            <a:r>
              <a:rPr dirty="0" baseline="9259" sz="900" spc="-15">
                <a:latin typeface="Arial MT"/>
                <a:cs typeface="Arial MT"/>
              </a:rPr>
              <a:t>Systems</a:t>
            </a:r>
            <a:endParaRPr baseline="9259"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283335" y="5587695"/>
            <a:ext cx="1108075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8615" algn="l"/>
              </a:tabLst>
            </a:pPr>
            <a:r>
              <a:rPr dirty="0" sz="600" spc="-20">
                <a:latin typeface="Arial MT"/>
                <a:cs typeface="Arial MT"/>
              </a:rPr>
              <a:t>Unica</a:t>
            </a:r>
            <a:r>
              <a:rPr dirty="0" sz="600">
                <a:latin typeface="Arial MT"/>
                <a:cs typeface="Arial MT"/>
              </a:rPr>
              <a:t>	Algorithmics</a:t>
            </a:r>
            <a:r>
              <a:rPr dirty="0" sz="600" spc="395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Kenexa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656201" y="4438015"/>
            <a:ext cx="4406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$31.8bn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7520940" y="2409444"/>
            <a:ext cx="795655" cy="137160"/>
          </a:xfrm>
          <a:custGeom>
            <a:avLst/>
            <a:gdLst/>
            <a:ahLst/>
            <a:cxnLst/>
            <a:rect l="l" t="t" r="r" b="b"/>
            <a:pathLst>
              <a:path w="795654" h="137160">
                <a:moveTo>
                  <a:pt x="795527" y="0"/>
                </a:moveTo>
                <a:lnTo>
                  <a:pt x="0" y="0"/>
                </a:lnTo>
                <a:lnTo>
                  <a:pt x="0" y="137160"/>
                </a:lnTo>
                <a:lnTo>
                  <a:pt x="795527" y="137160"/>
                </a:lnTo>
                <a:lnTo>
                  <a:pt x="7955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7520940" y="2409444"/>
            <a:ext cx="795655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1065"/>
              </a:lnSpc>
            </a:pPr>
            <a:r>
              <a:rPr dirty="0" sz="1000">
                <a:latin typeface="Arial MT"/>
                <a:cs typeface="Arial MT"/>
              </a:rPr>
              <a:t>$94.8.5bn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EV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11605" y="5293867"/>
            <a:ext cx="1186180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latin typeface="Arial MT"/>
                <a:cs typeface="Arial MT"/>
              </a:rPr>
              <a:t>Sterling</a:t>
            </a:r>
            <a:r>
              <a:rPr dirty="0" sz="600">
                <a:latin typeface="Arial MT"/>
                <a:cs typeface="Arial MT"/>
              </a:rPr>
              <a:t> Commerce</a:t>
            </a:r>
            <a:r>
              <a:rPr dirty="0" sz="600" spc="245">
                <a:latin typeface="Arial MT"/>
                <a:cs typeface="Arial MT"/>
              </a:rPr>
              <a:t> </a:t>
            </a:r>
            <a:r>
              <a:rPr dirty="0" baseline="-27777" sz="900" spc="-15">
                <a:latin typeface="Arial MT"/>
                <a:cs typeface="Arial MT"/>
              </a:rPr>
              <a:t>DemandTec</a:t>
            </a:r>
            <a:endParaRPr baseline="-27777" sz="9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129093" y="1814893"/>
            <a:ext cx="7640320" cy="3914140"/>
            <a:chOff x="1129093" y="1814893"/>
            <a:chExt cx="7640320" cy="3914140"/>
          </a:xfrm>
        </p:grpSpPr>
        <p:sp>
          <p:nvSpPr>
            <p:cNvPr id="46" name="object 46" descr=""/>
            <p:cNvSpPr/>
            <p:nvPr/>
          </p:nvSpPr>
          <p:spPr>
            <a:xfrm>
              <a:off x="1133855" y="1819655"/>
              <a:ext cx="7630795" cy="3904615"/>
            </a:xfrm>
            <a:custGeom>
              <a:avLst/>
              <a:gdLst/>
              <a:ahLst/>
              <a:cxnLst/>
              <a:rect l="l" t="t" r="r" b="b"/>
              <a:pathLst>
                <a:path w="7630795" h="3904615">
                  <a:moveTo>
                    <a:pt x="0" y="3904488"/>
                  </a:moveTo>
                  <a:lnTo>
                    <a:pt x="0" y="0"/>
                  </a:lnTo>
                </a:path>
                <a:path w="7630795" h="3904615">
                  <a:moveTo>
                    <a:pt x="0" y="3904488"/>
                  </a:moveTo>
                  <a:lnTo>
                    <a:pt x="7630668" y="390448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311" y="5426964"/>
              <a:ext cx="169163" cy="16459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368" y="5509259"/>
              <a:ext cx="77724" cy="8229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095" y="5509259"/>
              <a:ext cx="82296" cy="8229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5416" y="5449823"/>
              <a:ext cx="146303" cy="14630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1739" y="5408676"/>
              <a:ext cx="182880" cy="18288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0167" y="5376671"/>
              <a:ext cx="205740" cy="20574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7135" y="5513832"/>
              <a:ext cx="73151" cy="7772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6711696" y="5276088"/>
              <a:ext cx="279400" cy="302260"/>
            </a:xfrm>
            <a:custGeom>
              <a:avLst/>
              <a:gdLst/>
              <a:ahLst/>
              <a:cxnLst/>
              <a:rect l="l" t="t" r="r" b="b"/>
              <a:pathLst>
                <a:path w="279400" h="302260">
                  <a:moveTo>
                    <a:pt x="105156" y="276860"/>
                  </a:moveTo>
                  <a:lnTo>
                    <a:pt x="98044" y="269748"/>
                  </a:lnTo>
                  <a:lnTo>
                    <a:pt x="80264" y="269748"/>
                  </a:lnTo>
                  <a:lnTo>
                    <a:pt x="73152" y="276860"/>
                  </a:lnTo>
                  <a:lnTo>
                    <a:pt x="73152" y="285750"/>
                  </a:lnTo>
                  <a:lnTo>
                    <a:pt x="73152" y="294640"/>
                  </a:lnTo>
                  <a:lnTo>
                    <a:pt x="80264" y="301752"/>
                  </a:lnTo>
                  <a:lnTo>
                    <a:pt x="98044" y="301752"/>
                  </a:lnTo>
                  <a:lnTo>
                    <a:pt x="105156" y="294640"/>
                  </a:lnTo>
                  <a:lnTo>
                    <a:pt x="105156" y="276860"/>
                  </a:lnTo>
                  <a:close/>
                </a:path>
                <a:path w="279400" h="302260">
                  <a:moveTo>
                    <a:pt x="278892" y="137160"/>
                  </a:moveTo>
                  <a:lnTo>
                    <a:pt x="271767" y="93840"/>
                  </a:lnTo>
                  <a:lnTo>
                    <a:pt x="251968" y="56184"/>
                  </a:lnTo>
                  <a:lnTo>
                    <a:pt x="221767" y="26492"/>
                  </a:lnTo>
                  <a:lnTo>
                    <a:pt x="183489" y="7010"/>
                  </a:lnTo>
                  <a:lnTo>
                    <a:pt x="139446" y="0"/>
                  </a:lnTo>
                  <a:lnTo>
                    <a:pt x="95389" y="7010"/>
                  </a:lnTo>
                  <a:lnTo>
                    <a:pt x="57111" y="26492"/>
                  </a:lnTo>
                  <a:lnTo>
                    <a:pt x="26911" y="56184"/>
                  </a:lnTo>
                  <a:lnTo>
                    <a:pt x="7112" y="93840"/>
                  </a:lnTo>
                  <a:lnTo>
                    <a:pt x="0" y="137160"/>
                  </a:lnTo>
                  <a:lnTo>
                    <a:pt x="7112" y="180492"/>
                  </a:lnTo>
                  <a:lnTo>
                    <a:pt x="26911" y="218147"/>
                  </a:lnTo>
                  <a:lnTo>
                    <a:pt x="57111" y="247840"/>
                  </a:lnTo>
                  <a:lnTo>
                    <a:pt x="95389" y="267322"/>
                  </a:lnTo>
                  <a:lnTo>
                    <a:pt x="139446" y="274320"/>
                  </a:lnTo>
                  <a:lnTo>
                    <a:pt x="183489" y="267322"/>
                  </a:lnTo>
                  <a:lnTo>
                    <a:pt x="221767" y="247840"/>
                  </a:lnTo>
                  <a:lnTo>
                    <a:pt x="251968" y="218147"/>
                  </a:lnTo>
                  <a:lnTo>
                    <a:pt x="271767" y="180492"/>
                  </a:lnTo>
                  <a:lnTo>
                    <a:pt x="278892" y="13716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295" y="5440679"/>
              <a:ext cx="210312" cy="15544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02151" y="5390388"/>
              <a:ext cx="196596" cy="196596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4507991" y="4165091"/>
              <a:ext cx="731520" cy="727075"/>
            </a:xfrm>
            <a:custGeom>
              <a:avLst/>
              <a:gdLst/>
              <a:ahLst/>
              <a:cxnLst/>
              <a:rect l="l" t="t" r="r" b="b"/>
              <a:pathLst>
                <a:path w="731520" h="727075">
                  <a:moveTo>
                    <a:pt x="365760" y="0"/>
                  </a:moveTo>
                  <a:lnTo>
                    <a:pt x="316117" y="3317"/>
                  </a:lnTo>
                  <a:lnTo>
                    <a:pt x="268507" y="12980"/>
                  </a:lnTo>
                  <a:lnTo>
                    <a:pt x="223367" y="28557"/>
                  </a:lnTo>
                  <a:lnTo>
                    <a:pt x="181130" y="49614"/>
                  </a:lnTo>
                  <a:lnTo>
                    <a:pt x="142232" y="75720"/>
                  </a:lnTo>
                  <a:lnTo>
                    <a:pt x="107108" y="106441"/>
                  </a:lnTo>
                  <a:lnTo>
                    <a:pt x="76194" y="141346"/>
                  </a:lnTo>
                  <a:lnTo>
                    <a:pt x="49925" y="180001"/>
                  </a:lnTo>
                  <a:lnTo>
                    <a:pt x="28735" y="221974"/>
                  </a:lnTo>
                  <a:lnTo>
                    <a:pt x="13061" y="266832"/>
                  </a:lnTo>
                  <a:lnTo>
                    <a:pt x="3337" y="314143"/>
                  </a:lnTo>
                  <a:lnTo>
                    <a:pt x="0" y="363473"/>
                  </a:lnTo>
                  <a:lnTo>
                    <a:pt x="3337" y="412804"/>
                  </a:lnTo>
                  <a:lnTo>
                    <a:pt x="13061" y="460115"/>
                  </a:lnTo>
                  <a:lnTo>
                    <a:pt x="28735" y="504973"/>
                  </a:lnTo>
                  <a:lnTo>
                    <a:pt x="49925" y="546946"/>
                  </a:lnTo>
                  <a:lnTo>
                    <a:pt x="76194" y="585601"/>
                  </a:lnTo>
                  <a:lnTo>
                    <a:pt x="107108" y="620506"/>
                  </a:lnTo>
                  <a:lnTo>
                    <a:pt x="142232" y="651227"/>
                  </a:lnTo>
                  <a:lnTo>
                    <a:pt x="181130" y="677333"/>
                  </a:lnTo>
                  <a:lnTo>
                    <a:pt x="223367" y="698390"/>
                  </a:lnTo>
                  <a:lnTo>
                    <a:pt x="268507" y="713967"/>
                  </a:lnTo>
                  <a:lnTo>
                    <a:pt x="316117" y="723630"/>
                  </a:lnTo>
                  <a:lnTo>
                    <a:pt x="365760" y="726947"/>
                  </a:lnTo>
                  <a:lnTo>
                    <a:pt x="415402" y="723630"/>
                  </a:lnTo>
                  <a:lnTo>
                    <a:pt x="463012" y="713967"/>
                  </a:lnTo>
                  <a:lnTo>
                    <a:pt x="508152" y="698390"/>
                  </a:lnTo>
                  <a:lnTo>
                    <a:pt x="550389" y="677333"/>
                  </a:lnTo>
                  <a:lnTo>
                    <a:pt x="589287" y="651227"/>
                  </a:lnTo>
                  <a:lnTo>
                    <a:pt x="624411" y="620506"/>
                  </a:lnTo>
                  <a:lnTo>
                    <a:pt x="655325" y="585601"/>
                  </a:lnTo>
                  <a:lnTo>
                    <a:pt x="681594" y="546946"/>
                  </a:lnTo>
                  <a:lnTo>
                    <a:pt x="702784" y="504973"/>
                  </a:lnTo>
                  <a:lnTo>
                    <a:pt x="718458" y="460115"/>
                  </a:lnTo>
                  <a:lnTo>
                    <a:pt x="728182" y="412804"/>
                  </a:lnTo>
                  <a:lnTo>
                    <a:pt x="731520" y="363473"/>
                  </a:lnTo>
                  <a:lnTo>
                    <a:pt x="728182" y="314143"/>
                  </a:lnTo>
                  <a:lnTo>
                    <a:pt x="718458" y="266832"/>
                  </a:lnTo>
                  <a:lnTo>
                    <a:pt x="702784" y="221974"/>
                  </a:lnTo>
                  <a:lnTo>
                    <a:pt x="681594" y="180001"/>
                  </a:lnTo>
                  <a:lnTo>
                    <a:pt x="655325" y="141346"/>
                  </a:lnTo>
                  <a:lnTo>
                    <a:pt x="624411" y="106441"/>
                  </a:lnTo>
                  <a:lnTo>
                    <a:pt x="589287" y="75720"/>
                  </a:lnTo>
                  <a:lnTo>
                    <a:pt x="550389" y="49614"/>
                  </a:lnTo>
                  <a:lnTo>
                    <a:pt x="508152" y="28557"/>
                  </a:lnTo>
                  <a:lnTo>
                    <a:pt x="463012" y="12980"/>
                  </a:lnTo>
                  <a:lnTo>
                    <a:pt x="415402" y="3317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502151" y="5445252"/>
              <a:ext cx="146685" cy="151130"/>
            </a:xfrm>
            <a:custGeom>
              <a:avLst/>
              <a:gdLst/>
              <a:ahLst/>
              <a:cxnLst/>
              <a:rect l="l" t="t" r="r" b="b"/>
              <a:pathLst>
                <a:path w="146685" h="151129">
                  <a:moveTo>
                    <a:pt x="73151" y="0"/>
                  </a:moveTo>
                  <a:lnTo>
                    <a:pt x="44684" y="5929"/>
                  </a:lnTo>
                  <a:lnTo>
                    <a:pt x="21431" y="22098"/>
                  </a:lnTo>
                  <a:lnTo>
                    <a:pt x="5750" y="46077"/>
                  </a:lnTo>
                  <a:lnTo>
                    <a:pt x="0" y="75438"/>
                  </a:lnTo>
                  <a:lnTo>
                    <a:pt x="5750" y="104798"/>
                  </a:lnTo>
                  <a:lnTo>
                    <a:pt x="21431" y="128778"/>
                  </a:lnTo>
                  <a:lnTo>
                    <a:pt x="44684" y="144946"/>
                  </a:lnTo>
                  <a:lnTo>
                    <a:pt x="73151" y="150876"/>
                  </a:lnTo>
                  <a:lnTo>
                    <a:pt x="101619" y="144946"/>
                  </a:lnTo>
                  <a:lnTo>
                    <a:pt x="124872" y="128778"/>
                  </a:lnTo>
                  <a:lnTo>
                    <a:pt x="140553" y="104798"/>
                  </a:lnTo>
                  <a:lnTo>
                    <a:pt x="146303" y="75438"/>
                  </a:lnTo>
                  <a:lnTo>
                    <a:pt x="140553" y="46077"/>
                  </a:lnTo>
                  <a:lnTo>
                    <a:pt x="124872" y="22098"/>
                  </a:lnTo>
                  <a:lnTo>
                    <a:pt x="101619" y="5929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8584" y="5399532"/>
              <a:ext cx="187451" cy="187452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3442716" y="5472683"/>
              <a:ext cx="128270" cy="123825"/>
            </a:xfrm>
            <a:custGeom>
              <a:avLst/>
              <a:gdLst/>
              <a:ahLst/>
              <a:cxnLst/>
              <a:rect l="l" t="t" r="r" b="b"/>
              <a:pathLst>
                <a:path w="128270" h="123825">
                  <a:moveTo>
                    <a:pt x="128016" y="85344"/>
                  </a:moveTo>
                  <a:lnTo>
                    <a:pt x="124968" y="82296"/>
                  </a:lnTo>
                  <a:lnTo>
                    <a:pt x="119265" y="82296"/>
                  </a:lnTo>
                  <a:lnTo>
                    <a:pt x="123444" y="61722"/>
                  </a:lnTo>
                  <a:lnTo>
                    <a:pt x="118579" y="37719"/>
                  </a:lnTo>
                  <a:lnTo>
                    <a:pt x="105346" y="18097"/>
                  </a:lnTo>
                  <a:lnTo>
                    <a:pt x="85725" y="4864"/>
                  </a:lnTo>
                  <a:lnTo>
                    <a:pt x="61722" y="0"/>
                  </a:lnTo>
                  <a:lnTo>
                    <a:pt x="37719" y="4864"/>
                  </a:lnTo>
                  <a:lnTo>
                    <a:pt x="18097" y="18097"/>
                  </a:lnTo>
                  <a:lnTo>
                    <a:pt x="4851" y="37719"/>
                  </a:lnTo>
                  <a:lnTo>
                    <a:pt x="0" y="61722"/>
                  </a:lnTo>
                  <a:lnTo>
                    <a:pt x="4851" y="85725"/>
                  </a:lnTo>
                  <a:lnTo>
                    <a:pt x="18097" y="105346"/>
                  </a:lnTo>
                  <a:lnTo>
                    <a:pt x="37719" y="118592"/>
                  </a:lnTo>
                  <a:lnTo>
                    <a:pt x="61722" y="123444"/>
                  </a:lnTo>
                  <a:lnTo>
                    <a:pt x="85725" y="118592"/>
                  </a:lnTo>
                  <a:lnTo>
                    <a:pt x="105346" y="105346"/>
                  </a:lnTo>
                  <a:lnTo>
                    <a:pt x="114300" y="92075"/>
                  </a:lnTo>
                  <a:lnTo>
                    <a:pt x="114300" y="92964"/>
                  </a:lnTo>
                  <a:lnTo>
                    <a:pt x="117348" y="96012"/>
                  </a:lnTo>
                  <a:lnTo>
                    <a:pt x="124968" y="96012"/>
                  </a:lnTo>
                  <a:lnTo>
                    <a:pt x="128016" y="92964"/>
                  </a:lnTo>
                  <a:lnTo>
                    <a:pt x="128016" y="85344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7767" y="1847087"/>
              <a:ext cx="1261872" cy="1257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3440" y="3758183"/>
              <a:ext cx="1133856" cy="2926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9595" y="2354579"/>
              <a:ext cx="109728" cy="10972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9595" y="1860803"/>
              <a:ext cx="109728" cy="105156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9595" y="2189987"/>
              <a:ext cx="109728" cy="10515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9595" y="2025395"/>
              <a:ext cx="109728" cy="10515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14032" y="3191255"/>
              <a:ext cx="1481327" cy="2148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29300" y="5244084"/>
              <a:ext cx="822959" cy="2286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95742" y="5261936"/>
              <a:ext cx="490374" cy="2656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30467" y="5513832"/>
              <a:ext cx="660584" cy="1420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36008" y="5486400"/>
              <a:ext cx="438912" cy="114300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4729734" y="2567177"/>
              <a:ext cx="704215" cy="699770"/>
            </a:xfrm>
            <a:custGeom>
              <a:avLst/>
              <a:gdLst/>
              <a:ahLst/>
              <a:cxnLst/>
              <a:rect l="l" t="t" r="r" b="b"/>
              <a:pathLst>
                <a:path w="704214" h="699770">
                  <a:moveTo>
                    <a:pt x="352043" y="0"/>
                  </a:moveTo>
                  <a:lnTo>
                    <a:pt x="304271" y="3192"/>
                  </a:lnTo>
                  <a:lnTo>
                    <a:pt x="258453" y="12493"/>
                  </a:lnTo>
                  <a:lnTo>
                    <a:pt x="215009" y="27485"/>
                  </a:lnTo>
                  <a:lnTo>
                    <a:pt x="174356" y="47752"/>
                  </a:lnTo>
                  <a:lnTo>
                    <a:pt x="136916" y="72876"/>
                  </a:lnTo>
                  <a:lnTo>
                    <a:pt x="103108" y="102441"/>
                  </a:lnTo>
                  <a:lnTo>
                    <a:pt x="73350" y="136030"/>
                  </a:lnTo>
                  <a:lnTo>
                    <a:pt x="48062" y="173228"/>
                  </a:lnTo>
                  <a:lnTo>
                    <a:pt x="27664" y="213615"/>
                  </a:lnTo>
                  <a:lnTo>
                    <a:pt x="12574" y="256778"/>
                  </a:lnTo>
                  <a:lnTo>
                    <a:pt x="3213" y="302297"/>
                  </a:lnTo>
                  <a:lnTo>
                    <a:pt x="0" y="349758"/>
                  </a:lnTo>
                  <a:lnTo>
                    <a:pt x="3213" y="397218"/>
                  </a:lnTo>
                  <a:lnTo>
                    <a:pt x="12574" y="442737"/>
                  </a:lnTo>
                  <a:lnTo>
                    <a:pt x="27664" y="485900"/>
                  </a:lnTo>
                  <a:lnTo>
                    <a:pt x="48062" y="526288"/>
                  </a:lnTo>
                  <a:lnTo>
                    <a:pt x="73350" y="563485"/>
                  </a:lnTo>
                  <a:lnTo>
                    <a:pt x="103108" y="597074"/>
                  </a:lnTo>
                  <a:lnTo>
                    <a:pt x="136916" y="626639"/>
                  </a:lnTo>
                  <a:lnTo>
                    <a:pt x="174356" y="651764"/>
                  </a:lnTo>
                  <a:lnTo>
                    <a:pt x="215009" y="672030"/>
                  </a:lnTo>
                  <a:lnTo>
                    <a:pt x="258453" y="687022"/>
                  </a:lnTo>
                  <a:lnTo>
                    <a:pt x="304271" y="696323"/>
                  </a:lnTo>
                  <a:lnTo>
                    <a:pt x="352043" y="699516"/>
                  </a:lnTo>
                  <a:lnTo>
                    <a:pt x="399816" y="696323"/>
                  </a:lnTo>
                  <a:lnTo>
                    <a:pt x="445634" y="687022"/>
                  </a:lnTo>
                  <a:lnTo>
                    <a:pt x="489078" y="672030"/>
                  </a:lnTo>
                  <a:lnTo>
                    <a:pt x="529731" y="651763"/>
                  </a:lnTo>
                  <a:lnTo>
                    <a:pt x="567171" y="626639"/>
                  </a:lnTo>
                  <a:lnTo>
                    <a:pt x="600979" y="597074"/>
                  </a:lnTo>
                  <a:lnTo>
                    <a:pt x="630737" y="563485"/>
                  </a:lnTo>
                  <a:lnTo>
                    <a:pt x="656025" y="526287"/>
                  </a:lnTo>
                  <a:lnTo>
                    <a:pt x="676423" y="485900"/>
                  </a:lnTo>
                  <a:lnTo>
                    <a:pt x="691513" y="442737"/>
                  </a:lnTo>
                  <a:lnTo>
                    <a:pt x="700874" y="397218"/>
                  </a:lnTo>
                  <a:lnTo>
                    <a:pt x="704088" y="349758"/>
                  </a:lnTo>
                  <a:lnTo>
                    <a:pt x="700874" y="302297"/>
                  </a:lnTo>
                  <a:lnTo>
                    <a:pt x="691513" y="256778"/>
                  </a:lnTo>
                  <a:lnTo>
                    <a:pt x="676423" y="213615"/>
                  </a:lnTo>
                  <a:lnTo>
                    <a:pt x="656025" y="173228"/>
                  </a:lnTo>
                  <a:lnTo>
                    <a:pt x="630737" y="136030"/>
                  </a:lnTo>
                  <a:lnTo>
                    <a:pt x="600979" y="102441"/>
                  </a:lnTo>
                  <a:lnTo>
                    <a:pt x="567171" y="72876"/>
                  </a:lnTo>
                  <a:lnTo>
                    <a:pt x="529731" y="47751"/>
                  </a:lnTo>
                  <a:lnTo>
                    <a:pt x="489078" y="27485"/>
                  </a:lnTo>
                  <a:lnTo>
                    <a:pt x="445634" y="12493"/>
                  </a:lnTo>
                  <a:lnTo>
                    <a:pt x="399816" y="3192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729734" y="2567177"/>
              <a:ext cx="704215" cy="699770"/>
            </a:xfrm>
            <a:custGeom>
              <a:avLst/>
              <a:gdLst/>
              <a:ahLst/>
              <a:cxnLst/>
              <a:rect l="l" t="t" r="r" b="b"/>
              <a:pathLst>
                <a:path w="704214" h="699770">
                  <a:moveTo>
                    <a:pt x="0" y="349758"/>
                  </a:moveTo>
                  <a:lnTo>
                    <a:pt x="3213" y="302297"/>
                  </a:lnTo>
                  <a:lnTo>
                    <a:pt x="12574" y="256778"/>
                  </a:lnTo>
                  <a:lnTo>
                    <a:pt x="27664" y="213615"/>
                  </a:lnTo>
                  <a:lnTo>
                    <a:pt x="48062" y="173228"/>
                  </a:lnTo>
                  <a:lnTo>
                    <a:pt x="73350" y="136030"/>
                  </a:lnTo>
                  <a:lnTo>
                    <a:pt x="103108" y="102441"/>
                  </a:lnTo>
                  <a:lnTo>
                    <a:pt x="136916" y="72876"/>
                  </a:lnTo>
                  <a:lnTo>
                    <a:pt x="174356" y="47752"/>
                  </a:lnTo>
                  <a:lnTo>
                    <a:pt x="215009" y="27485"/>
                  </a:lnTo>
                  <a:lnTo>
                    <a:pt x="258453" y="12493"/>
                  </a:lnTo>
                  <a:lnTo>
                    <a:pt x="304271" y="3192"/>
                  </a:lnTo>
                  <a:lnTo>
                    <a:pt x="352043" y="0"/>
                  </a:lnTo>
                  <a:lnTo>
                    <a:pt x="399816" y="3192"/>
                  </a:lnTo>
                  <a:lnTo>
                    <a:pt x="445634" y="12493"/>
                  </a:lnTo>
                  <a:lnTo>
                    <a:pt x="489078" y="27485"/>
                  </a:lnTo>
                  <a:lnTo>
                    <a:pt x="529731" y="47751"/>
                  </a:lnTo>
                  <a:lnTo>
                    <a:pt x="567171" y="72876"/>
                  </a:lnTo>
                  <a:lnTo>
                    <a:pt x="600979" y="102441"/>
                  </a:lnTo>
                  <a:lnTo>
                    <a:pt x="630737" y="136030"/>
                  </a:lnTo>
                  <a:lnTo>
                    <a:pt x="656025" y="173228"/>
                  </a:lnTo>
                  <a:lnTo>
                    <a:pt x="676423" y="213615"/>
                  </a:lnTo>
                  <a:lnTo>
                    <a:pt x="691513" y="256778"/>
                  </a:lnTo>
                  <a:lnTo>
                    <a:pt x="700874" y="302297"/>
                  </a:lnTo>
                  <a:lnTo>
                    <a:pt x="704088" y="349758"/>
                  </a:lnTo>
                  <a:lnTo>
                    <a:pt x="700874" y="397218"/>
                  </a:lnTo>
                  <a:lnTo>
                    <a:pt x="691513" y="442737"/>
                  </a:lnTo>
                  <a:lnTo>
                    <a:pt x="676423" y="485900"/>
                  </a:lnTo>
                  <a:lnTo>
                    <a:pt x="656025" y="526287"/>
                  </a:lnTo>
                  <a:lnTo>
                    <a:pt x="630737" y="563485"/>
                  </a:lnTo>
                  <a:lnTo>
                    <a:pt x="600979" y="597074"/>
                  </a:lnTo>
                  <a:lnTo>
                    <a:pt x="567171" y="626639"/>
                  </a:lnTo>
                  <a:lnTo>
                    <a:pt x="529731" y="651763"/>
                  </a:lnTo>
                  <a:lnTo>
                    <a:pt x="489078" y="672030"/>
                  </a:lnTo>
                  <a:lnTo>
                    <a:pt x="445634" y="687022"/>
                  </a:lnTo>
                  <a:lnTo>
                    <a:pt x="399816" y="696323"/>
                  </a:lnTo>
                  <a:lnTo>
                    <a:pt x="352043" y="699516"/>
                  </a:lnTo>
                  <a:lnTo>
                    <a:pt x="304271" y="696323"/>
                  </a:lnTo>
                  <a:lnTo>
                    <a:pt x="258453" y="687022"/>
                  </a:lnTo>
                  <a:lnTo>
                    <a:pt x="215009" y="672030"/>
                  </a:lnTo>
                  <a:lnTo>
                    <a:pt x="174356" y="651764"/>
                  </a:lnTo>
                  <a:lnTo>
                    <a:pt x="136916" y="626639"/>
                  </a:lnTo>
                  <a:lnTo>
                    <a:pt x="103108" y="597074"/>
                  </a:lnTo>
                  <a:lnTo>
                    <a:pt x="73350" y="563485"/>
                  </a:lnTo>
                  <a:lnTo>
                    <a:pt x="48062" y="526288"/>
                  </a:lnTo>
                  <a:lnTo>
                    <a:pt x="27664" y="485900"/>
                  </a:lnTo>
                  <a:lnTo>
                    <a:pt x="12574" y="442737"/>
                  </a:lnTo>
                  <a:lnTo>
                    <a:pt x="3213" y="397218"/>
                  </a:lnTo>
                  <a:lnTo>
                    <a:pt x="0" y="349758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</a:t>
            </a:r>
            <a:r>
              <a:rPr dirty="0" spc="-75"/>
              <a:t> </a:t>
            </a:r>
            <a:r>
              <a:rPr dirty="0"/>
              <a:t>Does</a:t>
            </a:r>
            <a:r>
              <a:rPr dirty="0" spc="-50"/>
              <a:t> </a:t>
            </a:r>
            <a:r>
              <a:rPr dirty="0"/>
              <a:t>Not</a:t>
            </a:r>
            <a:r>
              <a:rPr dirty="0" spc="-105"/>
              <a:t> </a:t>
            </a:r>
            <a:r>
              <a:rPr dirty="0"/>
              <a:t>Acquire</a:t>
            </a:r>
            <a:r>
              <a:rPr dirty="0" spc="-15"/>
              <a:t> </a:t>
            </a:r>
            <a:r>
              <a:rPr dirty="0"/>
              <a:t>Businesses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 spc="-10"/>
              <a:t>Equinix’s</a:t>
            </a:r>
            <a:r>
              <a:rPr dirty="0" spc="-114"/>
              <a:t> </a:t>
            </a:r>
            <a:r>
              <a:rPr dirty="0" spc="-20"/>
              <a:t>Size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history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IBM,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only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Hat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deal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exceeded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$5bn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transaction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value,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implying</a:t>
            </a:r>
            <a:r>
              <a:rPr dirty="0" sz="1150" spc="1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that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valued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at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over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3x</a:t>
            </a:r>
            <a:r>
              <a:rPr dirty="0" sz="1150" spc="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IBM’s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largest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transaction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503933" y="1795830"/>
            <a:ext cx="1401445" cy="6864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800" spc="-10">
                <a:latin typeface="Arial MT"/>
                <a:cs typeface="Arial MT"/>
              </a:rPr>
              <a:t>Completed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135500"/>
              </a:lnSpc>
            </a:pPr>
            <a:r>
              <a:rPr dirty="0" sz="800" spc="-10">
                <a:latin typeface="Arial MT"/>
                <a:cs typeface="Arial MT"/>
              </a:rPr>
              <a:t>Largest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Completed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Acquisition Pending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800" spc="-10">
                <a:latin typeface="Arial MT"/>
                <a:cs typeface="Arial MT"/>
              </a:rPr>
              <a:t>Hypothetical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079992" y="1490472"/>
            <a:ext cx="2514600" cy="90106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3185" rIns="0" bIns="0" rtlCol="0" vert="horz">
            <a:spAutoFit/>
          </a:bodyPr>
          <a:lstStyle/>
          <a:p>
            <a:pPr algn="ctr" marL="5080">
              <a:lnSpc>
                <a:spcPts val="1195"/>
              </a:lnSpc>
              <a:spcBef>
                <a:spcPts val="655"/>
              </a:spcBef>
            </a:pP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acquisitions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have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historically</a:t>
            </a:r>
            <a:endParaRPr sz="1000">
              <a:latin typeface="Arial MT"/>
              <a:cs typeface="Arial MT"/>
            </a:endParaRPr>
          </a:p>
          <a:p>
            <a:pPr algn="ctr" marL="635">
              <a:lnSpc>
                <a:spcPts val="1185"/>
              </a:lnSpc>
            </a:pPr>
            <a:r>
              <a:rPr dirty="0" sz="1000">
                <a:latin typeface="Arial MT"/>
                <a:cs typeface="Arial MT"/>
              </a:rPr>
              <a:t>focused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smaller</a:t>
            </a:r>
            <a:r>
              <a:rPr dirty="0" sz="1000" spc="-10">
                <a:latin typeface="Arial MT"/>
                <a:cs typeface="Arial MT"/>
              </a:rPr>
              <a:t> companies</a:t>
            </a:r>
            <a:endParaRPr sz="1000">
              <a:latin typeface="Arial MT"/>
              <a:cs typeface="Arial MT"/>
            </a:endParaRPr>
          </a:p>
          <a:p>
            <a:pPr algn="ctr" marL="8890">
              <a:lnSpc>
                <a:spcPts val="2150"/>
              </a:lnSpc>
            </a:pPr>
            <a:r>
              <a:rPr dirty="0" sz="1800" spc="-10" b="1">
                <a:latin typeface="Arial"/>
                <a:cs typeface="Arial"/>
              </a:rPr>
              <a:t>&lt;$5bn</a:t>
            </a:r>
            <a:endParaRPr sz="1800">
              <a:latin typeface="Arial"/>
              <a:cs typeface="Arial"/>
            </a:endParaRPr>
          </a:p>
          <a:p>
            <a:pPr algn="ctr" marL="3810">
              <a:lnSpc>
                <a:spcPct val="100000"/>
              </a:lnSpc>
              <a:spcBef>
                <a:spcPts val="45"/>
              </a:spcBef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transaction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621791" y="1316736"/>
            <a:ext cx="8142605" cy="0"/>
          </a:xfrm>
          <a:custGeom>
            <a:avLst/>
            <a:gdLst/>
            <a:ahLst/>
            <a:cxnLst/>
            <a:rect l="l" t="t" r="r" b="b"/>
            <a:pathLst>
              <a:path w="8142605" h="0">
                <a:moveTo>
                  <a:pt x="0" y="0"/>
                </a:moveTo>
                <a:lnTo>
                  <a:pt x="814222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611530" y="1062990"/>
            <a:ext cx="631317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acquisition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would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break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IBM’s</a:t>
            </a:r>
            <a:r>
              <a:rPr dirty="0" sz="1300" b="1">
                <a:latin typeface="Arial"/>
                <a:cs typeface="Arial"/>
              </a:rPr>
              <a:t> pattern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smaller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acquisitions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11530" y="1335151"/>
            <a:ext cx="49022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Transaction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values</a:t>
            </a:r>
            <a:r>
              <a:rPr dirty="0" sz="1150" spc="229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significant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acquisitions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from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2010-2024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$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 spc="-50">
                <a:latin typeface="Arial MT"/>
                <a:cs typeface="Arial MT"/>
              </a:rPr>
              <a:t>m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10108692" y="2455164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457200" y="0"/>
                </a:moveTo>
                <a:lnTo>
                  <a:pt x="0" y="0"/>
                </a:lnTo>
                <a:lnTo>
                  <a:pt x="228600" y="123444"/>
                </a:lnTo>
                <a:lnTo>
                  <a:pt x="45720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9079992" y="2642616"/>
            <a:ext cx="2514600" cy="90106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81280" rIns="0" bIns="0" rtlCol="0" vert="horz">
            <a:spAutoFit/>
          </a:bodyPr>
          <a:lstStyle/>
          <a:p>
            <a:pPr algn="ctr" marL="5715">
              <a:lnSpc>
                <a:spcPts val="1190"/>
              </a:lnSpc>
              <a:spcBef>
                <a:spcPts val="640"/>
              </a:spcBef>
            </a:pP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acquisition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Red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Hat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Inc.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for</a:t>
            </a:r>
            <a:endParaRPr sz="1000">
              <a:latin typeface="Arial MT"/>
              <a:cs typeface="Arial MT"/>
            </a:endParaRPr>
          </a:p>
          <a:p>
            <a:pPr algn="ctr" marL="3810">
              <a:lnSpc>
                <a:spcPts val="2150"/>
              </a:lnSpc>
            </a:pPr>
            <a:r>
              <a:rPr dirty="0" sz="1800" spc="-10" b="1">
                <a:latin typeface="Arial"/>
                <a:cs typeface="Arial"/>
              </a:rPr>
              <a:t>$31.8bn</a:t>
            </a:r>
            <a:endParaRPr sz="18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10"/>
              </a:spcBef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transaction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value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was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only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ever</a:t>
            </a:r>
            <a:endParaRPr sz="1000">
              <a:latin typeface="Arial MT"/>
              <a:cs typeface="Arial MT"/>
            </a:endParaRPr>
          </a:p>
          <a:p>
            <a:pPr algn="ctr" marL="2540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Arial MT"/>
                <a:cs typeface="Arial MT"/>
              </a:rPr>
              <a:t>exception due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exceptional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strategic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fit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067927" y="1052906"/>
            <a:ext cx="15938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Excessive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Deal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Size</a:t>
            </a:r>
            <a:endParaRPr sz="1300">
              <a:latin typeface="Arial"/>
              <a:cs typeface="Arial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9075419" y="1325880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 h="0">
                <a:moveTo>
                  <a:pt x="0" y="0"/>
                </a:moveTo>
                <a:lnTo>
                  <a:pt x="25185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9030081" y="4535804"/>
            <a:ext cx="12134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Thematic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Misfit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9038843" y="4860035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 h="0">
                <a:moveTo>
                  <a:pt x="0" y="0"/>
                </a:moveTo>
                <a:lnTo>
                  <a:pt x="25185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4872354" y="2761310"/>
            <a:ext cx="413384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Arial"/>
                <a:cs typeface="Arial"/>
              </a:rPr>
              <a:t>&gt;3x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1210691" y="4199382"/>
            <a:ext cx="6526530" cy="1036955"/>
            <a:chOff x="1210691" y="4199382"/>
            <a:chExt cx="6526530" cy="1036955"/>
          </a:xfrm>
        </p:grpSpPr>
        <p:sp>
          <p:nvSpPr>
            <p:cNvPr id="88" name="object 88" descr=""/>
            <p:cNvSpPr/>
            <p:nvPr/>
          </p:nvSpPr>
          <p:spPr>
            <a:xfrm>
              <a:off x="1213866" y="5173218"/>
              <a:ext cx="3314700" cy="50800"/>
            </a:xfrm>
            <a:custGeom>
              <a:avLst/>
              <a:gdLst/>
              <a:ahLst/>
              <a:cxnLst/>
              <a:rect l="l" t="t" r="r" b="b"/>
              <a:pathLst>
                <a:path w="3314700" h="50800">
                  <a:moveTo>
                    <a:pt x="0" y="50291"/>
                  </a:moveTo>
                  <a:lnTo>
                    <a:pt x="329" y="30700"/>
                  </a:lnTo>
                  <a:lnTo>
                    <a:pt x="1228" y="14716"/>
                  </a:lnTo>
                  <a:lnTo>
                    <a:pt x="2561" y="3946"/>
                  </a:lnTo>
                  <a:lnTo>
                    <a:pt x="4190" y="0"/>
                  </a:lnTo>
                  <a:lnTo>
                    <a:pt x="3310509" y="0"/>
                  </a:lnTo>
                  <a:lnTo>
                    <a:pt x="3312128" y="3946"/>
                  </a:lnTo>
                  <a:lnTo>
                    <a:pt x="3313461" y="14716"/>
                  </a:lnTo>
                  <a:lnTo>
                    <a:pt x="3314366" y="30700"/>
                  </a:lnTo>
                  <a:lnTo>
                    <a:pt x="3314700" y="5029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506474" y="4199382"/>
              <a:ext cx="0" cy="968375"/>
            </a:xfrm>
            <a:custGeom>
              <a:avLst/>
              <a:gdLst/>
              <a:ahLst/>
              <a:cxnLst/>
              <a:rect l="l" t="t" r="r" b="b"/>
              <a:pathLst>
                <a:path w="0" h="968375">
                  <a:moveTo>
                    <a:pt x="0" y="96837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5790437" y="5177790"/>
              <a:ext cx="1943100" cy="55244"/>
            </a:xfrm>
            <a:custGeom>
              <a:avLst/>
              <a:gdLst/>
              <a:ahLst/>
              <a:cxnLst/>
              <a:rect l="l" t="t" r="r" b="b"/>
              <a:pathLst>
                <a:path w="1943100" h="55245">
                  <a:moveTo>
                    <a:pt x="0" y="54864"/>
                  </a:moveTo>
                  <a:lnTo>
                    <a:pt x="357" y="33486"/>
                  </a:lnTo>
                  <a:lnTo>
                    <a:pt x="1333" y="16049"/>
                  </a:lnTo>
                  <a:lnTo>
                    <a:pt x="2786" y="4304"/>
                  </a:lnTo>
                  <a:lnTo>
                    <a:pt x="4572" y="0"/>
                  </a:lnTo>
                  <a:lnTo>
                    <a:pt x="1938528" y="0"/>
                  </a:lnTo>
                  <a:lnTo>
                    <a:pt x="1940313" y="4304"/>
                  </a:lnTo>
                  <a:lnTo>
                    <a:pt x="1941766" y="16049"/>
                  </a:lnTo>
                  <a:lnTo>
                    <a:pt x="1942742" y="33486"/>
                  </a:lnTo>
                  <a:lnTo>
                    <a:pt x="1943100" y="5486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119622" y="4213098"/>
              <a:ext cx="0" cy="968375"/>
            </a:xfrm>
            <a:custGeom>
              <a:avLst/>
              <a:gdLst/>
              <a:ahLst/>
              <a:cxnLst/>
              <a:rect l="l" t="t" r="r" b="b"/>
              <a:pathLst>
                <a:path w="0" h="968375">
                  <a:moveTo>
                    <a:pt x="0" y="96837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1589658" y="4231004"/>
            <a:ext cx="1431290" cy="64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445">
              <a:lnSpc>
                <a:spcPct val="100800"/>
              </a:lnSpc>
              <a:spcBef>
                <a:spcPts val="95"/>
              </a:spcBef>
            </a:pPr>
            <a:r>
              <a:rPr dirty="0" sz="1000" spc="-10" b="1">
                <a:latin typeface="Arial"/>
                <a:cs typeface="Arial"/>
              </a:rPr>
              <a:t>Pre-</a:t>
            </a:r>
            <a:r>
              <a:rPr dirty="0" sz="1000" b="1">
                <a:latin typeface="Arial"/>
                <a:cs typeface="Arial"/>
              </a:rPr>
              <a:t>2018</a:t>
            </a:r>
            <a:r>
              <a:rPr dirty="0" sz="1000" spc="-10" b="1">
                <a:latin typeface="Arial"/>
                <a:cs typeface="Arial"/>
              </a:rPr>
              <a:t> Acquisitions </a:t>
            </a:r>
            <a:r>
              <a:rPr dirty="0" sz="1000" spc="-10">
                <a:latin typeface="Arial MT"/>
                <a:cs typeface="Arial MT"/>
              </a:rPr>
              <a:t>Average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deal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values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pre-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are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roughly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5%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Equinix’</a:t>
            </a:r>
            <a:r>
              <a:rPr dirty="0" sz="1000" spc="-10">
                <a:latin typeface="Arial MT"/>
                <a:cs typeface="Arial MT"/>
              </a:rPr>
              <a:t> enterprise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207378" y="4244797"/>
            <a:ext cx="1248410" cy="640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445">
              <a:lnSpc>
                <a:spcPct val="100699"/>
              </a:lnSpc>
              <a:spcBef>
                <a:spcPts val="100"/>
              </a:spcBef>
            </a:pPr>
            <a:r>
              <a:rPr dirty="0" sz="1000" b="1">
                <a:latin typeface="Arial"/>
                <a:cs typeface="Arial"/>
              </a:rPr>
              <a:t>Recent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Acquisitions </a:t>
            </a:r>
            <a:r>
              <a:rPr dirty="0" sz="1000">
                <a:latin typeface="Arial MT"/>
                <a:cs typeface="Arial MT"/>
              </a:rPr>
              <a:t>Focus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bolstering </a:t>
            </a:r>
            <a:r>
              <a:rPr dirty="0" sz="1000">
                <a:latin typeface="Arial MT"/>
                <a:cs typeface="Arial MT"/>
              </a:rPr>
              <a:t>software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offerings</a:t>
            </a:r>
            <a:r>
              <a:rPr dirty="0" sz="1000" spc="50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cybersecurity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10108692" y="3602735"/>
            <a:ext cx="457200" cy="123825"/>
          </a:xfrm>
          <a:custGeom>
            <a:avLst/>
            <a:gdLst/>
            <a:ahLst/>
            <a:cxnLst/>
            <a:rect l="l" t="t" r="r" b="b"/>
            <a:pathLst>
              <a:path w="457200" h="123825">
                <a:moveTo>
                  <a:pt x="457200" y="0"/>
                </a:moveTo>
                <a:lnTo>
                  <a:pt x="0" y="0"/>
                </a:lnTo>
                <a:lnTo>
                  <a:pt x="228600" y="123443"/>
                </a:lnTo>
                <a:lnTo>
                  <a:pt x="45720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9079992" y="3790188"/>
            <a:ext cx="2514600" cy="53086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111125" rIns="0" bIns="0" rtlCol="0" vert="horz">
            <a:spAutoFit/>
          </a:bodyPr>
          <a:lstStyle/>
          <a:p>
            <a:pPr marL="180975">
              <a:lnSpc>
                <a:spcPts val="1195"/>
              </a:lnSpc>
              <a:spcBef>
                <a:spcPts val="875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Equinix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acquisition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deviate</a:t>
            </a:r>
            <a:endParaRPr sz="1000">
              <a:latin typeface="Arial"/>
              <a:cs typeface="Arial"/>
            </a:endParaRPr>
          </a:p>
          <a:p>
            <a:pPr marL="176530">
              <a:lnSpc>
                <a:spcPts val="1195"/>
              </a:lnSpc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dirty="0" sz="10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1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M&amp;A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strategy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043416" y="5024628"/>
            <a:ext cx="2510155" cy="90106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ctr" marL="102235" marR="78105">
              <a:lnSpc>
                <a:spcPct val="100099"/>
              </a:lnSpc>
            </a:pP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strategic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M&amp;A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efforts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were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focused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bolstering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software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offerings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 b="1">
                <a:latin typeface="Arial"/>
                <a:cs typeface="Arial"/>
              </a:rPr>
              <a:t>did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not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include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acquiring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REITs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such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as </a:t>
            </a:r>
            <a:r>
              <a:rPr dirty="0" sz="1000">
                <a:latin typeface="Arial MT"/>
                <a:cs typeface="Arial MT"/>
              </a:rPr>
              <a:t>Equinix,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resulting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thematic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misfit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28752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Newsroom,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2023c),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2024a)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(Equinix, </a:t>
            </a:r>
            <a:r>
              <a:rPr dirty="0" sz="800" spc="-1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</a:t>
            </a:r>
            <a:r>
              <a:rPr dirty="0" spc="-45"/>
              <a:t> </a:t>
            </a:r>
            <a:r>
              <a:rPr dirty="0"/>
              <a:t>Cannot Merge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130"/>
              <a:t> </a:t>
            </a:r>
            <a:r>
              <a:rPr dirty="0"/>
              <a:t>Equinix</a:t>
            </a:r>
            <a:r>
              <a:rPr dirty="0" spc="-55"/>
              <a:t> </a:t>
            </a:r>
            <a:r>
              <a:rPr dirty="0"/>
              <a:t>as</a:t>
            </a:r>
            <a:r>
              <a:rPr dirty="0" spc="-25"/>
              <a:t> </a:t>
            </a:r>
            <a:r>
              <a:rPr dirty="0"/>
              <a:t>it</a:t>
            </a:r>
            <a:r>
              <a:rPr dirty="0" spc="-40"/>
              <a:t> </a:t>
            </a:r>
            <a:r>
              <a:rPr dirty="0"/>
              <a:t>is</a:t>
            </a:r>
            <a:r>
              <a:rPr dirty="0" spc="-5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Real Estate</a:t>
            </a:r>
            <a:r>
              <a:rPr dirty="0" spc="-55"/>
              <a:t> </a:t>
            </a:r>
            <a:r>
              <a:rPr dirty="0"/>
              <a:t>Investment</a:t>
            </a:r>
            <a:r>
              <a:rPr dirty="0" spc="-114"/>
              <a:t> </a:t>
            </a:r>
            <a:r>
              <a:rPr dirty="0" spc="-10"/>
              <a:t>Trust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legally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classified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REIT,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allowing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exempt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from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federal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corporate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income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tax,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advantage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lost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through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-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merger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2503" y="1100785"/>
            <a:ext cx="48152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classified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as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Real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Estate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Investment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Trust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(REIT)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392758"/>
            <a:ext cx="448691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REITs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enjoy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federal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tax</a:t>
            </a:r>
            <a:r>
              <a:rPr dirty="0" sz="1200" spc="-10">
                <a:latin typeface="Arial MT"/>
                <a:cs typeface="Arial MT"/>
              </a:rPr>
              <a:t> benefits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if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they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follow</a:t>
            </a:r>
            <a:r>
              <a:rPr dirty="0" sz="1200" spc="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few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key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restrictions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7640" y="1100785"/>
            <a:ext cx="374586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simple merger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does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preserve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REIT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status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392758"/>
            <a:ext cx="408686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Equinix’s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favourable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taxation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lost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merger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17640" y="3613784"/>
            <a:ext cx="493712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An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Umbrella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Partnership</a:t>
            </a:r>
            <a:r>
              <a:rPr dirty="0" sz="1300" spc="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REIT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(UPREIT)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preserves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REIT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status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17640" y="3905758"/>
            <a:ext cx="46399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An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UPREIT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structure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allows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seize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control</a:t>
            </a:r>
            <a:r>
              <a:rPr dirty="0" sz="1150" spc="1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indirectly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946903" y="2574035"/>
            <a:ext cx="727075" cy="727075"/>
          </a:xfrm>
          <a:custGeom>
            <a:avLst/>
            <a:gdLst/>
            <a:ahLst/>
            <a:cxnLst/>
            <a:rect l="l" t="t" r="r" b="b"/>
            <a:pathLst>
              <a:path w="727075" h="727075">
                <a:moveTo>
                  <a:pt x="0" y="363474"/>
                </a:moveTo>
                <a:lnTo>
                  <a:pt x="3317" y="314143"/>
                </a:lnTo>
                <a:lnTo>
                  <a:pt x="12980" y="266832"/>
                </a:lnTo>
                <a:lnTo>
                  <a:pt x="28557" y="221974"/>
                </a:lnTo>
                <a:lnTo>
                  <a:pt x="49614" y="180001"/>
                </a:lnTo>
                <a:lnTo>
                  <a:pt x="75720" y="141346"/>
                </a:lnTo>
                <a:lnTo>
                  <a:pt x="106441" y="106441"/>
                </a:lnTo>
                <a:lnTo>
                  <a:pt x="141346" y="75720"/>
                </a:lnTo>
                <a:lnTo>
                  <a:pt x="180001" y="49614"/>
                </a:lnTo>
                <a:lnTo>
                  <a:pt x="221974" y="28557"/>
                </a:lnTo>
                <a:lnTo>
                  <a:pt x="266832" y="12980"/>
                </a:lnTo>
                <a:lnTo>
                  <a:pt x="314143" y="3317"/>
                </a:lnTo>
                <a:lnTo>
                  <a:pt x="363474" y="0"/>
                </a:lnTo>
                <a:lnTo>
                  <a:pt x="412804" y="3317"/>
                </a:lnTo>
                <a:lnTo>
                  <a:pt x="460115" y="12980"/>
                </a:lnTo>
                <a:lnTo>
                  <a:pt x="504973" y="28557"/>
                </a:lnTo>
                <a:lnTo>
                  <a:pt x="546946" y="49614"/>
                </a:lnTo>
                <a:lnTo>
                  <a:pt x="585601" y="75720"/>
                </a:lnTo>
                <a:lnTo>
                  <a:pt x="620506" y="106441"/>
                </a:lnTo>
                <a:lnTo>
                  <a:pt x="651227" y="141346"/>
                </a:lnTo>
                <a:lnTo>
                  <a:pt x="677333" y="180001"/>
                </a:lnTo>
                <a:lnTo>
                  <a:pt x="698390" y="221974"/>
                </a:lnTo>
                <a:lnTo>
                  <a:pt x="713967" y="266832"/>
                </a:lnTo>
                <a:lnTo>
                  <a:pt x="723630" y="314143"/>
                </a:lnTo>
                <a:lnTo>
                  <a:pt x="726948" y="363474"/>
                </a:lnTo>
                <a:lnTo>
                  <a:pt x="723630" y="412804"/>
                </a:lnTo>
                <a:lnTo>
                  <a:pt x="713967" y="460115"/>
                </a:lnTo>
                <a:lnTo>
                  <a:pt x="698390" y="504973"/>
                </a:lnTo>
                <a:lnTo>
                  <a:pt x="677333" y="546946"/>
                </a:lnTo>
                <a:lnTo>
                  <a:pt x="651227" y="585601"/>
                </a:lnTo>
                <a:lnTo>
                  <a:pt x="620506" y="620506"/>
                </a:lnTo>
                <a:lnTo>
                  <a:pt x="585601" y="651227"/>
                </a:lnTo>
                <a:lnTo>
                  <a:pt x="546946" y="677333"/>
                </a:lnTo>
                <a:lnTo>
                  <a:pt x="504973" y="698390"/>
                </a:lnTo>
                <a:lnTo>
                  <a:pt x="460115" y="713967"/>
                </a:lnTo>
                <a:lnTo>
                  <a:pt x="412804" y="723630"/>
                </a:lnTo>
                <a:lnTo>
                  <a:pt x="363474" y="726948"/>
                </a:lnTo>
                <a:lnTo>
                  <a:pt x="314143" y="723630"/>
                </a:lnTo>
                <a:lnTo>
                  <a:pt x="266832" y="713967"/>
                </a:lnTo>
                <a:lnTo>
                  <a:pt x="221974" y="698390"/>
                </a:lnTo>
                <a:lnTo>
                  <a:pt x="180001" y="677333"/>
                </a:lnTo>
                <a:lnTo>
                  <a:pt x="141346" y="651227"/>
                </a:lnTo>
                <a:lnTo>
                  <a:pt x="106441" y="620506"/>
                </a:lnTo>
                <a:lnTo>
                  <a:pt x="75720" y="585601"/>
                </a:lnTo>
                <a:lnTo>
                  <a:pt x="49614" y="546946"/>
                </a:lnTo>
                <a:lnTo>
                  <a:pt x="28557" y="504973"/>
                </a:lnTo>
                <a:lnTo>
                  <a:pt x="12980" y="460115"/>
                </a:lnTo>
                <a:lnTo>
                  <a:pt x="3317" y="412804"/>
                </a:lnTo>
                <a:lnTo>
                  <a:pt x="0" y="363474"/>
                </a:lnTo>
                <a:close/>
              </a:path>
            </a:pathLst>
          </a:custGeom>
          <a:ln w="38100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116195" y="2677744"/>
            <a:ext cx="412115" cy="5137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 b="1">
                <a:latin typeface="Arial"/>
                <a:cs typeface="Arial"/>
              </a:rPr>
              <a:t>&gt;75%</a:t>
            </a:r>
            <a:endParaRPr sz="1200">
              <a:latin typeface="Arial"/>
              <a:cs typeface="Arial"/>
            </a:endParaRPr>
          </a:p>
          <a:p>
            <a:pPr marL="12700" marR="24765" indent="27305">
              <a:lnSpc>
                <a:spcPts val="1190"/>
              </a:lnSpc>
              <a:spcBef>
                <a:spcPts val="70"/>
              </a:spcBef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RE </a:t>
            </a:r>
            <a:r>
              <a:rPr dirty="0" sz="1000" spc="-10">
                <a:latin typeface="Arial MT"/>
                <a:cs typeface="Arial MT"/>
              </a:rPr>
              <a:t>assets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946903" y="4274820"/>
            <a:ext cx="727075" cy="727075"/>
          </a:xfrm>
          <a:custGeom>
            <a:avLst/>
            <a:gdLst/>
            <a:ahLst/>
            <a:cxnLst/>
            <a:rect l="l" t="t" r="r" b="b"/>
            <a:pathLst>
              <a:path w="727075" h="727075">
                <a:moveTo>
                  <a:pt x="0" y="363473"/>
                </a:moveTo>
                <a:lnTo>
                  <a:pt x="3317" y="314143"/>
                </a:lnTo>
                <a:lnTo>
                  <a:pt x="12980" y="266832"/>
                </a:lnTo>
                <a:lnTo>
                  <a:pt x="28557" y="221974"/>
                </a:lnTo>
                <a:lnTo>
                  <a:pt x="49614" y="180001"/>
                </a:lnTo>
                <a:lnTo>
                  <a:pt x="75720" y="141346"/>
                </a:lnTo>
                <a:lnTo>
                  <a:pt x="106441" y="106441"/>
                </a:lnTo>
                <a:lnTo>
                  <a:pt x="141346" y="75720"/>
                </a:lnTo>
                <a:lnTo>
                  <a:pt x="180001" y="49614"/>
                </a:lnTo>
                <a:lnTo>
                  <a:pt x="221974" y="28557"/>
                </a:lnTo>
                <a:lnTo>
                  <a:pt x="266832" y="12980"/>
                </a:lnTo>
                <a:lnTo>
                  <a:pt x="314143" y="3317"/>
                </a:lnTo>
                <a:lnTo>
                  <a:pt x="363474" y="0"/>
                </a:lnTo>
                <a:lnTo>
                  <a:pt x="412804" y="3317"/>
                </a:lnTo>
                <a:lnTo>
                  <a:pt x="460115" y="12980"/>
                </a:lnTo>
                <a:lnTo>
                  <a:pt x="504973" y="28557"/>
                </a:lnTo>
                <a:lnTo>
                  <a:pt x="546946" y="49614"/>
                </a:lnTo>
                <a:lnTo>
                  <a:pt x="585601" y="75720"/>
                </a:lnTo>
                <a:lnTo>
                  <a:pt x="620506" y="106441"/>
                </a:lnTo>
                <a:lnTo>
                  <a:pt x="651227" y="141346"/>
                </a:lnTo>
                <a:lnTo>
                  <a:pt x="677333" y="180001"/>
                </a:lnTo>
                <a:lnTo>
                  <a:pt x="698390" y="221974"/>
                </a:lnTo>
                <a:lnTo>
                  <a:pt x="713967" y="266832"/>
                </a:lnTo>
                <a:lnTo>
                  <a:pt x="723630" y="314143"/>
                </a:lnTo>
                <a:lnTo>
                  <a:pt x="726948" y="363473"/>
                </a:lnTo>
                <a:lnTo>
                  <a:pt x="723630" y="412804"/>
                </a:lnTo>
                <a:lnTo>
                  <a:pt x="713967" y="460115"/>
                </a:lnTo>
                <a:lnTo>
                  <a:pt x="698390" y="504973"/>
                </a:lnTo>
                <a:lnTo>
                  <a:pt x="677333" y="546946"/>
                </a:lnTo>
                <a:lnTo>
                  <a:pt x="651227" y="585601"/>
                </a:lnTo>
                <a:lnTo>
                  <a:pt x="620506" y="620506"/>
                </a:lnTo>
                <a:lnTo>
                  <a:pt x="585601" y="651227"/>
                </a:lnTo>
                <a:lnTo>
                  <a:pt x="546946" y="677333"/>
                </a:lnTo>
                <a:lnTo>
                  <a:pt x="504973" y="698390"/>
                </a:lnTo>
                <a:lnTo>
                  <a:pt x="460115" y="713967"/>
                </a:lnTo>
                <a:lnTo>
                  <a:pt x="412804" y="723630"/>
                </a:lnTo>
                <a:lnTo>
                  <a:pt x="363474" y="726947"/>
                </a:lnTo>
                <a:lnTo>
                  <a:pt x="314143" y="723630"/>
                </a:lnTo>
                <a:lnTo>
                  <a:pt x="266832" y="713967"/>
                </a:lnTo>
                <a:lnTo>
                  <a:pt x="221974" y="698390"/>
                </a:lnTo>
                <a:lnTo>
                  <a:pt x="180001" y="677333"/>
                </a:lnTo>
                <a:lnTo>
                  <a:pt x="141346" y="651227"/>
                </a:lnTo>
                <a:lnTo>
                  <a:pt x="106441" y="620506"/>
                </a:lnTo>
                <a:lnTo>
                  <a:pt x="75720" y="585601"/>
                </a:lnTo>
                <a:lnTo>
                  <a:pt x="49614" y="546946"/>
                </a:lnTo>
                <a:lnTo>
                  <a:pt x="28557" y="504973"/>
                </a:lnTo>
                <a:lnTo>
                  <a:pt x="12980" y="460115"/>
                </a:lnTo>
                <a:lnTo>
                  <a:pt x="3317" y="412804"/>
                </a:lnTo>
                <a:lnTo>
                  <a:pt x="0" y="363473"/>
                </a:lnTo>
                <a:close/>
              </a:path>
            </a:pathLst>
          </a:custGeom>
          <a:ln w="38100">
            <a:solidFill>
              <a:srgbClr val="6D88C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070475" y="4381627"/>
            <a:ext cx="483870" cy="5130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135"/>
              </a:spcBef>
            </a:pPr>
            <a:r>
              <a:rPr dirty="0" sz="1150" spc="-20" b="1">
                <a:latin typeface="Arial"/>
                <a:cs typeface="Arial"/>
              </a:rPr>
              <a:t>&gt;75%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195"/>
              </a:lnSpc>
              <a:spcBef>
                <a:spcPts val="30"/>
              </a:spcBef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gr</a:t>
            </a:r>
            <a:endParaRPr sz="1000">
              <a:latin typeface="Arial MT"/>
              <a:cs typeface="Arial MT"/>
            </a:endParaRPr>
          </a:p>
          <a:p>
            <a:pPr marL="3556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income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630167" y="1892807"/>
            <a:ext cx="727075" cy="731520"/>
          </a:xfrm>
          <a:custGeom>
            <a:avLst/>
            <a:gdLst/>
            <a:ahLst/>
            <a:cxnLst/>
            <a:rect l="l" t="t" r="r" b="b"/>
            <a:pathLst>
              <a:path w="727075" h="731519">
                <a:moveTo>
                  <a:pt x="0" y="365759"/>
                </a:moveTo>
                <a:lnTo>
                  <a:pt x="3317" y="316117"/>
                </a:lnTo>
                <a:lnTo>
                  <a:pt x="12980" y="268507"/>
                </a:lnTo>
                <a:lnTo>
                  <a:pt x="28557" y="223367"/>
                </a:lnTo>
                <a:lnTo>
                  <a:pt x="49614" y="181130"/>
                </a:lnTo>
                <a:lnTo>
                  <a:pt x="75720" y="142232"/>
                </a:lnTo>
                <a:lnTo>
                  <a:pt x="106441" y="107108"/>
                </a:lnTo>
                <a:lnTo>
                  <a:pt x="141346" y="76194"/>
                </a:lnTo>
                <a:lnTo>
                  <a:pt x="180001" y="49925"/>
                </a:lnTo>
                <a:lnTo>
                  <a:pt x="221974" y="28735"/>
                </a:lnTo>
                <a:lnTo>
                  <a:pt x="266832" y="13061"/>
                </a:lnTo>
                <a:lnTo>
                  <a:pt x="314143" y="3337"/>
                </a:lnTo>
                <a:lnTo>
                  <a:pt x="363474" y="0"/>
                </a:lnTo>
                <a:lnTo>
                  <a:pt x="412804" y="3337"/>
                </a:lnTo>
                <a:lnTo>
                  <a:pt x="460115" y="13061"/>
                </a:lnTo>
                <a:lnTo>
                  <a:pt x="504973" y="28735"/>
                </a:lnTo>
                <a:lnTo>
                  <a:pt x="546946" y="49925"/>
                </a:lnTo>
                <a:lnTo>
                  <a:pt x="585601" y="76194"/>
                </a:lnTo>
                <a:lnTo>
                  <a:pt x="620506" y="107108"/>
                </a:lnTo>
                <a:lnTo>
                  <a:pt x="651227" y="142232"/>
                </a:lnTo>
                <a:lnTo>
                  <a:pt x="677333" y="181130"/>
                </a:lnTo>
                <a:lnTo>
                  <a:pt x="698390" y="223367"/>
                </a:lnTo>
                <a:lnTo>
                  <a:pt x="713967" y="268507"/>
                </a:lnTo>
                <a:lnTo>
                  <a:pt x="723630" y="316117"/>
                </a:lnTo>
                <a:lnTo>
                  <a:pt x="726948" y="365759"/>
                </a:lnTo>
                <a:lnTo>
                  <a:pt x="723630" y="415402"/>
                </a:lnTo>
                <a:lnTo>
                  <a:pt x="713967" y="463012"/>
                </a:lnTo>
                <a:lnTo>
                  <a:pt x="698390" y="508152"/>
                </a:lnTo>
                <a:lnTo>
                  <a:pt x="677333" y="550389"/>
                </a:lnTo>
                <a:lnTo>
                  <a:pt x="651227" y="589287"/>
                </a:lnTo>
                <a:lnTo>
                  <a:pt x="620506" y="624411"/>
                </a:lnTo>
                <a:lnTo>
                  <a:pt x="585601" y="655325"/>
                </a:lnTo>
                <a:lnTo>
                  <a:pt x="546946" y="681594"/>
                </a:lnTo>
                <a:lnTo>
                  <a:pt x="504973" y="702784"/>
                </a:lnTo>
                <a:lnTo>
                  <a:pt x="460115" y="718458"/>
                </a:lnTo>
                <a:lnTo>
                  <a:pt x="412804" y="728182"/>
                </a:lnTo>
                <a:lnTo>
                  <a:pt x="363474" y="731519"/>
                </a:lnTo>
                <a:lnTo>
                  <a:pt x="314143" y="728182"/>
                </a:lnTo>
                <a:lnTo>
                  <a:pt x="266832" y="718458"/>
                </a:lnTo>
                <a:lnTo>
                  <a:pt x="221974" y="702784"/>
                </a:lnTo>
                <a:lnTo>
                  <a:pt x="180001" y="681594"/>
                </a:lnTo>
                <a:lnTo>
                  <a:pt x="141346" y="655325"/>
                </a:lnTo>
                <a:lnTo>
                  <a:pt x="106441" y="624411"/>
                </a:lnTo>
                <a:lnTo>
                  <a:pt x="75720" y="589287"/>
                </a:lnTo>
                <a:lnTo>
                  <a:pt x="49614" y="550389"/>
                </a:lnTo>
                <a:lnTo>
                  <a:pt x="28557" y="508152"/>
                </a:lnTo>
                <a:lnTo>
                  <a:pt x="12980" y="463012"/>
                </a:lnTo>
                <a:lnTo>
                  <a:pt x="3317" y="415402"/>
                </a:lnTo>
                <a:lnTo>
                  <a:pt x="0" y="365759"/>
                </a:lnTo>
                <a:close/>
              </a:path>
            </a:pathLst>
          </a:custGeom>
          <a:ln w="38100">
            <a:solidFill>
              <a:srgbClr val="9F9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751834" y="1983181"/>
            <a:ext cx="490220" cy="545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Arial"/>
                <a:cs typeface="Arial"/>
              </a:rPr>
              <a:t>&lt;50%</a:t>
            </a:r>
            <a:endParaRPr sz="1400">
              <a:latin typeface="Arial"/>
              <a:cs typeface="Arial"/>
            </a:endParaRPr>
          </a:p>
          <a:p>
            <a:pPr marL="57785" marR="17145" indent="-36830">
              <a:lnSpc>
                <a:spcPts val="1190"/>
              </a:lnSpc>
              <a:spcBef>
                <a:spcPts val="65"/>
              </a:spcBef>
            </a:pPr>
            <a:r>
              <a:rPr dirty="0" sz="1000" spc="-10">
                <a:latin typeface="Arial MT"/>
                <a:cs typeface="Arial MT"/>
              </a:rPr>
              <a:t>majority owned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3630167" y="4969764"/>
            <a:ext cx="727075" cy="731520"/>
          </a:xfrm>
          <a:custGeom>
            <a:avLst/>
            <a:gdLst/>
            <a:ahLst/>
            <a:cxnLst/>
            <a:rect l="l" t="t" r="r" b="b"/>
            <a:pathLst>
              <a:path w="727075" h="731520">
                <a:moveTo>
                  <a:pt x="0" y="365760"/>
                </a:moveTo>
                <a:lnTo>
                  <a:pt x="3317" y="316117"/>
                </a:lnTo>
                <a:lnTo>
                  <a:pt x="12980" y="268507"/>
                </a:lnTo>
                <a:lnTo>
                  <a:pt x="28557" y="223367"/>
                </a:lnTo>
                <a:lnTo>
                  <a:pt x="49614" y="181130"/>
                </a:lnTo>
                <a:lnTo>
                  <a:pt x="75720" y="142232"/>
                </a:lnTo>
                <a:lnTo>
                  <a:pt x="106441" y="107108"/>
                </a:lnTo>
                <a:lnTo>
                  <a:pt x="141346" y="76194"/>
                </a:lnTo>
                <a:lnTo>
                  <a:pt x="180001" y="49925"/>
                </a:lnTo>
                <a:lnTo>
                  <a:pt x="221974" y="28735"/>
                </a:lnTo>
                <a:lnTo>
                  <a:pt x="266832" y="13061"/>
                </a:lnTo>
                <a:lnTo>
                  <a:pt x="314143" y="3337"/>
                </a:lnTo>
                <a:lnTo>
                  <a:pt x="363474" y="0"/>
                </a:lnTo>
                <a:lnTo>
                  <a:pt x="412804" y="3337"/>
                </a:lnTo>
                <a:lnTo>
                  <a:pt x="460115" y="13061"/>
                </a:lnTo>
                <a:lnTo>
                  <a:pt x="504973" y="28735"/>
                </a:lnTo>
                <a:lnTo>
                  <a:pt x="546946" y="49925"/>
                </a:lnTo>
                <a:lnTo>
                  <a:pt x="585601" y="76194"/>
                </a:lnTo>
                <a:lnTo>
                  <a:pt x="620506" y="107108"/>
                </a:lnTo>
                <a:lnTo>
                  <a:pt x="651227" y="142232"/>
                </a:lnTo>
                <a:lnTo>
                  <a:pt x="677333" y="181130"/>
                </a:lnTo>
                <a:lnTo>
                  <a:pt x="698390" y="223367"/>
                </a:lnTo>
                <a:lnTo>
                  <a:pt x="713967" y="268507"/>
                </a:lnTo>
                <a:lnTo>
                  <a:pt x="723630" y="316117"/>
                </a:lnTo>
                <a:lnTo>
                  <a:pt x="726948" y="365760"/>
                </a:lnTo>
                <a:lnTo>
                  <a:pt x="723630" y="415402"/>
                </a:lnTo>
                <a:lnTo>
                  <a:pt x="713967" y="463012"/>
                </a:lnTo>
                <a:lnTo>
                  <a:pt x="698390" y="508152"/>
                </a:lnTo>
                <a:lnTo>
                  <a:pt x="677333" y="550389"/>
                </a:lnTo>
                <a:lnTo>
                  <a:pt x="651227" y="589287"/>
                </a:lnTo>
                <a:lnTo>
                  <a:pt x="620506" y="624411"/>
                </a:lnTo>
                <a:lnTo>
                  <a:pt x="585601" y="655325"/>
                </a:lnTo>
                <a:lnTo>
                  <a:pt x="546946" y="681594"/>
                </a:lnTo>
                <a:lnTo>
                  <a:pt x="504973" y="702784"/>
                </a:lnTo>
                <a:lnTo>
                  <a:pt x="460115" y="718458"/>
                </a:lnTo>
                <a:lnTo>
                  <a:pt x="412804" y="728182"/>
                </a:lnTo>
                <a:lnTo>
                  <a:pt x="363474" y="731520"/>
                </a:lnTo>
                <a:lnTo>
                  <a:pt x="314143" y="728182"/>
                </a:lnTo>
                <a:lnTo>
                  <a:pt x="266832" y="718458"/>
                </a:lnTo>
                <a:lnTo>
                  <a:pt x="221974" y="702784"/>
                </a:lnTo>
                <a:lnTo>
                  <a:pt x="180001" y="681594"/>
                </a:lnTo>
                <a:lnTo>
                  <a:pt x="141346" y="655325"/>
                </a:lnTo>
                <a:lnTo>
                  <a:pt x="106441" y="624411"/>
                </a:lnTo>
                <a:lnTo>
                  <a:pt x="75720" y="589287"/>
                </a:lnTo>
                <a:lnTo>
                  <a:pt x="49614" y="550389"/>
                </a:lnTo>
                <a:lnTo>
                  <a:pt x="28557" y="508152"/>
                </a:lnTo>
                <a:lnTo>
                  <a:pt x="12980" y="463012"/>
                </a:lnTo>
                <a:lnTo>
                  <a:pt x="3317" y="415402"/>
                </a:lnTo>
                <a:lnTo>
                  <a:pt x="0" y="365760"/>
                </a:lnTo>
                <a:close/>
              </a:path>
            </a:pathLst>
          </a:custGeom>
          <a:ln w="38099">
            <a:solidFill>
              <a:srgbClr val="3B56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3774694" y="5078095"/>
            <a:ext cx="456565" cy="5130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&gt;</a:t>
            </a:r>
            <a:r>
              <a:rPr dirty="0" sz="1150" spc="3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90%</a:t>
            </a:r>
            <a:endParaRPr sz="1150">
              <a:latin typeface="Arial"/>
              <a:cs typeface="Arial"/>
            </a:endParaRPr>
          </a:p>
          <a:p>
            <a:pPr algn="ctr" marR="8255">
              <a:lnSpc>
                <a:spcPts val="1195"/>
              </a:lnSpc>
              <a:spcBef>
                <a:spcPts val="30"/>
              </a:spcBef>
            </a:pPr>
            <a:r>
              <a:rPr dirty="0" sz="1000" spc="-10">
                <a:latin typeface="Arial MT"/>
                <a:cs typeface="Arial MT"/>
              </a:rPr>
              <a:t>payout</a:t>
            </a:r>
            <a:endParaRPr sz="1000">
              <a:latin typeface="Arial MT"/>
              <a:cs typeface="Arial MT"/>
            </a:endParaRPr>
          </a:p>
          <a:p>
            <a:pPr algn="ctr" marR="4445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ratio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072383" y="2605277"/>
            <a:ext cx="1975485" cy="2391410"/>
            <a:chOff x="3072383" y="2605277"/>
            <a:chExt cx="1975485" cy="2391410"/>
          </a:xfrm>
        </p:grpSpPr>
        <p:sp>
          <p:nvSpPr>
            <p:cNvPr id="23" name="object 23" descr=""/>
            <p:cNvSpPr/>
            <p:nvPr/>
          </p:nvSpPr>
          <p:spPr>
            <a:xfrm>
              <a:off x="4014216" y="2866643"/>
              <a:ext cx="1033780" cy="905510"/>
            </a:xfrm>
            <a:custGeom>
              <a:avLst/>
              <a:gdLst/>
              <a:ahLst/>
              <a:cxnLst/>
              <a:rect l="l" t="t" r="r" b="b"/>
              <a:pathLst>
                <a:path w="1033779" h="905510">
                  <a:moveTo>
                    <a:pt x="522478" y="0"/>
                  </a:moveTo>
                  <a:lnTo>
                    <a:pt x="0" y="905255"/>
                  </a:lnTo>
                  <a:lnTo>
                    <a:pt x="1033272" y="905255"/>
                  </a:lnTo>
                  <a:lnTo>
                    <a:pt x="1028446" y="807973"/>
                  </a:lnTo>
                  <a:lnTo>
                    <a:pt x="1022229" y="757695"/>
                  </a:lnTo>
                  <a:lnTo>
                    <a:pt x="1013751" y="708165"/>
                  </a:lnTo>
                  <a:lnTo>
                    <a:pt x="1003065" y="659440"/>
                  </a:lnTo>
                  <a:lnTo>
                    <a:pt x="990228" y="611575"/>
                  </a:lnTo>
                  <a:lnTo>
                    <a:pt x="975292" y="564626"/>
                  </a:lnTo>
                  <a:lnTo>
                    <a:pt x="958313" y="518648"/>
                  </a:lnTo>
                  <a:lnTo>
                    <a:pt x="939346" y="473698"/>
                  </a:lnTo>
                  <a:lnTo>
                    <a:pt x="918445" y="429830"/>
                  </a:lnTo>
                  <a:lnTo>
                    <a:pt x="895665" y="387101"/>
                  </a:lnTo>
                  <a:lnTo>
                    <a:pt x="871061" y="345567"/>
                  </a:lnTo>
                  <a:lnTo>
                    <a:pt x="844687" y="305281"/>
                  </a:lnTo>
                  <a:lnTo>
                    <a:pt x="816597" y="266301"/>
                  </a:lnTo>
                  <a:lnTo>
                    <a:pt x="786848" y="228682"/>
                  </a:lnTo>
                  <a:lnTo>
                    <a:pt x="755492" y="192480"/>
                  </a:lnTo>
                  <a:lnTo>
                    <a:pt x="722586" y="157749"/>
                  </a:lnTo>
                  <a:lnTo>
                    <a:pt x="688183" y="124547"/>
                  </a:lnTo>
                  <a:lnTo>
                    <a:pt x="652339" y="92928"/>
                  </a:lnTo>
                  <a:lnTo>
                    <a:pt x="615107" y="62948"/>
                  </a:lnTo>
                  <a:lnTo>
                    <a:pt x="576543" y="34662"/>
                  </a:lnTo>
                  <a:lnTo>
                    <a:pt x="536701" y="8127"/>
                  </a:lnTo>
                  <a:lnTo>
                    <a:pt x="52247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014216" y="3799331"/>
              <a:ext cx="1033780" cy="905510"/>
            </a:xfrm>
            <a:custGeom>
              <a:avLst/>
              <a:gdLst/>
              <a:ahLst/>
              <a:cxnLst/>
              <a:rect l="l" t="t" r="r" b="b"/>
              <a:pathLst>
                <a:path w="1033779" h="905510">
                  <a:moveTo>
                    <a:pt x="1033272" y="0"/>
                  </a:moveTo>
                  <a:lnTo>
                    <a:pt x="0" y="0"/>
                  </a:lnTo>
                  <a:lnTo>
                    <a:pt x="522478" y="905256"/>
                  </a:lnTo>
                  <a:lnTo>
                    <a:pt x="576543" y="870593"/>
                  </a:lnTo>
                  <a:lnTo>
                    <a:pt x="615107" y="842307"/>
                  </a:lnTo>
                  <a:lnTo>
                    <a:pt x="652339" y="812327"/>
                  </a:lnTo>
                  <a:lnTo>
                    <a:pt x="688183" y="780708"/>
                  </a:lnTo>
                  <a:lnTo>
                    <a:pt x="722586" y="747506"/>
                  </a:lnTo>
                  <a:lnTo>
                    <a:pt x="755492" y="712775"/>
                  </a:lnTo>
                  <a:lnTo>
                    <a:pt x="786848" y="676573"/>
                  </a:lnTo>
                  <a:lnTo>
                    <a:pt x="816597" y="638954"/>
                  </a:lnTo>
                  <a:lnTo>
                    <a:pt x="844687" y="599974"/>
                  </a:lnTo>
                  <a:lnTo>
                    <a:pt x="871061" y="559689"/>
                  </a:lnTo>
                  <a:lnTo>
                    <a:pt x="895665" y="518154"/>
                  </a:lnTo>
                  <a:lnTo>
                    <a:pt x="918445" y="475425"/>
                  </a:lnTo>
                  <a:lnTo>
                    <a:pt x="939346" y="431557"/>
                  </a:lnTo>
                  <a:lnTo>
                    <a:pt x="958313" y="386607"/>
                  </a:lnTo>
                  <a:lnTo>
                    <a:pt x="975292" y="340629"/>
                  </a:lnTo>
                  <a:lnTo>
                    <a:pt x="990228" y="293680"/>
                  </a:lnTo>
                  <a:lnTo>
                    <a:pt x="1003065" y="245815"/>
                  </a:lnTo>
                  <a:lnTo>
                    <a:pt x="1013751" y="197090"/>
                  </a:lnTo>
                  <a:lnTo>
                    <a:pt x="1022229" y="147560"/>
                  </a:lnTo>
                  <a:lnTo>
                    <a:pt x="1028446" y="9728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6D88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70147" y="271576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4" h="1047114">
                  <a:moveTo>
                    <a:pt x="523493" y="0"/>
                  </a:moveTo>
                  <a:lnTo>
                    <a:pt x="469113" y="1394"/>
                  </a:lnTo>
                  <a:lnTo>
                    <a:pt x="415441" y="5533"/>
                  </a:lnTo>
                  <a:lnTo>
                    <a:pt x="362544" y="12347"/>
                  </a:lnTo>
                  <a:lnTo>
                    <a:pt x="310491" y="21770"/>
                  </a:lnTo>
                  <a:lnTo>
                    <a:pt x="259349" y="33734"/>
                  </a:lnTo>
                  <a:lnTo>
                    <a:pt x="209187" y="48170"/>
                  </a:lnTo>
                  <a:lnTo>
                    <a:pt x="160071" y="65011"/>
                  </a:lnTo>
                  <a:lnTo>
                    <a:pt x="112070" y="84189"/>
                  </a:lnTo>
                  <a:lnTo>
                    <a:pt x="65252" y="105637"/>
                  </a:lnTo>
                  <a:lnTo>
                    <a:pt x="19685" y="129286"/>
                  </a:lnTo>
                  <a:lnTo>
                    <a:pt x="0" y="141351"/>
                  </a:lnTo>
                  <a:lnTo>
                    <a:pt x="523493" y="1046988"/>
                  </a:lnTo>
                  <a:lnTo>
                    <a:pt x="1046988" y="141605"/>
                  </a:lnTo>
                  <a:lnTo>
                    <a:pt x="999109" y="114300"/>
                  </a:lnTo>
                  <a:lnTo>
                    <a:pt x="955661" y="93323"/>
                  </a:lnTo>
                  <a:lnTo>
                    <a:pt x="911154" y="74322"/>
                  </a:lnTo>
                  <a:lnTo>
                    <a:pt x="865644" y="57351"/>
                  </a:lnTo>
                  <a:lnTo>
                    <a:pt x="819183" y="42464"/>
                  </a:lnTo>
                  <a:lnTo>
                    <a:pt x="771826" y="29717"/>
                  </a:lnTo>
                  <a:lnTo>
                    <a:pt x="723627" y="19165"/>
                  </a:lnTo>
                  <a:lnTo>
                    <a:pt x="674640" y="10863"/>
                  </a:lnTo>
                  <a:lnTo>
                    <a:pt x="624920" y="4864"/>
                  </a:lnTo>
                  <a:lnTo>
                    <a:pt x="574519" y="1225"/>
                  </a:lnTo>
                  <a:lnTo>
                    <a:pt x="523493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70147" y="3808475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4" h="1047114">
                  <a:moveTo>
                    <a:pt x="523493" y="0"/>
                  </a:moveTo>
                  <a:lnTo>
                    <a:pt x="0" y="905637"/>
                  </a:lnTo>
                  <a:lnTo>
                    <a:pt x="19685" y="917701"/>
                  </a:lnTo>
                  <a:lnTo>
                    <a:pt x="65252" y="941350"/>
                  </a:lnTo>
                  <a:lnTo>
                    <a:pt x="112070" y="962798"/>
                  </a:lnTo>
                  <a:lnTo>
                    <a:pt x="160071" y="981976"/>
                  </a:lnTo>
                  <a:lnTo>
                    <a:pt x="209187" y="998817"/>
                  </a:lnTo>
                  <a:lnTo>
                    <a:pt x="259349" y="1013253"/>
                  </a:lnTo>
                  <a:lnTo>
                    <a:pt x="310491" y="1025217"/>
                  </a:lnTo>
                  <a:lnTo>
                    <a:pt x="362544" y="1034640"/>
                  </a:lnTo>
                  <a:lnTo>
                    <a:pt x="415441" y="1041454"/>
                  </a:lnTo>
                  <a:lnTo>
                    <a:pt x="469113" y="1045593"/>
                  </a:lnTo>
                  <a:lnTo>
                    <a:pt x="523493" y="1046988"/>
                  </a:lnTo>
                  <a:lnTo>
                    <a:pt x="574519" y="1045762"/>
                  </a:lnTo>
                  <a:lnTo>
                    <a:pt x="624920" y="1042123"/>
                  </a:lnTo>
                  <a:lnTo>
                    <a:pt x="674640" y="1036124"/>
                  </a:lnTo>
                  <a:lnTo>
                    <a:pt x="723627" y="1027822"/>
                  </a:lnTo>
                  <a:lnTo>
                    <a:pt x="771826" y="1017269"/>
                  </a:lnTo>
                  <a:lnTo>
                    <a:pt x="819183" y="1004523"/>
                  </a:lnTo>
                  <a:lnTo>
                    <a:pt x="865644" y="989636"/>
                  </a:lnTo>
                  <a:lnTo>
                    <a:pt x="911154" y="972665"/>
                  </a:lnTo>
                  <a:lnTo>
                    <a:pt x="955661" y="953664"/>
                  </a:lnTo>
                  <a:lnTo>
                    <a:pt x="999109" y="932688"/>
                  </a:lnTo>
                  <a:lnTo>
                    <a:pt x="1046988" y="905382"/>
                  </a:lnTo>
                  <a:lnTo>
                    <a:pt x="523493" y="0"/>
                  </a:lnTo>
                  <a:close/>
                </a:path>
              </a:pathLst>
            </a:custGeom>
            <a:solidFill>
              <a:srgbClr val="3B56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072383" y="2862071"/>
              <a:ext cx="1842770" cy="1842770"/>
            </a:xfrm>
            <a:custGeom>
              <a:avLst/>
              <a:gdLst/>
              <a:ahLst/>
              <a:cxnLst/>
              <a:rect l="l" t="t" r="r" b="b"/>
              <a:pathLst>
                <a:path w="1842770" h="1842770">
                  <a:moveTo>
                    <a:pt x="921257" y="0"/>
                  </a:moveTo>
                  <a:lnTo>
                    <a:pt x="873853" y="1198"/>
                  </a:lnTo>
                  <a:lnTo>
                    <a:pt x="827070" y="4756"/>
                  </a:lnTo>
                  <a:lnTo>
                    <a:pt x="780967" y="10615"/>
                  </a:lnTo>
                  <a:lnTo>
                    <a:pt x="735602" y="18718"/>
                  </a:lnTo>
                  <a:lnTo>
                    <a:pt x="691032" y="29005"/>
                  </a:lnTo>
                  <a:lnTo>
                    <a:pt x="647316" y="41420"/>
                  </a:lnTo>
                  <a:lnTo>
                    <a:pt x="604512" y="55905"/>
                  </a:lnTo>
                  <a:lnTo>
                    <a:pt x="562677" y="72401"/>
                  </a:lnTo>
                  <a:lnTo>
                    <a:pt x="521869" y="90851"/>
                  </a:lnTo>
                  <a:lnTo>
                    <a:pt x="482147" y="111197"/>
                  </a:lnTo>
                  <a:lnTo>
                    <a:pt x="443567" y="133381"/>
                  </a:lnTo>
                  <a:lnTo>
                    <a:pt x="406189" y="157345"/>
                  </a:lnTo>
                  <a:lnTo>
                    <a:pt x="370069" y="183031"/>
                  </a:lnTo>
                  <a:lnTo>
                    <a:pt x="335266" y="210381"/>
                  </a:lnTo>
                  <a:lnTo>
                    <a:pt x="301838" y="239338"/>
                  </a:lnTo>
                  <a:lnTo>
                    <a:pt x="269843" y="269843"/>
                  </a:lnTo>
                  <a:lnTo>
                    <a:pt x="239338" y="301838"/>
                  </a:lnTo>
                  <a:lnTo>
                    <a:pt x="210381" y="335266"/>
                  </a:lnTo>
                  <a:lnTo>
                    <a:pt x="183031" y="370069"/>
                  </a:lnTo>
                  <a:lnTo>
                    <a:pt x="157345" y="406189"/>
                  </a:lnTo>
                  <a:lnTo>
                    <a:pt x="133381" y="443567"/>
                  </a:lnTo>
                  <a:lnTo>
                    <a:pt x="111197" y="482147"/>
                  </a:lnTo>
                  <a:lnTo>
                    <a:pt x="90851" y="521869"/>
                  </a:lnTo>
                  <a:lnTo>
                    <a:pt x="72401" y="562677"/>
                  </a:lnTo>
                  <a:lnTo>
                    <a:pt x="55905" y="604512"/>
                  </a:lnTo>
                  <a:lnTo>
                    <a:pt x="41420" y="647316"/>
                  </a:lnTo>
                  <a:lnTo>
                    <a:pt x="29005" y="691032"/>
                  </a:lnTo>
                  <a:lnTo>
                    <a:pt x="18718" y="735602"/>
                  </a:lnTo>
                  <a:lnTo>
                    <a:pt x="10615" y="780967"/>
                  </a:lnTo>
                  <a:lnTo>
                    <a:pt x="4756" y="827070"/>
                  </a:lnTo>
                  <a:lnTo>
                    <a:pt x="1198" y="873853"/>
                  </a:lnTo>
                  <a:lnTo>
                    <a:pt x="0" y="921257"/>
                  </a:lnTo>
                  <a:lnTo>
                    <a:pt x="1198" y="968662"/>
                  </a:lnTo>
                  <a:lnTo>
                    <a:pt x="4756" y="1015445"/>
                  </a:lnTo>
                  <a:lnTo>
                    <a:pt x="10615" y="1061548"/>
                  </a:lnTo>
                  <a:lnTo>
                    <a:pt x="18718" y="1106913"/>
                  </a:lnTo>
                  <a:lnTo>
                    <a:pt x="29005" y="1151483"/>
                  </a:lnTo>
                  <a:lnTo>
                    <a:pt x="41420" y="1195199"/>
                  </a:lnTo>
                  <a:lnTo>
                    <a:pt x="55905" y="1238003"/>
                  </a:lnTo>
                  <a:lnTo>
                    <a:pt x="72401" y="1279838"/>
                  </a:lnTo>
                  <a:lnTo>
                    <a:pt x="90851" y="1320646"/>
                  </a:lnTo>
                  <a:lnTo>
                    <a:pt x="111197" y="1360368"/>
                  </a:lnTo>
                  <a:lnTo>
                    <a:pt x="133381" y="1398948"/>
                  </a:lnTo>
                  <a:lnTo>
                    <a:pt x="157345" y="1436326"/>
                  </a:lnTo>
                  <a:lnTo>
                    <a:pt x="183031" y="1472446"/>
                  </a:lnTo>
                  <a:lnTo>
                    <a:pt x="210381" y="1507249"/>
                  </a:lnTo>
                  <a:lnTo>
                    <a:pt x="239338" y="1540677"/>
                  </a:lnTo>
                  <a:lnTo>
                    <a:pt x="269843" y="1572672"/>
                  </a:lnTo>
                  <a:lnTo>
                    <a:pt x="301838" y="1603177"/>
                  </a:lnTo>
                  <a:lnTo>
                    <a:pt x="335266" y="1632134"/>
                  </a:lnTo>
                  <a:lnTo>
                    <a:pt x="370069" y="1659484"/>
                  </a:lnTo>
                  <a:lnTo>
                    <a:pt x="406189" y="1685170"/>
                  </a:lnTo>
                  <a:lnTo>
                    <a:pt x="443567" y="1709134"/>
                  </a:lnTo>
                  <a:lnTo>
                    <a:pt x="482147" y="1731318"/>
                  </a:lnTo>
                  <a:lnTo>
                    <a:pt x="521869" y="1751664"/>
                  </a:lnTo>
                  <a:lnTo>
                    <a:pt x="562677" y="1770114"/>
                  </a:lnTo>
                  <a:lnTo>
                    <a:pt x="604512" y="1786610"/>
                  </a:lnTo>
                  <a:lnTo>
                    <a:pt x="647316" y="1801095"/>
                  </a:lnTo>
                  <a:lnTo>
                    <a:pt x="691032" y="1813510"/>
                  </a:lnTo>
                  <a:lnTo>
                    <a:pt x="735602" y="1823797"/>
                  </a:lnTo>
                  <a:lnTo>
                    <a:pt x="780967" y="1831900"/>
                  </a:lnTo>
                  <a:lnTo>
                    <a:pt x="827070" y="1837759"/>
                  </a:lnTo>
                  <a:lnTo>
                    <a:pt x="873853" y="1841317"/>
                  </a:lnTo>
                  <a:lnTo>
                    <a:pt x="921257" y="1842515"/>
                  </a:lnTo>
                  <a:lnTo>
                    <a:pt x="968662" y="1841317"/>
                  </a:lnTo>
                  <a:lnTo>
                    <a:pt x="1015445" y="1837759"/>
                  </a:lnTo>
                  <a:lnTo>
                    <a:pt x="1061548" y="1831900"/>
                  </a:lnTo>
                  <a:lnTo>
                    <a:pt x="1106913" y="1823797"/>
                  </a:lnTo>
                  <a:lnTo>
                    <a:pt x="1151483" y="1813510"/>
                  </a:lnTo>
                  <a:lnTo>
                    <a:pt x="1195199" y="1801095"/>
                  </a:lnTo>
                  <a:lnTo>
                    <a:pt x="1238003" y="1786610"/>
                  </a:lnTo>
                  <a:lnTo>
                    <a:pt x="1279838" y="1770114"/>
                  </a:lnTo>
                  <a:lnTo>
                    <a:pt x="1320646" y="1751664"/>
                  </a:lnTo>
                  <a:lnTo>
                    <a:pt x="1360368" y="1731318"/>
                  </a:lnTo>
                  <a:lnTo>
                    <a:pt x="1398948" y="1709134"/>
                  </a:lnTo>
                  <a:lnTo>
                    <a:pt x="1436326" y="1685170"/>
                  </a:lnTo>
                  <a:lnTo>
                    <a:pt x="1472446" y="1659484"/>
                  </a:lnTo>
                  <a:lnTo>
                    <a:pt x="1507249" y="1632134"/>
                  </a:lnTo>
                  <a:lnTo>
                    <a:pt x="1540677" y="1603177"/>
                  </a:lnTo>
                  <a:lnTo>
                    <a:pt x="1572672" y="1572672"/>
                  </a:lnTo>
                  <a:lnTo>
                    <a:pt x="1603177" y="1540677"/>
                  </a:lnTo>
                  <a:lnTo>
                    <a:pt x="1632134" y="1507249"/>
                  </a:lnTo>
                  <a:lnTo>
                    <a:pt x="1659484" y="1472446"/>
                  </a:lnTo>
                  <a:lnTo>
                    <a:pt x="1685170" y="1436326"/>
                  </a:lnTo>
                  <a:lnTo>
                    <a:pt x="1709134" y="1398948"/>
                  </a:lnTo>
                  <a:lnTo>
                    <a:pt x="1731318" y="1360368"/>
                  </a:lnTo>
                  <a:lnTo>
                    <a:pt x="1751664" y="1320646"/>
                  </a:lnTo>
                  <a:lnTo>
                    <a:pt x="1770114" y="1279838"/>
                  </a:lnTo>
                  <a:lnTo>
                    <a:pt x="1786610" y="1238003"/>
                  </a:lnTo>
                  <a:lnTo>
                    <a:pt x="1801095" y="1195199"/>
                  </a:lnTo>
                  <a:lnTo>
                    <a:pt x="1813510" y="1151483"/>
                  </a:lnTo>
                  <a:lnTo>
                    <a:pt x="1823797" y="1106913"/>
                  </a:lnTo>
                  <a:lnTo>
                    <a:pt x="1831900" y="1061548"/>
                  </a:lnTo>
                  <a:lnTo>
                    <a:pt x="1837759" y="1015445"/>
                  </a:lnTo>
                  <a:lnTo>
                    <a:pt x="1841317" y="968662"/>
                  </a:lnTo>
                  <a:lnTo>
                    <a:pt x="1842516" y="921257"/>
                  </a:lnTo>
                  <a:lnTo>
                    <a:pt x="1841317" y="873853"/>
                  </a:lnTo>
                  <a:lnTo>
                    <a:pt x="1837759" y="827070"/>
                  </a:lnTo>
                  <a:lnTo>
                    <a:pt x="1831900" y="780967"/>
                  </a:lnTo>
                  <a:lnTo>
                    <a:pt x="1823797" y="735602"/>
                  </a:lnTo>
                  <a:lnTo>
                    <a:pt x="1813510" y="691032"/>
                  </a:lnTo>
                  <a:lnTo>
                    <a:pt x="1801095" y="647316"/>
                  </a:lnTo>
                  <a:lnTo>
                    <a:pt x="1786610" y="604512"/>
                  </a:lnTo>
                  <a:lnTo>
                    <a:pt x="1770114" y="562677"/>
                  </a:lnTo>
                  <a:lnTo>
                    <a:pt x="1751664" y="521869"/>
                  </a:lnTo>
                  <a:lnTo>
                    <a:pt x="1731318" y="482147"/>
                  </a:lnTo>
                  <a:lnTo>
                    <a:pt x="1709134" y="443567"/>
                  </a:lnTo>
                  <a:lnTo>
                    <a:pt x="1685170" y="406189"/>
                  </a:lnTo>
                  <a:lnTo>
                    <a:pt x="1659484" y="370069"/>
                  </a:lnTo>
                  <a:lnTo>
                    <a:pt x="1632134" y="335266"/>
                  </a:lnTo>
                  <a:lnTo>
                    <a:pt x="1603177" y="301838"/>
                  </a:lnTo>
                  <a:lnTo>
                    <a:pt x="1572672" y="269843"/>
                  </a:lnTo>
                  <a:lnTo>
                    <a:pt x="1540677" y="239338"/>
                  </a:lnTo>
                  <a:lnTo>
                    <a:pt x="1507249" y="210381"/>
                  </a:lnTo>
                  <a:lnTo>
                    <a:pt x="1472446" y="183031"/>
                  </a:lnTo>
                  <a:lnTo>
                    <a:pt x="1436326" y="157345"/>
                  </a:lnTo>
                  <a:lnTo>
                    <a:pt x="1398948" y="133381"/>
                  </a:lnTo>
                  <a:lnTo>
                    <a:pt x="1360368" y="111197"/>
                  </a:lnTo>
                  <a:lnTo>
                    <a:pt x="1320646" y="90851"/>
                  </a:lnTo>
                  <a:lnTo>
                    <a:pt x="1279838" y="72401"/>
                  </a:lnTo>
                  <a:lnTo>
                    <a:pt x="1238003" y="55905"/>
                  </a:lnTo>
                  <a:lnTo>
                    <a:pt x="1195199" y="41420"/>
                  </a:lnTo>
                  <a:lnTo>
                    <a:pt x="1151483" y="29005"/>
                  </a:lnTo>
                  <a:lnTo>
                    <a:pt x="1106913" y="18718"/>
                  </a:lnTo>
                  <a:lnTo>
                    <a:pt x="1061548" y="10615"/>
                  </a:lnTo>
                  <a:lnTo>
                    <a:pt x="1015445" y="4756"/>
                  </a:lnTo>
                  <a:lnTo>
                    <a:pt x="968662" y="1198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991355" y="2624327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w="0" h="140335">
                  <a:moveTo>
                    <a:pt x="0" y="0"/>
                  </a:moveTo>
                  <a:lnTo>
                    <a:pt x="0" y="139954"/>
                  </a:lnTo>
                </a:path>
              </a:pathLst>
            </a:custGeom>
            <a:ln w="38100">
              <a:solidFill>
                <a:srgbClr val="9F9F9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991355" y="4837176"/>
              <a:ext cx="0" cy="140335"/>
            </a:xfrm>
            <a:custGeom>
              <a:avLst/>
              <a:gdLst/>
              <a:ahLst/>
              <a:cxnLst/>
              <a:rect l="l" t="t" r="r" b="b"/>
              <a:pathLst>
                <a:path w="0" h="140335">
                  <a:moveTo>
                    <a:pt x="0" y="0"/>
                  </a:moveTo>
                  <a:lnTo>
                    <a:pt x="0" y="139954"/>
                  </a:lnTo>
                </a:path>
              </a:pathLst>
            </a:custGeom>
            <a:ln w="38100">
              <a:solidFill>
                <a:srgbClr val="3B56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50891" y="3118104"/>
              <a:ext cx="140335" cy="106680"/>
            </a:xfrm>
            <a:custGeom>
              <a:avLst/>
              <a:gdLst/>
              <a:ahLst/>
              <a:cxnLst/>
              <a:rect l="l" t="t" r="r" b="b"/>
              <a:pathLst>
                <a:path w="140335" h="106680">
                  <a:moveTo>
                    <a:pt x="140335" y="0"/>
                  </a:moveTo>
                  <a:lnTo>
                    <a:pt x="0" y="106553"/>
                  </a:lnTo>
                </a:path>
              </a:pathLst>
            </a:custGeom>
            <a:ln w="381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50891" y="4343400"/>
              <a:ext cx="140335" cy="106680"/>
            </a:xfrm>
            <a:custGeom>
              <a:avLst/>
              <a:gdLst/>
              <a:ahLst/>
              <a:cxnLst/>
              <a:rect l="l" t="t" r="r" b="b"/>
              <a:pathLst>
                <a:path w="140335" h="106679">
                  <a:moveTo>
                    <a:pt x="140335" y="10655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D88C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4991" y="3401568"/>
              <a:ext cx="1252727" cy="608076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622503" y="1878279"/>
            <a:ext cx="2560955" cy="2389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dirty="0" sz="1000" b="1">
                <a:latin typeface="Arial"/>
                <a:cs typeface="Arial"/>
              </a:rPr>
              <a:t>Asset</a:t>
            </a:r>
            <a:r>
              <a:rPr dirty="0" sz="1000" spc="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and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Income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Composition</a:t>
            </a:r>
            <a:endParaRPr sz="1000">
              <a:latin typeface="Arial"/>
              <a:cs typeface="Arial"/>
            </a:endParaRPr>
          </a:p>
          <a:p>
            <a:pPr marL="12700" marR="14604">
              <a:lnSpc>
                <a:spcPts val="1220"/>
              </a:lnSpc>
              <a:spcBef>
                <a:spcPts val="20"/>
              </a:spcBef>
            </a:pP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least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75%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assets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must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or </a:t>
            </a:r>
            <a:r>
              <a:rPr dirty="0" sz="1000" spc="-10">
                <a:latin typeface="Arial MT"/>
                <a:cs typeface="Arial MT"/>
              </a:rPr>
              <a:t>invested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estate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well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over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75%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50"/>
              </a:lnSpc>
            </a:pPr>
            <a:r>
              <a:rPr dirty="0" sz="1000">
                <a:latin typeface="Arial MT"/>
                <a:cs typeface="Arial MT"/>
              </a:rPr>
              <a:t>gross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income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must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stem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real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estate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  <a:spcBef>
                <a:spcPts val="600"/>
              </a:spcBef>
            </a:pPr>
            <a:r>
              <a:rPr dirty="0" sz="1000" b="1">
                <a:latin typeface="Arial"/>
                <a:cs typeface="Arial"/>
              </a:rPr>
              <a:t>Income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Distribution</a:t>
            </a:r>
            <a:endParaRPr sz="1000">
              <a:latin typeface="Arial"/>
              <a:cs typeface="Arial"/>
            </a:endParaRPr>
          </a:p>
          <a:p>
            <a:pPr marL="12700" marR="10160">
              <a:lnSpc>
                <a:spcPts val="1230"/>
              </a:lnSpc>
              <a:spcBef>
                <a:spcPts val="10"/>
              </a:spcBef>
            </a:pPr>
            <a:r>
              <a:rPr dirty="0" sz="1000" spc="-10">
                <a:latin typeface="Arial MT"/>
                <a:cs typeface="Arial MT"/>
              </a:rPr>
              <a:t>Mandatory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distribution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least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90%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taxable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income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shareholders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dividends.</a:t>
            </a:r>
            <a:endParaRPr sz="1000">
              <a:latin typeface="Arial MT"/>
              <a:cs typeface="Arial MT"/>
            </a:endParaRPr>
          </a:p>
          <a:p>
            <a:pPr marL="12700" marR="79375">
              <a:lnSpc>
                <a:spcPct val="100099"/>
              </a:lnSpc>
              <a:spcBef>
                <a:spcPts val="550"/>
              </a:spcBef>
            </a:pPr>
            <a:r>
              <a:rPr dirty="0" sz="1000" b="1">
                <a:latin typeface="Arial"/>
                <a:cs typeface="Arial"/>
              </a:rPr>
              <a:t>Structural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and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Ownership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Requirements </a:t>
            </a:r>
            <a:r>
              <a:rPr dirty="0" sz="1000">
                <a:latin typeface="Arial MT"/>
                <a:cs typeface="Arial MT"/>
              </a:rPr>
              <a:t>Must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qualified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entity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(corporation,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trust,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association)</a:t>
            </a:r>
            <a:r>
              <a:rPr dirty="0" sz="1000">
                <a:latin typeface="Arial MT"/>
                <a:cs typeface="Arial MT"/>
              </a:rPr>
              <a:t> with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more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than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50%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shares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held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five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or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fewer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individuals.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ts val="1195"/>
              </a:lnSpc>
              <a:spcBef>
                <a:spcPts val="600"/>
              </a:spcBef>
            </a:pPr>
            <a:r>
              <a:rPr dirty="0" sz="1000" b="1">
                <a:latin typeface="Arial"/>
                <a:cs typeface="Arial"/>
              </a:rPr>
              <a:t>Tax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Status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and</a:t>
            </a:r>
            <a:r>
              <a:rPr dirty="0" sz="1000" spc="-10" b="1">
                <a:latin typeface="Arial"/>
                <a:cs typeface="Arial"/>
              </a:rPr>
              <a:t> Compliance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90"/>
              </a:lnSpc>
              <a:spcBef>
                <a:spcPts val="45"/>
              </a:spcBef>
            </a:pPr>
            <a:r>
              <a:rPr dirty="0" sz="1000">
                <a:latin typeface="Arial MT"/>
                <a:cs typeface="Arial MT"/>
              </a:rPr>
              <a:t>Must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elect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status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adhere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specific </a:t>
            </a:r>
            <a:r>
              <a:rPr dirty="0" sz="1000">
                <a:latin typeface="Arial MT"/>
                <a:cs typeface="Arial MT"/>
              </a:rPr>
              <a:t>tax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filing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operational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regulations.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24077" y="4383785"/>
            <a:ext cx="2448560" cy="239395"/>
            <a:chOff x="624077" y="4383785"/>
            <a:chExt cx="2448560" cy="239395"/>
          </a:xfrm>
        </p:grpSpPr>
        <p:sp>
          <p:nvSpPr>
            <p:cNvPr id="35" name="object 35" descr=""/>
            <p:cNvSpPr/>
            <p:nvPr/>
          </p:nvSpPr>
          <p:spPr>
            <a:xfrm>
              <a:off x="624077" y="4491989"/>
              <a:ext cx="2448560" cy="0"/>
            </a:xfrm>
            <a:custGeom>
              <a:avLst/>
              <a:gdLst/>
              <a:ahLst/>
              <a:cxnLst/>
              <a:rect l="l" t="t" r="r" b="b"/>
              <a:pathLst>
                <a:path w="2448560" h="0">
                  <a:moveTo>
                    <a:pt x="0" y="0"/>
                  </a:moveTo>
                  <a:lnTo>
                    <a:pt x="244805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48740" y="4402835"/>
              <a:ext cx="1033780" cy="201295"/>
            </a:xfrm>
            <a:custGeom>
              <a:avLst/>
              <a:gdLst/>
              <a:ahLst/>
              <a:cxnLst/>
              <a:rect l="l" t="t" r="r" b="b"/>
              <a:pathLst>
                <a:path w="1033780" h="201295">
                  <a:moveTo>
                    <a:pt x="1033272" y="0"/>
                  </a:moveTo>
                  <a:lnTo>
                    <a:pt x="0" y="0"/>
                  </a:lnTo>
                  <a:lnTo>
                    <a:pt x="516635" y="201168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348740" y="4402835"/>
              <a:ext cx="1033780" cy="201295"/>
            </a:xfrm>
            <a:custGeom>
              <a:avLst/>
              <a:gdLst/>
              <a:ahLst/>
              <a:cxnLst/>
              <a:rect l="l" t="t" r="r" b="b"/>
              <a:pathLst>
                <a:path w="1033780" h="201295">
                  <a:moveTo>
                    <a:pt x="1033272" y="0"/>
                  </a:moveTo>
                  <a:lnTo>
                    <a:pt x="516635" y="201168"/>
                  </a:lnTo>
                  <a:lnTo>
                    <a:pt x="0" y="0"/>
                  </a:lnTo>
                  <a:lnTo>
                    <a:pt x="1033272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621791" y="4704588"/>
            <a:ext cx="2482850" cy="462280"/>
          </a:xfrm>
          <a:prstGeom prst="rect">
            <a:avLst/>
          </a:prstGeom>
          <a:ln w="9525">
            <a:solidFill>
              <a:srgbClr val="374662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20"/>
              </a:spcBef>
            </a:pPr>
            <a:r>
              <a:rPr dirty="0" sz="1200" spc="-10">
                <a:latin typeface="Arial MT"/>
                <a:cs typeface="Arial MT"/>
              </a:rPr>
              <a:t>Exemption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from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federal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corporate</a:t>
            </a:r>
            <a:endParaRPr sz="1200">
              <a:latin typeface="Arial MT"/>
              <a:cs typeface="Arial MT"/>
            </a:endParaRPr>
          </a:p>
          <a:p>
            <a:pPr marL="121285">
              <a:lnSpc>
                <a:spcPct val="100000"/>
              </a:lnSpc>
              <a:spcBef>
                <a:spcPts val="55"/>
              </a:spcBef>
            </a:pPr>
            <a:r>
              <a:rPr dirty="0" sz="1150">
                <a:latin typeface="Arial MT"/>
                <a:cs typeface="Arial MT"/>
              </a:rPr>
              <a:t>income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tax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if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classified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as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REIT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21791" y="5262371"/>
            <a:ext cx="2482850" cy="46228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dirty="0" sz="120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merger,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150" spc="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15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qualify</a:t>
            </a:r>
            <a:r>
              <a:rPr dirty="0" sz="1150" spc="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1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REIT!</a:t>
            </a:r>
            <a:endParaRPr sz="11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609333" y="4396866"/>
            <a:ext cx="2834640" cy="15290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40029" marR="307975" indent="-227329">
              <a:lnSpc>
                <a:spcPct val="90100"/>
              </a:lnSpc>
              <a:spcBef>
                <a:spcPts val="22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UPREIT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transaction,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Equinix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would </a:t>
            </a:r>
            <a:r>
              <a:rPr dirty="0" sz="1000" spc="-20">
                <a:latin typeface="Arial MT"/>
                <a:cs typeface="Arial MT"/>
              </a:rPr>
              <a:t>	</a:t>
            </a:r>
            <a:r>
              <a:rPr dirty="0" sz="1000">
                <a:latin typeface="Arial MT"/>
                <a:cs typeface="Arial MT"/>
              </a:rPr>
              <a:t>contribute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assets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partnership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in </a:t>
            </a:r>
            <a:r>
              <a:rPr dirty="0" sz="1000" spc="-25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exchange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partnership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units.</a:t>
            </a:r>
            <a:endParaRPr sz="1000">
              <a:latin typeface="Arial MT"/>
              <a:cs typeface="Arial MT"/>
            </a:endParaRPr>
          </a:p>
          <a:p>
            <a:pPr marL="240029" indent="-227329">
              <a:lnSpc>
                <a:spcPts val="1140"/>
              </a:lnSpc>
              <a:spcBef>
                <a:spcPts val="850"/>
              </a:spcBef>
              <a:buAutoNum type="arabicPeriod"/>
              <a:tabLst>
                <a:tab pos="240029" algn="l"/>
              </a:tabLst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would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acquire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control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Equinix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indirectly</a:t>
            </a:r>
            <a:endParaRPr sz="1000">
              <a:latin typeface="Arial MT"/>
              <a:cs typeface="Arial MT"/>
            </a:endParaRPr>
          </a:p>
          <a:p>
            <a:pPr marL="241300">
              <a:lnSpc>
                <a:spcPts val="1140"/>
              </a:lnSpc>
            </a:pPr>
            <a:r>
              <a:rPr dirty="0" sz="1000">
                <a:latin typeface="Arial MT"/>
                <a:cs typeface="Arial MT"/>
              </a:rPr>
              <a:t>by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purchasing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these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partnership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units.</a:t>
            </a:r>
            <a:endParaRPr sz="1000">
              <a:latin typeface="Arial MT"/>
              <a:cs typeface="Arial MT"/>
            </a:endParaRPr>
          </a:p>
          <a:p>
            <a:pPr marL="240029" marR="5715" indent="-227329">
              <a:lnSpc>
                <a:spcPct val="90100"/>
              </a:lnSpc>
              <a:spcBef>
                <a:spcPts val="1010"/>
              </a:spcBef>
              <a:buAutoNum type="arabicPeriod" startAt="3"/>
              <a:tabLst>
                <a:tab pos="241300" algn="l"/>
              </a:tabLst>
            </a:pPr>
            <a:r>
              <a:rPr dirty="0" sz="1000">
                <a:latin typeface="Arial MT"/>
                <a:cs typeface="Arial MT"/>
              </a:rPr>
              <a:t>This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structure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allows</a:t>
            </a:r>
            <a:r>
              <a:rPr dirty="0" sz="1000" spc="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operate </a:t>
            </a:r>
            <a:r>
              <a:rPr dirty="0" sz="1000" spc="-10">
                <a:latin typeface="Arial MT"/>
                <a:cs typeface="Arial MT"/>
              </a:rPr>
              <a:t>	</a:t>
            </a:r>
            <a:r>
              <a:rPr dirty="0" sz="1000">
                <a:latin typeface="Arial MT"/>
                <a:cs typeface="Arial MT"/>
              </a:rPr>
              <a:t>within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larger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corporate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structure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while </a:t>
            </a:r>
            <a:r>
              <a:rPr dirty="0" sz="1000" spc="-20">
                <a:latin typeface="Arial MT"/>
                <a:cs typeface="Arial MT"/>
              </a:rPr>
              <a:t>	</a:t>
            </a:r>
            <a:r>
              <a:rPr dirty="0" sz="1000">
                <a:latin typeface="Arial MT"/>
                <a:cs typeface="Arial MT"/>
              </a:rPr>
              <a:t>maintaining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tax-</a:t>
            </a:r>
            <a:r>
              <a:rPr dirty="0" sz="1000">
                <a:latin typeface="Arial MT"/>
                <a:cs typeface="Arial MT"/>
              </a:rPr>
              <a:t>exempt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status,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REIT </a:t>
            </a:r>
            <a:r>
              <a:rPr dirty="0" sz="1000" spc="-20">
                <a:latin typeface="Arial MT"/>
                <a:cs typeface="Arial MT"/>
              </a:rPr>
              <a:t>	</a:t>
            </a:r>
            <a:r>
              <a:rPr dirty="0" sz="1000">
                <a:latin typeface="Arial MT"/>
                <a:cs typeface="Arial MT"/>
              </a:rPr>
              <a:t>itself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does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not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directly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merge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into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acquirer.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9582911" y="4878323"/>
            <a:ext cx="1458595" cy="251460"/>
          </a:xfrm>
          <a:custGeom>
            <a:avLst/>
            <a:gdLst/>
            <a:ahLst/>
            <a:cxnLst/>
            <a:rect l="l" t="t" r="r" b="b"/>
            <a:pathLst>
              <a:path w="1458595" h="251460">
                <a:moveTo>
                  <a:pt x="1458468" y="0"/>
                </a:moveTo>
                <a:lnTo>
                  <a:pt x="0" y="0"/>
                </a:lnTo>
                <a:lnTo>
                  <a:pt x="0" y="251459"/>
                </a:lnTo>
                <a:lnTo>
                  <a:pt x="1458468" y="251459"/>
                </a:lnTo>
                <a:lnTo>
                  <a:pt x="145846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9582911" y="4908626"/>
            <a:ext cx="145859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95"/>
              </a:spcBef>
            </a:pPr>
            <a:r>
              <a:rPr dirty="0" sz="1050">
                <a:latin typeface="Arial MT"/>
                <a:cs typeface="Arial MT"/>
              </a:rPr>
              <a:t>Umbrella</a:t>
            </a:r>
            <a:r>
              <a:rPr dirty="0" sz="1050" spc="-6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Partnership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9582911" y="4384547"/>
            <a:ext cx="1458595" cy="1015365"/>
            <a:chOff x="9582911" y="4384547"/>
            <a:chExt cx="1458595" cy="1015365"/>
          </a:xfrm>
        </p:grpSpPr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099" y="4384547"/>
              <a:ext cx="745235" cy="274319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582911" y="5138927"/>
              <a:ext cx="1458595" cy="260985"/>
            </a:xfrm>
            <a:custGeom>
              <a:avLst/>
              <a:gdLst/>
              <a:ahLst/>
              <a:cxnLst/>
              <a:rect l="l" t="t" r="r" b="b"/>
              <a:pathLst>
                <a:path w="1458595" h="260985">
                  <a:moveTo>
                    <a:pt x="1458468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1458468" y="260604"/>
                  </a:lnTo>
                  <a:lnTo>
                    <a:pt x="145846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9582911" y="5173421"/>
            <a:ext cx="1458595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3370">
              <a:lnSpc>
                <a:spcPct val="100000"/>
              </a:lnSpc>
              <a:spcBef>
                <a:spcPts val="95"/>
              </a:spcBef>
            </a:pPr>
            <a:r>
              <a:rPr dirty="0" sz="1050">
                <a:latin typeface="Arial MT"/>
                <a:cs typeface="Arial MT"/>
              </a:rPr>
              <a:t>Equinix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Assets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8207" y="5637276"/>
            <a:ext cx="772668" cy="370331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9934956" y="5490971"/>
            <a:ext cx="759460" cy="512445"/>
            <a:chOff x="9934956" y="5490971"/>
            <a:chExt cx="759460" cy="512445"/>
          </a:xfrm>
        </p:grpSpPr>
        <p:sp>
          <p:nvSpPr>
            <p:cNvPr id="49" name="object 49" descr=""/>
            <p:cNvSpPr/>
            <p:nvPr/>
          </p:nvSpPr>
          <p:spPr>
            <a:xfrm>
              <a:off x="9934956" y="5490971"/>
              <a:ext cx="754380" cy="512445"/>
            </a:xfrm>
            <a:custGeom>
              <a:avLst/>
              <a:gdLst/>
              <a:ahLst/>
              <a:cxnLst/>
              <a:rect l="l" t="t" r="r" b="b"/>
              <a:pathLst>
                <a:path w="754379" h="512445">
                  <a:moveTo>
                    <a:pt x="63753" y="0"/>
                  </a:moveTo>
                  <a:lnTo>
                    <a:pt x="0" y="195732"/>
                  </a:lnTo>
                  <a:lnTo>
                    <a:pt x="42799" y="195732"/>
                  </a:lnTo>
                  <a:lnTo>
                    <a:pt x="42799" y="511568"/>
                  </a:lnTo>
                  <a:lnTo>
                    <a:pt x="43307" y="512063"/>
                  </a:lnTo>
                  <a:lnTo>
                    <a:pt x="754379" y="512063"/>
                  </a:lnTo>
                  <a:lnTo>
                    <a:pt x="754379" y="469950"/>
                  </a:lnTo>
                  <a:lnTo>
                    <a:pt x="84836" y="469950"/>
                  </a:lnTo>
                  <a:lnTo>
                    <a:pt x="84836" y="195732"/>
                  </a:lnTo>
                  <a:lnTo>
                    <a:pt x="127635" y="195732"/>
                  </a:lnTo>
                  <a:lnTo>
                    <a:pt x="63753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108692" y="5490971"/>
              <a:ext cx="585470" cy="434340"/>
            </a:xfrm>
            <a:custGeom>
              <a:avLst/>
              <a:gdLst/>
              <a:ahLst/>
              <a:cxnLst/>
              <a:rect l="l" t="t" r="r" b="b"/>
              <a:pathLst>
                <a:path w="585470" h="434339">
                  <a:moveTo>
                    <a:pt x="35686" y="0"/>
                  </a:moveTo>
                  <a:lnTo>
                    <a:pt x="0" y="0"/>
                  </a:lnTo>
                  <a:lnTo>
                    <a:pt x="0" y="397662"/>
                  </a:lnTo>
                  <a:lnTo>
                    <a:pt x="380" y="398081"/>
                  </a:lnTo>
                  <a:lnTo>
                    <a:pt x="419226" y="398081"/>
                  </a:lnTo>
                  <a:lnTo>
                    <a:pt x="419226" y="434339"/>
                  </a:lnTo>
                  <a:lnTo>
                    <a:pt x="585215" y="380212"/>
                  </a:lnTo>
                  <a:lnTo>
                    <a:pt x="419226" y="326097"/>
                  </a:lnTo>
                  <a:lnTo>
                    <a:pt x="419226" y="362356"/>
                  </a:lnTo>
                  <a:lnTo>
                    <a:pt x="35686" y="362356"/>
                  </a:lnTo>
                  <a:lnTo>
                    <a:pt x="3568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10310368" y="4370832"/>
            <a:ext cx="1056005" cy="1120140"/>
            <a:chOff x="10310368" y="4370832"/>
            <a:chExt cx="1056005" cy="1120140"/>
          </a:xfrm>
        </p:grpSpPr>
        <p:sp>
          <p:nvSpPr>
            <p:cNvPr id="52" name="object 52" descr=""/>
            <p:cNvSpPr/>
            <p:nvPr/>
          </p:nvSpPr>
          <p:spPr>
            <a:xfrm>
              <a:off x="10316718" y="4661154"/>
              <a:ext cx="0" cy="219075"/>
            </a:xfrm>
            <a:custGeom>
              <a:avLst/>
              <a:gdLst/>
              <a:ahLst/>
              <a:cxnLst/>
              <a:rect l="l" t="t" r="r" b="b"/>
              <a:pathLst>
                <a:path w="0" h="219075">
                  <a:moveTo>
                    <a:pt x="0" y="0"/>
                  </a:moveTo>
                  <a:lnTo>
                    <a:pt x="0" y="21856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753344" y="4370832"/>
              <a:ext cx="508000" cy="1120140"/>
            </a:xfrm>
            <a:custGeom>
              <a:avLst/>
              <a:gdLst/>
              <a:ahLst/>
              <a:cxnLst/>
              <a:rect l="l" t="t" r="r" b="b"/>
              <a:pathLst>
                <a:path w="508000" h="1120139">
                  <a:moveTo>
                    <a:pt x="96520" y="0"/>
                  </a:moveTo>
                  <a:lnTo>
                    <a:pt x="0" y="63246"/>
                  </a:lnTo>
                  <a:lnTo>
                    <a:pt x="96520" y="126492"/>
                  </a:lnTo>
                  <a:lnTo>
                    <a:pt x="96520" y="84074"/>
                  </a:lnTo>
                  <a:lnTo>
                    <a:pt x="465708" y="84074"/>
                  </a:lnTo>
                  <a:lnTo>
                    <a:pt x="465708" y="1120140"/>
                  </a:lnTo>
                  <a:lnTo>
                    <a:pt x="507491" y="1120140"/>
                  </a:lnTo>
                  <a:lnTo>
                    <a:pt x="507491" y="42799"/>
                  </a:lnTo>
                  <a:lnTo>
                    <a:pt x="506983" y="42418"/>
                  </a:lnTo>
                  <a:lnTo>
                    <a:pt x="96520" y="42418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1114532" y="4869180"/>
              <a:ext cx="251460" cy="228600"/>
            </a:xfrm>
            <a:custGeom>
              <a:avLst/>
              <a:gdLst/>
              <a:ahLst/>
              <a:cxnLst/>
              <a:rect l="l" t="t" r="r" b="b"/>
              <a:pathLst>
                <a:path w="251459" h="228600">
                  <a:moveTo>
                    <a:pt x="251459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51459" y="228600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10209276" y="5801867"/>
            <a:ext cx="247015" cy="1511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r>
              <a:rPr dirty="0" sz="1000" spc="-25">
                <a:solidFill>
                  <a:srgbClr val="1C2231"/>
                </a:solidFill>
                <a:latin typeface="Arial MT"/>
                <a:cs typeface="Arial MT"/>
              </a:rPr>
              <a:t>PU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142091" y="4892166"/>
            <a:ext cx="206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solidFill>
                  <a:srgbClr val="1C2231"/>
                </a:solidFill>
                <a:latin typeface="Arial MT"/>
                <a:cs typeface="Arial MT"/>
              </a:rPr>
              <a:t>PU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6528816" y="3273552"/>
            <a:ext cx="4892040" cy="192405"/>
          </a:xfrm>
          <a:custGeom>
            <a:avLst/>
            <a:gdLst/>
            <a:ahLst/>
            <a:cxnLst/>
            <a:rect l="l" t="t" r="r" b="b"/>
            <a:pathLst>
              <a:path w="4892040" h="192404">
                <a:moveTo>
                  <a:pt x="4892039" y="0"/>
                </a:moveTo>
                <a:lnTo>
                  <a:pt x="0" y="0"/>
                </a:lnTo>
                <a:lnTo>
                  <a:pt x="2446019" y="192024"/>
                </a:lnTo>
                <a:lnTo>
                  <a:pt x="4892039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7045452" y="2171700"/>
            <a:ext cx="4394200" cy="457834"/>
            <a:chOff x="7045452" y="2171700"/>
            <a:chExt cx="4394200" cy="457834"/>
          </a:xfrm>
        </p:grpSpPr>
        <p:sp>
          <p:nvSpPr>
            <p:cNvPr id="59" name="object 59" descr=""/>
            <p:cNvSpPr/>
            <p:nvPr/>
          </p:nvSpPr>
          <p:spPr>
            <a:xfrm>
              <a:off x="7228332" y="2368295"/>
              <a:ext cx="3538854" cy="256540"/>
            </a:xfrm>
            <a:custGeom>
              <a:avLst/>
              <a:gdLst/>
              <a:ahLst/>
              <a:cxnLst/>
              <a:rect l="l" t="t" r="r" b="b"/>
              <a:pathLst>
                <a:path w="3538854" h="256539">
                  <a:moveTo>
                    <a:pt x="242316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242316" y="256032"/>
                  </a:lnTo>
                  <a:lnTo>
                    <a:pt x="242316" y="0"/>
                  </a:lnTo>
                  <a:close/>
                </a:path>
                <a:path w="3538854" h="256539">
                  <a:moveTo>
                    <a:pt x="1344168" y="228600"/>
                  </a:moveTo>
                  <a:lnTo>
                    <a:pt x="1097280" y="228600"/>
                  </a:lnTo>
                  <a:lnTo>
                    <a:pt x="1097280" y="256032"/>
                  </a:lnTo>
                  <a:lnTo>
                    <a:pt x="1344168" y="256032"/>
                  </a:lnTo>
                  <a:lnTo>
                    <a:pt x="1344168" y="228600"/>
                  </a:lnTo>
                  <a:close/>
                </a:path>
                <a:path w="3538854" h="256539">
                  <a:moveTo>
                    <a:pt x="3538728" y="182880"/>
                  </a:moveTo>
                  <a:lnTo>
                    <a:pt x="3296412" y="182880"/>
                  </a:lnTo>
                  <a:lnTo>
                    <a:pt x="3296412" y="256032"/>
                  </a:lnTo>
                  <a:lnTo>
                    <a:pt x="3538728" y="256032"/>
                  </a:lnTo>
                  <a:lnTo>
                    <a:pt x="3538728" y="18288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767060" y="2464308"/>
              <a:ext cx="247015" cy="160020"/>
            </a:xfrm>
            <a:custGeom>
              <a:avLst/>
              <a:gdLst/>
              <a:ahLst/>
              <a:cxnLst/>
              <a:rect l="l" t="t" r="r" b="b"/>
              <a:pathLst>
                <a:path w="247015" h="160019">
                  <a:moveTo>
                    <a:pt x="0" y="0"/>
                  </a:moveTo>
                  <a:lnTo>
                    <a:pt x="246888" y="0"/>
                  </a:lnTo>
                  <a:lnTo>
                    <a:pt x="246888" y="160019"/>
                  </a:lnTo>
                  <a:lnTo>
                    <a:pt x="0" y="1600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717536" y="2171699"/>
              <a:ext cx="3538854" cy="452755"/>
            </a:xfrm>
            <a:custGeom>
              <a:avLst/>
              <a:gdLst/>
              <a:ahLst/>
              <a:cxnLst/>
              <a:rect l="l" t="t" r="r" b="b"/>
              <a:pathLst>
                <a:path w="3538854" h="452755">
                  <a:moveTo>
                    <a:pt x="242316" y="0"/>
                  </a:moveTo>
                  <a:lnTo>
                    <a:pt x="0" y="0"/>
                  </a:lnTo>
                  <a:lnTo>
                    <a:pt x="0" y="452628"/>
                  </a:lnTo>
                  <a:lnTo>
                    <a:pt x="242316" y="452628"/>
                  </a:lnTo>
                  <a:lnTo>
                    <a:pt x="242316" y="0"/>
                  </a:lnTo>
                  <a:close/>
                </a:path>
                <a:path w="3538854" h="452755">
                  <a:moveTo>
                    <a:pt x="1339596" y="196596"/>
                  </a:moveTo>
                  <a:lnTo>
                    <a:pt x="1097280" y="196596"/>
                  </a:lnTo>
                  <a:lnTo>
                    <a:pt x="1097280" y="452628"/>
                  </a:lnTo>
                  <a:lnTo>
                    <a:pt x="1339596" y="452628"/>
                  </a:lnTo>
                  <a:lnTo>
                    <a:pt x="1339596" y="196596"/>
                  </a:lnTo>
                  <a:close/>
                </a:path>
                <a:path w="3538854" h="452755">
                  <a:moveTo>
                    <a:pt x="2441448" y="178308"/>
                  </a:moveTo>
                  <a:lnTo>
                    <a:pt x="2194560" y="178308"/>
                  </a:lnTo>
                  <a:lnTo>
                    <a:pt x="2194560" y="452628"/>
                  </a:lnTo>
                  <a:lnTo>
                    <a:pt x="2441448" y="452628"/>
                  </a:lnTo>
                  <a:lnTo>
                    <a:pt x="2441448" y="178308"/>
                  </a:lnTo>
                  <a:close/>
                </a:path>
                <a:path w="3538854" h="452755">
                  <a:moveTo>
                    <a:pt x="3538728" y="352044"/>
                  </a:moveTo>
                  <a:lnTo>
                    <a:pt x="3296412" y="352044"/>
                  </a:lnTo>
                  <a:lnTo>
                    <a:pt x="3296412" y="452628"/>
                  </a:lnTo>
                  <a:lnTo>
                    <a:pt x="3538728" y="452628"/>
                  </a:lnTo>
                  <a:lnTo>
                    <a:pt x="3538728" y="352044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045452" y="2624327"/>
              <a:ext cx="4394200" cy="0"/>
            </a:xfrm>
            <a:custGeom>
              <a:avLst/>
              <a:gdLst/>
              <a:ahLst/>
              <a:cxnLst/>
              <a:rect l="l" t="t" r="r" b="b"/>
              <a:pathLst>
                <a:path w="4394200" h="0">
                  <a:moveTo>
                    <a:pt x="0" y="0"/>
                  </a:moveTo>
                  <a:lnTo>
                    <a:pt x="439369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/>
          <p:nvPr/>
        </p:nvSpPr>
        <p:spPr>
          <a:xfrm>
            <a:off x="7470647" y="2331720"/>
            <a:ext cx="247015" cy="292735"/>
          </a:xfrm>
          <a:custGeom>
            <a:avLst/>
            <a:gdLst/>
            <a:ahLst/>
            <a:cxnLst/>
            <a:rect l="l" t="t" r="r" b="b"/>
            <a:pathLst>
              <a:path w="247015" h="292735">
                <a:moveTo>
                  <a:pt x="0" y="0"/>
                </a:moveTo>
                <a:lnTo>
                  <a:pt x="246887" y="0"/>
                </a:lnTo>
                <a:lnTo>
                  <a:pt x="246887" y="292607"/>
                </a:lnTo>
                <a:lnTo>
                  <a:pt x="0" y="2926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8572500" y="2382011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70" h="242569">
                <a:moveTo>
                  <a:pt x="0" y="0"/>
                </a:moveTo>
                <a:lnTo>
                  <a:pt x="242316" y="0"/>
                </a:lnTo>
                <a:lnTo>
                  <a:pt x="242316" y="242315"/>
                </a:lnTo>
                <a:lnTo>
                  <a:pt x="0" y="2423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9669780" y="2382011"/>
            <a:ext cx="242570" cy="242570"/>
          </a:xfrm>
          <a:custGeom>
            <a:avLst/>
            <a:gdLst/>
            <a:ahLst/>
            <a:cxnLst/>
            <a:rect l="l" t="t" r="r" b="b"/>
            <a:pathLst>
              <a:path w="242570" h="242569">
                <a:moveTo>
                  <a:pt x="0" y="0"/>
                </a:moveTo>
                <a:lnTo>
                  <a:pt x="242316" y="0"/>
                </a:lnTo>
                <a:lnTo>
                  <a:pt x="242316" y="242315"/>
                </a:lnTo>
                <a:lnTo>
                  <a:pt x="0" y="2423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6600190" y="2027377"/>
            <a:ext cx="351790" cy="67881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185"/>
              </a:spcBef>
            </a:pP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150%</a:t>
            </a:r>
            <a:endParaRPr sz="1000">
              <a:latin typeface="Arial MT"/>
              <a:cs typeface="Arial MT"/>
            </a:endParaRPr>
          </a:p>
          <a:p>
            <a:pPr algn="r" marR="6985">
              <a:lnSpc>
                <a:spcPct val="100000"/>
              </a:lnSpc>
              <a:spcBef>
                <a:spcPts val="85"/>
              </a:spcBef>
            </a:pP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100%</a:t>
            </a:r>
            <a:endParaRPr sz="10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5"/>
              </a:spcBef>
            </a:pPr>
            <a:r>
              <a:rPr dirty="0" sz="1000" spc="-25">
                <a:solidFill>
                  <a:srgbClr val="585858"/>
                </a:solidFill>
                <a:latin typeface="Arial MT"/>
                <a:cs typeface="Arial MT"/>
              </a:rPr>
              <a:t>50%</a:t>
            </a:r>
            <a:endParaRPr sz="1000">
              <a:latin typeface="Arial MT"/>
              <a:cs typeface="Arial MT"/>
            </a:endParaRPr>
          </a:p>
          <a:p>
            <a:pPr algn="r" marR="9525">
              <a:lnSpc>
                <a:spcPct val="100000"/>
              </a:lnSpc>
              <a:spcBef>
                <a:spcPts val="85"/>
              </a:spcBef>
            </a:pPr>
            <a:r>
              <a:rPr dirty="0" sz="1000" spc="-25">
                <a:solidFill>
                  <a:srgbClr val="585858"/>
                </a:solidFill>
                <a:latin typeface="Arial MT"/>
                <a:cs typeface="Arial MT"/>
              </a:rPr>
              <a:t>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220457" y="2678125"/>
            <a:ext cx="75438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Payout</a:t>
            </a: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Ratio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284209" y="2678125"/>
            <a:ext cx="82486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Real</a:t>
            </a:r>
            <a:r>
              <a:rPr dirty="0" sz="1000" spc="-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Estate</a:t>
            </a:r>
            <a:r>
              <a:rPr dirty="0" sz="1000" spc="-1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333993" y="2824733"/>
            <a:ext cx="7245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Total</a:t>
            </a:r>
            <a:r>
              <a:rPr dirty="0" sz="1000" spc="-4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Assets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9454133" y="2824733"/>
            <a:ext cx="6845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Real 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Estate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242552" y="2678125"/>
            <a:ext cx="20904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24280" algn="l"/>
              </a:tabLst>
            </a:pP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Gross</a:t>
            </a:r>
            <a:r>
              <a:rPr dirty="0" sz="1000" spc="-15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Income </a:t>
            </a: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	Ownership</a:t>
            </a: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585858"/>
                </a:solidFill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0504169" y="2824733"/>
            <a:ext cx="779780" cy="3251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">
              <a:lnSpc>
                <a:spcPts val="1175"/>
              </a:lnSpc>
              <a:spcBef>
                <a:spcPts val="105"/>
              </a:spcBef>
            </a:pP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Largest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75"/>
              </a:lnSpc>
            </a:pP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Shareholders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6656831" y="301752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0"/>
                </a:moveTo>
                <a:lnTo>
                  <a:pt x="0" y="0"/>
                </a:lnTo>
                <a:lnTo>
                  <a:pt x="0" y="64008"/>
                </a:lnTo>
                <a:lnTo>
                  <a:pt x="64007" y="64008"/>
                </a:lnTo>
                <a:lnTo>
                  <a:pt x="6400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7077456" y="301752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64008"/>
                </a:moveTo>
                <a:lnTo>
                  <a:pt x="64007" y="64008"/>
                </a:lnTo>
                <a:lnTo>
                  <a:pt x="64007" y="0"/>
                </a:lnTo>
                <a:lnTo>
                  <a:pt x="0" y="0"/>
                </a:lnTo>
                <a:lnTo>
                  <a:pt x="0" y="64008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7863840" y="301752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64007" y="0"/>
                </a:moveTo>
                <a:lnTo>
                  <a:pt x="0" y="0"/>
                </a:lnTo>
                <a:lnTo>
                  <a:pt x="0" y="64008"/>
                </a:lnTo>
                <a:lnTo>
                  <a:pt x="64007" y="64008"/>
                </a:lnTo>
                <a:lnTo>
                  <a:pt x="64007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6736206" y="2951225"/>
            <a:ext cx="165227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4340" algn="l"/>
                <a:tab pos="1223010" algn="l"/>
              </a:tabLst>
            </a:pPr>
            <a:r>
              <a:rPr dirty="0" sz="1000" spc="-25">
                <a:solidFill>
                  <a:srgbClr val="585858"/>
                </a:solidFill>
                <a:latin typeface="Arial MT"/>
                <a:cs typeface="Arial MT"/>
              </a:rPr>
              <a:t>IBM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	REIT</a:t>
            </a:r>
            <a:r>
              <a:rPr dirty="0" sz="1000" spc="-20">
                <a:solidFill>
                  <a:srgbClr val="585858"/>
                </a:solidFill>
                <a:latin typeface="Arial MT"/>
                <a:cs typeface="Arial MT"/>
              </a:rPr>
              <a:t> Limit</a:t>
            </a:r>
            <a:r>
              <a:rPr dirty="0" sz="1000">
                <a:solidFill>
                  <a:srgbClr val="585858"/>
                </a:solidFill>
                <a:latin typeface="Arial MT"/>
                <a:cs typeface="Arial MT"/>
              </a:rPr>
              <a:t>	</a:t>
            </a:r>
            <a:r>
              <a:rPr dirty="0" sz="1000" spc="-10">
                <a:solidFill>
                  <a:srgbClr val="585858"/>
                </a:solidFill>
                <a:latin typeface="Arial MT"/>
                <a:cs typeface="Arial MT"/>
              </a:rPr>
              <a:t>Equinix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7371595" y="1780134"/>
            <a:ext cx="308610" cy="308610"/>
            <a:chOff x="7371595" y="1780134"/>
            <a:chExt cx="308610" cy="308610"/>
          </a:xfrm>
        </p:grpSpPr>
        <p:sp>
          <p:nvSpPr>
            <p:cNvPr id="78" name="object 78" descr=""/>
            <p:cNvSpPr/>
            <p:nvPr/>
          </p:nvSpPr>
          <p:spPr>
            <a:xfrm>
              <a:off x="7371595" y="178013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54179" y="0"/>
                  </a:moveTo>
                  <a:lnTo>
                    <a:pt x="105159" y="7875"/>
                  </a:lnTo>
                  <a:lnTo>
                    <a:pt x="105304" y="7875"/>
                  </a:lnTo>
                  <a:lnTo>
                    <a:pt x="63027" y="29758"/>
                  </a:lnTo>
                  <a:lnTo>
                    <a:pt x="29697" y="63109"/>
                  </a:lnTo>
                  <a:lnTo>
                    <a:pt x="7842" y="105394"/>
                  </a:lnTo>
                  <a:lnTo>
                    <a:pt x="0" y="154119"/>
                  </a:lnTo>
                  <a:lnTo>
                    <a:pt x="7425" y="200250"/>
                  </a:lnTo>
                  <a:lnTo>
                    <a:pt x="27239" y="240311"/>
                  </a:lnTo>
                  <a:lnTo>
                    <a:pt x="63112" y="278447"/>
                  </a:lnTo>
                  <a:lnTo>
                    <a:pt x="104841" y="300049"/>
                  </a:lnTo>
                  <a:lnTo>
                    <a:pt x="153966" y="308148"/>
                  </a:lnTo>
                  <a:lnTo>
                    <a:pt x="202656" y="300307"/>
                  </a:lnTo>
                  <a:lnTo>
                    <a:pt x="203156" y="300049"/>
                  </a:lnTo>
                  <a:lnTo>
                    <a:pt x="154133" y="300049"/>
                  </a:lnTo>
                  <a:lnTo>
                    <a:pt x="107934" y="292609"/>
                  </a:lnTo>
                  <a:lnTo>
                    <a:pt x="67871" y="271899"/>
                  </a:lnTo>
                  <a:lnTo>
                    <a:pt x="36272" y="240311"/>
                  </a:lnTo>
                  <a:lnTo>
                    <a:pt x="15544" y="200250"/>
                  </a:lnTo>
                  <a:lnTo>
                    <a:pt x="8089" y="154119"/>
                  </a:lnTo>
                  <a:lnTo>
                    <a:pt x="15515" y="107979"/>
                  </a:lnTo>
                  <a:lnTo>
                    <a:pt x="36219" y="67902"/>
                  </a:lnTo>
                  <a:lnTo>
                    <a:pt x="67798" y="36295"/>
                  </a:lnTo>
                  <a:lnTo>
                    <a:pt x="107848" y="15561"/>
                  </a:lnTo>
                  <a:lnTo>
                    <a:pt x="153965" y="8106"/>
                  </a:lnTo>
                  <a:lnTo>
                    <a:pt x="203278" y="8106"/>
                  </a:lnTo>
                  <a:lnTo>
                    <a:pt x="202832" y="7875"/>
                  </a:lnTo>
                  <a:lnTo>
                    <a:pt x="154179" y="0"/>
                  </a:lnTo>
                  <a:close/>
                </a:path>
                <a:path w="308609" h="308610">
                  <a:moveTo>
                    <a:pt x="203278" y="8106"/>
                  </a:moveTo>
                  <a:lnTo>
                    <a:pt x="153965" y="8106"/>
                  </a:lnTo>
                  <a:lnTo>
                    <a:pt x="200285" y="15561"/>
                  </a:lnTo>
                  <a:lnTo>
                    <a:pt x="200152" y="15561"/>
                  </a:lnTo>
                  <a:lnTo>
                    <a:pt x="240213" y="36295"/>
                  </a:lnTo>
                  <a:lnTo>
                    <a:pt x="271794" y="67902"/>
                  </a:lnTo>
                  <a:lnTo>
                    <a:pt x="291191" y="105394"/>
                  </a:lnTo>
                  <a:lnTo>
                    <a:pt x="299921" y="154120"/>
                  </a:lnTo>
                  <a:lnTo>
                    <a:pt x="292437" y="200250"/>
                  </a:lnTo>
                  <a:lnTo>
                    <a:pt x="271676" y="240312"/>
                  </a:lnTo>
                  <a:lnTo>
                    <a:pt x="240040" y="271899"/>
                  </a:lnTo>
                  <a:lnTo>
                    <a:pt x="200061" y="292609"/>
                  </a:lnTo>
                  <a:lnTo>
                    <a:pt x="199865" y="292609"/>
                  </a:lnTo>
                  <a:lnTo>
                    <a:pt x="154056" y="300049"/>
                  </a:lnTo>
                  <a:lnTo>
                    <a:pt x="203156" y="300049"/>
                  </a:lnTo>
                  <a:lnTo>
                    <a:pt x="244946" y="278447"/>
                  </a:lnTo>
                  <a:lnTo>
                    <a:pt x="278298" y="245104"/>
                  </a:lnTo>
                  <a:lnTo>
                    <a:pt x="300175" y="202816"/>
                  </a:lnTo>
                  <a:lnTo>
                    <a:pt x="308041" y="154120"/>
                  </a:lnTo>
                  <a:lnTo>
                    <a:pt x="300218" y="105394"/>
                  </a:lnTo>
                  <a:lnTo>
                    <a:pt x="278386" y="63110"/>
                  </a:lnTo>
                  <a:lnTo>
                    <a:pt x="245079" y="29758"/>
                  </a:lnTo>
                  <a:lnTo>
                    <a:pt x="203278" y="8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3010" y="1871561"/>
              <a:ext cx="125270" cy="125318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8527815" y="1780134"/>
            <a:ext cx="304800" cy="308610"/>
            <a:chOff x="8527815" y="1780134"/>
            <a:chExt cx="304800" cy="308610"/>
          </a:xfrm>
        </p:grpSpPr>
        <p:sp>
          <p:nvSpPr>
            <p:cNvPr id="81" name="object 81" descr=""/>
            <p:cNvSpPr/>
            <p:nvPr/>
          </p:nvSpPr>
          <p:spPr>
            <a:xfrm>
              <a:off x="8527815" y="1780134"/>
              <a:ext cx="304800" cy="308610"/>
            </a:xfrm>
            <a:custGeom>
              <a:avLst/>
              <a:gdLst/>
              <a:ahLst/>
              <a:cxnLst/>
              <a:rect l="l" t="t" r="r" b="b"/>
              <a:pathLst>
                <a:path w="304800" h="308610">
                  <a:moveTo>
                    <a:pt x="152386" y="0"/>
                  </a:moveTo>
                  <a:lnTo>
                    <a:pt x="103937" y="7875"/>
                  </a:lnTo>
                  <a:lnTo>
                    <a:pt x="104080" y="7875"/>
                  </a:lnTo>
                  <a:lnTo>
                    <a:pt x="62294" y="29758"/>
                  </a:lnTo>
                  <a:lnTo>
                    <a:pt x="29352" y="63109"/>
                  </a:lnTo>
                  <a:lnTo>
                    <a:pt x="7751" y="105394"/>
                  </a:lnTo>
                  <a:lnTo>
                    <a:pt x="0" y="154119"/>
                  </a:lnTo>
                  <a:lnTo>
                    <a:pt x="7338" y="200250"/>
                  </a:lnTo>
                  <a:lnTo>
                    <a:pt x="26922" y="240311"/>
                  </a:lnTo>
                  <a:lnTo>
                    <a:pt x="62379" y="278447"/>
                  </a:lnTo>
                  <a:lnTo>
                    <a:pt x="103622" y="300049"/>
                  </a:lnTo>
                  <a:lnTo>
                    <a:pt x="152175" y="308148"/>
                  </a:lnTo>
                  <a:lnTo>
                    <a:pt x="200300" y="300307"/>
                  </a:lnTo>
                  <a:lnTo>
                    <a:pt x="200793" y="300049"/>
                  </a:lnTo>
                  <a:lnTo>
                    <a:pt x="152340" y="300049"/>
                  </a:lnTo>
                  <a:lnTo>
                    <a:pt x="106679" y="292609"/>
                  </a:lnTo>
                  <a:lnTo>
                    <a:pt x="67082" y="271899"/>
                  </a:lnTo>
                  <a:lnTo>
                    <a:pt x="35851" y="240311"/>
                  </a:lnTo>
                  <a:lnTo>
                    <a:pt x="15363" y="200250"/>
                  </a:lnTo>
                  <a:lnTo>
                    <a:pt x="7995" y="154119"/>
                  </a:lnTo>
                  <a:lnTo>
                    <a:pt x="15335" y="107979"/>
                  </a:lnTo>
                  <a:lnTo>
                    <a:pt x="35798" y="67902"/>
                  </a:lnTo>
                  <a:lnTo>
                    <a:pt x="67009" y="36295"/>
                  </a:lnTo>
                  <a:lnTo>
                    <a:pt x="106594" y="15561"/>
                  </a:lnTo>
                  <a:lnTo>
                    <a:pt x="152175" y="8106"/>
                  </a:lnTo>
                  <a:lnTo>
                    <a:pt x="200914" y="8106"/>
                  </a:lnTo>
                  <a:lnTo>
                    <a:pt x="200473" y="7875"/>
                  </a:lnTo>
                  <a:lnTo>
                    <a:pt x="152386" y="0"/>
                  </a:lnTo>
                  <a:close/>
                </a:path>
                <a:path w="304800" h="308610">
                  <a:moveTo>
                    <a:pt x="200914" y="8106"/>
                  </a:moveTo>
                  <a:lnTo>
                    <a:pt x="152175" y="8106"/>
                  </a:lnTo>
                  <a:lnTo>
                    <a:pt x="197956" y="15561"/>
                  </a:lnTo>
                  <a:lnTo>
                    <a:pt x="197825" y="15561"/>
                  </a:lnTo>
                  <a:lnTo>
                    <a:pt x="237420" y="36295"/>
                  </a:lnTo>
                  <a:lnTo>
                    <a:pt x="268634" y="67902"/>
                  </a:lnTo>
                  <a:lnTo>
                    <a:pt x="287805" y="105394"/>
                  </a:lnTo>
                  <a:lnTo>
                    <a:pt x="296434" y="154120"/>
                  </a:lnTo>
                  <a:lnTo>
                    <a:pt x="289036" y="200250"/>
                  </a:lnTo>
                  <a:lnTo>
                    <a:pt x="268517" y="240312"/>
                  </a:lnTo>
                  <a:lnTo>
                    <a:pt x="237249" y="271899"/>
                  </a:lnTo>
                  <a:lnTo>
                    <a:pt x="197735" y="292609"/>
                  </a:lnTo>
                  <a:lnTo>
                    <a:pt x="197541" y="292609"/>
                  </a:lnTo>
                  <a:lnTo>
                    <a:pt x="152264" y="300049"/>
                  </a:lnTo>
                  <a:lnTo>
                    <a:pt x="200793" y="300049"/>
                  </a:lnTo>
                  <a:lnTo>
                    <a:pt x="242098" y="278447"/>
                  </a:lnTo>
                  <a:lnTo>
                    <a:pt x="275062" y="245104"/>
                  </a:lnTo>
                  <a:lnTo>
                    <a:pt x="296685" y="202816"/>
                  </a:lnTo>
                  <a:lnTo>
                    <a:pt x="304459" y="154120"/>
                  </a:lnTo>
                  <a:lnTo>
                    <a:pt x="296727" y="105394"/>
                  </a:lnTo>
                  <a:lnTo>
                    <a:pt x="275149" y="63110"/>
                  </a:lnTo>
                  <a:lnTo>
                    <a:pt x="242229" y="29758"/>
                  </a:lnTo>
                  <a:lnTo>
                    <a:pt x="200914" y="8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167" y="1871561"/>
              <a:ext cx="123813" cy="125318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9680455" y="1780134"/>
            <a:ext cx="308610" cy="308610"/>
            <a:chOff x="9680455" y="1780134"/>
            <a:chExt cx="308610" cy="308610"/>
          </a:xfrm>
        </p:grpSpPr>
        <p:sp>
          <p:nvSpPr>
            <p:cNvPr id="84" name="object 84" descr=""/>
            <p:cNvSpPr/>
            <p:nvPr/>
          </p:nvSpPr>
          <p:spPr>
            <a:xfrm>
              <a:off x="9680455" y="178013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54179" y="0"/>
                  </a:moveTo>
                  <a:lnTo>
                    <a:pt x="105159" y="7875"/>
                  </a:lnTo>
                  <a:lnTo>
                    <a:pt x="105304" y="7875"/>
                  </a:lnTo>
                  <a:lnTo>
                    <a:pt x="63027" y="29758"/>
                  </a:lnTo>
                  <a:lnTo>
                    <a:pt x="29697" y="63109"/>
                  </a:lnTo>
                  <a:lnTo>
                    <a:pt x="7842" y="105394"/>
                  </a:lnTo>
                  <a:lnTo>
                    <a:pt x="0" y="154119"/>
                  </a:lnTo>
                  <a:lnTo>
                    <a:pt x="7425" y="200250"/>
                  </a:lnTo>
                  <a:lnTo>
                    <a:pt x="27239" y="240311"/>
                  </a:lnTo>
                  <a:lnTo>
                    <a:pt x="63112" y="278447"/>
                  </a:lnTo>
                  <a:lnTo>
                    <a:pt x="104841" y="300049"/>
                  </a:lnTo>
                  <a:lnTo>
                    <a:pt x="153966" y="308148"/>
                  </a:lnTo>
                  <a:lnTo>
                    <a:pt x="202656" y="300307"/>
                  </a:lnTo>
                  <a:lnTo>
                    <a:pt x="203156" y="300049"/>
                  </a:lnTo>
                  <a:lnTo>
                    <a:pt x="154133" y="300049"/>
                  </a:lnTo>
                  <a:lnTo>
                    <a:pt x="107934" y="292609"/>
                  </a:lnTo>
                  <a:lnTo>
                    <a:pt x="67871" y="271899"/>
                  </a:lnTo>
                  <a:lnTo>
                    <a:pt x="36272" y="240311"/>
                  </a:lnTo>
                  <a:lnTo>
                    <a:pt x="15544" y="200250"/>
                  </a:lnTo>
                  <a:lnTo>
                    <a:pt x="8089" y="154119"/>
                  </a:lnTo>
                  <a:lnTo>
                    <a:pt x="15515" y="107979"/>
                  </a:lnTo>
                  <a:lnTo>
                    <a:pt x="36219" y="67902"/>
                  </a:lnTo>
                  <a:lnTo>
                    <a:pt x="67798" y="36295"/>
                  </a:lnTo>
                  <a:lnTo>
                    <a:pt x="107848" y="15561"/>
                  </a:lnTo>
                  <a:lnTo>
                    <a:pt x="153965" y="8106"/>
                  </a:lnTo>
                  <a:lnTo>
                    <a:pt x="203278" y="8106"/>
                  </a:lnTo>
                  <a:lnTo>
                    <a:pt x="202832" y="7875"/>
                  </a:lnTo>
                  <a:lnTo>
                    <a:pt x="154179" y="0"/>
                  </a:lnTo>
                  <a:close/>
                </a:path>
                <a:path w="308609" h="308610">
                  <a:moveTo>
                    <a:pt x="203278" y="8106"/>
                  </a:moveTo>
                  <a:lnTo>
                    <a:pt x="153965" y="8106"/>
                  </a:lnTo>
                  <a:lnTo>
                    <a:pt x="200285" y="15561"/>
                  </a:lnTo>
                  <a:lnTo>
                    <a:pt x="200152" y="15561"/>
                  </a:lnTo>
                  <a:lnTo>
                    <a:pt x="240213" y="36295"/>
                  </a:lnTo>
                  <a:lnTo>
                    <a:pt x="271794" y="67902"/>
                  </a:lnTo>
                  <a:lnTo>
                    <a:pt x="291191" y="105394"/>
                  </a:lnTo>
                  <a:lnTo>
                    <a:pt x="299921" y="154120"/>
                  </a:lnTo>
                  <a:lnTo>
                    <a:pt x="292437" y="200250"/>
                  </a:lnTo>
                  <a:lnTo>
                    <a:pt x="271676" y="240312"/>
                  </a:lnTo>
                  <a:lnTo>
                    <a:pt x="240040" y="271899"/>
                  </a:lnTo>
                  <a:lnTo>
                    <a:pt x="200061" y="292609"/>
                  </a:lnTo>
                  <a:lnTo>
                    <a:pt x="199865" y="292609"/>
                  </a:lnTo>
                  <a:lnTo>
                    <a:pt x="154056" y="300049"/>
                  </a:lnTo>
                  <a:lnTo>
                    <a:pt x="203156" y="300049"/>
                  </a:lnTo>
                  <a:lnTo>
                    <a:pt x="244946" y="278447"/>
                  </a:lnTo>
                  <a:lnTo>
                    <a:pt x="278298" y="245104"/>
                  </a:lnTo>
                  <a:lnTo>
                    <a:pt x="300175" y="202816"/>
                  </a:lnTo>
                  <a:lnTo>
                    <a:pt x="308041" y="154120"/>
                  </a:lnTo>
                  <a:lnTo>
                    <a:pt x="300218" y="105394"/>
                  </a:lnTo>
                  <a:lnTo>
                    <a:pt x="278386" y="63110"/>
                  </a:lnTo>
                  <a:lnTo>
                    <a:pt x="245079" y="29758"/>
                  </a:lnTo>
                  <a:lnTo>
                    <a:pt x="203278" y="8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1870" y="1871561"/>
              <a:ext cx="125270" cy="125318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10837171" y="1780134"/>
            <a:ext cx="308610" cy="308610"/>
            <a:chOff x="10837171" y="1780134"/>
            <a:chExt cx="308610" cy="308610"/>
          </a:xfrm>
        </p:grpSpPr>
        <p:sp>
          <p:nvSpPr>
            <p:cNvPr id="87" name="object 87" descr=""/>
            <p:cNvSpPr/>
            <p:nvPr/>
          </p:nvSpPr>
          <p:spPr>
            <a:xfrm>
              <a:off x="10837171" y="1780134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54179" y="0"/>
                  </a:moveTo>
                  <a:lnTo>
                    <a:pt x="105160" y="7875"/>
                  </a:lnTo>
                  <a:lnTo>
                    <a:pt x="105304" y="7875"/>
                  </a:lnTo>
                  <a:lnTo>
                    <a:pt x="63027" y="29758"/>
                  </a:lnTo>
                  <a:lnTo>
                    <a:pt x="29697" y="63109"/>
                  </a:lnTo>
                  <a:lnTo>
                    <a:pt x="7842" y="105394"/>
                  </a:lnTo>
                  <a:lnTo>
                    <a:pt x="0" y="154119"/>
                  </a:lnTo>
                  <a:lnTo>
                    <a:pt x="7425" y="200250"/>
                  </a:lnTo>
                  <a:lnTo>
                    <a:pt x="27239" y="240311"/>
                  </a:lnTo>
                  <a:lnTo>
                    <a:pt x="63112" y="278447"/>
                  </a:lnTo>
                  <a:lnTo>
                    <a:pt x="104841" y="300049"/>
                  </a:lnTo>
                  <a:lnTo>
                    <a:pt x="153965" y="308148"/>
                  </a:lnTo>
                  <a:lnTo>
                    <a:pt x="202656" y="300307"/>
                  </a:lnTo>
                  <a:lnTo>
                    <a:pt x="203155" y="300049"/>
                  </a:lnTo>
                  <a:lnTo>
                    <a:pt x="154132" y="300049"/>
                  </a:lnTo>
                  <a:lnTo>
                    <a:pt x="107933" y="292609"/>
                  </a:lnTo>
                  <a:lnTo>
                    <a:pt x="67871" y="271899"/>
                  </a:lnTo>
                  <a:lnTo>
                    <a:pt x="36272" y="240311"/>
                  </a:lnTo>
                  <a:lnTo>
                    <a:pt x="15543" y="200250"/>
                  </a:lnTo>
                  <a:lnTo>
                    <a:pt x="8089" y="154119"/>
                  </a:lnTo>
                  <a:lnTo>
                    <a:pt x="15515" y="107979"/>
                  </a:lnTo>
                  <a:lnTo>
                    <a:pt x="36219" y="67902"/>
                  </a:lnTo>
                  <a:lnTo>
                    <a:pt x="67798" y="36295"/>
                  </a:lnTo>
                  <a:lnTo>
                    <a:pt x="107848" y="15561"/>
                  </a:lnTo>
                  <a:lnTo>
                    <a:pt x="153965" y="8106"/>
                  </a:lnTo>
                  <a:lnTo>
                    <a:pt x="203278" y="8106"/>
                  </a:lnTo>
                  <a:lnTo>
                    <a:pt x="202832" y="7875"/>
                  </a:lnTo>
                  <a:lnTo>
                    <a:pt x="154179" y="0"/>
                  </a:lnTo>
                  <a:close/>
                </a:path>
                <a:path w="308609" h="308610">
                  <a:moveTo>
                    <a:pt x="203278" y="8106"/>
                  </a:moveTo>
                  <a:lnTo>
                    <a:pt x="153965" y="8106"/>
                  </a:lnTo>
                  <a:lnTo>
                    <a:pt x="200285" y="15561"/>
                  </a:lnTo>
                  <a:lnTo>
                    <a:pt x="200152" y="15561"/>
                  </a:lnTo>
                  <a:lnTo>
                    <a:pt x="240214" y="36295"/>
                  </a:lnTo>
                  <a:lnTo>
                    <a:pt x="271794" y="67902"/>
                  </a:lnTo>
                  <a:lnTo>
                    <a:pt x="291191" y="105394"/>
                  </a:lnTo>
                  <a:lnTo>
                    <a:pt x="299921" y="154120"/>
                  </a:lnTo>
                  <a:lnTo>
                    <a:pt x="292437" y="200250"/>
                  </a:lnTo>
                  <a:lnTo>
                    <a:pt x="271676" y="240312"/>
                  </a:lnTo>
                  <a:lnTo>
                    <a:pt x="240040" y="271899"/>
                  </a:lnTo>
                  <a:lnTo>
                    <a:pt x="200061" y="292609"/>
                  </a:lnTo>
                  <a:lnTo>
                    <a:pt x="199864" y="292609"/>
                  </a:lnTo>
                  <a:lnTo>
                    <a:pt x="154056" y="300049"/>
                  </a:lnTo>
                  <a:lnTo>
                    <a:pt x="203155" y="300049"/>
                  </a:lnTo>
                  <a:lnTo>
                    <a:pt x="244946" y="278447"/>
                  </a:lnTo>
                  <a:lnTo>
                    <a:pt x="278298" y="245104"/>
                  </a:lnTo>
                  <a:lnTo>
                    <a:pt x="300175" y="202816"/>
                  </a:lnTo>
                  <a:lnTo>
                    <a:pt x="308041" y="154120"/>
                  </a:lnTo>
                  <a:lnTo>
                    <a:pt x="300218" y="105394"/>
                  </a:lnTo>
                  <a:lnTo>
                    <a:pt x="278386" y="63110"/>
                  </a:lnTo>
                  <a:lnTo>
                    <a:pt x="245079" y="29758"/>
                  </a:lnTo>
                  <a:lnTo>
                    <a:pt x="203278" y="81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08505" y="1869658"/>
              <a:ext cx="175574" cy="124957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90" name="object 90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9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78435"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145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4119879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(IBM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Newsroom,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2023c)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(Equinix,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See </a:t>
            </a:r>
            <a:r>
              <a:rPr dirty="0" sz="800" spc="-10" i="1">
                <a:latin typeface="Arial"/>
                <a:cs typeface="Arial"/>
              </a:rPr>
              <a:t>Appendix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for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detailed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merger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model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28816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630745" y="4325111"/>
            <a:ext cx="3036570" cy="1189355"/>
            <a:chOff x="630745" y="4325111"/>
            <a:chExt cx="3036570" cy="1189355"/>
          </a:xfrm>
        </p:grpSpPr>
        <p:sp>
          <p:nvSpPr>
            <p:cNvPr id="9" name="object 9" descr=""/>
            <p:cNvSpPr/>
            <p:nvPr/>
          </p:nvSpPr>
          <p:spPr>
            <a:xfrm>
              <a:off x="1419606" y="4327397"/>
              <a:ext cx="447675" cy="0"/>
            </a:xfrm>
            <a:custGeom>
              <a:avLst/>
              <a:gdLst/>
              <a:ahLst/>
              <a:cxnLst/>
              <a:rect l="l" t="t" r="r" b="b"/>
              <a:pathLst>
                <a:path w="447675" h="0">
                  <a:moveTo>
                    <a:pt x="0" y="0"/>
                  </a:moveTo>
                  <a:lnTo>
                    <a:pt x="447675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9536" y="4325111"/>
              <a:ext cx="558165" cy="1184275"/>
            </a:xfrm>
            <a:custGeom>
              <a:avLst/>
              <a:gdLst/>
              <a:ahLst/>
              <a:cxnLst/>
              <a:rect l="l" t="t" r="r" b="b"/>
              <a:pathLst>
                <a:path w="558165" h="1184275">
                  <a:moveTo>
                    <a:pt x="557784" y="0"/>
                  </a:moveTo>
                  <a:lnTo>
                    <a:pt x="0" y="0"/>
                  </a:lnTo>
                  <a:lnTo>
                    <a:pt x="0" y="1184148"/>
                  </a:lnTo>
                  <a:lnTo>
                    <a:pt x="557784" y="1184148"/>
                  </a:lnTo>
                  <a:lnTo>
                    <a:pt x="55778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75787" y="4471415"/>
              <a:ext cx="562610" cy="1038225"/>
            </a:xfrm>
            <a:custGeom>
              <a:avLst/>
              <a:gdLst/>
              <a:ahLst/>
              <a:cxnLst/>
              <a:rect l="l" t="t" r="r" b="b"/>
              <a:pathLst>
                <a:path w="562610" h="1038225">
                  <a:moveTo>
                    <a:pt x="562356" y="0"/>
                  </a:moveTo>
                  <a:lnTo>
                    <a:pt x="0" y="0"/>
                  </a:lnTo>
                  <a:lnTo>
                    <a:pt x="0" y="1037844"/>
                  </a:lnTo>
                  <a:lnTo>
                    <a:pt x="562356" y="1037844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5508" y="5509259"/>
              <a:ext cx="3027045" cy="0"/>
            </a:xfrm>
            <a:custGeom>
              <a:avLst/>
              <a:gdLst/>
              <a:ahLst/>
              <a:cxnLst/>
              <a:rect l="l" t="t" r="r" b="b"/>
              <a:pathLst>
                <a:path w="3027045" h="0">
                  <a:moveTo>
                    <a:pt x="0" y="0"/>
                  </a:moveTo>
                  <a:lnTo>
                    <a:pt x="302666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762760" y="5525820"/>
            <a:ext cx="768985" cy="316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4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Cash</a:t>
            </a:r>
            <a:endParaRPr sz="1000">
              <a:latin typeface="Arial MT"/>
              <a:cs typeface="Arial MT"/>
            </a:endParaRPr>
          </a:p>
          <a:p>
            <a:pPr marL="57785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Equivalents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832861" y="5525820"/>
            <a:ext cx="6483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Remainder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9536" y="4821682"/>
            <a:ext cx="5581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107,912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869948" y="4325111"/>
            <a:ext cx="558165" cy="14668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0" rIns="0" bIns="0" rtlCol="0" vert="horz">
            <a:spAutoFit/>
          </a:bodyPr>
          <a:lstStyle/>
          <a:p>
            <a:pPr marL="82550">
              <a:lnSpc>
                <a:spcPts val="1115"/>
              </a:lnSpc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13,068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391917" y="4278248"/>
            <a:ext cx="1007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17525" algn="l"/>
              </a:tabLst>
            </a:pPr>
            <a:r>
              <a:rPr dirty="0" u="dashLong" baseline="-11111" sz="15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baseline="-11111" sz="1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94,844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93800" y="5525820"/>
            <a:ext cx="681990" cy="316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4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Transaction</a:t>
            </a:r>
            <a:endParaRPr sz="1000">
              <a:latin typeface="Arial MT"/>
              <a:cs typeface="Arial MT"/>
            </a:endParaRPr>
          </a:p>
          <a:p>
            <a:pPr algn="ctr" marL="10160">
              <a:lnSpc>
                <a:spcPts val="1140"/>
              </a:lnSpc>
            </a:pP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523761" y="4904003"/>
            <a:ext cx="2899410" cy="709930"/>
          </a:xfrm>
          <a:custGeom>
            <a:avLst/>
            <a:gdLst/>
            <a:ahLst/>
            <a:cxnLst/>
            <a:rect l="l" t="t" r="r" b="b"/>
            <a:pathLst>
              <a:path w="2899409" h="709929">
                <a:moveTo>
                  <a:pt x="2899118" y="583907"/>
                </a:moveTo>
                <a:lnTo>
                  <a:pt x="0" y="583907"/>
                </a:lnTo>
                <a:lnTo>
                  <a:pt x="0" y="709790"/>
                </a:lnTo>
                <a:lnTo>
                  <a:pt x="2899118" y="709790"/>
                </a:lnTo>
                <a:lnTo>
                  <a:pt x="2899118" y="583907"/>
                </a:lnTo>
                <a:close/>
              </a:path>
              <a:path w="2899409" h="709929">
                <a:moveTo>
                  <a:pt x="2899118" y="0"/>
                </a:moveTo>
                <a:lnTo>
                  <a:pt x="0" y="0"/>
                </a:lnTo>
                <a:lnTo>
                  <a:pt x="0" y="125920"/>
                </a:lnTo>
                <a:lnTo>
                  <a:pt x="2899118" y="125920"/>
                </a:lnTo>
                <a:lnTo>
                  <a:pt x="28991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523770" y="4212920"/>
            <a:ext cx="2899410" cy="116839"/>
          </a:xfrm>
          <a:prstGeom prst="rect">
            <a:avLst/>
          </a:prstGeom>
          <a:solidFill>
            <a:srgbClr val="E7E6E6"/>
          </a:solidFill>
        </p:spPr>
        <p:txBody>
          <a:bodyPr wrap="square" lIns="0" tIns="6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5"/>
              </a:spcBef>
              <a:tabLst>
                <a:tab pos="2621280" algn="l"/>
              </a:tabLst>
            </a:pPr>
            <a:r>
              <a:rPr dirty="0" sz="700" b="1">
                <a:latin typeface="Arial"/>
                <a:cs typeface="Arial"/>
              </a:rPr>
              <a:t>Offer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Assumptions</a:t>
            </a:r>
            <a:r>
              <a:rPr dirty="0" sz="700" b="1">
                <a:latin typeface="Arial"/>
                <a:cs typeface="Arial"/>
              </a:rPr>
              <a:t>	</a:t>
            </a:r>
            <a:r>
              <a:rPr dirty="0" sz="700" spc="-20">
                <a:latin typeface="Arial MT"/>
                <a:cs typeface="Arial MT"/>
              </a:rPr>
              <a:t>USDm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529303" y="4308521"/>
            <a:ext cx="910590" cy="37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dirty="0" sz="700">
                <a:latin typeface="Arial MT"/>
                <a:cs typeface="Arial MT"/>
              </a:rPr>
              <a:t>Equinix</a:t>
            </a:r>
            <a:r>
              <a:rPr dirty="0" sz="700" spc="75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Net</a:t>
            </a:r>
            <a:r>
              <a:rPr dirty="0" sz="700" spc="10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Debt</a:t>
            </a:r>
            <a:r>
              <a:rPr dirty="0" sz="700" spc="500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Offer</a:t>
            </a:r>
            <a:r>
              <a:rPr dirty="0" sz="700" spc="25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Price</a:t>
            </a:r>
            <a:r>
              <a:rPr dirty="0" sz="700" spc="95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Per</a:t>
            </a:r>
            <a:r>
              <a:rPr dirty="0" sz="700" spc="25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Share</a:t>
            </a:r>
            <a:r>
              <a:rPr dirty="0" sz="700" spc="500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Premium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079067" y="4308521"/>
            <a:ext cx="338455" cy="37528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r" marR="34925">
              <a:lnSpc>
                <a:spcPct val="100000"/>
              </a:lnSpc>
              <a:spcBef>
                <a:spcPts val="175"/>
              </a:spcBef>
            </a:pPr>
            <a:r>
              <a:rPr dirty="0" sz="700" spc="-10">
                <a:latin typeface="Arial MT"/>
                <a:cs typeface="Arial MT"/>
              </a:rPr>
              <a:t>15'472</a:t>
            </a:r>
            <a:endParaRPr sz="700">
              <a:latin typeface="Arial MT"/>
              <a:cs typeface="Arial MT"/>
            </a:endParaRPr>
          </a:p>
          <a:p>
            <a:pPr algn="r" marR="34925">
              <a:lnSpc>
                <a:spcPct val="100000"/>
              </a:lnSpc>
              <a:spcBef>
                <a:spcPts val="75"/>
              </a:spcBef>
            </a:pPr>
            <a:r>
              <a:rPr dirty="0" sz="700" spc="-25">
                <a:latin typeface="Arial MT"/>
                <a:cs typeface="Arial MT"/>
              </a:rPr>
              <a:t>985</a:t>
            </a:r>
            <a:endParaRPr sz="7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0"/>
              </a:spcBef>
            </a:pPr>
            <a:r>
              <a:rPr dirty="0" sz="700" spc="-25">
                <a:solidFill>
                  <a:srgbClr val="0000FF"/>
                </a:solidFill>
                <a:latin typeface="Arial MT"/>
                <a:cs typeface="Arial MT"/>
              </a:rPr>
              <a:t>15%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529303" y="4667545"/>
            <a:ext cx="515620" cy="133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 b="1">
                <a:latin typeface="Arial"/>
                <a:cs typeface="Arial"/>
              </a:rPr>
              <a:t>Offer</a:t>
            </a:r>
            <a:r>
              <a:rPr dirty="0" sz="700" spc="1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Value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9025060" y="4667545"/>
            <a:ext cx="362585" cy="133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 spc="-10" b="1">
                <a:latin typeface="Arial"/>
                <a:cs typeface="Arial"/>
              </a:rPr>
              <a:t>107'912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529303" y="4900603"/>
            <a:ext cx="888365" cy="133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 b="1">
                <a:latin typeface="Arial"/>
                <a:cs typeface="Arial"/>
              </a:rPr>
              <a:t>Cash</a:t>
            </a:r>
            <a:r>
              <a:rPr dirty="0" sz="700" spc="70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Consideration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529303" y="5009162"/>
            <a:ext cx="1092200" cy="3746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700">
                <a:latin typeface="Arial MT"/>
                <a:cs typeface="Arial MT"/>
              </a:rPr>
              <a:t>Offer</a:t>
            </a:r>
            <a:r>
              <a:rPr dirty="0" sz="700" spc="55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value</a:t>
            </a:r>
            <a:endParaRPr sz="700">
              <a:latin typeface="Arial MT"/>
              <a:cs typeface="Arial MT"/>
            </a:endParaRPr>
          </a:p>
          <a:p>
            <a:pPr marL="12700" marR="5080">
              <a:lnSpc>
                <a:spcPts val="919"/>
              </a:lnSpc>
              <a:spcBef>
                <a:spcPts val="40"/>
              </a:spcBef>
            </a:pPr>
            <a:r>
              <a:rPr dirty="0" sz="700">
                <a:latin typeface="Arial MT"/>
                <a:cs typeface="Arial MT"/>
              </a:rPr>
              <a:t>Cash</a:t>
            </a:r>
            <a:r>
              <a:rPr dirty="0" sz="700" spc="105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from</a:t>
            </a:r>
            <a:r>
              <a:rPr dirty="0" sz="700" spc="45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Balance</a:t>
            </a:r>
            <a:r>
              <a:rPr dirty="0" sz="700" spc="105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Sheet</a:t>
            </a:r>
            <a:r>
              <a:rPr dirty="0" sz="700" spc="500">
                <a:latin typeface="Arial MT"/>
                <a:cs typeface="Arial MT"/>
              </a:rPr>
              <a:t> </a:t>
            </a:r>
            <a:r>
              <a:rPr dirty="0" sz="700">
                <a:latin typeface="Arial MT"/>
                <a:cs typeface="Arial MT"/>
              </a:rPr>
              <a:t>Incremental</a:t>
            </a:r>
            <a:r>
              <a:rPr dirty="0" sz="700" spc="140">
                <a:latin typeface="Arial MT"/>
                <a:cs typeface="Arial MT"/>
              </a:rPr>
              <a:t> </a:t>
            </a:r>
            <a:r>
              <a:rPr dirty="0" sz="700" spc="-20">
                <a:latin typeface="Arial MT"/>
                <a:cs typeface="Arial MT"/>
              </a:rPr>
              <a:t>Debt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025060" y="5009162"/>
            <a:ext cx="362585" cy="3746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700" spc="-10">
                <a:latin typeface="Arial MT"/>
                <a:cs typeface="Arial MT"/>
              </a:rPr>
              <a:t>107'912</a:t>
            </a:r>
            <a:endParaRPr sz="7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dirty="0" sz="700" spc="-10">
                <a:latin typeface="Arial MT"/>
                <a:cs typeface="Arial MT"/>
              </a:rPr>
              <a:t>10'791</a:t>
            </a:r>
            <a:endParaRPr sz="7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  <a:spcBef>
                <a:spcPts val="75"/>
              </a:spcBef>
            </a:pPr>
            <a:r>
              <a:rPr dirty="0" sz="700" spc="-10">
                <a:latin typeface="Arial MT"/>
                <a:cs typeface="Arial MT"/>
              </a:rPr>
              <a:t>32'374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529303" y="5484527"/>
            <a:ext cx="915669" cy="133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 b="1">
                <a:latin typeface="Arial"/>
                <a:cs typeface="Arial"/>
              </a:rPr>
              <a:t>Stock</a:t>
            </a:r>
            <a:r>
              <a:rPr dirty="0" sz="700" spc="75" b="1">
                <a:latin typeface="Arial"/>
                <a:cs typeface="Arial"/>
              </a:rPr>
              <a:t> </a:t>
            </a:r>
            <a:r>
              <a:rPr dirty="0" sz="700" spc="-10" b="1">
                <a:latin typeface="Arial"/>
                <a:cs typeface="Arial"/>
              </a:rPr>
              <a:t>Consideration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29303" y="5591494"/>
            <a:ext cx="1251585" cy="3765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700">
                <a:latin typeface="Arial MT"/>
                <a:cs typeface="Arial MT"/>
              </a:rPr>
              <a:t>Offer</a:t>
            </a:r>
            <a:r>
              <a:rPr dirty="0" sz="700" spc="55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value</a:t>
            </a:r>
            <a:endParaRPr sz="700">
              <a:latin typeface="Arial MT"/>
              <a:cs typeface="Arial MT"/>
            </a:endParaRPr>
          </a:p>
          <a:p>
            <a:pPr marL="12700" marR="5080">
              <a:lnSpc>
                <a:spcPct val="109100"/>
              </a:lnSpc>
              <a:spcBef>
                <a:spcPts val="5"/>
              </a:spcBef>
            </a:pPr>
            <a:r>
              <a:rPr dirty="0" sz="700">
                <a:latin typeface="Arial MT"/>
                <a:cs typeface="Arial MT"/>
              </a:rPr>
              <a:t>Stock</a:t>
            </a:r>
            <a:r>
              <a:rPr dirty="0" sz="700" spc="95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Consideration</a:t>
            </a:r>
            <a:r>
              <a:rPr dirty="0" sz="700" spc="500">
                <a:latin typeface="Arial MT"/>
                <a:cs typeface="Arial MT"/>
              </a:rPr>
              <a:t> </a:t>
            </a:r>
            <a:r>
              <a:rPr dirty="0" sz="700" spc="10">
                <a:latin typeface="Arial MT"/>
                <a:cs typeface="Arial MT"/>
              </a:rPr>
              <a:t>Additional</a:t>
            </a:r>
            <a:r>
              <a:rPr dirty="0" sz="700" spc="45">
                <a:latin typeface="Arial MT"/>
                <a:cs typeface="Arial MT"/>
              </a:rPr>
              <a:t> </a:t>
            </a:r>
            <a:r>
              <a:rPr dirty="0" sz="700" spc="10">
                <a:latin typeface="Arial MT"/>
                <a:cs typeface="Arial MT"/>
              </a:rPr>
              <a:t>IBM</a:t>
            </a:r>
            <a:r>
              <a:rPr dirty="0" sz="700" spc="45">
                <a:latin typeface="Arial MT"/>
                <a:cs typeface="Arial MT"/>
              </a:rPr>
              <a:t> </a:t>
            </a:r>
            <a:r>
              <a:rPr dirty="0" sz="700" spc="10">
                <a:latin typeface="Arial MT"/>
                <a:cs typeface="Arial MT"/>
              </a:rPr>
              <a:t>Shares</a:t>
            </a:r>
            <a:r>
              <a:rPr dirty="0" sz="700" spc="65">
                <a:latin typeface="Arial MT"/>
                <a:cs typeface="Arial MT"/>
              </a:rPr>
              <a:t> </a:t>
            </a:r>
            <a:r>
              <a:rPr dirty="0" sz="700" spc="-10">
                <a:latin typeface="Arial MT"/>
                <a:cs typeface="Arial MT"/>
              </a:rPr>
              <a:t>Issued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025060" y="5591494"/>
            <a:ext cx="362585" cy="37655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80"/>
              </a:spcBef>
            </a:pPr>
            <a:r>
              <a:rPr dirty="0" sz="700" spc="-10">
                <a:latin typeface="Arial MT"/>
                <a:cs typeface="Arial MT"/>
              </a:rPr>
              <a:t>107'912</a:t>
            </a:r>
            <a:endParaRPr sz="7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5"/>
              </a:spcBef>
            </a:pPr>
            <a:r>
              <a:rPr dirty="0" sz="700" spc="-10">
                <a:latin typeface="Arial MT"/>
                <a:cs typeface="Arial MT"/>
              </a:rPr>
              <a:t>64'747</a:t>
            </a:r>
            <a:endParaRPr sz="7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700" spc="-25">
                <a:latin typeface="Arial MT"/>
                <a:cs typeface="Arial MT"/>
              </a:rPr>
              <a:t>337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515099" y="4389628"/>
            <a:ext cx="2908300" cy="1389380"/>
            <a:chOff x="6515099" y="4389628"/>
            <a:chExt cx="2908300" cy="1389380"/>
          </a:xfrm>
        </p:grpSpPr>
        <p:sp>
          <p:nvSpPr>
            <p:cNvPr id="32" name="object 32" descr=""/>
            <p:cNvSpPr/>
            <p:nvPr/>
          </p:nvSpPr>
          <p:spPr>
            <a:xfrm>
              <a:off x="6515099" y="4670935"/>
              <a:ext cx="2908300" cy="8890"/>
            </a:xfrm>
            <a:custGeom>
              <a:avLst/>
              <a:gdLst/>
              <a:ahLst/>
              <a:cxnLst/>
              <a:rect l="l" t="t" r="r" b="b"/>
              <a:pathLst>
                <a:path w="2908300" h="8889">
                  <a:moveTo>
                    <a:pt x="2907791" y="0"/>
                  </a:moveTo>
                  <a:lnTo>
                    <a:pt x="0" y="0"/>
                  </a:lnTo>
                  <a:lnTo>
                    <a:pt x="0" y="8853"/>
                  </a:lnTo>
                  <a:lnTo>
                    <a:pt x="2907791" y="8853"/>
                  </a:lnTo>
                  <a:lnTo>
                    <a:pt x="2907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669529" y="4395978"/>
              <a:ext cx="1351915" cy="1376680"/>
            </a:xfrm>
            <a:custGeom>
              <a:avLst/>
              <a:gdLst/>
              <a:ahLst/>
              <a:cxnLst/>
              <a:rect l="l" t="t" r="r" b="b"/>
              <a:pathLst>
                <a:path w="1351915" h="1376679">
                  <a:moveTo>
                    <a:pt x="1197864" y="0"/>
                  </a:moveTo>
                  <a:lnTo>
                    <a:pt x="0" y="0"/>
                  </a:lnTo>
                  <a:lnTo>
                    <a:pt x="0" y="1376172"/>
                  </a:lnTo>
                  <a:lnTo>
                    <a:pt x="1197864" y="1376172"/>
                  </a:lnTo>
                  <a:lnTo>
                    <a:pt x="1197864" y="1146810"/>
                  </a:lnTo>
                  <a:lnTo>
                    <a:pt x="1351406" y="982345"/>
                  </a:lnTo>
                  <a:lnTo>
                    <a:pt x="1197864" y="802767"/>
                  </a:lnTo>
                  <a:lnTo>
                    <a:pt x="1197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669529" y="4395978"/>
              <a:ext cx="1351915" cy="1376680"/>
            </a:xfrm>
            <a:custGeom>
              <a:avLst/>
              <a:gdLst/>
              <a:ahLst/>
              <a:cxnLst/>
              <a:rect l="l" t="t" r="r" b="b"/>
              <a:pathLst>
                <a:path w="1351915" h="1376679">
                  <a:moveTo>
                    <a:pt x="0" y="0"/>
                  </a:moveTo>
                  <a:lnTo>
                    <a:pt x="698753" y="0"/>
                  </a:lnTo>
                  <a:lnTo>
                    <a:pt x="998220" y="0"/>
                  </a:lnTo>
                  <a:lnTo>
                    <a:pt x="1197864" y="0"/>
                  </a:lnTo>
                  <a:lnTo>
                    <a:pt x="1197864" y="802767"/>
                  </a:lnTo>
                  <a:lnTo>
                    <a:pt x="1351406" y="982345"/>
                  </a:lnTo>
                  <a:lnTo>
                    <a:pt x="1197864" y="1146810"/>
                  </a:lnTo>
                  <a:lnTo>
                    <a:pt x="1197864" y="1376172"/>
                  </a:lnTo>
                  <a:lnTo>
                    <a:pt x="998220" y="1376172"/>
                  </a:lnTo>
                  <a:lnTo>
                    <a:pt x="698753" y="1376172"/>
                  </a:lnTo>
                  <a:lnTo>
                    <a:pt x="0" y="1376172"/>
                  </a:lnTo>
                  <a:lnTo>
                    <a:pt x="0" y="1146810"/>
                  </a:lnTo>
                  <a:lnTo>
                    <a:pt x="0" y="8027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9870376" y="1983676"/>
            <a:ext cx="1674495" cy="1249045"/>
            <a:chOff x="9870376" y="1983676"/>
            <a:chExt cx="1674495" cy="1249045"/>
          </a:xfrm>
        </p:grpSpPr>
        <p:sp>
          <p:nvSpPr>
            <p:cNvPr id="36" name="object 36" descr=""/>
            <p:cNvSpPr/>
            <p:nvPr/>
          </p:nvSpPr>
          <p:spPr>
            <a:xfrm>
              <a:off x="9880092" y="3195828"/>
              <a:ext cx="1651000" cy="32384"/>
            </a:xfrm>
            <a:custGeom>
              <a:avLst/>
              <a:gdLst/>
              <a:ahLst/>
              <a:cxnLst/>
              <a:rect l="l" t="t" r="r" b="b"/>
              <a:pathLst>
                <a:path w="1651000" h="32385">
                  <a:moveTo>
                    <a:pt x="0" y="0"/>
                  </a:moveTo>
                  <a:lnTo>
                    <a:pt x="1650491" y="0"/>
                  </a:lnTo>
                </a:path>
                <a:path w="1651000" h="32385">
                  <a:moveTo>
                    <a:pt x="0" y="0"/>
                  </a:moveTo>
                  <a:lnTo>
                    <a:pt x="0" y="32004"/>
                  </a:lnTo>
                </a:path>
                <a:path w="1651000" h="32385">
                  <a:moveTo>
                    <a:pt x="187451" y="0"/>
                  </a:moveTo>
                  <a:lnTo>
                    <a:pt x="187451" y="32004"/>
                  </a:lnTo>
                </a:path>
                <a:path w="1651000" h="32385">
                  <a:moveTo>
                    <a:pt x="379475" y="0"/>
                  </a:moveTo>
                  <a:lnTo>
                    <a:pt x="379475" y="32004"/>
                  </a:lnTo>
                </a:path>
                <a:path w="1651000" h="32385">
                  <a:moveTo>
                    <a:pt x="571500" y="0"/>
                  </a:moveTo>
                  <a:lnTo>
                    <a:pt x="571500" y="32004"/>
                  </a:lnTo>
                </a:path>
                <a:path w="1651000" h="32385">
                  <a:moveTo>
                    <a:pt x="763524" y="0"/>
                  </a:moveTo>
                  <a:lnTo>
                    <a:pt x="763524" y="32004"/>
                  </a:lnTo>
                </a:path>
                <a:path w="1651000" h="32385">
                  <a:moveTo>
                    <a:pt x="946403" y="0"/>
                  </a:moveTo>
                  <a:lnTo>
                    <a:pt x="946403" y="32004"/>
                  </a:lnTo>
                </a:path>
                <a:path w="1651000" h="32385">
                  <a:moveTo>
                    <a:pt x="1138427" y="0"/>
                  </a:moveTo>
                  <a:lnTo>
                    <a:pt x="1138427" y="32004"/>
                  </a:lnTo>
                </a:path>
                <a:path w="1651000" h="32385">
                  <a:moveTo>
                    <a:pt x="1330452" y="0"/>
                  </a:moveTo>
                  <a:lnTo>
                    <a:pt x="1330452" y="32004"/>
                  </a:lnTo>
                </a:path>
                <a:path w="1651000" h="32385">
                  <a:moveTo>
                    <a:pt x="1522476" y="0"/>
                  </a:moveTo>
                  <a:lnTo>
                    <a:pt x="1522476" y="32004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884664" y="1997964"/>
              <a:ext cx="1645920" cy="1161415"/>
            </a:xfrm>
            <a:custGeom>
              <a:avLst/>
              <a:gdLst/>
              <a:ahLst/>
              <a:cxnLst/>
              <a:rect l="l" t="t" r="r" b="b"/>
              <a:pathLst>
                <a:path w="1645920" h="1161414">
                  <a:moveTo>
                    <a:pt x="0" y="1161288"/>
                  </a:moveTo>
                  <a:lnTo>
                    <a:pt x="0" y="1156715"/>
                  </a:lnTo>
                  <a:lnTo>
                    <a:pt x="4571" y="1156715"/>
                  </a:lnTo>
                  <a:lnTo>
                    <a:pt x="4571" y="1143000"/>
                  </a:lnTo>
                  <a:lnTo>
                    <a:pt x="9143" y="1143000"/>
                  </a:lnTo>
                  <a:lnTo>
                    <a:pt x="13715" y="1152144"/>
                  </a:lnTo>
                  <a:lnTo>
                    <a:pt x="18287" y="1161288"/>
                  </a:lnTo>
                  <a:lnTo>
                    <a:pt x="18287" y="1133856"/>
                  </a:lnTo>
                  <a:lnTo>
                    <a:pt x="27431" y="1110996"/>
                  </a:lnTo>
                  <a:lnTo>
                    <a:pt x="27431" y="1124712"/>
                  </a:lnTo>
                  <a:lnTo>
                    <a:pt x="32003" y="1129284"/>
                  </a:lnTo>
                  <a:lnTo>
                    <a:pt x="32003" y="1152144"/>
                  </a:lnTo>
                  <a:lnTo>
                    <a:pt x="41147" y="1143000"/>
                  </a:lnTo>
                  <a:lnTo>
                    <a:pt x="41147" y="1133856"/>
                  </a:lnTo>
                  <a:lnTo>
                    <a:pt x="45719" y="1120139"/>
                  </a:lnTo>
                  <a:lnTo>
                    <a:pt x="45719" y="1138427"/>
                  </a:lnTo>
                  <a:lnTo>
                    <a:pt x="50291" y="1147572"/>
                  </a:lnTo>
                  <a:lnTo>
                    <a:pt x="54863" y="1138427"/>
                  </a:lnTo>
                  <a:lnTo>
                    <a:pt x="54863" y="1129284"/>
                  </a:lnTo>
                  <a:lnTo>
                    <a:pt x="59435" y="1138427"/>
                  </a:lnTo>
                  <a:lnTo>
                    <a:pt x="59435" y="1124712"/>
                  </a:lnTo>
                  <a:lnTo>
                    <a:pt x="64007" y="1092708"/>
                  </a:lnTo>
                  <a:lnTo>
                    <a:pt x="68579" y="1097280"/>
                  </a:lnTo>
                  <a:lnTo>
                    <a:pt x="73151" y="1083564"/>
                  </a:lnTo>
                  <a:lnTo>
                    <a:pt x="77724" y="1065276"/>
                  </a:lnTo>
                  <a:lnTo>
                    <a:pt x="77724" y="1088136"/>
                  </a:lnTo>
                  <a:lnTo>
                    <a:pt x="82295" y="1069848"/>
                  </a:lnTo>
                  <a:lnTo>
                    <a:pt x="86867" y="1046988"/>
                  </a:lnTo>
                  <a:lnTo>
                    <a:pt x="86867" y="1056132"/>
                  </a:lnTo>
                  <a:lnTo>
                    <a:pt x="91439" y="1069848"/>
                  </a:lnTo>
                  <a:lnTo>
                    <a:pt x="91439" y="1088136"/>
                  </a:lnTo>
                  <a:lnTo>
                    <a:pt x="100583" y="1083564"/>
                  </a:lnTo>
                  <a:lnTo>
                    <a:pt x="100583" y="1065276"/>
                  </a:lnTo>
                  <a:lnTo>
                    <a:pt x="105155" y="1065276"/>
                  </a:lnTo>
                  <a:lnTo>
                    <a:pt x="114300" y="1106424"/>
                  </a:lnTo>
                  <a:lnTo>
                    <a:pt x="114300" y="1129284"/>
                  </a:lnTo>
                  <a:lnTo>
                    <a:pt x="118871" y="1083564"/>
                  </a:lnTo>
                  <a:lnTo>
                    <a:pt x="123443" y="1115568"/>
                  </a:lnTo>
                  <a:lnTo>
                    <a:pt x="128015" y="1092708"/>
                  </a:lnTo>
                  <a:lnTo>
                    <a:pt x="128015" y="1074420"/>
                  </a:lnTo>
                  <a:lnTo>
                    <a:pt x="132587" y="1060703"/>
                  </a:lnTo>
                  <a:lnTo>
                    <a:pt x="132587" y="1033272"/>
                  </a:lnTo>
                  <a:lnTo>
                    <a:pt x="137159" y="1033272"/>
                  </a:lnTo>
                  <a:lnTo>
                    <a:pt x="141731" y="996696"/>
                  </a:lnTo>
                  <a:lnTo>
                    <a:pt x="146303" y="992124"/>
                  </a:lnTo>
                  <a:lnTo>
                    <a:pt x="146303" y="996696"/>
                  </a:lnTo>
                  <a:lnTo>
                    <a:pt x="146303" y="978408"/>
                  </a:lnTo>
                  <a:lnTo>
                    <a:pt x="150875" y="1005839"/>
                  </a:lnTo>
                  <a:lnTo>
                    <a:pt x="155447" y="955548"/>
                  </a:lnTo>
                  <a:lnTo>
                    <a:pt x="160019" y="941832"/>
                  </a:lnTo>
                  <a:lnTo>
                    <a:pt x="160019" y="960120"/>
                  </a:lnTo>
                  <a:lnTo>
                    <a:pt x="164591" y="969263"/>
                  </a:lnTo>
                  <a:lnTo>
                    <a:pt x="164591" y="928115"/>
                  </a:lnTo>
                  <a:lnTo>
                    <a:pt x="169163" y="937260"/>
                  </a:lnTo>
                  <a:lnTo>
                    <a:pt x="173735" y="950976"/>
                  </a:lnTo>
                  <a:lnTo>
                    <a:pt x="173735" y="969263"/>
                  </a:lnTo>
                  <a:lnTo>
                    <a:pt x="178307" y="982980"/>
                  </a:lnTo>
                  <a:lnTo>
                    <a:pt x="178307" y="978408"/>
                  </a:lnTo>
                  <a:lnTo>
                    <a:pt x="187451" y="964691"/>
                  </a:lnTo>
                  <a:lnTo>
                    <a:pt x="187451" y="928115"/>
                  </a:lnTo>
                  <a:lnTo>
                    <a:pt x="192024" y="905256"/>
                  </a:lnTo>
                  <a:lnTo>
                    <a:pt x="192024" y="882396"/>
                  </a:lnTo>
                  <a:lnTo>
                    <a:pt x="192024" y="854963"/>
                  </a:lnTo>
                  <a:lnTo>
                    <a:pt x="201167" y="827532"/>
                  </a:lnTo>
                  <a:lnTo>
                    <a:pt x="201167" y="836676"/>
                  </a:lnTo>
                  <a:lnTo>
                    <a:pt x="205739" y="845820"/>
                  </a:lnTo>
                  <a:lnTo>
                    <a:pt x="205739" y="800100"/>
                  </a:lnTo>
                  <a:lnTo>
                    <a:pt x="214883" y="790956"/>
                  </a:lnTo>
                  <a:lnTo>
                    <a:pt x="214883" y="763524"/>
                  </a:lnTo>
                  <a:lnTo>
                    <a:pt x="219455" y="804672"/>
                  </a:lnTo>
                  <a:lnTo>
                    <a:pt x="219455" y="790956"/>
                  </a:lnTo>
                  <a:lnTo>
                    <a:pt x="224027" y="781812"/>
                  </a:lnTo>
                  <a:lnTo>
                    <a:pt x="228600" y="813815"/>
                  </a:lnTo>
                  <a:lnTo>
                    <a:pt x="233171" y="822960"/>
                  </a:lnTo>
                  <a:lnTo>
                    <a:pt x="233171" y="804672"/>
                  </a:lnTo>
                  <a:lnTo>
                    <a:pt x="237743" y="800100"/>
                  </a:lnTo>
                  <a:lnTo>
                    <a:pt x="237743" y="781812"/>
                  </a:lnTo>
                  <a:lnTo>
                    <a:pt x="242315" y="740663"/>
                  </a:lnTo>
                  <a:lnTo>
                    <a:pt x="246887" y="758951"/>
                  </a:lnTo>
                  <a:lnTo>
                    <a:pt x="251459" y="708660"/>
                  </a:lnTo>
                  <a:lnTo>
                    <a:pt x="251459" y="676656"/>
                  </a:lnTo>
                  <a:lnTo>
                    <a:pt x="260603" y="694944"/>
                  </a:lnTo>
                  <a:lnTo>
                    <a:pt x="260603" y="722376"/>
                  </a:lnTo>
                  <a:lnTo>
                    <a:pt x="260603" y="745236"/>
                  </a:lnTo>
                  <a:lnTo>
                    <a:pt x="265175" y="754380"/>
                  </a:lnTo>
                  <a:lnTo>
                    <a:pt x="265175" y="717803"/>
                  </a:lnTo>
                  <a:lnTo>
                    <a:pt x="274319" y="726948"/>
                  </a:lnTo>
                  <a:lnTo>
                    <a:pt x="274319" y="704088"/>
                  </a:lnTo>
                  <a:lnTo>
                    <a:pt x="278891" y="749808"/>
                  </a:lnTo>
                  <a:lnTo>
                    <a:pt x="283463" y="772668"/>
                  </a:lnTo>
                  <a:lnTo>
                    <a:pt x="288035" y="740663"/>
                  </a:lnTo>
                  <a:lnTo>
                    <a:pt x="288035" y="777239"/>
                  </a:lnTo>
                  <a:lnTo>
                    <a:pt x="292607" y="781812"/>
                  </a:lnTo>
                  <a:lnTo>
                    <a:pt x="292607" y="768096"/>
                  </a:lnTo>
                  <a:lnTo>
                    <a:pt x="297179" y="777239"/>
                  </a:lnTo>
                  <a:lnTo>
                    <a:pt x="306324" y="731520"/>
                  </a:lnTo>
                  <a:lnTo>
                    <a:pt x="306324" y="722376"/>
                  </a:lnTo>
                  <a:lnTo>
                    <a:pt x="306324" y="726948"/>
                  </a:lnTo>
                  <a:lnTo>
                    <a:pt x="310895" y="713232"/>
                  </a:lnTo>
                  <a:lnTo>
                    <a:pt x="315467" y="685800"/>
                  </a:lnTo>
                  <a:lnTo>
                    <a:pt x="320039" y="708660"/>
                  </a:lnTo>
                  <a:lnTo>
                    <a:pt x="320039" y="690372"/>
                  </a:lnTo>
                  <a:lnTo>
                    <a:pt x="324611" y="690372"/>
                  </a:lnTo>
                  <a:lnTo>
                    <a:pt x="324611" y="672084"/>
                  </a:lnTo>
                  <a:lnTo>
                    <a:pt x="329183" y="589788"/>
                  </a:lnTo>
                  <a:lnTo>
                    <a:pt x="333755" y="571500"/>
                  </a:lnTo>
                  <a:lnTo>
                    <a:pt x="333755" y="603503"/>
                  </a:lnTo>
                  <a:lnTo>
                    <a:pt x="338327" y="621791"/>
                  </a:lnTo>
                  <a:lnTo>
                    <a:pt x="338327" y="635508"/>
                  </a:lnTo>
                  <a:lnTo>
                    <a:pt x="347471" y="608076"/>
                  </a:lnTo>
                  <a:lnTo>
                    <a:pt x="352043" y="658368"/>
                  </a:lnTo>
                  <a:lnTo>
                    <a:pt x="352043" y="672084"/>
                  </a:lnTo>
                  <a:lnTo>
                    <a:pt x="352043" y="649224"/>
                  </a:lnTo>
                  <a:lnTo>
                    <a:pt x="361187" y="630936"/>
                  </a:lnTo>
                  <a:lnTo>
                    <a:pt x="361187" y="635508"/>
                  </a:lnTo>
                  <a:lnTo>
                    <a:pt x="365759" y="667512"/>
                  </a:lnTo>
                  <a:lnTo>
                    <a:pt x="365759" y="694944"/>
                  </a:lnTo>
                  <a:lnTo>
                    <a:pt x="370331" y="708660"/>
                  </a:lnTo>
                  <a:lnTo>
                    <a:pt x="374903" y="722376"/>
                  </a:lnTo>
                  <a:lnTo>
                    <a:pt x="379475" y="681227"/>
                  </a:lnTo>
                  <a:lnTo>
                    <a:pt x="379475" y="672084"/>
                  </a:lnTo>
                  <a:lnTo>
                    <a:pt x="384047" y="640080"/>
                  </a:lnTo>
                  <a:lnTo>
                    <a:pt x="388619" y="676656"/>
                  </a:lnTo>
                  <a:lnTo>
                    <a:pt x="393191" y="699515"/>
                  </a:lnTo>
                  <a:lnTo>
                    <a:pt x="393191" y="708660"/>
                  </a:lnTo>
                  <a:lnTo>
                    <a:pt x="397763" y="704088"/>
                  </a:lnTo>
                  <a:lnTo>
                    <a:pt x="397763" y="713232"/>
                  </a:lnTo>
                  <a:lnTo>
                    <a:pt x="402335" y="694944"/>
                  </a:lnTo>
                  <a:lnTo>
                    <a:pt x="406907" y="681227"/>
                  </a:lnTo>
                  <a:lnTo>
                    <a:pt x="406907" y="676656"/>
                  </a:lnTo>
                  <a:lnTo>
                    <a:pt x="411479" y="713232"/>
                  </a:lnTo>
                  <a:lnTo>
                    <a:pt x="411479" y="749808"/>
                  </a:lnTo>
                  <a:lnTo>
                    <a:pt x="420624" y="731520"/>
                  </a:lnTo>
                  <a:lnTo>
                    <a:pt x="420624" y="736091"/>
                  </a:lnTo>
                  <a:lnTo>
                    <a:pt x="425195" y="740663"/>
                  </a:lnTo>
                  <a:lnTo>
                    <a:pt x="425195" y="749808"/>
                  </a:lnTo>
                  <a:lnTo>
                    <a:pt x="425195" y="763524"/>
                  </a:lnTo>
                  <a:lnTo>
                    <a:pt x="434339" y="790956"/>
                  </a:lnTo>
                  <a:lnTo>
                    <a:pt x="434339" y="754380"/>
                  </a:lnTo>
                  <a:lnTo>
                    <a:pt x="438911" y="772668"/>
                  </a:lnTo>
                  <a:lnTo>
                    <a:pt x="438911" y="781812"/>
                  </a:lnTo>
                  <a:lnTo>
                    <a:pt x="443483" y="736091"/>
                  </a:lnTo>
                  <a:lnTo>
                    <a:pt x="448055" y="754380"/>
                  </a:lnTo>
                  <a:lnTo>
                    <a:pt x="448055" y="749808"/>
                  </a:lnTo>
                  <a:lnTo>
                    <a:pt x="452627" y="736091"/>
                  </a:lnTo>
                  <a:lnTo>
                    <a:pt x="452627" y="694944"/>
                  </a:lnTo>
                  <a:lnTo>
                    <a:pt x="457200" y="713232"/>
                  </a:lnTo>
                  <a:lnTo>
                    <a:pt x="461771" y="722376"/>
                  </a:lnTo>
                  <a:lnTo>
                    <a:pt x="466343" y="722376"/>
                  </a:lnTo>
                  <a:lnTo>
                    <a:pt x="466343" y="699515"/>
                  </a:lnTo>
                  <a:lnTo>
                    <a:pt x="470915" y="708660"/>
                  </a:lnTo>
                  <a:lnTo>
                    <a:pt x="470915" y="676656"/>
                  </a:lnTo>
                  <a:lnTo>
                    <a:pt x="475487" y="658368"/>
                  </a:lnTo>
                  <a:lnTo>
                    <a:pt x="480059" y="658368"/>
                  </a:lnTo>
                  <a:lnTo>
                    <a:pt x="480059" y="635508"/>
                  </a:lnTo>
                  <a:lnTo>
                    <a:pt x="484631" y="662939"/>
                  </a:lnTo>
                  <a:lnTo>
                    <a:pt x="484631" y="676656"/>
                  </a:lnTo>
                  <a:lnTo>
                    <a:pt x="493775" y="653796"/>
                  </a:lnTo>
                  <a:lnTo>
                    <a:pt x="493775" y="658368"/>
                  </a:lnTo>
                  <a:lnTo>
                    <a:pt x="493775" y="640080"/>
                  </a:lnTo>
                  <a:lnTo>
                    <a:pt x="498347" y="603503"/>
                  </a:lnTo>
                  <a:lnTo>
                    <a:pt x="498347" y="612648"/>
                  </a:lnTo>
                  <a:lnTo>
                    <a:pt x="507491" y="566927"/>
                  </a:lnTo>
                  <a:lnTo>
                    <a:pt x="512063" y="589788"/>
                  </a:lnTo>
                  <a:lnTo>
                    <a:pt x="512063" y="585215"/>
                  </a:lnTo>
                  <a:lnTo>
                    <a:pt x="516635" y="576072"/>
                  </a:lnTo>
                  <a:lnTo>
                    <a:pt x="521207" y="557784"/>
                  </a:lnTo>
                  <a:lnTo>
                    <a:pt x="521207" y="562356"/>
                  </a:lnTo>
                  <a:lnTo>
                    <a:pt x="525779" y="571500"/>
                  </a:lnTo>
                  <a:lnTo>
                    <a:pt x="525779" y="562356"/>
                  </a:lnTo>
                  <a:lnTo>
                    <a:pt x="530351" y="548639"/>
                  </a:lnTo>
                  <a:lnTo>
                    <a:pt x="534924" y="553212"/>
                  </a:lnTo>
                  <a:lnTo>
                    <a:pt x="539495" y="534924"/>
                  </a:lnTo>
                  <a:lnTo>
                    <a:pt x="539495" y="571500"/>
                  </a:lnTo>
                  <a:lnTo>
                    <a:pt x="539495" y="507491"/>
                  </a:lnTo>
                  <a:lnTo>
                    <a:pt x="544067" y="516636"/>
                  </a:lnTo>
                  <a:lnTo>
                    <a:pt x="548639" y="466344"/>
                  </a:lnTo>
                  <a:lnTo>
                    <a:pt x="553211" y="416051"/>
                  </a:lnTo>
                  <a:lnTo>
                    <a:pt x="553211" y="480060"/>
                  </a:lnTo>
                  <a:lnTo>
                    <a:pt x="557783" y="470915"/>
                  </a:lnTo>
                  <a:lnTo>
                    <a:pt x="557783" y="443484"/>
                  </a:lnTo>
                  <a:lnTo>
                    <a:pt x="562355" y="470915"/>
                  </a:lnTo>
                  <a:lnTo>
                    <a:pt x="566927" y="489203"/>
                  </a:lnTo>
                  <a:lnTo>
                    <a:pt x="566927" y="452627"/>
                  </a:lnTo>
                  <a:lnTo>
                    <a:pt x="571500" y="443484"/>
                  </a:lnTo>
                  <a:lnTo>
                    <a:pt x="571500" y="425196"/>
                  </a:lnTo>
                  <a:lnTo>
                    <a:pt x="580643" y="402336"/>
                  </a:lnTo>
                  <a:lnTo>
                    <a:pt x="585215" y="406908"/>
                  </a:lnTo>
                  <a:lnTo>
                    <a:pt x="585215" y="379475"/>
                  </a:lnTo>
                  <a:lnTo>
                    <a:pt x="585215" y="374903"/>
                  </a:lnTo>
                  <a:lnTo>
                    <a:pt x="594359" y="365760"/>
                  </a:lnTo>
                  <a:lnTo>
                    <a:pt x="594359" y="374903"/>
                  </a:lnTo>
                  <a:lnTo>
                    <a:pt x="598931" y="333756"/>
                  </a:lnTo>
                  <a:lnTo>
                    <a:pt x="598931" y="301751"/>
                  </a:lnTo>
                  <a:lnTo>
                    <a:pt x="603503" y="274320"/>
                  </a:lnTo>
                  <a:lnTo>
                    <a:pt x="608076" y="256032"/>
                  </a:lnTo>
                  <a:lnTo>
                    <a:pt x="608076" y="306324"/>
                  </a:lnTo>
                  <a:lnTo>
                    <a:pt x="612647" y="333756"/>
                  </a:lnTo>
                  <a:lnTo>
                    <a:pt x="612647" y="356615"/>
                  </a:lnTo>
                  <a:lnTo>
                    <a:pt x="617219" y="333756"/>
                  </a:lnTo>
                  <a:lnTo>
                    <a:pt x="621791" y="310896"/>
                  </a:lnTo>
                  <a:lnTo>
                    <a:pt x="626363" y="338327"/>
                  </a:lnTo>
                  <a:lnTo>
                    <a:pt x="626363" y="324612"/>
                  </a:lnTo>
                  <a:lnTo>
                    <a:pt x="630935" y="320039"/>
                  </a:lnTo>
                  <a:lnTo>
                    <a:pt x="630935" y="292608"/>
                  </a:lnTo>
                  <a:lnTo>
                    <a:pt x="635507" y="269748"/>
                  </a:lnTo>
                  <a:lnTo>
                    <a:pt x="640079" y="301751"/>
                  </a:lnTo>
                  <a:lnTo>
                    <a:pt x="640079" y="288036"/>
                  </a:lnTo>
                  <a:lnTo>
                    <a:pt x="644651" y="384048"/>
                  </a:lnTo>
                  <a:lnTo>
                    <a:pt x="653795" y="370332"/>
                  </a:lnTo>
                  <a:lnTo>
                    <a:pt x="653795" y="397763"/>
                  </a:lnTo>
                  <a:lnTo>
                    <a:pt x="653795" y="461772"/>
                  </a:lnTo>
                  <a:lnTo>
                    <a:pt x="658367" y="434339"/>
                  </a:lnTo>
                  <a:lnTo>
                    <a:pt x="658367" y="425196"/>
                  </a:lnTo>
                  <a:lnTo>
                    <a:pt x="667511" y="420624"/>
                  </a:lnTo>
                  <a:lnTo>
                    <a:pt x="667511" y="452627"/>
                  </a:lnTo>
                  <a:lnTo>
                    <a:pt x="672083" y="484632"/>
                  </a:lnTo>
                  <a:lnTo>
                    <a:pt x="676655" y="484632"/>
                  </a:lnTo>
                  <a:lnTo>
                    <a:pt x="681227" y="484632"/>
                  </a:lnTo>
                  <a:lnTo>
                    <a:pt x="681227" y="466344"/>
                  </a:lnTo>
                  <a:lnTo>
                    <a:pt x="685800" y="470915"/>
                  </a:lnTo>
                  <a:lnTo>
                    <a:pt x="685800" y="525780"/>
                  </a:lnTo>
                  <a:lnTo>
                    <a:pt x="690371" y="548639"/>
                  </a:lnTo>
                  <a:lnTo>
                    <a:pt x="694943" y="530351"/>
                  </a:lnTo>
                  <a:lnTo>
                    <a:pt x="699515" y="553212"/>
                  </a:lnTo>
                  <a:lnTo>
                    <a:pt x="699515" y="594360"/>
                  </a:lnTo>
                  <a:lnTo>
                    <a:pt x="699515" y="576072"/>
                  </a:lnTo>
                  <a:lnTo>
                    <a:pt x="704087" y="534924"/>
                  </a:lnTo>
                  <a:lnTo>
                    <a:pt x="708659" y="530351"/>
                  </a:lnTo>
                  <a:lnTo>
                    <a:pt x="713231" y="566927"/>
                  </a:lnTo>
                  <a:lnTo>
                    <a:pt x="717803" y="585215"/>
                  </a:lnTo>
                  <a:lnTo>
                    <a:pt x="717803" y="571500"/>
                  </a:lnTo>
                  <a:lnTo>
                    <a:pt x="722376" y="534924"/>
                  </a:lnTo>
                  <a:lnTo>
                    <a:pt x="726947" y="493775"/>
                  </a:lnTo>
                  <a:lnTo>
                    <a:pt x="726947" y="498348"/>
                  </a:lnTo>
                  <a:lnTo>
                    <a:pt x="731519" y="502920"/>
                  </a:lnTo>
                  <a:lnTo>
                    <a:pt x="731519" y="475488"/>
                  </a:lnTo>
                  <a:lnTo>
                    <a:pt x="740663" y="434339"/>
                  </a:lnTo>
                  <a:lnTo>
                    <a:pt x="745235" y="425196"/>
                  </a:lnTo>
                  <a:lnTo>
                    <a:pt x="745235" y="438912"/>
                  </a:lnTo>
                  <a:lnTo>
                    <a:pt x="745235" y="420624"/>
                  </a:lnTo>
                  <a:lnTo>
                    <a:pt x="754379" y="448056"/>
                  </a:lnTo>
                  <a:lnTo>
                    <a:pt x="758951" y="484632"/>
                  </a:lnTo>
                  <a:lnTo>
                    <a:pt x="763524" y="530351"/>
                  </a:lnTo>
                  <a:lnTo>
                    <a:pt x="768095" y="534924"/>
                  </a:lnTo>
                  <a:lnTo>
                    <a:pt x="768095" y="502920"/>
                  </a:lnTo>
                  <a:lnTo>
                    <a:pt x="772667" y="530351"/>
                  </a:lnTo>
                  <a:lnTo>
                    <a:pt x="772667" y="571500"/>
                  </a:lnTo>
                  <a:lnTo>
                    <a:pt x="777239" y="548639"/>
                  </a:lnTo>
                  <a:lnTo>
                    <a:pt x="786383" y="539496"/>
                  </a:lnTo>
                  <a:lnTo>
                    <a:pt x="786383" y="598932"/>
                  </a:lnTo>
                  <a:lnTo>
                    <a:pt x="790955" y="585215"/>
                  </a:lnTo>
                  <a:lnTo>
                    <a:pt x="790955" y="553212"/>
                  </a:lnTo>
                  <a:lnTo>
                    <a:pt x="795527" y="544068"/>
                  </a:lnTo>
                  <a:lnTo>
                    <a:pt x="800100" y="571500"/>
                  </a:lnTo>
                  <a:lnTo>
                    <a:pt x="800100" y="566927"/>
                  </a:lnTo>
                  <a:lnTo>
                    <a:pt x="804671" y="562356"/>
                  </a:lnTo>
                  <a:lnTo>
                    <a:pt x="804671" y="553212"/>
                  </a:lnTo>
                  <a:lnTo>
                    <a:pt x="813815" y="548639"/>
                  </a:lnTo>
                  <a:lnTo>
                    <a:pt x="813815" y="553212"/>
                  </a:lnTo>
                  <a:lnTo>
                    <a:pt x="818387" y="589788"/>
                  </a:lnTo>
                  <a:lnTo>
                    <a:pt x="818387" y="553212"/>
                  </a:lnTo>
                  <a:lnTo>
                    <a:pt x="827531" y="534924"/>
                  </a:lnTo>
                  <a:lnTo>
                    <a:pt x="827531" y="516636"/>
                  </a:lnTo>
                  <a:lnTo>
                    <a:pt x="832103" y="521208"/>
                  </a:lnTo>
                  <a:lnTo>
                    <a:pt x="832103" y="507491"/>
                  </a:lnTo>
                  <a:lnTo>
                    <a:pt x="836676" y="484632"/>
                  </a:lnTo>
                  <a:lnTo>
                    <a:pt x="841247" y="498348"/>
                  </a:lnTo>
                  <a:lnTo>
                    <a:pt x="841247" y="493775"/>
                  </a:lnTo>
                  <a:lnTo>
                    <a:pt x="845819" y="484632"/>
                  </a:lnTo>
                  <a:lnTo>
                    <a:pt x="845819" y="452627"/>
                  </a:lnTo>
                  <a:lnTo>
                    <a:pt x="850391" y="466344"/>
                  </a:lnTo>
                  <a:lnTo>
                    <a:pt x="859535" y="429768"/>
                  </a:lnTo>
                  <a:lnTo>
                    <a:pt x="859535" y="438912"/>
                  </a:lnTo>
                  <a:lnTo>
                    <a:pt x="864107" y="457200"/>
                  </a:lnTo>
                  <a:lnTo>
                    <a:pt x="864107" y="429768"/>
                  </a:lnTo>
                  <a:lnTo>
                    <a:pt x="868679" y="429768"/>
                  </a:lnTo>
                  <a:lnTo>
                    <a:pt x="873251" y="434339"/>
                  </a:lnTo>
                  <a:lnTo>
                    <a:pt x="873251" y="411480"/>
                  </a:lnTo>
                  <a:lnTo>
                    <a:pt x="877824" y="384048"/>
                  </a:lnTo>
                  <a:lnTo>
                    <a:pt x="877824" y="429768"/>
                  </a:lnTo>
                  <a:lnTo>
                    <a:pt x="886967" y="420624"/>
                  </a:lnTo>
                  <a:lnTo>
                    <a:pt x="886967" y="429768"/>
                  </a:lnTo>
                  <a:lnTo>
                    <a:pt x="891539" y="438912"/>
                  </a:lnTo>
                  <a:lnTo>
                    <a:pt x="891539" y="507491"/>
                  </a:lnTo>
                  <a:lnTo>
                    <a:pt x="900683" y="525780"/>
                  </a:lnTo>
                  <a:lnTo>
                    <a:pt x="900683" y="502920"/>
                  </a:lnTo>
                  <a:lnTo>
                    <a:pt x="905255" y="534924"/>
                  </a:lnTo>
                  <a:lnTo>
                    <a:pt x="905255" y="516636"/>
                  </a:lnTo>
                  <a:lnTo>
                    <a:pt x="909827" y="557784"/>
                  </a:lnTo>
                  <a:lnTo>
                    <a:pt x="914400" y="534924"/>
                  </a:lnTo>
                  <a:lnTo>
                    <a:pt x="914400" y="507491"/>
                  </a:lnTo>
                  <a:lnTo>
                    <a:pt x="918971" y="534924"/>
                  </a:lnTo>
                  <a:lnTo>
                    <a:pt x="918971" y="553212"/>
                  </a:lnTo>
                  <a:lnTo>
                    <a:pt x="923543" y="553212"/>
                  </a:lnTo>
                  <a:lnTo>
                    <a:pt x="928115" y="507491"/>
                  </a:lnTo>
                  <a:lnTo>
                    <a:pt x="932687" y="507491"/>
                  </a:lnTo>
                  <a:lnTo>
                    <a:pt x="932687" y="502920"/>
                  </a:lnTo>
                  <a:lnTo>
                    <a:pt x="932687" y="516636"/>
                  </a:lnTo>
                  <a:lnTo>
                    <a:pt x="937259" y="539496"/>
                  </a:lnTo>
                  <a:lnTo>
                    <a:pt x="941831" y="553212"/>
                  </a:lnTo>
                  <a:lnTo>
                    <a:pt x="946403" y="571500"/>
                  </a:lnTo>
                  <a:lnTo>
                    <a:pt x="946403" y="589788"/>
                  </a:lnTo>
                  <a:lnTo>
                    <a:pt x="950976" y="594360"/>
                  </a:lnTo>
                  <a:lnTo>
                    <a:pt x="950976" y="571500"/>
                  </a:lnTo>
                  <a:lnTo>
                    <a:pt x="955547" y="566927"/>
                  </a:lnTo>
                  <a:lnTo>
                    <a:pt x="960119" y="562356"/>
                  </a:lnTo>
                  <a:lnTo>
                    <a:pt x="964691" y="544068"/>
                  </a:lnTo>
                  <a:lnTo>
                    <a:pt x="964691" y="525780"/>
                  </a:lnTo>
                  <a:lnTo>
                    <a:pt x="973835" y="498348"/>
                  </a:lnTo>
                  <a:lnTo>
                    <a:pt x="973835" y="502920"/>
                  </a:lnTo>
                  <a:lnTo>
                    <a:pt x="978407" y="507491"/>
                  </a:lnTo>
                  <a:lnTo>
                    <a:pt x="978407" y="516636"/>
                  </a:lnTo>
                  <a:lnTo>
                    <a:pt x="978407" y="507491"/>
                  </a:lnTo>
                  <a:lnTo>
                    <a:pt x="987551" y="525780"/>
                  </a:lnTo>
                  <a:lnTo>
                    <a:pt x="987551" y="553212"/>
                  </a:lnTo>
                  <a:lnTo>
                    <a:pt x="992124" y="539496"/>
                  </a:lnTo>
                  <a:lnTo>
                    <a:pt x="992124" y="516636"/>
                  </a:lnTo>
                  <a:lnTo>
                    <a:pt x="996695" y="544068"/>
                  </a:lnTo>
                  <a:lnTo>
                    <a:pt x="1001267" y="489203"/>
                  </a:lnTo>
                  <a:lnTo>
                    <a:pt x="1001267" y="534924"/>
                  </a:lnTo>
                  <a:lnTo>
                    <a:pt x="1005839" y="548639"/>
                  </a:lnTo>
                  <a:lnTo>
                    <a:pt x="1005839" y="544068"/>
                  </a:lnTo>
                  <a:lnTo>
                    <a:pt x="1010411" y="525780"/>
                  </a:lnTo>
                  <a:lnTo>
                    <a:pt x="1014983" y="498348"/>
                  </a:lnTo>
                  <a:lnTo>
                    <a:pt x="1019555" y="493775"/>
                  </a:lnTo>
                  <a:lnTo>
                    <a:pt x="1019555" y="516636"/>
                  </a:lnTo>
                  <a:lnTo>
                    <a:pt x="1024127" y="534924"/>
                  </a:lnTo>
                  <a:lnTo>
                    <a:pt x="1024127" y="516636"/>
                  </a:lnTo>
                  <a:lnTo>
                    <a:pt x="1028700" y="498348"/>
                  </a:lnTo>
                  <a:lnTo>
                    <a:pt x="1033271" y="484632"/>
                  </a:lnTo>
                  <a:lnTo>
                    <a:pt x="1037843" y="466344"/>
                  </a:lnTo>
                  <a:lnTo>
                    <a:pt x="1037843" y="448056"/>
                  </a:lnTo>
                  <a:lnTo>
                    <a:pt x="1046987" y="438912"/>
                  </a:lnTo>
                  <a:lnTo>
                    <a:pt x="1046987" y="443484"/>
                  </a:lnTo>
                  <a:lnTo>
                    <a:pt x="1046987" y="434339"/>
                  </a:lnTo>
                  <a:lnTo>
                    <a:pt x="1051559" y="411480"/>
                  </a:lnTo>
                  <a:lnTo>
                    <a:pt x="1051559" y="425196"/>
                  </a:lnTo>
                  <a:lnTo>
                    <a:pt x="1060703" y="448056"/>
                  </a:lnTo>
                  <a:lnTo>
                    <a:pt x="1065276" y="466344"/>
                  </a:lnTo>
                  <a:lnTo>
                    <a:pt x="1065276" y="480060"/>
                  </a:lnTo>
                  <a:lnTo>
                    <a:pt x="1069847" y="461772"/>
                  </a:lnTo>
                  <a:lnTo>
                    <a:pt x="1074419" y="461772"/>
                  </a:lnTo>
                  <a:lnTo>
                    <a:pt x="1074419" y="466344"/>
                  </a:lnTo>
                  <a:lnTo>
                    <a:pt x="1078991" y="429768"/>
                  </a:lnTo>
                  <a:lnTo>
                    <a:pt x="1078991" y="452627"/>
                  </a:lnTo>
                  <a:lnTo>
                    <a:pt x="1083563" y="452627"/>
                  </a:lnTo>
                  <a:lnTo>
                    <a:pt x="1088135" y="457200"/>
                  </a:lnTo>
                  <a:lnTo>
                    <a:pt x="1092707" y="429768"/>
                  </a:lnTo>
                  <a:lnTo>
                    <a:pt x="1092707" y="438912"/>
                  </a:lnTo>
                  <a:lnTo>
                    <a:pt x="1092707" y="466344"/>
                  </a:lnTo>
                  <a:lnTo>
                    <a:pt x="1097279" y="452627"/>
                  </a:lnTo>
                  <a:lnTo>
                    <a:pt x="1106424" y="466344"/>
                  </a:lnTo>
                  <a:lnTo>
                    <a:pt x="1106424" y="475488"/>
                  </a:lnTo>
                  <a:lnTo>
                    <a:pt x="1110995" y="448056"/>
                  </a:lnTo>
                  <a:lnTo>
                    <a:pt x="1110995" y="466344"/>
                  </a:lnTo>
                  <a:lnTo>
                    <a:pt x="1115567" y="466344"/>
                  </a:lnTo>
                  <a:lnTo>
                    <a:pt x="1120139" y="461772"/>
                  </a:lnTo>
                  <a:lnTo>
                    <a:pt x="1120139" y="470915"/>
                  </a:lnTo>
                  <a:lnTo>
                    <a:pt x="1124711" y="429768"/>
                  </a:lnTo>
                  <a:lnTo>
                    <a:pt x="1124711" y="448056"/>
                  </a:lnTo>
                  <a:lnTo>
                    <a:pt x="1133855" y="443484"/>
                  </a:lnTo>
                  <a:lnTo>
                    <a:pt x="1138427" y="411480"/>
                  </a:lnTo>
                  <a:lnTo>
                    <a:pt x="1138427" y="388620"/>
                  </a:lnTo>
                  <a:lnTo>
                    <a:pt x="1138427" y="374903"/>
                  </a:lnTo>
                  <a:lnTo>
                    <a:pt x="1147571" y="384048"/>
                  </a:lnTo>
                  <a:lnTo>
                    <a:pt x="1147571" y="393191"/>
                  </a:lnTo>
                  <a:lnTo>
                    <a:pt x="1152143" y="420624"/>
                  </a:lnTo>
                  <a:lnTo>
                    <a:pt x="1152143" y="448056"/>
                  </a:lnTo>
                  <a:lnTo>
                    <a:pt x="1156715" y="429768"/>
                  </a:lnTo>
                  <a:lnTo>
                    <a:pt x="1161287" y="434339"/>
                  </a:lnTo>
                  <a:lnTo>
                    <a:pt x="1165859" y="443484"/>
                  </a:lnTo>
                  <a:lnTo>
                    <a:pt x="1165859" y="466344"/>
                  </a:lnTo>
                  <a:lnTo>
                    <a:pt x="1165859" y="434339"/>
                  </a:lnTo>
                  <a:lnTo>
                    <a:pt x="1170431" y="434339"/>
                  </a:lnTo>
                  <a:lnTo>
                    <a:pt x="1175003" y="429768"/>
                  </a:lnTo>
                  <a:lnTo>
                    <a:pt x="1179576" y="420624"/>
                  </a:lnTo>
                  <a:lnTo>
                    <a:pt x="1179576" y="429768"/>
                  </a:lnTo>
                  <a:lnTo>
                    <a:pt x="1184147" y="374903"/>
                  </a:lnTo>
                  <a:lnTo>
                    <a:pt x="1184147" y="393191"/>
                  </a:lnTo>
                  <a:lnTo>
                    <a:pt x="1188719" y="393191"/>
                  </a:lnTo>
                  <a:lnTo>
                    <a:pt x="1193291" y="361188"/>
                  </a:lnTo>
                  <a:lnTo>
                    <a:pt x="1193291" y="342900"/>
                  </a:lnTo>
                  <a:lnTo>
                    <a:pt x="1197863" y="292608"/>
                  </a:lnTo>
                  <a:lnTo>
                    <a:pt x="1197863" y="342900"/>
                  </a:lnTo>
                  <a:lnTo>
                    <a:pt x="1207007" y="320039"/>
                  </a:lnTo>
                  <a:lnTo>
                    <a:pt x="1207007" y="342900"/>
                  </a:lnTo>
                  <a:lnTo>
                    <a:pt x="1211579" y="352044"/>
                  </a:lnTo>
                  <a:lnTo>
                    <a:pt x="1211579" y="324612"/>
                  </a:lnTo>
                  <a:lnTo>
                    <a:pt x="1211579" y="306324"/>
                  </a:lnTo>
                  <a:lnTo>
                    <a:pt x="1220724" y="306324"/>
                  </a:lnTo>
                  <a:lnTo>
                    <a:pt x="1220724" y="292608"/>
                  </a:lnTo>
                  <a:lnTo>
                    <a:pt x="1225295" y="269748"/>
                  </a:lnTo>
                  <a:lnTo>
                    <a:pt x="1225295" y="260603"/>
                  </a:lnTo>
                  <a:lnTo>
                    <a:pt x="1229867" y="269748"/>
                  </a:lnTo>
                  <a:lnTo>
                    <a:pt x="1234439" y="237744"/>
                  </a:lnTo>
                  <a:lnTo>
                    <a:pt x="1234439" y="251460"/>
                  </a:lnTo>
                  <a:lnTo>
                    <a:pt x="1239011" y="306324"/>
                  </a:lnTo>
                  <a:lnTo>
                    <a:pt x="1239011" y="292608"/>
                  </a:lnTo>
                  <a:lnTo>
                    <a:pt x="1243583" y="288036"/>
                  </a:lnTo>
                  <a:lnTo>
                    <a:pt x="1248155" y="297180"/>
                  </a:lnTo>
                  <a:lnTo>
                    <a:pt x="1252727" y="320039"/>
                  </a:lnTo>
                  <a:lnTo>
                    <a:pt x="1257300" y="329184"/>
                  </a:lnTo>
                  <a:lnTo>
                    <a:pt x="1257300" y="297180"/>
                  </a:lnTo>
                  <a:lnTo>
                    <a:pt x="1266443" y="269748"/>
                  </a:lnTo>
                  <a:lnTo>
                    <a:pt x="1271015" y="269748"/>
                  </a:lnTo>
                  <a:lnTo>
                    <a:pt x="1271015" y="283463"/>
                  </a:lnTo>
                  <a:lnTo>
                    <a:pt x="1280159" y="269748"/>
                  </a:lnTo>
                  <a:lnTo>
                    <a:pt x="1280159" y="274320"/>
                  </a:lnTo>
                  <a:lnTo>
                    <a:pt x="1280159" y="283463"/>
                  </a:lnTo>
                  <a:lnTo>
                    <a:pt x="1284731" y="265175"/>
                  </a:lnTo>
                  <a:lnTo>
                    <a:pt x="1284731" y="256032"/>
                  </a:lnTo>
                  <a:lnTo>
                    <a:pt x="1293876" y="265175"/>
                  </a:lnTo>
                  <a:lnTo>
                    <a:pt x="1293876" y="251460"/>
                  </a:lnTo>
                  <a:lnTo>
                    <a:pt x="1298447" y="265175"/>
                  </a:lnTo>
                  <a:lnTo>
                    <a:pt x="1298447" y="201168"/>
                  </a:lnTo>
                  <a:lnTo>
                    <a:pt x="1303019" y="219456"/>
                  </a:lnTo>
                  <a:lnTo>
                    <a:pt x="1307591" y="164591"/>
                  </a:lnTo>
                  <a:lnTo>
                    <a:pt x="1307591" y="160020"/>
                  </a:lnTo>
                  <a:lnTo>
                    <a:pt x="1312163" y="141732"/>
                  </a:lnTo>
                  <a:lnTo>
                    <a:pt x="1312163" y="146303"/>
                  </a:lnTo>
                  <a:lnTo>
                    <a:pt x="1316735" y="137160"/>
                  </a:lnTo>
                  <a:lnTo>
                    <a:pt x="1321307" y="109727"/>
                  </a:lnTo>
                  <a:lnTo>
                    <a:pt x="1325879" y="59436"/>
                  </a:lnTo>
                  <a:lnTo>
                    <a:pt x="1325879" y="91439"/>
                  </a:lnTo>
                  <a:lnTo>
                    <a:pt x="1325879" y="86868"/>
                  </a:lnTo>
                  <a:lnTo>
                    <a:pt x="1330452" y="59436"/>
                  </a:lnTo>
                  <a:lnTo>
                    <a:pt x="1339595" y="96012"/>
                  </a:lnTo>
                  <a:lnTo>
                    <a:pt x="1339595" y="137160"/>
                  </a:lnTo>
                  <a:lnTo>
                    <a:pt x="1344167" y="91439"/>
                  </a:lnTo>
                  <a:lnTo>
                    <a:pt x="1344167" y="118872"/>
                  </a:lnTo>
                  <a:lnTo>
                    <a:pt x="1348739" y="86868"/>
                  </a:lnTo>
                  <a:lnTo>
                    <a:pt x="1353311" y="59436"/>
                  </a:lnTo>
                  <a:lnTo>
                    <a:pt x="1353311" y="36575"/>
                  </a:lnTo>
                  <a:lnTo>
                    <a:pt x="1357883" y="0"/>
                  </a:lnTo>
                  <a:lnTo>
                    <a:pt x="1357883" y="9144"/>
                  </a:lnTo>
                  <a:lnTo>
                    <a:pt x="1367027" y="41148"/>
                  </a:lnTo>
                  <a:lnTo>
                    <a:pt x="1367027" y="54863"/>
                  </a:lnTo>
                  <a:lnTo>
                    <a:pt x="1371600" y="9144"/>
                  </a:lnTo>
                  <a:lnTo>
                    <a:pt x="1371600" y="41148"/>
                  </a:lnTo>
                  <a:lnTo>
                    <a:pt x="1380743" y="32003"/>
                  </a:lnTo>
                  <a:lnTo>
                    <a:pt x="1385315" y="59436"/>
                  </a:lnTo>
                  <a:lnTo>
                    <a:pt x="1385315" y="109727"/>
                  </a:lnTo>
                  <a:lnTo>
                    <a:pt x="1389887" y="132587"/>
                  </a:lnTo>
                  <a:lnTo>
                    <a:pt x="1394459" y="109727"/>
                  </a:lnTo>
                  <a:lnTo>
                    <a:pt x="1394459" y="141732"/>
                  </a:lnTo>
                  <a:lnTo>
                    <a:pt x="1399031" y="173736"/>
                  </a:lnTo>
                  <a:lnTo>
                    <a:pt x="1399031" y="118872"/>
                  </a:lnTo>
                  <a:lnTo>
                    <a:pt x="1403603" y="132587"/>
                  </a:lnTo>
                  <a:lnTo>
                    <a:pt x="1408176" y="128015"/>
                  </a:lnTo>
                  <a:lnTo>
                    <a:pt x="1412747" y="182880"/>
                  </a:lnTo>
                  <a:lnTo>
                    <a:pt x="1412747" y="155448"/>
                  </a:lnTo>
                  <a:lnTo>
                    <a:pt x="1417319" y="173736"/>
                  </a:lnTo>
                  <a:lnTo>
                    <a:pt x="1417319" y="182880"/>
                  </a:lnTo>
                  <a:lnTo>
                    <a:pt x="1421891" y="201168"/>
                  </a:lnTo>
                  <a:lnTo>
                    <a:pt x="1426463" y="201168"/>
                  </a:lnTo>
                  <a:lnTo>
                    <a:pt x="1426463" y="205739"/>
                  </a:lnTo>
                  <a:lnTo>
                    <a:pt x="1431035" y="182880"/>
                  </a:lnTo>
                  <a:lnTo>
                    <a:pt x="1440179" y="210312"/>
                  </a:lnTo>
                  <a:lnTo>
                    <a:pt x="1440179" y="219456"/>
                  </a:lnTo>
                  <a:lnTo>
                    <a:pt x="1440179" y="246887"/>
                  </a:lnTo>
                  <a:lnTo>
                    <a:pt x="1444752" y="210312"/>
                  </a:lnTo>
                  <a:lnTo>
                    <a:pt x="1444752" y="260603"/>
                  </a:lnTo>
                  <a:lnTo>
                    <a:pt x="1453895" y="251460"/>
                  </a:lnTo>
                  <a:lnTo>
                    <a:pt x="1453895" y="297180"/>
                  </a:lnTo>
                  <a:lnTo>
                    <a:pt x="1458467" y="324612"/>
                  </a:lnTo>
                  <a:lnTo>
                    <a:pt x="1458467" y="320039"/>
                  </a:lnTo>
                  <a:lnTo>
                    <a:pt x="1463039" y="292608"/>
                  </a:lnTo>
                  <a:lnTo>
                    <a:pt x="1467611" y="288036"/>
                  </a:lnTo>
                  <a:lnTo>
                    <a:pt x="1467611" y="297180"/>
                  </a:lnTo>
                  <a:lnTo>
                    <a:pt x="1472183" y="342900"/>
                  </a:lnTo>
                  <a:lnTo>
                    <a:pt x="1472183" y="393191"/>
                  </a:lnTo>
                  <a:lnTo>
                    <a:pt x="1476755" y="402336"/>
                  </a:lnTo>
                  <a:lnTo>
                    <a:pt x="1481327" y="388620"/>
                  </a:lnTo>
                  <a:lnTo>
                    <a:pt x="1485900" y="388620"/>
                  </a:lnTo>
                  <a:lnTo>
                    <a:pt x="1485900" y="411480"/>
                  </a:lnTo>
                  <a:lnTo>
                    <a:pt x="1485900" y="402336"/>
                  </a:lnTo>
                  <a:lnTo>
                    <a:pt x="1490471" y="393191"/>
                  </a:lnTo>
                  <a:lnTo>
                    <a:pt x="1499615" y="397763"/>
                  </a:lnTo>
                  <a:lnTo>
                    <a:pt x="1499615" y="434339"/>
                  </a:lnTo>
                  <a:lnTo>
                    <a:pt x="1504187" y="420624"/>
                  </a:lnTo>
                  <a:lnTo>
                    <a:pt x="1504187" y="397763"/>
                  </a:lnTo>
                  <a:lnTo>
                    <a:pt x="1513331" y="379475"/>
                  </a:lnTo>
                  <a:lnTo>
                    <a:pt x="1513331" y="393191"/>
                  </a:lnTo>
                  <a:lnTo>
                    <a:pt x="1517903" y="361188"/>
                  </a:lnTo>
                  <a:lnTo>
                    <a:pt x="1517903" y="338327"/>
                  </a:lnTo>
                  <a:lnTo>
                    <a:pt x="1527047" y="352044"/>
                  </a:lnTo>
                  <a:lnTo>
                    <a:pt x="1531619" y="342900"/>
                  </a:lnTo>
                  <a:lnTo>
                    <a:pt x="1531619" y="356615"/>
                  </a:lnTo>
                  <a:lnTo>
                    <a:pt x="1536191" y="356615"/>
                  </a:lnTo>
                  <a:lnTo>
                    <a:pt x="1540763" y="315468"/>
                  </a:lnTo>
                  <a:lnTo>
                    <a:pt x="1545335" y="320039"/>
                  </a:lnTo>
                  <a:lnTo>
                    <a:pt x="1545335" y="297180"/>
                  </a:lnTo>
                  <a:lnTo>
                    <a:pt x="1549907" y="301751"/>
                  </a:lnTo>
                  <a:lnTo>
                    <a:pt x="1554479" y="310896"/>
                  </a:lnTo>
                  <a:lnTo>
                    <a:pt x="1559052" y="297180"/>
                  </a:lnTo>
                  <a:lnTo>
                    <a:pt x="1559052" y="283463"/>
                  </a:lnTo>
                  <a:lnTo>
                    <a:pt x="1559052" y="292608"/>
                  </a:lnTo>
                  <a:lnTo>
                    <a:pt x="1563624" y="292608"/>
                  </a:lnTo>
                  <a:lnTo>
                    <a:pt x="1568195" y="320039"/>
                  </a:lnTo>
                  <a:lnTo>
                    <a:pt x="1572767" y="324612"/>
                  </a:lnTo>
                  <a:lnTo>
                    <a:pt x="1572767" y="347472"/>
                  </a:lnTo>
                  <a:lnTo>
                    <a:pt x="1577339" y="393191"/>
                  </a:lnTo>
                  <a:lnTo>
                    <a:pt x="1577339" y="352044"/>
                  </a:lnTo>
                  <a:lnTo>
                    <a:pt x="1581911" y="306324"/>
                  </a:lnTo>
                  <a:lnTo>
                    <a:pt x="1586483" y="329184"/>
                  </a:lnTo>
                  <a:lnTo>
                    <a:pt x="1586483" y="324612"/>
                  </a:lnTo>
                  <a:lnTo>
                    <a:pt x="1591055" y="301751"/>
                  </a:lnTo>
                  <a:lnTo>
                    <a:pt x="1591055" y="297180"/>
                  </a:lnTo>
                  <a:lnTo>
                    <a:pt x="1600200" y="297180"/>
                  </a:lnTo>
                  <a:lnTo>
                    <a:pt x="1600200" y="256032"/>
                  </a:lnTo>
                  <a:lnTo>
                    <a:pt x="1604771" y="265175"/>
                  </a:lnTo>
                  <a:lnTo>
                    <a:pt x="1604771" y="274320"/>
                  </a:lnTo>
                  <a:lnTo>
                    <a:pt x="1604771" y="260603"/>
                  </a:lnTo>
                  <a:lnTo>
                    <a:pt x="1613915" y="269748"/>
                  </a:lnTo>
                  <a:lnTo>
                    <a:pt x="1618487" y="256032"/>
                  </a:lnTo>
                  <a:lnTo>
                    <a:pt x="1618487" y="260603"/>
                  </a:lnTo>
                  <a:lnTo>
                    <a:pt x="1623059" y="288036"/>
                  </a:lnTo>
                  <a:lnTo>
                    <a:pt x="1627631" y="278891"/>
                  </a:lnTo>
                  <a:lnTo>
                    <a:pt x="1627631" y="265175"/>
                  </a:lnTo>
                  <a:lnTo>
                    <a:pt x="1632203" y="278891"/>
                  </a:lnTo>
                  <a:lnTo>
                    <a:pt x="1632203" y="288036"/>
                  </a:lnTo>
                  <a:lnTo>
                    <a:pt x="1636776" y="306324"/>
                  </a:lnTo>
                  <a:lnTo>
                    <a:pt x="1641347" y="297180"/>
                  </a:lnTo>
                  <a:lnTo>
                    <a:pt x="1645919" y="329184"/>
                  </a:lnTo>
                  <a:lnTo>
                    <a:pt x="1645919" y="342900"/>
                  </a:lnTo>
                </a:path>
              </a:pathLst>
            </a:custGeom>
            <a:ln w="2857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9514458" y="3108782"/>
            <a:ext cx="2870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Arial MT"/>
                <a:cs typeface="Arial MT"/>
              </a:rPr>
              <a:t>2,0%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514458" y="2745740"/>
            <a:ext cx="287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Arial MT"/>
                <a:cs typeface="Arial MT"/>
              </a:rPr>
              <a:t>3,0%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514458" y="2382139"/>
            <a:ext cx="287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Arial MT"/>
                <a:cs typeface="Arial MT"/>
              </a:rPr>
              <a:t>4,0%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514458" y="2018233"/>
            <a:ext cx="2870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585858"/>
                </a:solidFill>
                <a:latin typeface="Arial MT"/>
                <a:cs typeface="Arial MT"/>
              </a:rPr>
              <a:t>5,0%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817461" y="3248764"/>
            <a:ext cx="1657985" cy="278130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01.22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04.22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07.22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10.22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01.23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04.23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07.23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10.23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800" spc="-10">
                <a:solidFill>
                  <a:srgbClr val="585858"/>
                </a:solidFill>
                <a:latin typeface="Arial MT"/>
                <a:cs typeface="Arial MT"/>
              </a:rPr>
              <a:t>01.24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839325" y="1815845"/>
            <a:ext cx="14439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585858"/>
                </a:solidFill>
                <a:latin typeface="Arial"/>
                <a:cs typeface="Arial"/>
              </a:rPr>
              <a:t>20Y</a:t>
            </a:r>
            <a:r>
              <a:rPr dirty="0" sz="1000" spc="-2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585858"/>
                </a:solidFill>
                <a:latin typeface="Arial"/>
                <a:cs typeface="Arial"/>
              </a:rPr>
              <a:t>US</a:t>
            </a:r>
            <a:r>
              <a:rPr dirty="0" sz="1000" spc="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585858"/>
                </a:solidFill>
                <a:latin typeface="Arial"/>
                <a:cs typeface="Arial"/>
              </a:rPr>
              <a:t>Treasury</a:t>
            </a:r>
            <a:r>
              <a:rPr dirty="0" sz="10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585858"/>
                </a:solidFill>
                <a:latin typeface="Arial"/>
                <a:cs typeface="Arial"/>
              </a:rPr>
              <a:t>Yields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25983" y="3053714"/>
            <a:ext cx="5071110" cy="426084"/>
            <a:chOff x="625983" y="3053714"/>
            <a:chExt cx="5071110" cy="426084"/>
          </a:xfrm>
        </p:grpSpPr>
        <p:sp>
          <p:nvSpPr>
            <p:cNvPr id="45" name="object 45" descr=""/>
            <p:cNvSpPr/>
            <p:nvPr/>
          </p:nvSpPr>
          <p:spPr>
            <a:xfrm>
              <a:off x="635508" y="3063239"/>
              <a:ext cx="5052060" cy="407034"/>
            </a:xfrm>
            <a:custGeom>
              <a:avLst/>
              <a:gdLst/>
              <a:ahLst/>
              <a:cxnLst/>
              <a:rect l="l" t="t" r="r" b="b"/>
              <a:pathLst>
                <a:path w="5052060" h="407035">
                  <a:moveTo>
                    <a:pt x="0" y="406908"/>
                  </a:moveTo>
                  <a:lnTo>
                    <a:pt x="5052060" y="406908"/>
                  </a:lnTo>
                  <a:lnTo>
                    <a:pt x="5052060" y="0"/>
                  </a:lnTo>
                  <a:lnTo>
                    <a:pt x="0" y="0"/>
                  </a:lnTo>
                  <a:lnTo>
                    <a:pt x="0" y="406908"/>
                  </a:lnTo>
                  <a:close/>
                </a:path>
              </a:pathLst>
            </a:custGeom>
            <a:ln w="19049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092" y="3150107"/>
              <a:ext cx="841247" cy="2377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7078" y="3125723"/>
              <a:ext cx="438546" cy="2438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7068" y="3186683"/>
              <a:ext cx="735953" cy="155313"/>
            </a:xfrm>
            <a:prstGeom prst="rect">
              <a:avLst/>
            </a:prstGeom>
          </p:spPr>
        </p:pic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Financing</a:t>
            </a:r>
            <a:r>
              <a:rPr dirty="0" spc="-100"/>
              <a:t> </a:t>
            </a:r>
            <a:r>
              <a:rPr dirty="0" spc="-10"/>
              <a:t>Structure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cannot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feasibly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finance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transaction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even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when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using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combination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cash,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incremental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debt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stock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without</a:t>
            </a:r>
            <a:r>
              <a:rPr dirty="0" sz="1150" spc="1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severe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drawbacks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22503" y="1100785"/>
            <a:ext cx="48291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IBM’s </a:t>
            </a:r>
            <a:r>
              <a:rPr dirty="0" sz="1300" b="1">
                <a:latin typeface="Arial"/>
                <a:cs typeface="Arial"/>
              </a:rPr>
              <a:t>largest</a:t>
            </a:r>
            <a:r>
              <a:rPr dirty="0" sz="1300" spc="-10" b="1">
                <a:latin typeface="Arial"/>
                <a:cs typeface="Arial"/>
              </a:rPr>
              <a:t> acquisitions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used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operations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or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debt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22503" y="1392758"/>
            <a:ext cx="27552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Historical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acquisition</a:t>
            </a:r>
            <a:r>
              <a:rPr dirty="0" sz="1200" spc="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financing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structures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517640" y="1100785"/>
            <a:ext cx="47682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has</a:t>
            </a:r>
            <a:r>
              <a:rPr dirty="0" sz="1300" spc="-10" b="1">
                <a:latin typeface="Arial"/>
                <a:cs typeface="Arial"/>
              </a:rPr>
              <a:t> insufficient</a:t>
            </a:r>
            <a:r>
              <a:rPr dirty="0" sz="1300" spc="114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debt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capacity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finance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transaction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517640" y="1392758"/>
            <a:ext cx="20828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Analysis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credit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rating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impact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00252" y="3613226"/>
            <a:ext cx="46736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IBM’s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covers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less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than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third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transaction</a:t>
            </a:r>
            <a:r>
              <a:rPr dirty="0" sz="1300" spc="-10" b="1">
                <a:latin typeface="Arial"/>
                <a:cs typeface="Arial"/>
              </a:rPr>
              <a:t> value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00252" y="3905503"/>
            <a:ext cx="27787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Acquisition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feasibility</a:t>
            </a:r>
            <a:r>
              <a:rPr dirty="0" sz="1150" spc="2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using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cash-</a:t>
            </a:r>
            <a:r>
              <a:rPr dirty="0" sz="1150" spc="-10">
                <a:latin typeface="Arial MT"/>
                <a:cs typeface="Arial MT"/>
              </a:rPr>
              <a:t>on-</a:t>
            </a:r>
            <a:r>
              <a:rPr dirty="0" sz="1150" spc="-20">
                <a:latin typeface="Arial MT"/>
                <a:cs typeface="Arial MT"/>
              </a:rPr>
              <a:t>hand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517640" y="3613226"/>
            <a:ext cx="41255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Even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combining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cash,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debt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stock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not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enough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517640" y="3905503"/>
            <a:ext cx="36887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Acquisition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feasibility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proposed</a:t>
            </a:r>
            <a:r>
              <a:rPr dirty="0" sz="1150" spc="25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financing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structure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2122551" y="1741551"/>
            <a:ext cx="1189355" cy="1189355"/>
            <a:chOff x="2122551" y="1741551"/>
            <a:chExt cx="1189355" cy="1189355"/>
          </a:xfrm>
        </p:grpSpPr>
        <p:sp>
          <p:nvSpPr>
            <p:cNvPr id="59" name="object 59" descr=""/>
            <p:cNvSpPr/>
            <p:nvPr/>
          </p:nvSpPr>
          <p:spPr>
            <a:xfrm>
              <a:off x="2122551" y="1741551"/>
              <a:ext cx="1189355" cy="1189355"/>
            </a:xfrm>
            <a:custGeom>
              <a:avLst/>
              <a:gdLst/>
              <a:ahLst/>
              <a:cxnLst/>
              <a:rect l="l" t="t" r="r" b="b"/>
              <a:pathLst>
                <a:path w="1189354" h="1189355">
                  <a:moveTo>
                    <a:pt x="594487" y="0"/>
                  </a:moveTo>
                  <a:lnTo>
                    <a:pt x="594487" y="297179"/>
                  </a:lnTo>
                  <a:lnTo>
                    <a:pt x="644414" y="301387"/>
                  </a:lnTo>
                  <a:lnTo>
                    <a:pt x="691943" y="313600"/>
                  </a:lnTo>
                  <a:lnTo>
                    <a:pt x="736281" y="333204"/>
                  </a:lnTo>
                  <a:lnTo>
                    <a:pt x="776636" y="359584"/>
                  </a:lnTo>
                  <a:lnTo>
                    <a:pt x="812217" y="392126"/>
                  </a:lnTo>
                  <a:lnTo>
                    <a:pt x="842232" y="430214"/>
                  </a:lnTo>
                  <a:lnTo>
                    <a:pt x="865888" y="473234"/>
                  </a:lnTo>
                  <a:lnTo>
                    <a:pt x="882396" y="520573"/>
                  </a:lnTo>
                  <a:lnTo>
                    <a:pt x="890603" y="568237"/>
                  </a:lnTo>
                  <a:lnTo>
                    <a:pt x="891059" y="615334"/>
                  </a:lnTo>
                  <a:lnTo>
                    <a:pt x="884203" y="661118"/>
                  </a:lnTo>
                  <a:lnTo>
                    <a:pt x="870474" y="704846"/>
                  </a:lnTo>
                  <a:lnTo>
                    <a:pt x="850312" y="745775"/>
                  </a:lnTo>
                  <a:lnTo>
                    <a:pt x="824157" y="783161"/>
                  </a:lnTo>
                  <a:lnTo>
                    <a:pt x="792449" y="816259"/>
                  </a:lnTo>
                  <a:lnTo>
                    <a:pt x="755627" y="844327"/>
                  </a:lnTo>
                  <a:lnTo>
                    <a:pt x="714131" y="866620"/>
                  </a:lnTo>
                  <a:lnTo>
                    <a:pt x="668401" y="882396"/>
                  </a:lnTo>
                  <a:lnTo>
                    <a:pt x="620732" y="890603"/>
                  </a:lnTo>
                  <a:lnTo>
                    <a:pt x="573627" y="891059"/>
                  </a:lnTo>
                  <a:lnTo>
                    <a:pt x="527831" y="884203"/>
                  </a:lnTo>
                  <a:lnTo>
                    <a:pt x="484090" y="870474"/>
                  </a:lnTo>
                  <a:lnTo>
                    <a:pt x="443150" y="850312"/>
                  </a:lnTo>
                  <a:lnTo>
                    <a:pt x="405757" y="824157"/>
                  </a:lnTo>
                  <a:lnTo>
                    <a:pt x="372658" y="792449"/>
                  </a:lnTo>
                  <a:lnTo>
                    <a:pt x="344597" y="755627"/>
                  </a:lnTo>
                  <a:lnTo>
                    <a:pt x="322322" y="714131"/>
                  </a:lnTo>
                  <a:lnTo>
                    <a:pt x="306578" y="668401"/>
                  </a:lnTo>
                  <a:lnTo>
                    <a:pt x="298339" y="620732"/>
                  </a:lnTo>
                  <a:lnTo>
                    <a:pt x="297865" y="573627"/>
                  </a:lnTo>
                  <a:lnTo>
                    <a:pt x="304714" y="527831"/>
                  </a:lnTo>
                  <a:lnTo>
                    <a:pt x="318444" y="484090"/>
                  </a:lnTo>
                  <a:lnTo>
                    <a:pt x="338613" y="443150"/>
                  </a:lnTo>
                  <a:lnTo>
                    <a:pt x="364779" y="405757"/>
                  </a:lnTo>
                  <a:lnTo>
                    <a:pt x="396500" y="372658"/>
                  </a:lnTo>
                  <a:lnTo>
                    <a:pt x="433334" y="344597"/>
                  </a:lnTo>
                  <a:lnTo>
                    <a:pt x="474839" y="322322"/>
                  </a:lnTo>
                  <a:lnTo>
                    <a:pt x="520573" y="306577"/>
                  </a:lnTo>
                  <a:lnTo>
                    <a:pt x="446659" y="18669"/>
                  </a:lnTo>
                  <a:lnTo>
                    <a:pt x="401109" y="32302"/>
                  </a:lnTo>
                  <a:lnTo>
                    <a:pt x="357329" y="49290"/>
                  </a:lnTo>
                  <a:lnTo>
                    <a:pt x="315448" y="69468"/>
                  </a:lnTo>
                  <a:lnTo>
                    <a:pt x="275594" y="92671"/>
                  </a:lnTo>
                  <a:lnTo>
                    <a:pt x="237892" y="118733"/>
                  </a:lnTo>
                  <a:lnTo>
                    <a:pt x="202473" y="147491"/>
                  </a:lnTo>
                  <a:lnTo>
                    <a:pt x="169463" y="178778"/>
                  </a:lnTo>
                  <a:lnTo>
                    <a:pt x="138990" y="212430"/>
                  </a:lnTo>
                  <a:lnTo>
                    <a:pt x="111183" y="248282"/>
                  </a:lnTo>
                  <a:lnTo>
                    <a:pt x="86168" y="286169"/>
                  </a:lnTo>
                  <a:lnTo>
                    <a:pt x="64074" y="325925"/>
                  </a:lnTo>
                  <a:lnTo>
                    <a:pt x="45028" y="367387"/>
                  </a:lnTo>
                  <a:lnTo>
                    <a:pt x="29158" y="410387"/>
                  </a:lnTo>
                  <a:lnTo>
                    <a:pt x="16593" y="454763"/>
                  </a:lnTo>
                  <a:lnTo>
                    <a:pt x="7460" y="500348"/>
                  </a:lnTo>
                  <a:lnTo>
                    <a:pt x="1886" y="546977"/>
                  </a:lnTo>
                  <a:lnTo>
                    <a:pt x="0" y="594487"/>
                  </a:lnTo>
                  <a:lnTo>
                    <a:pt x="1970" y="643239"/>
                  </a:lnTo>
                  <a:lnTo>
                    <a:pt x="7778" y="690908"/>
                  </a:lnTo>
                  <a:lnTo>
                    <a:pt x="17271" y="737338"/>
                  </a:lnTo>
                  <a:lnTo>
                    <a:pt x="30298" y="782378"/>
                  </a:lnTo>
                  <a:lnTo>
                    <a:pt x="46704" y="825875"/>
                  </a:lnTo>
                  <a:lnTo>
                    <a:pt x="66337" y="867674"/>
                  </a:lnTo>
                  <a:lnTo>
                    <a:pt x="89044" y="907623"/>
                  </a:lnTo>
                  <a:lnTo>
                    <a:pt x="114673" y="945569"/>
                  </a:lnTo>
                  <a:lnTo>
                    <a:pt x="143071" y="981360"/>
                  </a:lnTo>
                  <a:lnTo>
                    <a:pt x="174085" y="1014841"/>
                  </a:lnTo>
                  <a:lnTo>
                    <a:pt x="207562" y="1045859"/>
                  </a:lnTo>
                  <a:lnTo>
                    <a:pt x="243349" y="1074263"/>
                  </a:lnTo>
                  <a:lnTo>
                    <a:pt x="281294" y="1099898"/>
                  </a:lnTo>
                  <a:lnTo>
                    <a:pt x="321243" y="1122612"/>
                  </a:lnTo>
                  <a:lnTo>
                    <a:pt x="363045" y="1142251"/>
                  </a:lnTo>
                  <a:lnTo>
                    <a:pt x="406546" y="1158663"/>
                  </a:lnTo>
                  <a:lnTo>
                    <a:pt x="451593" y="1171694"/>
                  </a:lnTo>
                  <a:lnTo>
                    <a:pt x="498034" y="1181192"/>
                  </a:lnTo>
                  <a:lnTo>
                    <a:pt x="545716" y="1187003"/>
                  </a:lnTo>
                  <a:lnTo>
                    <a:pt x="594487" y="1188974"/>
                  </a:lnTo>
                  <a:lnTo>
                    <a:pt x="643239" y="1187003"/>
                  </a:lnTo>
                  <a:lnTo>
                    <a:pt x="690908" y="1181192"/>
                  </a:lnTo>
                  <a:lnTo>
                    <a:pt x="737338" y="1171694"/>
                  </a:lnTo>
                  <a:lnTo>
                    <a:pt x="782378" y="1158663"/>
                  </a:lnTo>
                  <a:lnTo>
                    <a:pt x="825875" y="1142251"/>
                  </a:lnTo>
                  <a:lnTo>
                    <a:pt x="867674" y="1122612"/>
                  </a:lnTo>
                  <a:lnTo>
                    <a:pt x="907623" y="1099898"/>
                  </a:lnTo>
                  <a:lnTo>
                    <a:pt x="945569" y="1074263"/>
                  </a:lnTo>
                  <a:lnTo>
                    <a:pt x="981360" y="1045859"/>
                  </a:lnTo>
                  <a:lnTo>
                    <a:pt x="1014841" y="1014841"/>
                  </a:lnTo>
                  <a:lnTo>
                    <a:pt x="1045859" y="981360"/>
                  </a:lnTo>
                  <a:lnTo>
                    <a:pt x="1074263" y="945569"/>
                  </a:lnTo>
                  <a:lnTo>
                    <a:pt x="1099898" y="907623"/>
                  </a:lnTo>
                  <a:lnTo>
                    <a:pt x="1122612" y="867674"/>
                  </a:lnTo>
                  <a:lnTo>
                    <a:pt x="1142251" y="825875"/>
                  </a:lnTo>
                  <a:lnTo>
                    <a:pt x="1158663" y="782378"/>
                  </a:lnTo>
                  <a:lnTo>
                    <a:pt x="1171694" y="737338"/>
                  </a:lnTo>
                  <a:lnTo>
                    <a:pt x="1181192" y="690908"/>
                  </a:lnTo>
                  <a:lnTo>
                    <a:pt x="1187003" y="643239"/>
                  </a:lnTo>
                  <a:lnTo>
                    <a:pt x="1188974" y="594487"/>
                  </a:lnTo>
                  <a:lnTo>
                    <a:pt x="1187003" y="545716"/>
                  </a:lnTo>
                  <a:lnTo>
                    <a:pt x="1181192" y="498034"/>
                  </a:lnTo>
                  <a:lnTo>
                    <a:pt x="1171694" y="451593"/>
                  </a:lnTo>
                  <a:lnTo>
                    <a:pt x="1158663" y="406546"/>
                  </a:lnTo>
                  <a:lnTo>
                    <a:pt x="1142251" y="363045"/>
                  </a:lnTo>
                  <a:lnTo>
                    <a:pt x="1122612" y="321243"/>
                  </a:lnTo>
                  <a:lnTo>
                    <a:pt x="1099898" y="281294"/>
                  </a:lnTo>
                  <a:lnTo>
                    <a:pt x="1074263" y="243349"/>
                  </a:lnTo>
                  <a:lnTo>
                    <a:pt x="1045859" y="207562"/>
                  </a:lnTo>
                  <a:lnTo>
                    <a:pt x="1014841" y="174085"/>
                  </a:lnTo>
                  <a:lnTo>
                    <a:pt x="981360" y="143071"/>
                  </a:lnTo>
                  <a:lnTo>
                    <a:pt x="945569" y="114673"/>
                  </a:lnTo>
                  <a:lnTo>
                    <a:pt x="907623" y="89044"/>
                  </a:lnTo>
                  <a:lnTo>
                    <a:pt x="867674" y="66337"/>
                  </a:lnTo>
                  <a:lnTo>
                    <a:pt x="825875" y="46704"/>
                  </a:lnTo>
                  <a:lnTo>
                    <a:pt x="782378" y="30298"/>
                  </a:lnTo>
                  <a:lnTo>
                    <a:pt x="737338" y="17271"/>
                  </a:lnTo>
                  <a:lnTo>
                    <a:pt x="690908" y="7778"/>
                  </a:lnTo>
                  <a:lnTo>
                    <a:pt x="643239" y="1970"/>
                  </a:lnTo>
                  <a:lnTo>
                    <a:pt x="59448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569210" y="1741551"/>
              <a:ext cx="147955" cy="306705"/>
            </a:xfrm>
            <a:custGeom>
              <a:avLst/>
              <a:gdLst/>
              <a:ahLst/>
              <a:cxnLst/>
              <a:rect l="l" t="t" r="r" b="b"/>
              <a:pathLst>
                <a:path w="147955" h="306705">
                  <a:moveTo>
                    <a:pt x="147827" y="0"/>
                  </a:moveTo>
                  <a:lnTo>
                    <a:pt x="110460" y="1166"/>
                  </a:lnTo>
                  <a:lnTo>
                    <a:pt x="73294" y="4667"/>
                  </a:lnTo>
                  <a:lnTo>
                    <a:pt x="36439" y="10501"/>
                  </a:lnTo>
                  <a:lnTo>
                    <a:pt x="0" y="18669"/>
                  </a:lnTo>
                  <a:lnTo>
                    <a:pt x="73913" y="306577"/>
                  </a:lnTo>
                  <a:lnTo>
                    <a:pt x="92124" y="302484"/>
                  </a:lnTo>
                  <a:lnTo>
                    <a:pt x="110537" y="299545"/>
                  </a:lnTo>
                  <a:lnTo>
                    <a:pt x="129117" y="297773"/>
                  </a:lnTo>
                  <a:lnTo>
                    <a:pt x="147827" y="297179"/>
                  </a:lnTo>
                  <a:lnTo>
                    <a:pt x="14782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685800" y="2482595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85800" y="2679192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903528" y="2419680"/>
            <a:ext cx="983615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Exclusively</a:t>
            </a:r>
            <a:r>
              <a:rPr dirty="0" sz="1000" spc="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Cash </a:t>
            </a: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Equity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522601" y="2169922"/>
            <a:ext cx="41910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spc="-25">
                <a:latin typeface="Georgia"/>
                <a:cs typeface="Georgia"/>
              </a:rPr>
              <a:t>96%</a:t>
            </a:r>
            <a:endParaRPr sz="1550">
              <a:latin typeface="Georgia"/>
              <a:cs typeface="Georgia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30427" y="1737817"/>
            <a:ext cx="1174750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historically preferred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using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cash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acquisitions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3493008" y="2084832"/>
            <a:ext cx="155575" cy="508000"/>
          </a:xfrm>
          <a:custGeom>
            <a:avLst/>
            <a:gdLst/>
            <a:ahLst/>
            <a:cxnLst/>
            <a:rect l="l" t="t" r="r" b="b"/>
            <a:pathLst>
              <a:path w="155575" h="508000">
                <a:moveTo>
                  <a:pt x="0" y="0"/>
                </a:moveTo>
                <a:lnTo>
                  <a:pt x="0" y="507491"/>
                </a:lnTo>
                <a:lnTo>
                  <a:pt x="155447" y="253745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3849623" y="1778507"/>
            <a:ext cx="1842770" cy="1102360"/>
          </a:xfrm>
          <a:custGeom>
            <a:avLst/>
            <a:gdLst/>
            <a:ahLst/>
            <a:cxnLst/>
            <a:rect l="l" t="t" r="r" b="b"/>
            <a:pathLst>
              <a:path w="1842770" h="1102360">
                <a:moveTo>
                  <a:pt x="1842516" y="0"/>
                </a:moveTo>
                <a:lnTo>
                  <a:pt x="0" y="0"/>
                </a:lnTo>
                <a:lnTo>
                  <a:pt x="0" y="1101852"/>
                </a:lnTo>
                <a:lnTo>
                  <a:pt x="1842516" y="1101852"/>
                </a:lnTo>
                <a:lnTo>
                  <a:pt x="184251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3849623" y="1778507"/>
            <a:ext cx="1842770" cy="110236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93980" marR="80010">
              <a:lnSpc>
                <a:spcPct val="100099"/>
              </a:lnSpc>
              <a:spcBef>
                <a:spcPts val="335"/>
              </a:spcBef>
            </a:pP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2018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acquisition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Red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Hat,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cash </a:t>
            </a:r>
            <a:r>
              <a:rPr dirty="0" sz="1000" b="1">
                <a:latin typeface="Arial"/>
                <a:cs typeface="Arial"/>
              </a:rPr>
              <a:t>sourced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from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operations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issued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incremental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debt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9" name="object 6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9100" y="2519172"/>
            <a:ext cx="1138427" cy="297179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" y="4416552"/>
            <a:ext cx="470916" cy="228600"/>
          </a:xfrm>
          <a:prstGeom prst="rect">
            <a:avLst/>
          </a:prstGeom>
        </p:spPr>
      </p:pic>
      <p:sp>
        <p:nvSpPr>
          <p:cNvPr id="71" name="object 71" descr=""/>
          <p:cNvSpPr txBox="1"/>
          <p:nvPr/>
        </p:nvSpPr>
        <p:spPr>
          <a:xfrm>
            <a:off x="3886200" y="4325111"/>
            <a:ext cx="1788160" cy="149987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6990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370"/>
              </a:spcBef>
            </a:pPr>
            <a:r>
              <a:rPr dirty="0" sz="1150" b="1">
                <a:latin typeface="Arial"/>
                <a:cs typeface="Arial"/>
              </a:rPr>
              <a:t>Insufficient</a:t>
            </a:r>
            <a:r>
              <a:rPr dirty="0" sz="1150" spc="185" b="1">
                <a:latin typeface="Arial"/>
                <a:cs typeface="Arial"/>
              </a:rPr>
              <a:t> </a:t>
            </a:r>
            <a:r>
              <a:rPr dirty="0" sz="1150" spc="-20" b="1">
                <a:latin typeface="Arial"/>
                <a:cs typeface="Arial"/>
              </a:rPr>
              <a:t>Cash</a:t>
            </a:r>
            <a:endParaRPr sz="1150">
              <a:latin typeface="Arial"/>
              <a:cs typeface="Arial"/>
            </a:endParaRPr>
          </a:p>
          <a:p>
            <a:pPr marL="267970" marR="196215" indent="-173990">
              <a:lnSpc>
                <a:spcPts val="1190"/>
              </a:lnSpc>
              <a:spcBef>
                <a:spcPts val="690"/>
              </a:spcBef>
              <a:buChar char="•"/>
              <a:tabLst>
                <a:tab pos="267970" algn="l"/>
              </a:tabLst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does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not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have </a:t>
            </a:r>
            <a:r>
              <a:rPr dirty="0" sz="1000">
                <a:latin typeface="Arial MT"/>
                <a:cs typeface="Arial MT"/>
              </a:rPr>
              <a:t>sufficient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cash-on-</a:t>
            </a:r>
            <a:r>
              <a:rPr dirty="0" sz="1000" spc="-20">
                <a:latin typeface="Arial MT"/>
                <a:cs typeface="Arial MT"/>
              </a:rPr>
              <a:t>hand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buy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Equinix</a:t>
            </a:r>
            <a:endParaRPr sz="1000">
              <a:latin typeface="Arial MT"/>
              <a:cs typeface="Arial MT"/>
            </a:endParaRPr>
          </a:p>
          <a:p>
            <a:pPr marL="267970" marR="150495" indent="-173990">
              <a:lnSpc>
                <a:spcPct val="100099"/>
              </a:lnSpc>
              <a:spcBef>
                <a:spcPts val="560"/>
              </a:spcBef>
              <a:buChar char="•"/>
              <a:tabLst>
                <a:tab pos="267970" algn="l"/>
              </a:tabLst>
            </a:pPr>
            <a:r>
              <a:rPr dirty="0" sz="1000">
                <a:latin typeface="Arial MT"/>
                <a:cs typeface="Arial MT"/>
              </a:rPr>
              <a:t>If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wants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continue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refrain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using </a:t>
            </a:r>
            <a:r>
              <a:rPr dirty="0" sz="1000">
                <a:latin typeface="Arial MT"/>
                <a:cs typeface="Arial MT"/>
              </a:rPr>
              <a:t>stock,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&gt;$41bn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debt </a:t>
            </a:r>
            <a:r>
              <a:rPr dirty="0" sz="1000">
                <a:latin typeface="Arial MT"/>
                <a:cs typeface="Arial MT"/>
              </a:rPr>
              <a:t>would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need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raised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1828800" y="4421123"/>
            <a:ext cx="2057400" cy="631190"/>
            <a:chOff x="1828800" y="4421123"/>
            <a:chExt cx="2057400" cy="631190"/>
          </a:xfrm>
        </p:grpSpPr>
        <p:sp>
          <p:nvSpPr>
            <p:cNvPr id="73" name="object 73" descr=""/>
            <p:cNvSpPr/>
            <p:nvPr/>
          </p:nvSpPr>
          <p:spPr>
            <a:xfrm>
              <a:off x="3520439" y="4421123"/>
              <a:ext cx="365760" cy="631190"/>
            </a:xfrm>
            <a:custGeom>
              <a:avLst/>
              <a:gdLst/>
              <a:ahLst/>
              <a:cxnLst/>
              <a:rect l="l" t="t" r="r" b="b"/>
              <a:pathLst>
                <a:path w="365760" h="631189">
                  <a:moveTo>
                    <a:pt x="365760" y="0"/>
                  </a:moveTo>
                  <a:lnTo>
                    <a:pt x="0" y="315468"/>
                  </a:lnTo>
                  <a:lnTo>
                    <a:pt x="365760" y="63093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3046" y="4538643"/>
              <a:ext cx="203863" cy="10867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8800" y="4722875"/>
              <a:ext cx="672084" cy="246887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3310128" y="3063239"/>
            <a:ext cx="2386965" cy="407034"/>
          </a:xfrm>
          <a:prstGeom prst="rect">
            <a:avLst/>
          </a:prstGeom>
          <a:solidFill>
            <a:srgbClr val="1C2231"/>
          </a:solidFill>
        </p:spPr>
        <p:txBody>
          <a:bodyPr wrap="square" lIns="0" tIns="59690" rIns="0" bIns="0" rtlCol="0" vert="horz">
            <a:spAutoFit/>
          </a:bodyPr>
          <a:lstStyle/>
          <a:p>
            <a:pPr marL="92710" marR="346710">
              <a:lnSpc>
                <a:spcPts val="1190"/>
              </a:lnSpc>
              <a:spcBef>
                <a:spcPts val="47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0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IBM’s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recent</a:t>
            </a:r>
            <a:r>
              <a:rPr dirty="0" sz="10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significant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acquisitions</a:t>
            </a:r>
            <a:r>
              <a:rPr dirty="0" sz="10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cash-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on-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hand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77" name="object 7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86216" y="1741932"/>
            <a:ext cx="452627" cy="1604772"/>
          </a:xfrm>
          <a:prstGeom prst="rect">
            <a:avLst/>
          </a:prstGeom>
        </p:spPr>
      </p:pic>
      <p:sp>
        <p:nvSpPr>
          <p:cNvPr id="78" name="object 78" descr=""/>
          <p:cNvSpPr txBox="1"/>
          <p:nvPr/>
        </p:nvSpPr>
        <p:spPr>
          <a:xfrm>
            <a:off x="6519671" y="1741932"/>
            <a:ext cx="1788160" cy="159575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635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365"/>
              </a:spcBef>
            </a:pPr>
            <a:r>
              <a:rPr dirty="0" sz="1150" b="1">
                <a:latin typeface="Arial"/>
                <a:cs typeface="Arial"/>
              </a:rPr>
              <a:t>Debt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Is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No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Solution</a:t>
            </a:r>
            <a:endParaRPr sz="1150">
              <a:latin typeface="Arial"/>
              <a:cs typeface="Arial"/>
            </a:endParaRPr>
          </a:p>
          <a:p>
            <a:pPr marL="268605" marR="125095" indent="-173990">
              <a:lnSpc>
                <a:spcPct val="100099"/>
              </a:lnSpc>
              <a:spcBef>
                <a:spcPts val="640"/>
              </a:spcBef>
              <a:buChar char="•"/>
              <a:tabLst>
                <a:tab pos="268605" algn="l"/>
              </a:tabLst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would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jeopardize </a:t>
            </a:r>
            <a:r>
              <a:rPr dirty="0" sz="1000" b="1">
                <a:latin typeface="Arial"/>
                <a:cs typeface="Arial"/>
              </a:rPr>
              <a:t>their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A-</a:t>
            </a:r>
            <a:r>
              <a:rPr dirty="0" sz="1000" spc="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credit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rating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by </a:t>
            </a:r>
            <a:r>
              <a:rPr dirty="0" sz="1000">
                <a:latin typeface="Arial MT"/>
                <a:cs typeface="Arial MT"/>
              </a:rPr>
              <a:t>raising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necessary </a:t>
            </a:r>
            <a:r>
              <a:rPr dirty="0" sz="1000">
                <a:latin typeface="Arial MT"/>
                <a:cs typeface="Arial MT"/>
              </a:rPr>
              <a:t>incremental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debt</a:t>
            </a:r>
            <a:endParaRPr sz="1000">
              <a:latin typeface="Arial MT"/>
              <a:cs typeface="Arial MT"/>
            </a:endParaRPr>
          </a:p>
          <a:p>
            <a:pPr marL="268605" marR="146685" indent="-173990">
              <a:lnSpc>
                <a:spcPts val="1190"/>
              </a:lnSpc>
              <a:spcBef>
                <a:spcPts val="650"/>
              </a:spcBef>
              <a:buChar char="•"/>
              <a:tabLst>
                <a:tab pos="268605" algn="l"/>
              </a:tabLst>
            </a:pPr>
            <a:r>
              <a:rPr dirty="0" sz="1000">
                <a:latin typeface="Arial MT"/>
                <a:cs typeface="Arial MT"/>
              </a:rPr>
              <a:t>Debt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expensive </a:t>
            </a:r>
            <a:r>
              <a:rPr dirty="0" sz="1000">
                <a:latin typeface="Arial MT"/>
                <a:cs typeface="Arial MT"/>
              </a:rPr>
              <a:t>option due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 the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current </a:t>
            </a:r>
            <a:r>
              <a:rPr dirty="0" sz="1000" b="1">
                <a:latin typeface="Arial"/>
                <a:cs typeface="Arial"/>
              </a:rPr>
              <a:t>elevated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interest </a:t>
            </a:r>
            <a:r>
              <a:rPr dirty="0" sz="1000" spc="-20" b="1">
                <a:latin typeface="Arial"/>
                <a:cs typeface="Arial"/>
              </a:rPr>
              <a:t>rates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8307323" y="1858517"/>
            <a:ext cx="976630" cy="679450"/>
            <a:chOff x="8307323" y="1858517"/>
            <a:chExt cx="976630" cy="679450"/>
          </a:xfrm>
        </p:grpSpPr>
        <p:sp>
          <p:nvSpPr>
            <p:cNvPr id="80" name="object 80" descr=""/>
            <p:cNvSpPr/>
            <p:nvPr/>
          </p:nvSpPr>
          <p:spPr>
            <a:xfrm>
              <a:off x="8307323" y="1906523"/>
              <a:ext cx="370840" cy="631190"/>
            </a:xfrm>
            <a:custGeom>
              <a:avLst/>
              <a:gdLst/>
              <a:ahLst/>
              <a:cxnLst/>
              <a:rect l="l" t="t" r="r" b="b"/>
              <a:pathLst>
                <a:path w="370840" h="631189">
                  <a:moveTo>
                    <a:pt x="0" y="0"/>
                  </a:moveTo>
                  <a:lnTo>
                    <a:pt x="0" y="630936"/>
                  </a:lnTo>
                  <a:lnTo>
                    <a:pt x="370331" y="315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743949" y="1858517"/>
              <a:ext cx="539750" cy="315595"/>
            </a:xfrm>
            <a:custGeom>
              <a:avLst/>
              <a:gdLst/>
              <a:ahLst/>
              <a:cxnLst/>
              <a:rect l="l" t="t" r="r" b="b"/>
              <a:pathLst>
                <a:path w="539750" h="315594">
                  <a:moveTo>
                    <a:pt x="539496" y="0"/>
                  </a:moveTo>
                  <a:lnTo>
                    <a:pt x="0" y="0"/>
                  </a:lnTo>
                  <a:lnTo>
                    <a:pt x="0" y="315467"/>
                  </a:lnTo>
                  <a:lnTo>
                    <a:pt x="539496" y="315467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8743950" y="1858517"/>
            <a:ext cx="539750" cy="315595"/>
          </a:xfrm>
          <a:prstGeom prst="rect">
            <a:avLst/>
          </a:prstGeom>
          <a:ln w="12700">
            <a:solidFill>
              <a:srgbClr val="49515E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30"/>
              </a:spcBef>
            </a:pPr>
            <a:r>
              <a:rPr dirty="0" sz="1150" spc="-25">
                <a:latin typeface="Arial MT"/>
                <a:cs typeface="Arial MT"/>
              </a:rPr>
              <a:t>A-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8748521" y="2914650"/>
            <a:ext cx="539750" cy="315595"/>
          </a:xfrm>
          <a:custGeom>
            <a:avLst/>
            <a:gdLst/>
            <a:ahLst/>
            <a:cxnLst/>
            <a:rect l="l" t="t" r="r" b="b"/>
            <a:pathLst>
              <a:path w="539750" h="315594">
                <a:moveTo>
                  <a:pt x="539496" y="0"/>
                </a:moveTo>
                <a:lnTo>
                  <a:pt x="0" y="0"/>
                </a:lnTo>
                <a:lnTo>
                  <a:pt x="0" y="315467"/>
                </a:lnTo>
                <a:lnTo>
                  <a:pt x="539496" y="315467"/>
                </a:lnTo>
                <a:lnTo>
                  <a:pt x="539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8748521" y="2914650"/>
            <a:ext cx="539750" cy="315595"/>
          </a:xfrm>
          <a:prstGeom prst="rect">
            <a:avLst/>
          </a:prstGeom>
          <a:ln w="12700">
            <a:solidFill>
              <a:srgbClr val="49515E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8110">
              <a:lnSpc>
                <a:spcPct val="100000"/>
              </a:lnSpc>
              <a:spcBef>
                <a:spcPts val="535"/>
              </a:spcBef>
            </a:pPr>
            <a:r>
              <a:rPr dirty="0" sz="1150" spc="-25">
                <a:latin typeface="Arial MT"/>
                <a:cs typeface="Arial MT"/>
              </a:rPr>
              <a:t>BBB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8901683" y="2286000"/>
            <a:ext cx="224154" cy="544195"/>
          </a:xfrm>
          <a:custGeom>
            <a:avLst/>
            <a:gdLst/>
            <a:ahLst/>
            <a:cxnLst/>
            <a:rect l="l" t="t" r="r" b="b"/>
            <a:pathLst>
              <a:path w="224154" h="544194">
                <a:moveTo>
                  <a:pt x="168021" y="0"/>
                </a:moveTo>
                <a:lnTo>
                  <a:pt x="56007" y="0"/>
                </a:lnTo>
                <a:lnTo>
                  <a:pt x="56007" y="432053"/>
                </a:lnTo>
                <a:lnTo>
                  <a:pt x="0" y="432053"/>
                </a:lnTo>
                <a:lnTo>
                  <a:pt x="112014" y="544067"/>
                </a:lnTo>
                <a:lnTo>
                  <a:pt x="224027" y="432053"/>
                </a:lnTo>
                <a:lnTo>
                  <a:pt x="168021" y="432053"/>
                </a:lnTo>
                <a:lnTo>
                  <a:pt x="168021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 descr=""/>
          <p:cNvGrpSpPr/>
          <p:nvPr/>
        </p:nvGrpSpPr>
        <p:grpSpPr>
          <a:xfrm>
            <a:off x="10438383" y="2475483"/>
            <a:ext cx="1087120" cy="624205"/>
            <a:chOff x="10438383" y="2475483"/>
            <a:chExt cx="1087120" cy="624205"/>
          </a:xfrm>
        </p:grpSpPr>
        <p:sp>
          <p:nvSpPr>
            <p:cNvPr id="87" name="object 87" descr=""/>
            <p:cNvSpPr/>
            <p:nvPr/>
          </p:nvSpPr>
          <p:spPr>
            <a:xfrm>
              <a:off x="10444733" y="2481833"/>
              <a:ext cx="1074420" cy="611505"/>
            </a:xfrm>
            <a:custGeom>
              <a:avLst/>
              <a:gdLst/>
              <a:ahLst/>
              <a:cxnLst/>
              <a:rect l="l" t="t" r="r" b="b"/>
              <a:pathLst>
                <a:path w="1074420" h="611505">
                  <a:moveTo>
                    <a:pt x="754507" y="0"/>
                  </a:moveTo>
                  <a:lnTo>
                    <a:pt x="626745" y="94487"/>
                  </a:lnTo>
                  <a:lnTo>
                    <a:pt x="0" y="94487"/>
                  </a:lnTo>
                  <a:lnTo>
                    <a:pt x="0" y="611124"/>
                  </a:lnTo>
                  <a:lnTo>
                    <a:pt x="1074420" y="611124"/>
                  </a:lnTo>
                  <a:lnTo>
                    <a:pt x="1074420" y="94487"/>
                  </a:lnTo>
                  <a:lnTo>
                    <a:pt x="895350" y="94487"/>
                  </a:lnTo>
                  <a:lnTo>
                    <a:pt x="754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444733" y="2481833"/>
              <a:ext cx="1074420" cy="611505"/>
            </a:xfrm>
            <a:custGeom>
              <a:avLst/>
              <a:gdLst/>
              <a:ahLst/>
              <a:cxnLst/>
              <a:rect l="l" t="t" r="r" b="b"/>
              <a:pathLst>
                <a:path w="1074420" h="611505">
                  <a:moveTo>
                    <a:pt x="0" y="94487"/>
                  </a:moveTo>
                  <a:lnTo>
                    <a:pt x="626745" y="94487"/>
                  </a:lnTo>
                  <a:lnTo>
                    <a:pt x="754507" y="0"/>
                  </a:lnTo>
                  <a:lnTo>
                    <a:pt x="895350" y="94487"/>
                  </a:lnTo>
                  <a:lnTo>
                    <a:pt x="1074420" y="94487"/>
                  </a:lnTo>
                  <a:lnTo>
                    <a:pt x="1074420" y="180593"/>
                  </a:lnTo>
                  <a:lnTo>
                    <a:pt x="1074420" y="309752"/>
                  </a:lnTo>
                  <a:lnTo>
                    <a:pt x="1074420" y="611124"/>
                  </a:lnTo>
                  <a:lnTo>
                    <a:pt x="895350" y="611124"/>
                  </a:lnTo>
                  <a:lnTo>
                    <a:pt x="626745" y="611124"/>
                  </a:lnTo>
                  <a:lnTo>
                    <a:pt x="0" y="611124"/>
                  </a:lnTo>
                  <a:lnTo>
                    <a:pt x="0" y="309752"/>
                  </a:lnTo>
                  <a:lnTo>
                    <a:pt x="0" y="180593"/>
                  </a:lnTo>
                  <a:lnTo>
                    <a:pt x="0" y="94487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 descr=""/>
          <p:cNvSpPr txBox="1"/>
          <p:nvPr/>
        </p:nvSpPr>
        <p:spPr>
          <a:xfrm>
            <a:off x="10513821" y="2587879"/>
            <a:ext cx="94170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interest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rate </a:t>
            </a:r>
            <a:r>
              <a:rPr dirty="0" sz="1000">
                <a:latin typeface="Arial MT"/>
                <a:cs typeface="Arial MT"/>
              </a:rPr>
              <a:t>environment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35">
                <a:latin typeface="Arial MT"/>
                <a:cs typeface="Arial MT"/>
              </a:rPr>
              <a:t>is </a:t>
            </a:r>
            <a:r>
              <a:rPr dirty="0" sz="1000">
                <a:latin typeface="Arial MT"/>
                <a:cs typeface="Arial MT"/>
              </a:rPr>
              <a:t>not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favorable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9587397" y="4188459"/>
            <a:ext cx="1899920" cy="1771650"/>
            <a:chOff x="9587397" y="4188459"/>
            <a:chExt cx="1899920" cy="1771650"/>
          </a:xfrm>
        </p:grpSpPr>
        <p:pic>
          <p:nvPicPr>
            <p:cNvPr id="91" name="object 9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7397" y="4261008"/>
              <a:ext cx="1899843" cy="1698694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9708641" y="4194809"/>
              <a:ext cx="1069975" cy="861694"/>
            </a:xfrm>
            <a:custGeom>
              <a:avLst/>
              <a:gdLst/>
              <a:ahLst/>
              <a:cxnLst/>
              <a:rect l="l" t="t" r="r" b="b"/>
              <a:pathLst>
                <a:path w="1069975" h="861695">
                  <a:moveTo>
                    <a:pt x="1069848" y="0"/>
                  </a:moveTo>
                  <a:lnTo>
                    <a:pt x="0" y="0"/>
                  </a:lnTo>
                  <a:lnTo>
                    <a:pt x="0" y="786383"/>
                  </a:lnTo>
                  <a:lnTo>
                    <a:pt x="178307" y="786383"/>
                  </a:lnTo>
                  <a:lnTo>
                    <a:pt x="305180" y="861567"/>
                  </a:lnTo>
                  <a:lnTo>
                    <a:pt x="445769" y="786383"/>
                  </a:lnTo>
                  <a:lnTo>
                    <a:pt x="1069848" y="786383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708641" y="4194809"/>
              <a:ext cx="1069975" cy="861694"/>
            </a:xfrm>
            <a:custGeom>
              <a:avLst/>
              <a:gdLst/>
              <a:ahLst/>
              <a:cxnLst/>
              <a:rect l="l" t="t" r="r" b="b"/>
              <a:pathLst>
                <a:path w="1069975" h="861695">
                  <a:moveTo>
                    <a:pt x="0" y="0"/>
                  </a:moveTo>
                  <a:lnTo>
                    <a:pt x="178307" y="0"/>
                  </a:lnTo>
                  <a:lnTo>
                    <a:pt x="445769" y="0"/>
                  </a:lnTo>
                  <a:lnTo>
                    <a:pt x="1069848" y="0"/>
                  </a:lnTo>
                  <a:lnTo>
                    <a:pt x="1069848" y="458723"/>
                  </a:lnTo>
                  <a:lnTo>
                    <a:pt x="1069848" y="655319"/>
                  </a:lnTo>
                  <a:lnTo>
                    <a:pt x="1069848" y="786383"/>
                  </a:lnTo>
                  <a:lnTo>
                    <a:pt x="445769" y="786383"/>
                  </a:lnTo>
                  <a:lnTo>
                    <a:pt x="305180" y="861567"/>
                  </a:lnTo>
                  <a:lnTo>
                    <a:pt x="178307" y="786383"/>
                  </a:lnTo>
                  <a:lnTo>
                    <a:pt x="0" y="786383"/>
                  </a:lnTo>
                  <a:lnTo>
                    <a:pt x="0" y="655319"/>
                  </a:lnTo>
                  <a:lnTo>
                    <a:pt x="0" y="45872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7728584" y="4458080"/>
            <a:ext cx="107442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would need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to</a:t>
            </a:r>
            <a:endParaRPr sz="1000">
              <a:latin typeface="Arial MT"/>
              <a:cs typeface="Arial MT"/>
            </a:endParaRPr>
          </a:p>
          <a:p>
            <a:pPr marL="717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raise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inordinate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742301" y="4764785"/>
            <a:ext cx="10471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debt</a:t>
            </a:r>
            <a:r>
              <a:rPr dirty="0" sz="1000">
                <a:latin typeface="Arial MT"/>
                <a:cs typeface="Arial MT"/>
              </a:rPr>
              <a:t>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which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would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765160" y="4915661"/>
            <a:ext cx="10007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make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Equinix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the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737729" y="5066233"/>
            <a:ext cx="1052830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100"/>
              </a:spcBef>
            </a:pPr>
            <a:r>
              <a:rPr dirty="0" sz="1000" b="1">
                <a:latin typeface="Arial"/>
                <a:cs typeface="Arial"/>
              </a:rPr>
              <a:t>#2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largest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LBO</a:t>
            </a:r>
            <a:r>
              <a:rPr dirty="0" sz="1000" spc="55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in </a:t>
            </a:r>
            <a:r>
              <a:rPr dirty="0" sz="1000">
                <a:latin typeface="Arial MT"/>
                <a:cs typeface="Arial MT"/>
              </a:rPr>
              <a:t>history,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rendering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acquisition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7897748" y="5523687"/>
            <a:ext cx="73279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latin typeface="Arial"/>
                <a:cs typeface="Arial"/>
              </a:rPr>
              <a:t>impossible.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9773793" y="4266057"/>
            <a:ext cx="944244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EPS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would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dilute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by</a:t>
            </a:r>
            <a:endParaRPr sz="1000">
              <a:latin typeface="Arial MT"/>
              <a:cs typeface="Arial MT"/>
            </a:endParaRPr>
          </a:p>
          <a:p>
            <a:pPr algn="ctr" marL="12700" marR="5080">
              <a:lnSpc>
                <a:spcPts val="1190"/>
              </a:lnSpc>
              <a:spcBef>
                <a:spcPts val="75"/>
              </a:spcBef>
            </a:pPr>
            <a:r>
              <a:rPr dirty="0" sz="1000" b="1">
                <a:latin typeface="Arial"/>
                <a:cs typeface="Arial"/>
              </a:rPr>
              <a:t>53%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from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equity considerations!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750567" y="4981702"/>
            <a:ext cx="81406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Balance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6020752" y="1085850"/>
            <a:ext cx="179705" cy="4858385"/>
            <a:chOff x="6020752" y="1085850"/>
            <a:chExt cx="179705" cy="4858385"/>
          </a:xfrm>
        </p:grpSpPr>
        <p:sp>
          <p:nvSpPr>
            <p:cNvPr id="102" name="object 102" descr=""/>
            <p:cNvSpPr/>
            <p:nvPr/>
          </p:nvSpPr>
          <p:spPr>
            <a:xfrm>
              <a:off x="6096762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035040" y="3040379"/>
              <a:ext cx="151130" cy="1083945"/>
            </a:xfrm>
            <a:custGeom>
              <a:avLst/>
              <a:gdLst/>
              <a:ahLst/>
              <a:cxnLst/>
              <a:rect l="l" t="t" r="r" b="b"/>
              <a:pathLst>
                <a:path w="151129" h="1083945">
                  <a:moveTo>
                    <a:pt x="0" y="0"/>
                  </a:moveTo>
                  <a:lnTo>
                    <a:pt x="0" y="1083564"/>
                  </a:lnTo>
                  <a:lnTo>
                    <a:pt x="150875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035040" y="3040379"/>
              <a:ext cx="151130" cy="1083945"/>
            </a:xfrm>
            <a:custGeom>
              <a:avLst/>
              <a:gdLst/>
              <a:ahLst/>
              <a:cxnLst/>
              <a:rect l="l" t="t" r="r" b="b"/>
              <a:pathLst>
                <a:path w="151129" h="1083945">
                  <a:moveTo>
                    <a:pt x="0" y="0"/>
                  </a:moveTo>
                  <a:lnTo>
                    <a:pt x="150875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689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Other</a:t>
            </a:r>
            <a:r>
              <a:rPr dirty="0" spc="-60"/>
              <a:t> </a:t>
            </a:r>
            <a:r>
              <a:rPr dirty="0" spc="-10"/>
              <a:t>Considerations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acquisition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likely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fail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due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difficult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post-merger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integration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addition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inordinate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transaction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spc="-20" b="0">
                <a:latin typeface="Arial MT"/>
                <a:cs typeface="Arial MT"/>
              </a:rPr>
              <a:t>size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40080" y="1783079"/>
            <a:ext cx="1390015" cy="868680"/>
          </a:xfrm>
          <a:custGeom>
            <a:avLst/>
            <a:gdLst/>
            <a:ahLst/>
            <a:cxnLst/>
            <a:rect l="l" t="t" r="r" b="b"/>
            <a:pathLst>
              <a:path w="1390014" h="868680">
                <a:moveTo>
                  <a:pt x="1389888" y="0"/>
                </a:moveTo>
                <a:lnTo>
                  <a:pt x="0" y="0"/>
                </a:lnTo>
                <a:lnTo>
                  <a:pt x="0" y="868680"/>
                </a:lnTo>
                <a:lnTo>
                  <a:pt x="1389888" y="868680"/>
                </a:lnTo>
                <a:lnTo>
                  <a:pt x="1389888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40080" y="2820923"/>
            <a:ext cx="1390015" cy="864235"/>
          </a:xfrm>
          <a:custGeom>
            <a:avLst/>
            <a:gdLst/>
            <a:ahLst/>
            <a:cxnLst/>
            <a:rect l="l" t="t" r="r" b="b"/>
            <a:pathLst>
              <a:path w="1390014" h="864235">
                <a:moveTo>
                  <a:pt x="1389888" y="0"/>
                </a:moveTo>
                <a:lnTo>
                  <a:pt x="0" y="0"/>
                </a:lnTo>
                <a:lnTo>
                  <a:pt x="0" y="864107"/>
                </a:lnTo>
                <a:lnTo>
                  <a:pt x="1389888" y="864107"/>
                </a:lnTo>
                <a:lnTo>
                  <a:pt x="1389888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40080" y="3854196"/>
            <a:ext cx="1390015" cy="864235"/>
          </a:xfrm>
          <a:custGeom>
            <a:avLst/>
            <a:gdLst/>
            <a:ahLst/>
            <a:cxnLst/>
            <a:rect l="l" t="t" r="r" b="b"/>
            <a:pathLst>
              <a:path w="1390014" h="864235">
                <a:moveTo>
                  <a:pt x="1389888" y="0"/>
                </a:moveTo>
                <a:lnTo>
                  <a:pt x="0" y="0"/>
                </a:lnTo>
                <a:lnTo>
                  <a:pt x="0" y="864107"/>
                </a:lnTo>
                <a:lnTo>
                  <a:pt x="1389888" y="864107"/>
                </a:lnTo>
                <a:lnTo>
                  <a:pt x="1389888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40080" y="4905755"/>
            <a:ext cx="1390015" cy="864235"/>
          </a:xfrm>
          <a:custGeom>
            <a:avLst/>
            <a:gdLst/>
            <a:ahLst/>
            <a:cxnLst/>
            <a:rect l="l" t="t" r="r" b="b"/>
            <a:pathLst>
              <a:path w="1390014" h="864235">
                <a:moveTo>
                  <a:pt x="1389888" y="0"/>
                </a:moveTo>
                <a:lnTo>
                  <a:pt x="0" y="0"/>
                </a:lnTo>
                <a:lnTo>
                  <a:pt x="0" y="864108"/>
                </a:lnTo>
                <a:lnTo>
                  <a:pt x="1389888" y="864108"/>
                </a:lnTo>
                <a:lnTo>
                  <a:pt x="1389888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276588" y="1764792"/>
            <a:ext cx="891540" cy="887094"/>
          </a:xfrm>
          <a:custGeom>
            <a:avLst/>
            <a:gdLst/>
            <a:ahLst/>
            <a:cxnLst/>
            <a:rect l="l" t="t" r="r" b="b"/>
            <a:pathLst>
              <a:path w="891540" h="887094">
                <a:moveTo>
                  <a:pt x="891540" y="0"/>
                </a:moveTo>
                <a:lnTo>
                  <a:pt x="0" y="0"/>
                </a:lnTo>
                <a:lnTo>
                  <a:pt x="0" y="886967"/>
                </a:lnTo>
                <a:lnTo>
                  <a:pt x="891540" y="886967"/>
                </a:lnTo>
                <a:lnTo>
                  <a:pt x="891540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640080" y="1179385"/>
          <a:ext cx="10975975" cy="4634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220"/>
                <a:gridCol w="2701925"/>
                <a:gridCol w="2701925"/>
                <a:gridCol w="2701925"/>
                <a:gridCol w="1287145"/>
              </a:tblGrid>
              <a:tr h="502920">
                <a:tc>
                  <a:txBody>
                    <a:bodyPr/>
                    <a:lstStyle/>
                    <a:p>
                      <a:pPr algn="ctr" marR="104139">
                        <a:lnSpc>
                          <a:spcPts val="99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Low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to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R="107314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Risk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Description</a:t>
                      </a:r>
                      <a:r>
                        <a:rPr dirty="0" sz="13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3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Risk </a:t>
                      </a:r>
                      <a:r>
                        <a:rPr dirty="0" sz="1300" spc="-10" b="1">
                          <a:latin typeface="Arial"/>
                          <a:cs typeface="Arial"/>
                        </a:rPr>
                        <a:t>Factor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4160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14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300" b="1">
                          <a:latin typeface="Arial"/>
                          <a:cs typeface="Arial"/>
                        </a:rPr>
                        <a:t>Evaluation</a:t>
                      </a:r>
                      <a:r>
                        <a:rPr dirty="0" sz="13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3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latin typeface="Arial"/>
                          <a:cs typeface="Arial"/>
                        </a:rPr>
                        <a:t>Severity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513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300" b="1">
                          <a:latin typeface="Arial"/>
                          <a:cs typeface="Arial"/>
                        </a:rPr>
                        <a:t>Evaluation</a:t>
                      </a:r>
                      <a:r>
                        <a:rPr dirty="0" sz="13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3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latin typeface="Arial"/>
                          <a:cs typeface="Arial"/>
                        </a:rPr>
                        <a:t>Likelihood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15557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3495">
                        <a:lnSpc>
                          <a:spcPts val="1555"/>
                        </a:lnSpc>
                        <a:spcBef>
                          <a:spcPts val="405"/>
                        </a:spcBef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Threat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 marL="30480">
                        <a:lnSpc>
                          <a:spcPts val="1555"/>
                        </a:lnSpc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Assessment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9050">
                      <a:solidFill>
                        <a:srgbClr val="B5C3D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45440" marR="452120" indent="77470">
                        <a:lnSpc>
                          <a:spcPct val="104299"/>
                        </a:lnSpc>
                      </a:pP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Antitrust Regulation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16865" marR="207645" indent="-171450">
                        <a:lnSpc>
                          <a:spcPct val="100600"/>
                        </a:lnSpc>
                        <a:spcBef>
                          <a:spcPts val="869"/>
                        </a:spcBef>
                        <a:buFont typeface="Arial MT"/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Antitrust</a:t>
                      </a:r>
                      <a:r>
                        <a:rPr dirty="0" sz="10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regulators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may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intervene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if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M&amp;A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believed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lead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formation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monopoly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algn="ctr" marL="173355" marR="179705" indent="-173355">
                        <a:lnSpc>
                          <a:spcPts val="1195"/>
                        </a:lnSpc>
                        <a:spcBef>
                          <a:spcPts val="600"/>
                        </a:spcBef>
                        <a:buChar char="•"/>
                        <a:tabLst>
                          <a:tab pos="17335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may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fail i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deal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is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algn="ctr" marR="229870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believed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0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competition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770" marR="205740" indent="-173990">
                        <a:lnSpc>
                          <a:spcPts val="1190"/>
                        </a:lnSpc>
                        <a:spcBef>
                          <a:spcPts val="925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Antitrust</a:t>
                      </a:r>
                      <a:r>
                        <a:rPr dirty="0" sz="10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blockage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deal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high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severity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feasibility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algn="just" marL="316230" marR="433705" indent="-171450">
                        <a:lnSpc>
                          <a:spcPct val="100499"/>
                        </a:lnSpc>
                        <a:spcBef>
                          <a:spcPts val="555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Regulatory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intervention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unlikely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unless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HHI</a:t>
                      </a:r>
                      <a:r>
                        <a:rPr dirty="0" sz="100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exceeds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2’500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or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increases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0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0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100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135" indent="-173355">
                        <a:lnSpc>
                          <a:spcPts val="919"/>
                        </a:lnSpc>
                        <a:spcBef>
                          <a:spcPts val="875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Regulatory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intervention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135">
                        <a:lnSpc>
                          <a:spcPts val="1550"/>
                        </a:lnSpc>
                        <a:tabLst>
                          <a:tab pos="200152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moderately</a:t>
                      </a:r>
                      <a:r>
                        <a:rPr dirty="0" sz="1000" spc="-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likely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3584" sz="2325" spc="-37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HHI</a:t>
                      </a:r>
                      <a:endParaRPr baseline="-3584" sz="2325">
                        <a:latin typeface="Arial MT"/>
                        <a:cs typeface="Arial MT"/>
                      </a:endParaRPr>
                    </a:p>
                    <a:p>
                      <a:pPr marL="318135" marR="302260" indent="-173990">
                        <a:lnSpc>
                          <a:spcPct val="96100"/>
                        </a:lnSpc>
                        <a:spcBef>
                          <a:spcPts val="45"/>
                        </a:spcBef>
                        <a:buChar char="•"/>
                        <a:tabLst>
                          <a:tab pos="318135" algn="l"/>
                          <a:tab pos="1964689" algn="l"/>
                          <a:tab pos="201041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Though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center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		</a:t>
                      </a:r>
                      <a:r>
                        <a:rPr dirty="0" baseline="-8960" sz="2325" spc="-37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432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HHI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well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below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19444" sz="15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/10’000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2’500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threshold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432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1033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Post-</a:t>
                      </a: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merger</a:t>
                      </a:r>
                      <a:endParaRPr sz="1150">
                        <a:latin typeface="Arial MT"/>
                        <a:cs typeface="Arial MT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integration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 marR="347345" indent="-173990">
                        <a:lnSpc>
                          <a:spcPct val="100600"/>
                        </a:lnSpc>
                        <a:spcBef>
                          <a:spcPts val="780"/>
                        </a:spcBef>
                        <a:buFont typeface="Arial MT"/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Difficulties</a:t>
                      </a:r>
                      <a:r>
                        <a:rPr dirty="0" sz="10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0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consolidating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systems,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corporate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culture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can hinder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integration.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9405" marR="362585" indent="-173990">
                        <a:lnSpc>
                          <a:spcPts val="1190"/>
                        </a:lnSpc>
                        <a:spcBef>
                          <a:spcPts val="650"/>
                        </a:spcBef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Potential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disruption</a:t>
                      </a:r>
                      <a:r>
                        <a:rPr dirty="0" sz="10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ongoing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busines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loss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key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personnel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 marL="318770" marR="311150" indent="-173990">
                        <a:lnSpc>
                          <a:spcPct val="100600"/>
                        </a:lnSpc>
                        <a:spcBef>
                          <a:spcPts val="780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operate in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different businesses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0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have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conflicting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corporate</a:t>
                      </a:r>
                      <a:r>
                        <a:rPr dirty="0" sz="10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cultures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8770" indent="-173355">
                        <a:lnSpc>
                          <a:spcPts val="1195"/>
                        </a:lnSpc>
                        <a:spcBef>
                          <a:spcPts val="600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REIT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while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0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not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8770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there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might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significant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challenges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315595" marR="485775" indent="-171450">
                        <a:lnSpc>
                          <a:spcPct val="100600"/>
                        </a:lnSpc>
                        <a:spcBef>
                          <a:spcPts val="780"/>
                        </a:spcBef>
                        <a:buFont typeface="Arial MT"/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High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considering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size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both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well</a:t>
                      </a:r>
                      <a:r>
                        <a:rPr dirty="0" sz="10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differing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nature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businesses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135" marR="242570" indent="-173990">
                        <a:lnSpc>
                          <a:spcPts val="1190"/>
                        </a:lnSpc>
                        <a:spcBef>
                          <a:spcPts val="650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likely</a:t>
                      </a:r>
                      <a:r>
                        <a:rPr dirty="0" sz="10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post-merger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integration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0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lengthy</a:t>
                      </a:r>
                      <a:r>
                        <a:rPr dirty="0" sz="1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risky</a:t>
                      </a:r>
                      <a:r>
                        <a:rPr dirty="0" sz="1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process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</a:tr>
              <a:tr h="1037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77825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3822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Retention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5748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 marR="240665" indent="-173990">
                        <a:lnSpc>
                          <a:spcPct val="100600"/>
                        </a:lnSpc>
                        <a:spcBef>
                          <a:spcPts val="835"/>
                        </a:spcBef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Possibility</a:t>
                      </a:r>
                      <a:r>
                        <a:rPr dirty="0" sz="10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customer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turnover</a:t>
                      </a:r>
                      <a:r>
                        <a:rPr dirty="0" sz="10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due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disruption</a:t>
                      </a:r>
                      <a:r>
                        <a:rPr dirty="0" sz="1000" spc="-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changes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offerings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lessen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synergies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9405" indent="-173355">
                        <a:lnSpc>
                          <a:spcPts val="1195"/>
                        </a:lnSpc>
                        <a:spcBef>
                          <a:spcPts val="600"/>
                        </a:spcBef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Dissatisfaction</a:t>
                      </a:r>
                      <a:r>
                        <a:rPr dirty="0" sz="10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among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existing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9405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customers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decrease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loyalty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604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 marL="318770" indent="-173355">
                        <a:lnSpc>
                          <a:spcPts val="1195"/>
                        </a:lnSpc>
                        <a:spcBef>
                          <a:spcPts val="840"/>
                        </a:spcBef>
                        <a:buFont typeface="Arial MT"/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Existing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customers</a:t>
                      </a:r>
                      <a:r>
                        <a:rPr dirty="0" sz="10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0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may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770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intend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adopt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offerings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770" marR="241935" indent="-173990">
                        <a:lnSpc>
                          <a:spcPct val="100499"/>
                        </a:lnSpc>
                        <a:spcBef>
                          <a:spcPts val="600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Synergies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cross-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selling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up-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selling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materialise,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attempts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alienate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customers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 marL="318135" indent="-173355">
                        <a:lnSpc>
                          <a:spcPts val="1195"/>
                        </a:lnSpc>
                        <a:spcBef>
                          <a:spcPts val="840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It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likely</a:t>
                      </a:r>
                      <a:r>
                        <a:rPr dirty="0" sz="10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retention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135">
                        <a:lnSpc>
                          <a:spcPts val="119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issues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could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diminish</a:t>
                      </a:r>
                      <a:r>
                        <a:rPr dirty="0" sz="1000" spc="-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synergies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8135" marR="386715" indent="-173990">
                        <a:lnSpc>
                          <a:spcPct val="100499"/>
                        </a:lnSpc>
                        <a:spcBef>
                          <a:spcPts val="600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Some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existing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customers</a:t>
                      </a:r>
                      <a:r>
                        <a:rPr dirty="0" sz="1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try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10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services,</a:t>
                      </a:r>
                      <a:r>
                        <a:rPr dirty="0" sz="10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synergies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should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materialise at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least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partially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0668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  <a:solidFill>
                      <a:srgbClr val="EFF3F8"/>
                    </a:solidFill>
                  </a:tcPr>
                </a:tc>
              </a:tr>
              <a:tr h="1010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</a:pPr>
                      <a:r>
                        <a:rPr dirty="0" sz="11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FX</a:t>
                      </a:r>
                      <a:r>
                        <a:rPr dirty="0" sz="1150" spc="6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Impact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9405" marR="212725" indent="-173990">
                        <a:lnSpc>
                          <a:spcPct val="100499"/>
                        </a:lnSpc>
                        <a:spcBef>
                          <a:spcPts val="855"/>
                        </a:spcBef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Foreign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exchange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rate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impact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cross-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border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acquisitions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due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uncertain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currency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translation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9405" marR="446405" indent="-173990">
                        <a:lnSpc>
                          <a:spcPts val="1190"/>
                        </a:lnSpc>
                        <a:spcBef>
                          <a:spcPts val="650"/>
                        </a:spcBef>
                        <a:buFont typeface="Arial MT"/>
                        <a:buChar char="•"/>
                        <a:tabLst>
                          <a:tab pos="319405" algn="l"/>
                        </a:tabLst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Costs</a:t>
                      </a:r>
                      <a:r>
                        <a:rPr dirty="0" sz="10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benefits</a:t>
                      </a:r>
                      <a:r>
                        <a:rPr dirty="0" sz="10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may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fluctuate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based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unpredictable</a:t>
                      </a:r>
                      <a:r>
                        <a:rPr dirty="0" sz="1000" spc="-114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FX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rates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just" marL="316230" marR="211454" indent="-171450">
                        <a:lnSpc>
                          <a:spcPct val="100499"/>
                        </a:lnSpc>
                        <a:spcBef>
                          <a:spcPts val="855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Both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10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incorporated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 the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US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meaning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acquisition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price</a:t>
                      </a:r>
                      <a:r>
                        <a:rPr dirty="0" sz="10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0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not affected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FX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risk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just" marL="316230" marR="270510" indent="-171450">
                        <a:lnSpc>
                          <a:spcPts val="1190"/>
                        </a:lnSpc>
                        <a:spcBef>
                          <a:spcPts val="650"/>
                        </a:spcBef>
                        <a:buChar char="•"/>
                        <a:tabLst>
                          <a:tab pos="3187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Equinix’s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EU</a:t>
                      </a:r>
                      <a:r>
                        <a:rPr dirty="0" sz="10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assets’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valuation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does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depend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0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foreign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exchange</a:t>
                      </a:r>
                      <a:r>
                        <a:rPr dirty="0" sz="1000" spc="-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risk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8135" marR="291465" indent="-173990">
                        <a:lnSpc>
                          <a:spcPct val="100499"/>
                        </a:lnSpc>
                        <a:spcBef>
                          <a:spcPts val="855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overall</a:t>
                      </a:r>
                      <a:r>
                        <a:rPr dirty="0" sz="10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likelihood</a:t>
                      </a:r>
                      <a:r>
                        <a:rPr dirty="0" sz="10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FX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risks</a:t>
                      </a:r>
                      <a:r>
                        <a:rPr dirty="0" sz="10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pose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threat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feasibility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10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8135" indent="-173355">
                        <a:lnSpc>
                          <a:spcPts val="1195"/>
                        </a:lnSpc>
                        <a:spcBef>
                          <a:spcPts val="600"/>
                        </a:spcBef>
                        <a:buChar char="•"/>
                        <a:tabLst>
                          <a:tab pos="318135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Currency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translation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effects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are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8135">
                        <a:lnSpc>
                          <a:spcPts val="1195"/>
                        </a:lnSpc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unlikely</a:t>
                      </a:r>
                      <a:r>
                        <a:rPr dirty="0" sz="10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pose</a:t>
                      </a:r>
                      <a:r>
                        <a:rPr dirty="0" sz="1000" spc="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material</a:t>
                      </a:r>
                      <a:r>
                        <a:rPr dirty="0" sz="10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risk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C9C9C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 descr=""/>
          <p:cNvSpPr/>
          <p:nvPr/>
        </p:nvSpPr>
        <p:spPr>
          <a:xfrm>
            <a:off x="640080" y="1248155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4" h="315594">
                <a:moveTo>
                  <a:pt x="0" y="157734"/>
                </a:moveTo>
                <a:lnTo>
                  <a:pt x="8041" y="107874"/>
                </a:lnTo>
                <a:lnTo>
                  <a:pt x="30434" y="64574"/>
                </a:lnTo>
                <a:lnTo>
                  <a:pt x="64580" y="30431"/>
                </a:lnTo>
                <a:lnTo>
                  <a:pt x="107879" y="8040"/>
                </a:lnTo>
                <a:lnTo>
                  <a:pt x="157734" y="0"/>
                </a:lnTo>
                <a:lnTo>
                  <a:pt x="207588" y="8040"/>
                </a:lnTo>
                <a:lnTo>
                  <a:pt x="250887" y="30431"/>
                </a:lnTo>
                <a:lnTo>
                  <a:pt x="285033" y="64574"/>
                </a:lnTo>
                <a:lnTo>
                  <a:pt x="307426" y="107874"/>
                </a:lnTo>
                <a:lnTo>
                  <a:pt x="315467" y="157734"/>
                </a:lnTo>
                <a:lnTo>
                  <a:pt x="307426" y="207593"/>
                </a:lnTo>
                <a:lnTo>
                  <a:pt x="285033" y="250893"/>
                </a:lnTo>
                <a:lnTo>
                  <a:pt x="250887" y="285036"/>
                </a:lnTo>
                <a:lnTo>
                  <a:pt x="207588" y="307427"/>
                </a:lnTo>
                <a:lnTo>
                  <a:pt x="157734" y="315468"/>
                </a:lnTo>
                <a:lnTo>
                  <a:pt x="107879" y="307427"/>
                </a:lnTo>
                <a:lnTo>
                  <a:pt x="64580" y="285036"/>
                </a:lnTo>
                <a:lnTo>
                  <a:pt x="30434" y="250893"/>
                </a:lnTo>
                <a:lnTo>
                  <a:pt x="8041" y="207593"/>
                </a:lnTo>
                <a:lnTo>
                  <a:pt x="0" y="157734"/>
                </a:lnTo>
                <a:close/>
              </a:path>
            </a:pathLst>
          </a:custGeom>
          <a:ln w="9525">
            <a:solidFill>
              <a:srgbClr val="B5C3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714500" y="1252727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4" h="315594">
                <a:moveTo>
                  <a:pt x="157733" y="0"/>
                </a:moveTo>
                <a:lnTo>
                  <a:pt x="107874" y="8040"/>
                </a:lnTo>
                <a:lnTo>
                  <a:pt x="64574" y="30431"/>
                </a:lnTo>
                <a:lnTo>
                  <a:pt x="30431" y="64574"/>
                </a:lnTo>
                <a:lnTo>
                  <a:pt x="8040" y="107874"/>
                </a:lnTo>
                <a:lnTo>
                  <a:pt x="0" y="157734"/>
                </a:lnTo>
                <a:lnTo>
                  <a:pt x="8040" y="207593"/>
                </a:lnTo>
                <a:lnTo>
                  <a:pt x="30431" y="250893"/>
                </a:lnTo>
                <a:lnTo>
                  <a:pt x="64574" y="285036"/>
                </a:lnTo>
                <a:lnTo>
                  <a:pt x="107874" y="307427"/>
                </a:lnTo>
                <a:lnTo>
                  <a:pt x="157733" y="315468"/>
                </a:lnTo>
                <a:lnTo>
                  <a:pt x="207593" y="307427"/>
                </a:lnTo>
                <a:lnTo>
                  <a:pt x="250893" y="285036"/>
                </a:lnTo>
                <a:lnTo>
                  <a:pt x="285036" y="250893"/>
                </a:lnTo>
                <a:lnTo>
                  <a:pt x="307427" y="207593"/>
                </a:lnTo>
                <a:lnTo>
                  <a:pt x="315468" y="157734"/>
                </a:lnTo>
                <a:lnTo>
                  <a:pt x="157733" y="157734"/>
                </a:lnTo>
                <a:lnTo>
                  <a:pt x="157733" y="0"/>
                </a:lnTo>
                <a:close/>
              </a:path>
              <a:path w="315594" h="315594">
                <a:moveTo>
                  <a:pt x="157733" y="0"/>
                </a:moveTo>
                <a:lnTo>
                  <a:pt x="157733" y="157734"/>
                </a:lnTo>
                <a:lnTo>
                  <a:pt x="315468" y="157734"/>
                </a:lnTo>
                <a:lnTo>
                  <a:pt x="307427" y="107874"/>
                </a:lnTo>
                <a:lnTo>
                  <a:pt x="285036" y="64574"/>
                </a:lnTo>
                <a:lnTo>
                  <a:pt x="250893" y="30431"/>
                </a:lnTo>
                <a:lnTo>
                  <a:pt x="207593" y="8040"/>
                </a:lnTo>
                <a:lnTo>
                  <a:pt x="157733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090422" y="1358646"/>
            <a:ext cx="512445" cy="76200"/>
          </a:xfrm>
          <a:custGeom>
            <a:avLst/>
            <a:gdLst/>
            <a:ahLst/>
            <a:cxnLst/>
            <a:rect l="l" t="t" r="r" b="b"/>
            <a:pathLst>
              <a:path w="512444" h="76200">
                <a:moveTo>
                  <a:pt x="436118" y="0"/>
                </a:moveTo>
                <a:lnTo>
                  <a:pt x="436118" y="76200"/>
                </a:lnTo>
                <a:lnTo>
                  <a:pt x="499618" y="44450"/>
                </a:lnTo>
                <a:lnTo>
                  <a:pt x="448818" y="44450"/>
                </a:lnTo>
                <a:lnTo>
                  <a:pt x="448818" y="31750"/>
                </a:lnTo>
                <a:lnTo>
                  <a:pt x="499618" y="31750"/>
                </a:lnTo>
                <a:lnTo>
                  <a:pt x="436118" y="0"/>
                </a:lnTo>
                <a:close/>
              </a:path>
              <a:path w="512444" h="76200">
                <a:moveTo>
                  <a:pt x="43611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36118" y="44450"/>
                </a:lnTo>
                <a:lnTo>
                  <a:pt x="436118" y="31750"/>
                </a:lnTo>
                <a:close/>
              </a:path>
              <a:path w="512444" h="76200">
                <a:moveTo>
                  <a:pt x="499618" y="31750"/>
                </a:moveTo>
                <a:lnTo>
                  <a:pt x="448818" y="31750"/>
                </a:lnTo>
                <a:lnTo>
                  <a:pt x="448818" y="44450"/>
                </a:lnTo>
                <a:lnTo>
                  <a:pt x="499618" y="44450"/>
                </a:lnTo>
                <a:lnTo>
                  <a:pt x="512318" y="38100"/>
                </a:lnTo>
                <a:lnTo>
                  <a:pt x="499618" y="3175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0606849" y="1920049"/>
            <a:ext cx="599440" cy="594995"/>
            <a:chOff x="10606849" y="1920049"/>
            <a:chExt cx="599440" cy="594995"/>
          </a:xfrm>
        </p:grpSpPr>
        <p:sp>
          <p:nvSpPr>
            <p:cNvPr id="15" name="object 15" descr=""/>
            <p:cNvSpPr/>
            <p:nvPr/>
          </p:nvSpPr>
          <p:spPr>
            <a:xfrm>
              <a:off x="10906505" y="1924811"/>
              <a:ext cx="295275" cy="541655"/>
            </a:xfrm>
            <a:custGeom>
              <a:avLst/>
              <a:gdLst/>
              <a:ahLst/>
              <a:cxnLst/>
              <a:rect l="l" t="t" r="r" b="b"/>
              <a:pathLst>
                <a:path w="295275" h="541655">
                  <a:moveTo>
                    <a:pt x="0" y="0"/>
                  </a:moveTo>
                  <a:lnTo>
                    <a:pt x="0" y="292608"/>
                  </a:lnTo>
                  <a:lnTo>
                    <a:pt x="155321" y="541274"/>
                  </a:lnTo>
                  <a:lnTo>
                    <a:pt x="195778" y="511362"/>
                  </a:lnTo>
                  <a:lnTo>
                    <a:pt x="230058" y="475591"/>
                  </a:lnTo>
                  <a:lnTo>
                    <a:pt x="257635" y="434895"/>
                  </a:lnTo>
                  <a:lnTo>
                    <a:pt x="277984" y="390209"/>
                  </a:lnTo>
                  <a:lnTo>
                    <a:pt x="290578" y="342469"/>
                  </a:lnTo>
                  <a:lnTo>
                    <a:pt x="294894" y="292608"/>
                  </a:lnTo>
                  <a:lnTo>
                    <a:pt x="291032" y="245159"/>
                  </a:lnTo>
                  <a:lnTo>
                    <a:pt x="279855" y="200143"/>
                  </a:lnTo>
                  <a:lnTo>
                    <a:pt x="261968" y="158163"/>
                  </a:lnTo>
                  <a:lnTo>
                    <a:pt x="237981" y="119822"/>
                  </a:lnTo>
                  <a:lnTo>
                    <a:pt x="208502" y="85724"/>
                  </a:lnTo>
                  <a:lnTo>
                    <a:pt x="174138" y="56473"/>
                  </a:lnTo>
                  <a:lnTo>
                    <a:pt x="135498" y="32671"/>
                  </a:lnTo>
                  <a:lnTo>
                    <a:pt x="93189" y="14923"/>
                  </a:lnTo>
                  <a:lnTo>
                    <a:pt x="47820" y="3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611611" y="1924811"/>
              <a:ext cx="589915" cy="585470"/>
            </a:xfrm>
            <a:custGeom>
              <a:avLst/>
              <a:gdLst/>
              <a:ahLst/>
              <a:cxnLst/>
              <a:rect l="l" t="t" r="r" b="b"/>
              <a:pathLst>
                <a:path w="589915" h="585469">
                  <a:moveTo>
                    <a:pt x="0" y="292608"/>
                  </a:moveTo>
                  <a:lnTo>
                    <a:pt x="3861" y="245159"/>
                  </a:lnTo>
                  <a:lnTo>
                    <a:pt x="15038" y="200143"/>
                  </a:lnTo>
                  <a:lnTo>
                    <a:pt x="32925" y="158163"/>
                  </a:lnTo>
                  <a:lnTo>
                    <a:pt x="56912" y="119822"/>
                  </a:lnTo>
                  <a:lnTo>
                    <a:pt x="86391" y="85725"/>
                  </a:lnTo>
                  <a:lnTo>
                    <a:pt x="120755" y="56473"/>
                  </a:lnTo>
                  <a:lnTo>
                    <a:pt x="159395" y="32671"/>
                  </a:lnTo>
                  <a:lnTo>
                    <a:pt x="201704" y="14923"/>
                  </a:lnTo>
                  <a:lnTo>
                    <a:pt x="247073" y="3831"/>
                  </a:lnTo>
                  <a:lnTo>
                    <a:pt x="294894" y="0"/>
                  </a:lnTo>
                  <a:lnTo>
                    <a:pt x="342714" y="3831"/>
                  </a:lnTo>
                  <a:lnTo>
                    <a:pt x="388083" y="14923"/>
                  </a:lnTo>
                  <a:lnTo>
                    <a:pt x="430392" y="32671"/>
                  </a:lnTo>
                  <a:lnTo>
                    <a:pt x="469032" y="56473"/>
                  </a:lnTo>
                  <a:lnTo>
                    <a:pt x="503396" y="85724"/>
                  </a:lnTo>
                  <a:lnTo>
                    <a:pt x="532875" y="119822"/>
                  </a:lnTo>
                  <a:lnTo>
                    <a:pt x="556862" y="158163"/>
                  </a:lnTo>
                  <a:lnTo>
                    <a:pt x="574749" y="200143"/>
                  </a:lnTo>
                  <a:lnTo>
                    <a:pt x="585926" y="245159"/>
                  </a:lnTo>
                  <a:lnTo>
                    <a:pt x="589788" y="292608"/>
                  </a:lnTo>
                  <a:lnTo>
                    <a:pt x="585926" y="340056"/>
                  </a:lnTo>
                  <a:lnTo>
                    <a:pt x="574749" y="385072"/>
                  </a:lnTo>
                  <a:lnTo>
                    <a:pt x="556862" y="427052"/>
                  </a:lnTo>
                  <a:lnTo>
                    <a:pt x="532875" y="465393"/>
                  </a:lnTo>
                  <a:lnTo>
                    <a:pt x="503396" y="499491"/>
                  </a:lnTo>
                  <a:lnTo>
                    <a:pt x="469032" y="528742"/>
                  </a:lnTo>
                  <a:lnTo>
                    <a:pt x="430392" y="552544"/>
                  </a:lnTo>
                  <a:lnTo>
                    <a:pt x="388083" y="570292"/>
                  </a:lnTo>
                  <a:lnTo>
                    <a:pt x="342714" y="581384"/>
                  </a:lnTo>
                  <a:lnTo>
                    <a:pt x="294894" y="585215"/>
                  </a:lnTo>
                  <a:lnTo>
                    <a:pt x="247073" y="581384"/>
                  </a:lnTo>
                  <a:lnTo>
                    <a:pt x="201704" y="570292"/>
                  </a:lnTo>
                  <a:lnTo>
                    <a:pt x="159395" y="552544"/>
                  </a:lnTo>
                  <a:lnTo>
                    <a:pt x="120755" y="528742"/>
                  </a:lnTo>
                  <a:lnTo>
                    <a:pt x="86391" y="499491"/>
                  </a:lnTo>
                  <a:lnTo>
                    <a:pt x="56912" y="465393"/>
                  </a:lnTo>
                  <a:lnTo>
                    <a:pt x="32925" y="427052"/>
                  </a:lnTo>
                  <a:lnTo>
                    <a:pt x="15038" y="385072"/>
                  </a:lnTo>
                  <a:lnTo>
                    <a:pt x="3861" y="340056"/>
                  </a:lnTo>
                  <a:lnTo>
                    <a:pt x="0" y="292608"/>
                  </a:lnTo>
                  <a:close/>
                </a:path>
              </a:pathLst>
            </a:custGeom>
            <a:ln w="952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0606849" y="2935033"/>
            <a:ext cx="594995" cy="594995"/>
            <a:chOff x="10606849" y="2935033"/>
            <a:chExt cx="594995" cy="594995"/>
          </a:xfrm>
        </p:grpSpPr>
        <p:sp>
          <p:nvSpPr>
            <p:cNvPr id="18" name="object 18" descr=""/>
            <p:cNvSpPr/>
            <p:nvPr/>
          </p:nvSpPr>
          <p:spPr>
            <a:xfrm>
              <a:off x="10611611" y="2939795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292608" y="0"/>
                  </a:moveTo>
                  <a:lnTo>
                    <a:pt x="245159" y="3831"/>
                  </a:lnTo>
                  <a:lnTo>
                    <a:pt x="200143" y="14923"/>
                  </a:lnTo>
                  <a:lnTo>
                    <a:pt x="158163" y="32671"/>
                  </a:lnTo>
                  <a:lnTo>
                    <a:pt x="119822" y="56473"/>
                  </a:lnTo>
                  <a:lnTo>
                    <a:pt x="85725" y="85724"/>
                  </a:lnTo>
                  <a:lnTo>
                    <a:pt x="56473" y="119822"/>
                  </a:lnTo>
                  <a:lnTo>
                    <a:pt x="32671" y="158163"/>
                  </a:lnTo>
                  <a:lnTo>
                    <a:pt x="14923" y="200143"/>
                  </a:lnTo>
                  <a:lnTo>
                    <a:pt x="3831" y="245159"/>
                  </a:lnTo>
                  <a:lnTo>
                    <a:pt x="0" y="292607"/>
                  </a:lnTo>
                  <a:lnTo>
                    <a:pt x="3831" y="340056"/>
                  </a:lnTo>
                  <a:lnTo>
                    <a:pt x="14923" y="385072"/>
                  </a:lnTo>
                  <a:lnTo>
                    <a:pt x="32671" y="427052"/>
                  </a:lnTo>
                  <a:lnTo>
                    <a:pt x="56473" y="465393"/>
                  </a:lnTo>
                  <a:lnTo>
                    <a:pt x="85725" y="499491"/>
                  </a:lnTo>
                  <a:lnTo>
                    <a:pt x="119822" y="528742"/>
                  </a:lnTo>
                  <a:lnTo>
                    <a:pt x="158163" y="552544"/>
                  </a:lnTo>
                  <a:lnTo>
                    <a:pt x="200143" y="570292"/>
                  </a:lnTo>
                  <a:lnTo>
                    <a:pt x="245159" y="581384"/>
                  </a:lnTo>
                  <a:lnTo>
                    <a:pt x="292608" y="585215"/>
                  </a:lnTo>
                  <a:lnTo>
                    <a:pt x="340056" y="581384"/>
                  </a:lnTo>
                  <a:lnTo>
                    <a:pt x="385072" y="570292"/>
                  </a:lnTo>
                  <a:lnTo>
                    <a:pt x="427052" y="552544"/>
                  </a:lnTo>
                  <a:lnTo>
                    <a:pt x="465393" y="528742"/>
                  </a:lnTo>
                  <a:lnTo>
                    <a:pt x="499491" y="499490"/>
                  </a:lnTo>
                  <a:lnTo>
                    <a:pt x="528742" y="465393"/>
                  </a:lnTo>
                  <a:lnTo>
                    <a:pt x="552544" y="427052"/>
                  </a:lnTo>
                  <a:lnTo>
                    <a:pt x="570292" y="385072"/>
                  </a:lnTo>
                  <a:lnTo>
                    <a:pt x="581384" y="340056"/>
                  </a:lnTo>
                  <a:lnTo>
                    <a:pt x="585216" y="292607"/>
                  </a:lnTo>
                  <a:lnTo>
                    <a:pt x="581384" y="245159"/>
                  </a:lnTo>
                  <a:lnTo>
                    <a:pt x="570292" y="200143"/>
                  </a:lnTo>
                  <a:lnTo>
                    <a:pt x="552544" y="158163"/>
                  </a:lnTo>
                  <a:lnTo>
                    <a:pt x="528742" y="119822"/>
                  </a:lnTo>
                  <a:lnTo>
                    <a:pt x="499491" y="85724"/>
                  </a:lnTo>
                  <a:lnTo>
                    <a:pt x="465393" y="56473"/>
                  </a:lnTo>
                  <a:lnTo>
                    <a:pt x="427052" y="32671"/>
                  </a:lnTo>
                  <a:lnTo>
                    <a:pt x="385072" y="14923"/>
                  </a:lnTo>
                  <a:lnTo>
                    <a:pt x="340056" y="3831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623168" y="2939795"/>
              <a:ext cx="574040" cy="585470"/>
            </a:xfrm>
            <a:custGeom>
              <a:avLst/>
              <a:gdLst/>
              <a:ahLst/>
              <a:cxnLst/>
              <a:rect l="l" t="t" r="r" b="b"/>
              <a:pathLst>
                <a:path w="574040" h="585470">
                  <a:moveTo>
                    <a:pt x="281050" y="0"/>
                  </a:moveTo>
                  <a:lnTo>
                    <a:pt x="281050" y="292607"/>
                  </a:lnTo>
                  <a:lnTo>
                    <a:pt x="0" y="373888"/>
                  </a:lnTo>
                  <a:lnTo>
                    <a:pt x="17123" y="418920"/>
                  </a:lnTo>
                  <a:lnTo>
                    <a:pt x="40860" y="459736"/>
                  </a:lnTo>
                  <a:lnTo>
                    <a:pt x="70475" y="495782"/>
                  </a:lnTo>
                  <a:lnTo>
                    <a:pt x="105235" y="526510"/>
                  </a:lnTo>
                  <a:lnTo>
                    <a:pt x="144406" y="551368"/>
                  </a:lnTo>
                  <a:lnTo>
                    <a:pt x="187255" y="569805"/>
                  </a:lnTo>
                  <a:lnTo>
                    <a:pt x="233048" y="581271"/>
                  </a:lnTo>
                  <a:lnTo>
                    <a:pt x="281050" y="585215"/>
                  </a:lnTo>
                  <a:lnTo>
                    <a:pt x="328499" y="581384"/>
                  </a:lnTo>
                  <a:lnTo>
                    <a:pt x="373515" y="570292"/>
                  </a:lnTo>
                  <a:lnTo>
                    <a:pt x="415495" y="552544"/>
                  </a:lnTo>
                  <a:lnTo>
                    <a:pt x="453836" y="528742"/>
                  </a:lnTo>
                  <a:lnTo>
                    <a:pt x="487933" y="499490"/>
                  </a:lnTo>
                  <a:lnTo>
                    <a:pt x="517185" y="465393"/>
                  </a:lnTo>
                  <a:lnTo>
                    <a:pt x="540987" y="427052"/>
                  </a:lnTo>
                  <a:lnTo>
                    <a:pt x="558735" y="385072"/>
                  </a:lnTo>
                  <a:lnTo>
                    <a:pt x="569827" y="340056"/>
                  </a:lnTo>
                  <a:lnTo>
                    <a:pt x="573658" y="292607"/>
                  </a:lnTo>
                  <a:lnTo>
                    <a:pt x="569827" y="245159"/>
                  </a:lnTo>
                  <a:lnTo>
                    <a:pt x="558735" y="200143"/>
                  </a:lnTo>
                  <a:lnTo>
                    <a:pt x="540987" y="158163"/>
                  </a:lnTo>
                  <a:lnTo>
                    <a:pt x="517185" y="119822"/>
                  </a:lnTo>
                  <a:lnTo>
                    <a:pt x="487934" y="85724"/>
                  </a:lnTo>
                  <a:lnTo>
                    <a:pt x="453836" y="56473"/>
                  </a:lnTo>
                  <a:lnTo>
                    <a:pt x="415495" y="32671"/>
                  </a:lnTo>
                  <a:lnTo>
                    <a:pt x="373515" y="14923"/>
                  </a:lnTo>
                  <a:lnTo>
                    <a:pt x="328499" y="3831"/>
                  </a:lnTo>
                  <a:lnTo>
                    <a:pt x="28105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611611" y="2939795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0" y="292607"/>
                  </a:moveTo>
                  <a:lnTo>
                    <a:pt x="3831" y="245159"/>
                  </a:lnTo>
                  <a:lnTo>
                    <a:pt x="14923" y="200143"/>
                  </a:lnTo>
                  <a:lnTo>
                    <a:pt x="32671" y="158163"/>
                  </a:lnTo>
                  <a:lnTo>
                    <a:pt x="56473" y="119822"/>
                  </a:lnTo>
                  <a:lnTo>
                    <a:pt x="85725" y="85724"/>
                  </a:lnTo>
                  <a:lnTo>
                    <a:pt x="119822" y="56473"/>
                  </a:lnTo>
                  <a:lnTo>
                    <a:pt x="158163" y="32671"/>
                  </a:lnTo>
                  <a:lnTo>
                    <a:pt x="200143" y="14923"/>
                  </a:lnTo>
                  <a:lnTo>
                    <a:pt x="245159" y="3831"/>
                  </a:lnTo>
                  <a:lnTo>
                    <a:pt x="292608" y="0"/>
                  </a:lnTo>
                  <a:lnTo>
                    <a:pt x="340056" y="3831"/>
                  </a:lnTo>
                  <a:lnTo>
                    <a:pt x="385072" y="14923"/>
                  </a:lnTo>
                  <a:lnTo>
                    <a:pt x="427052" y="32671"/>
                  </a:lnTo>
                  <a:lnTo>
                    <a:pt x="465393" y="56473"/>
                  </a:lnTo>
                  <a:lnTo>
                    <a:pt x="499491" y="85724"/>
                  </a:lnTo>
                  <a:lnTo>
                    <a:pt x="528742" y="119822"/>
                  </a:lnTo>
                  <a:lnTo>
                    <a:pt x="552544" y="158163"/>
                  </a:lnTo>
                  <a:lnTo>
                    <a:pt x="570292" y="200143"/>
                  </a:lnTo>
                  <a:lnTo>
                    <a:pt x="581384" y="245159"/>
                  </a:lnTo>
                  <a:lnTo>
                    <a:pt x="585216" y="292607"/>
                  </a:lnTo>
                  <a:lnTo>
                    <a:pt x="581384" y="340056"/>
                  </a:lnTo>
                  <a:lnTo>
                    <a:pt x="570292" y="385072"/>
                  </a:lnTo>
                  <a:lnTo>
                    <a:pt x="552544" y="427052"/>
                  </a:lnTo>
                  <a:lnTo>
                    <a:pt x="528742" y="465393"/>
                  </a:lnTo>
                  <a:lnTo>
                    <a:pt x="499491" y="499490"/>
                  </a:lnTo>
                  <a:lnTo>
                    <a:pt x="465393" y="528742"/>
                  </a:lnTo>
                  <a:lnTo>
                    <a:pt x="427052" y="552544"/>
                  </a:lnTo>
                  <a:lnTo>
                    <a:pt x="385072" y="570292"/>
                  </a:lnTo>
                  <a:lnTo>
                    <a:pt x="340056" y="581384"/>
                  </a:lnTo>
                  <a:lnTo>
                    <a:pt x="292608" y="585215"/>
                  </a:lnTo>
                  <a:lnTo>
                    <a:pt x="245159" y="581384"/>
                  </a:lnTo>
                  <a:lnTo>
                    <a:pt x="200143" y="570292"/>
                  </a:lnTo>
                  <a:lnTo>
                    <a:pt x="158163" y="552544"/>
                  </a:lnTo>
                  <a:lnTo>
                    <a:pt x="119822" y="528742"/>
                  </a:lnTo>
                  <a:lnTo>
                    <a:pt x="85725" y="499491"/>
                  </a:lnTo>
                  <a:lnTo>
                    <a:pt x="56473" y="465393"/>
                  </a:lnTo>
                  <a:lnTo>
                    <a:pt x="32671" y="427052"/>
                  </a:lnTo>
                  <a:lnTo>
                    <a:pt x="14923" y="385072"/>
                  </a:lnTo>
                  <a:lnTo>
                    <a:pt x="3831" y="340056"/>
                  </a:lnTo>
                  <a:lnTo>
                    <a:pt x="0" y="292607"/>
                  </a:lnTo>
                  <a:close/>
                </a:path>
              </a:pathLst>
            </a:custGeom>
            <a:ln w="952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0606849" y="4009453"/>
            <a:ext cx="594995" cy="594995"/>
            <a:chOff x="10606849" y="4009453"/>
            <a:chExt cx="594995" cy="594995"/>
          </a:xfrm>
        </p:grpSpPr>
        <p:sp>
          <p:nvSpPr>
            <p:cNvPr id="22" name="object 22" descr=""/>
            <p:cNvSpPr/>
            <p:nvPr/>
          </p:nvSpPr>
          <p:spPr>
            <a:xfrm>
              <a:off x="10611611" y="4014215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292608" y="0"/>
                  </a:moveTo>
                  <a:lnTo>
                    <a:pt x="245159" y="3831"/>
                  </a:lnTo>
                  <a:lnTo>
                    <a:pt x="200143" y="14923"/>
                  </a:lnTo>
                  <a:lnTo>
                    <a:pt x="158163" y="32671"/>
                  </a:lnTo>
                  <a:lnTo>
                    <a:pt x="119822" y="56473"/>
                  </a:lnTo>
                  <a:lnTo>
                    <a:pt x="85725" y="85725"/>
                  </a:lnTo>
                  <a:lnTo>
                    <a:pt x="56473" y="119822"/>
                  </a:lnTo>
                  <a:lnTo>
                    <a:pt x="32671" y="158163"/>
                  </a:lnTo>
                  <a:lnTo>
                    <a:pt x="14923" y="200143"/>
                  </a:lnTo>
                  <a:lnTo>
                    <a:pt x="3831" y="245159"/>
                  </a:lnTo>
                  <a:lnTo>
                    <a:pt x="0" y="292607"/>
                  </a:lnTo>
                  <a:lnTo>
                    <a:pt x="3831" y="340056"/>
                  </a:lnTo>
                  <a:lnTo>
                    <a:pt x="14923" y="385072"/>
                  </a:lnTo>
                  <a:lnTo>
                    <a:pt x="32671" y="427052"/>
                  </a:lnTo>
                  <a:lnTo>
                    <a:pt x="56473" y="465393"/>
                  </a:lnTo>
                  <a:lnTo>
                    <a:pt x="85725" y="499490"/>
                  </a:lnTo>
                  <a:lnTo>
                    <a:pt x="119822" y="528742"/>
                  </a:lnTo>
                  <a:lnTo>
                    <a:pt x="158163" y="552544"/>
                  </a:lnTo>
                  <a:lnTo>
                    <a:pt x="200143" y="570292"/>
                  </a:lnTo>
                  <a:lnTo>
                    <a:pt x="245159" y="581384"/>
                  </a:lnTo>
                  <a:lnTo>
                    <a:pt x="292608" y="585215"/>
                  </a:lnTo>
                  <a:lnTo>
                    <a:pt x="340056" y="581384"/>
                  </a:lnTo>
                  <a:lnTo>
                    <a:pt x="385072" y="570292"/>
                  </a:lnTo>
                  <a:lnTo>
                    <a:pt x="427052" y="552544"/>
                  </a:lnTo>
                  <a:lnTo>
                    <a:pt x="465393" y="528742"/>
                  </a:lnTo>
                  <a:lnTo>
                    <a:pt x="499491" y="499490"/>
                  </a:lnTo>
                  <a:lnTo>
                    <a:pt x="528742" y="465393"/>
                  </a:lnTo>
                  <a:lnTo>
                    <a:pt x="552544" y="427052"/>
                  </a:lnTo>
                  <a:lnTo>
                    <a:pt x="570292" y="385072"/>
                  </a:lnTo>
                  <a:lnTo>
                    <a:pt x="581384" y="340056"/>
                  </a:lnTo>
                  <a:lnTo>
                    <a:pt x="585216" y="292607"/>
                  </a:lnTo>
                  <a:lnTo>
                    <a:pt x="581384" y="245159"/>
                  </a:lnTo>
                  <a:lnTo>
                    <a:pt x="570292" y="200143"/>
                  </a:lnTo>
                  <a:lnTo>
                    <a:pt x="552544" y="158163"/>
                  </a:lnTo>
                  <a:lnTo>
                    <a:pt x="528742" y="119822"/>
                  </a:lnTo>
                  <a:lnTo>
                    <a:pt x="499491" y="85724"/>
                  </a:lnTo>
                  <a:lnTo>
                    <a:pt x="465393" y="56473"/>
                  </a:lnTo>
                  <a:lnTo>
                    <a:pt x="427052" y="32671"/>
                  </a:lnTo>
                  <a:lnTo>
                    <a:pt x="385072" y="14923"/>
                  </a:lnTo>
                  <a:lnTo>
                    <a:pt x="340056" y="3831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904219" y="4014215"/>
              <a:ext cx="292735" cy="585470"/>
            </a:xfrm>
            <a:custGeom>
              <a:avLst/>
              <a:gdLst/>
              <a:ahLst/>
              <a:cxnLst/>
              <a:rect l="l" t="t" r="r" b="b"/>
              <a:pathLst>
                <a:path w="292734" h="585470">
                  <a:moveTo>
                    <a:pt x="0" y="0"/>
                  </a:moveTo>
                  <a:lnTo>
                    <a:pt x="0" y="292607"/>
                  </a:lnTo>
                  <a:lnTo>
                    <a:pt x="3936" y="585215"/>
                  </a:lnTo>
                  <a:lnTo>
                    <a:pt x="50904" y="580822"/>
                  </a:lnTo>
                  <a:lnTo>
                    <a:pt x="95406" y="569329"/>
                  </a:lnTo>
                  <a:lnTo>
                    <a:pt x="136858" y="551328"/>
                  </a:lnTo>
                  <a:lnTo>
                    <a:pt x="174677" y="527407"/>
                  </a:lnTo>
                  <a:lnTo>
                    <a:pt x="208279" y="498157"/>
                  </a:lnTo>
                  <a:lnTo>
                    <a:pt x="237081" y="464167"/>
                  </a:lnTo>
                  <a:lnTo>
                    <a:pt x="260498" y="426028"/>
                  </a:lnTo>
                  <a:lnTo>
                    <a:pt x="277948" y="384328"/>
                  </a:lnTo>
                  <a:lnTo>
                    <a:pt x="288845" y="339658"/>
                  </a:lnTo>
                  <a:lnTo>
                    <a:pt x="292607" y="292607"/>
                  </a:lnTo>
                  <a:lnTo>
                    <a:pt x="288776" y="245159"/>
                  </a:lnTo>
                  <a:lnTo>
                    <a:pt x="277684" y="200143"/>
                  </a:lnTo>
                  <a:lnTo>
                    <a:pt x="259936" y="158163"/>
                  </a:lnTo>
                  <a:lnTo>
                    <a:pt x="236134" y="119822"/>
                  </a:lnTo>
                  <a:lnTo>
                    <a:pt x="206883" y="85724"/>
                  </a:lnTo>
                  <a:lnTo>
                    <a:pt x="172785" y="56473"/>
                  </a:lnTo>
                  <a:lnTo>
                    <a:pt x="134444" y="32671"/>
                  </a:lnTo>
                  <a:lnTo>
                    <a:pt x="92464" y="14923"/>
                  </a:lnTo>
                  <a:lnTo>
                    <a:pt x="47448" y="3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611611" y="4014215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0" y="292607"/>
                  </a:moveTo>
                  <a:lnTo>
                    <a:pt x="3831" y="245159"/>
                  </a:lnTo>
                  <a:lnTo>
                    <a:pt x="14923" y="200143"/>
                  </a:lnTo>
                  <a:lnTo>
                    <a:pt x="32671" y="158163"/>
                  </a:lnTo>
                  <a:lnTo>
                    <a:pt x="56473" y="119822"/>
                  </a:lnTo>
                  <a:lnTo>
                    <a:pt x="85725" y="85725"/>
                  </a:lnTo>
                  <a:lnTo>
                    <a:pt x="119822" y="56473"/>
                  </a:lnTo>
                  <a:lnTo>
                    <a:pt x="158163" y="32671"/>
                  </a:lnTo>
                  <a:lnTo>
                    <a:pt x="200143" y="14923"/>
                  </a:lnTo>
                  <a:lnTo>
                    <a:pt x="245159" y="3831"/>
                  </a:lnTo>
                  <a:lnTo>
                    <a:pt x="292608" y="0"/>
                  </a:lnTo>
                  <a:lnTo>
                    <a:pt x="340056" y="3831"/>
                  </a:lnTo>
                  <a:lnTo>
                    <a:pt x="385072" y="14923"/>
                  </a:lnTo>
                  <a:lnTo>
                    <a:pt x="427052" y="32671"/>
                  </a:lnTo>
                  <a:lnTo>
                    <a:pt x="465393" y="56473"/>
                  </a:lnTo>
                  <a:lnTo>
                    <a:pt x="499491" y="85724"/>
                  </a:lnTo>
                  <a:lnTo>
                    <a:pt x="528742" y="119822"/>
                  </a:lnTo>
                  <a:lnTo>
                    <a:pt x="552544" y="158163"/>
                  </a:lnTo>
                  <a:lnTo>
                    <a:pt x="570292" y="200143"/>
                  </a:lnTo>
                  <a:lnTo>
                    <a:pt x="581384" y="245159"/>
                  </a:lnTo>
                  <a:lnTo>
                    <a:pt x="585216" y="292607"/>
                  </a:lnTo>
                  <a:lnTo>
                    <a:pt x="581384" y="340056"/>
                  </a:lnTo>
                  <a:lnTo>
                    <a:pt x="570292" y="385072"/>
                  </a:lnTo>
                  <a:lnTo>
                    <a:pt x="552544" y="427052"/>
                  </a:lnTo>
                  <a:lnTo>
                    <a:pt x="528742" y="465393"/>
                  </a:lnTo>
                  <a:lnTo>
                    <a:pt x="499491" y="499490"/>
                  </a:lnTo>
                  <a:lnTo>
                    <a:pt x="465393" y="528742"/>
                  </a:lnTo>
                  <a:lnTo>
                    <a:pt x="427052" y="552544"/>
                  </a:lnTo>
                  <a:lnTo>
                    <a:pt x="385072" y="570292"/>
                  </a:lnTo>
                  <a:lnTo>
                    <a:pt x="340056" y="581384"/>
                  </a:lnTo>
                  <a:lnTo>
                    <a:pt x="292608" y="585215"/>
                  </a:lnTo>
                  <a:lnTo>
                    <a:pt x="245159" y="581384"/>
                  </a:lnTo>
                  <a:lnTo>
                    <a:pt x="200143" y="570292"/>
                  </a:lnTo>
                  <a:lnTo>
                    <a:pt x="158163" y="552544"/>
                  </a:lnTo>
                  <a:lnTo>
                    <a:pt x="119822" y="528742"/>
                  </a:lnTo>
                  <a:lnTo>
                    <a:pt x="85725" y="499490"/>
                  </a:lnTo>
                  <a:lnTo>
                    <a:pt x="56473" y="465393"/>
                  </a:lnTo>
                  <a:lnTo>
                    <a:pt x="32671" y="427052"/>
                  </a:lnTo>
                  <a:lnTo>
                    <a:pt x="14923" y="385072"/>
                  </a:lnTo>
                  <a:lnTo>
                    <a:pt x="3831" y="340056"/>
                  </a:lnTo>
                  <a:lnTo>
                    <a:pt x="0" y="292607"/>
                  </a:lnTo>
                  <a:close/>
                </a:path>
              </a:pathLst>
            </a:custGeom>
            <a:ln w="952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10606849" y="5038153"/>
            <a:ext cx="594995" cy="599440"/>
            <a:chOff x="10606849" y="5038153"/>
            <a:chExt cx="594995" cy="599440"/>
          </a:xfrm>
        </p:grpSpPr>
        <p:sp>
          <p:nvSpPr>
            <p:cNvPr id="26" name="object 26" descr=""/>
            <p:cNvSpPr/>
            <p:nvPr/>
          </p:nvSpPr>
          <p:spPr>
            <a:xfrm>
              <a:off x="10904219" y="5042915"/>
              <a:ext cx="292735" cy="345440"/>
            </a:xfrm>
            <a:custGeom>
              <a:avLst/>
              <a:gdLst/>
              <a:ahLst/>
              <a:cxnLst/>
              <a:rect l="l" t="t" r="r" b="b"/>
              <a:pathLst>
                <a:path w="292734" h="345439">
                  <a:moveTo>
                    <a:pt x="0" y="0"/>
                  </a:moveTo>
                  <a:lnTo>
                    <a:pt x="0" y="294893"/>
                  </a:lnTo>
                  <a:lnTo>
                    <a:pt x="288289" y="345058"/>
                  </a:lnTo>
                  <a:lnTo>
                    <a:pt x="290196" y="332559"/>
                  </a:lnTo>
                  <a:lnTo>
                    <a:pt x="291544" y="320024"/>
                  </a:lnTo>
                  <a:lnTo>
                    <a:pt x="292344" y="307465"/>
                  </a:lnTo>
                  <a:lnTo>
                    <a:pt x="292607" y="294893"/>
                  </a:lnTo>
                  <a:lnTo>
                    <a:pt x="288776" y="247073"/>
                  </a:lnTo>
                  <a:lnTo>
                    <a:pt x="277684" y="201704"/>
                  </a:lnTo>
                  <a:lnTo>
                    <a:pt x="259936" y="159395"/>
                  </a:lnTo>
                  <a:lnTo>
                    <a:pt x="236134" y="120755"/>
                  </a:lnTo>
                  <a:lnTo>
                    <a:pt x="206883" y="86391"/>
                  </a:lnTo>
                  <a:lnTo>
                    <a:pt x="172785" y="56912"/>
                  </a:lnTo>
                  <a:lnTo>
                    <a:pt x="134444" y="32925"/>
                  </a:lnTo>
                  <a:lnTo>
                    <a:pt x="92464" y="15038"/>
                  </a:lnTo>
                  <a:lnTo>
                    <a:pt x="47448" y="3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611611" y="5042915"/>
              <a:ext cx="585470" cy="589915"/>
            </a:xfrm>
            <a:custGeom>
              <a:avLst/>
              <a:gdLst/>
              <a:ahLst/>
              <a:cxnLst/>
              <a:rect l="l" t="t" r="r" b="b"/>
              <a:pathLst>
                <a:path w="585470" h="589914">
                  <a:moveTo>
                    <a:pt x="0" y="294893"/>
                  </a:moveTo>
                  <a:lnTo>
                    <a:pt x="3831" y="247073"/>
                  </a:lnTo>
                  <a:lnTo>
                    <a:pt x="14923" y="201704"/>
                  </a:lnTo>
                  <a:lnTo>
                    <a:pt x="32671" y="159395"/>
                  </a:lnTo>
                  <a:lnTo>
                    <a:pt x="56473" y="120755"/>
                  </a:lnTo>
                  <a:lnTo>
                    <a:pt x="85725" y="86391"/>
                  </a:lnTo>
                  <a:lnTo>
                    <a:pt x="119822" y="56912"/>
                  </a:lnTo>
                  <a:lnTo>
                    <a:pt x="158163" y="32925"/>
                  </a:lnTo>
                  <a:lnTo>
                    <a:pt x="200143" y="15038"/>
                  </a:lnTo>
                  <a:lnTo>
                    <a:pt x="245159" y="3861"/>
                  </a:lnTo>
                  <a:lnTo>
                    <a:pt x="292608" y="0"/>
                  </a:lnTo>
                  <a:lnTo>
                    <a:pt x="340056" y="3861"/>
                  </a:lnTo>
                  <a:lnTo>
                    <a:pt x="385072" y="15038"/>
                  </a:lnTo>
                  <a:lnTo>
                    <a:pt x="427052" y="32925"/>
                  </a:lnTo>
                  <a:lnTo>
                    <a:pt x="465393" y="56912"/>
                  </a:lnTo>
                  <a:lnTo>
                    <a:pt x="499491" y="86391"/>
                  </a:lnTo>
                  <a:lnTo>
                    <a:pt x="528742" y="120755"/>
                  </a:lnTo>
                  <a:lnTo>
                    <a:pt x="552544" y="159395"/>
                  </a:lnTo>
                  <a:lnTo>
                    <a:pt x="570292" y="201704"/>
                  </a:lnTo>
                  <a:lnTo>
                    <a:pt x="581384" y="247073"/>
                  </a:lnTo>
                  <a:lnTo>
                    <a:pt x="585216" y="294893"/>
                  </a:lnTo>
                  <a:lnTo>
                    <a:pt x="581384" y="342714"/>
                  </a:lnTo>
                  <a:lnTo>
                    <a:pt x="570292" y="388083"/>
                  </a:lnTo>
                  <a:lnTo>
                    <a:pt x="552544" y="430392"/>
                  </a:lnTo>
                  <a:lnTo>
                    <a:pt x="528742" y="469032"/>
                  </a:lnTo>
                  <a:lnTo>
                    <a:pt x="499491" y="503396"/>
                  </a:lnTo>
                  <a:lnTo>
                    <a:pt x="465393" y="532875"/>
                  </a:lnTo>
                  <a:lnTo>
                    <a:pt x="427052" y="556862"/>
                  </a:lnTo>
                  <a:lnTo>
                    <a:pt x="385072" y="574749"/>
                  </a:lnTo>
                  <a:lnTo>
                    <a:pt x="340056" y="585926"/>
                  </a:lnTo>
                  <a:lnTo>
                    <a:pt x="292608" y="589787"/>
                  </a:lnTo>
                  <a:lnTo>
                    <a:pt x="245159" y="585926"/>
                  </a:lnTo>
                  <a:lnTo>
                    <a:pt x="200143" y="574749"/>
                  </a:lnTo>
                  <a:lnTo>
                    <a:pt x="158163" y="556862"/>
                  </a:lnTo>
                  <a:lnTo>
                    <a:pt x="119822" y="532875"/>
                  </a:lnTo>
                  <a:lnTo>
                    <a:pt x="85725" y="503396"/>
                  </a:lnTo>
                  <a:lnTo>
                    <a:pt x="56473" y="469032"/>
                  </a:lnTo>
                  <a:lnTo>
                    <a:pt x="32671" y="430392"/>
                  </a:lnTo>
                  <a:lnTo>
                    <a:pt x="14923" y="388083"/>
                  </a:lnTo>
                  <a:lnTo>
                    <a:pt x="3831" y="342714"/>
                  </a:lnTo>
                  <a:lnTo>
                    <a:pt x="0" y="294893"/>
                  </a:lnTo>
                  <a:close/>
                </a:path>
              </a:pathLst>
            </a:custGeom>
            <a:ln w="9524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1791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80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09624" y="6335979"/>
            <a:ext cx="62674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Executive 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49423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369566" y="6335979"/>
            <a:ext cx="99186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Market</a:t>
            </a:r>
            <a:r>
              <a:rPr dirty="0" sz="1000" spc="-4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872484" y="6300215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094734" y="6335979"/>
            <a:ext cx="7575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Strategic</a:t>
            </a:r>
            <a:r>
              <a:rPr dirty="0" sz="1000" spc="-6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838383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801614" y="6335979"/>
            <a:ext cx="58737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Financial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11860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94193" y="6335979"/>
            <a:ext cx="6572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74623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3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5443" y="6335979"/>
            <a:ext cx="68135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Alternative Solution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36929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611739" y="6335979"/>
            <a:ext cx="720725" cy="305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98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  <a:p>
            <a:pPr algn="r" marR="57785">
              <a:lnSpc>
                <a:spcPts val="1220"/>
              </a:lnSpc>
            </a:pPr>
            <a:r>
              <a:rPr dirty="0" sz="1200" spc="-25">
                <a:latin typeface="Arial MT"/>
                <a:cs typeface="Arial MT"/>
              </a:rPr>
              <a:t>54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503" y="6019596"/>
            <a:ext cx="3689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Conclusion</a:t>
            </a:r>
            <a:r>
              <a:rPr dirty="0" spc="-75"/>
              <a:t> </a:t>
            </a:r>
            <a:r>
              <a:rPr dirty="0"/>
              <a:t>for</a:t>
            </a:r>
            <a:r>
              <a:rPr dirty="0" spc="-60"/>
              <a:t> </a:t>
            </a:r>
            <a:r>
              <a:rPr dirty="0" spc="-10"/>
              <a:t>Equinix</a:t>
            </a:r>
            <a:r>
              <a:rPr dirty="0" spc="-135"/>
              <a:t> </a:t>
            </a:r>
            <a:r>
              <a:rPr dirty="0"/>
              <a:t>Acquisition</a:t>
            </a:r>
            <a:r>
              <a:rPr dirty="0" spc="-70"/>
              <a:t> </a:t>
            </a:r>
            <a:r>
              <a:rPr dirty="0" spc="-10"/>
              <a:t>Feasibility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should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not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acquire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acquisition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would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destroy</a:t>
            </a:r>
            <a:r>
              <a:rPr dirty="0" sz="1150" spc="1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shareholder</a:t>
            </a:r>
            <a:r>
              <a:rPr dirty="0" sz="1150" spc="2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turn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out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infeasible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due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overvaluation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Equinix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988311" y="1140333"/>
            <a:ext cx="210566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Arial"/>
                <a:cs typeface="Arial"/>
              </a:rPr>
              <a:t>Equinix</a:t>
            </a:r>
            <a:r>
              <a:rPr dirty="0" sz="1550" spc="12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is</a:t>
            </a:r>
            <a:r>
              <a:rPr dirty="0" sz="1550" spc="90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overvalued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21791" y="1463039"/>
            <a:ext cx="4832985" cy="0"/>
          </a:xfrm>
          <a:custGeom>
            <a:avLst/>
            <a:gdLst/>
            <a:ahLst/>
            <a:cxnLst/>
            <a:rect l="l" t="t" r="r" b="b"/>
            <a:pathLst>
              <a:path w="4832985" h="0">
                <a:moveTo>
                  <a:pt x="0" y="0"/>
                </a:moveTo>
                <a:lnTo>
                  <a:pt x="4832731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734556" y="1463039"/>
            <a:ext cx="4816475" cy="0"/>
          </a:xfrm>
          <a:custGeom>
            <a:avLst/>
            <a:gdLst/>
            <a:ahLst/>
            <a:cxnLst/>
            <a:rect l="l" t="t" r="r" b="b"/>
            <a:pathLst>
              <a:path w="4816475" h="0">
                <a:moveTo>
                  <a:pt x="0" y="0"/>
                </a:moveTo>
                <a:lnTo>
                  <a:pt x="4816348" y="0"/>
                </a:lnTo>
              </a:path>
            </a:pathLst>
          </a:custGeom>
          <a:ln w="19050">
            <a:solidFill>
              <a:srgbClr val="6F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845055" y="1867280"/>
            <a:ext cx="3364229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analysis</a:t>
            </a:r>
            <a:r>
              <a:rPr dirty="0" sz="1300" spc="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-8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Equinix</a:t>
            </a:r>
            <a:r>
              <a:rPr dirty="0" sz="1300" spc="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has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found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 spc="-20">
                <a:latin typeface="Arial MT"/>
                <a:cs typeface="Arial MT"/>
              </a:rPr>
              <a:t>that </a:t>
            </a:r>
            <a:r>
              <a:rPr dirty="0" sz="1300" spc="-10">
                <a:latin typeface="Arial MT"/>
                <a:cs typeface="Arial MT"/>
              </a:rPr>
              <a:t>according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Net</a:t>
            </a:r>
            <a:r>
              <a:rPr dirty="0" sz="1300" spc="-9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Asset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Value,</a:t>
            </a:r>
            <a:r>
              <a:rPr dirty="0" sz="1300" spc="2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Equinix</a:t>
            </a:r>
            <a:r>
              <a:rPr dirty="0" sz="1300" spc="20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is </a:t>
            </a:r>
            <a:r>
              <a:rPr dirty="0" sz="1300" spc="-10" b="1">
                <a:latin typeface="Arial"/>
                <a:cs typeface="Arial"/>
              </a:rPr>
              <a:t>overvalued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by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about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48.1%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and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according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to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DCF,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Equinix</a:t>
            </a:r>
            <a:r>
              <a:rPr dirty="0" sz="1300" spc="3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is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 spc="-10" b="1">
                <a:latin typeface="Arial"/>
                <a:cs typeface="Arial"/>
              </a:rPr>
              <a:t>overvalued</a:t>
            </a:r>
            <a:r>
              <a:rPr dirty="0" sz="1300" spc="8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by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 spc="-10" b="1">
                <a:latin typeface="Arial"/>
                <a:cs typeface="Arial"/>
              </a:rPr>
              <a:t>64.2%.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845055" y="2965195"/>
            <a:ext cx="340106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acquisition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Equinix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by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IBM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would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 spc="-20">
                <a:latin typeface="Arial MT"/>
                <a:cs typeface="Arial MT"/>
              </a:rPr>
              <a:t>have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include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an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acquisition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premium</a:t>
            </a:r>
            <a:r>
              <a:rPr dirty="0" sz="1300">
                <a:latin typeface="Arial MT"/>
                <a:cs typeface="Arial MT"/>
              </a:rPr>
              <a:t>.</a:t>
            </a:r>
            <a:r>
              <a:rPr dirty="0" sz="1300" spc="-70">
                <a:latin typeface="Arial MT"/>
                <a:cs typeface="Arial MT"/>
              </a:rPr>
              <a:t> </a:t>
            </a:r>
            <a:r>
              <a:rPr dirty="0" sz="1300" spc="-20">
                <a:latin typeface="Arial MT"/>
                <a:cs typeface="Arial MT"/>
              </a:rPr>
              <a:t>This </a:t>
            </a:r>
            <a:r>
              <a:rPr dirty="0" sz="1300" spc="-10">
                <a:latin typeface="Arial MT"/>
                <a:cs typeface="Arial MT"/>
              </a:rPr>
              <a:t>acquisition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premium</a:t>
            </a:r>
            <a:r>
              <a:rPr dirty="0" sz="1300" spc="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is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estimated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be</a:t>
            </a:r>
            <a:r>
              <a:rPr dirty="0" sz="1300" spc="-10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15%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25">
                <a:latin typeface="Arial MT"/>
                <a:cs typeface="Arial MT"/>
              </a:rPr>
              <a:t>of </a:t>
            </a:r>
            <a:r>
              <a:rPr dirty="0" sz="1300" spc="-10">
                <a:latin typeface="Arial MT"/>
                <a:cs typeface="Arial MT"/>
              </a:rPr>
              <a:t>Equinix’s</a:t>
            </a:r>
            <a:r>
              <a:rPr dirty="0" sz="1300" spc="9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market</a:t>
            </a:r>
            <a:r>
              <a:rPr dirty="0" sz="1300" spc="-9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capitalization.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845055" y="4062806"/>
            <a:ext cx="3422015" cy="818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After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also</a:t>
            </a:r>
            <a:r>
              <a:rPr dirty="0" sz="1300" spc="-10">
                <a:latin typeface="Arial MT"/>
                <a:cs typeface="Arial MT"/>
              </a:rPr>
              <a:t> considering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synergies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that</a:t>
            </a:r>
            <a:r>
              <a:rPr dirty="0" sz="1300" spc="-10">
                <a:latin typeface="Arial MT"/>
                <a:cs typeface="Arial MT"/>
              </a:rPr>
              <a:t> could </a:t>
            </a:r>
            <a:r>
              <a:rPr dirty="0" sz="1300">
                <a:latin typeface="Arial MT"/>
                <a:cs typeface="Arial MT"/>
              </a:rPr>
              <a:t>be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generated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by</a:t>
            </a:r>
            <a:r>
              <a:rPr dirty="0" sz="1300" spc="-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combined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companies,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the </a:t>
            </a:r>
            <a:r>
              <a:rPr dirty="0" sz="1300" spc="-10">
                <a:latin typeface="Arial MT"/>
                <a:cs typeface="Arial MT"/>
              </a:rPr>
              <a:t>purchase</a:t>
            </a:r>
            <a:r>
              <a:rPr dirty="0" sz="1300" spc="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price of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USD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107.9bn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would</a:t>
            </a:r>
            <a:r>
              <a:rPr dirty="0" sz="1300" spc="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be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 spc="-25" b="1">
                <a:latin typeface="Arial"/>
                <a:cs typeface="Arial"/>
              </a:rPr>
              <a:t>too </a:t>
            </a:r>
            <a:r>
              <a:rPr dirty="0" sz="1300" b="1">
                <a:latin typeface="Arial"/>
                <a:cs typeface="Arial"/>
              </a:rPr>
              <a:t>high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for</a:t>
            </a:r>
            <a:r>
              <a:rPr dirty="0" sz="1300" spc="-65">
                <a:latin typeface="Arial MT"/>
                <a:cs typeface="Arial MT"/>
              </a:rPr>
              <a:t> </a:t>
            </a:r>
            <a:r>
              <a:rPr dirty="0" sz="1300" spc="-10" b="1">
                <a:latin typeface="Arial"/>
                <a:cs typeface="Arial"/>
              </a:rPr>
              <a:t>synergies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only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USD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12.2bn.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686547" y="1154633"/>
            <a:ext cx="291528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Arial"/>
                <a:cs typeface="Arial"/>
              </a:rPr>
              <a:t>The</a:t>
            </a:r>
            <a:r>
              <a:rPr dirty="0" sz="1550" spc="6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acquisition</a:t>
            </a:r>
            <a:r>
              <a:rPr dirty="0" sz="1550" spc="25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is</a:t>
            </a:r>
            <a:r>
              <a:rPr dirty="0" sz="1550" spc="6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not</a:t>
            </a:r>
            <a:r>
              <a:rPr dirty="0" sz="1550" spc="100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feasible</a:t>
            </a:r>
            <a:endParaRPr sz="15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0936" y="5161788"/>
            <a:ext cx="10927080" cy="67691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12065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50"/>
              </a:spcBef>
            </a:pP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2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should </a:t>
            </a:r>
            <a:r>
              <a:rPr dirty="0" u="sng" sz="2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not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 MT"/>
                <a:cs typeface="Arial MT"/>
              </a:rPr>
              <a:t>acquire</a:t>
            </a:r>
            <a:r>
              <a:rPr dirty="0" sz="2800" spc="-10">
                <a:solidFill>
                  <a:srgbClr val="FFFFFF"/>
                </a:solidFill>
                <a:latin typeface="Arial MT"/>
                <a:cs typeface="Arial MT"/>
              </a:rPr>
              <a:t> Equinix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923656" y="1821942"/>
            <a:ext cx="351917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A</a:t>
            </a:r>
            <a:r>
              <a:rPr dirty="0" sz="1300" spc="-9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acquisition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not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possible</a:t>
            </a:r>
            <a:r>
              <a:rPr dirty="0" sz="1300" spc="-10">
                <a:latin typeface="Arial MT"/>
                <a:cs typeface="Arial MT"/>
              </a:rPr>
              <a:t>.</a:t>
            </a:r>
            <a:r>
              <a:rPr dirty="0" sz="1300" spc="8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While</a:t>
            </a:r>
            <a:r>
              <a:rPr dirty="0" sz="1300" spc="-35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IBM </a:t>
            </a:r>
            <a:r>
              <a:rPr dirty="0" sz="1300">
                <a:latin typeface="Arial MT"/>
                <a:cs typeface="Arial MT"/>
              </a:rPr>
              <a:t>may</a:t>
            </a:r>
            <a:r>
              <a:rPr dirty="0" sz="1300" spc="-9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issue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debt,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its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credit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rating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would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adjust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A-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BBB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as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acquisition</a:t>
            </a:r>
            <a:r>
              <a:rPr dirty="0" sz="1300" spc="8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requires inordinate</a:t>
            </a:r>
            <a:r>
              <a:rPr dirty="0" sz="1300" spc="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levels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-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debt</a:t>
            </a:r>
            <a:r>
              <a:rPr dirty="0" sz="1300" spc="-8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at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high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interest</a:t>
            </a:r>
            <a:r>
              <a:rPr dirty="0" sz="1300" spc="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rates.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923656" y="2919425"/>
            <a:ext cx="3422650" cy="818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Even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if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IBM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were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raise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more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debt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than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the </a:t>
            </a:r>
            <a:r>
              <a:rPr dirty="0" sz="1300" b="1">
                <a:latin typeface="Arial"/>
                <a:cs typeface="Arial"/>
              </a:rPr>
              <a:t>second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largest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LBO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history</a:t>
            </a:r>
            <a:r>
              <a:rPr dirty="0" sz="1300" spc="-10">
                <a:latin typeface="Arial MT"/>
                <a:cs typeface="Arial MT"/>
              </a:rPr>
              <a:t>,</a:t>
            </a:r>
            <a:r>
              <a:rPr dirty="0" sz="1300" spc="3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it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would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still </a:t>
            </a:r>
            <a:r>
              <a:rPr dirty="0" sz="1300">
                <a:latin typeface="Arial MT"/>
                <a:cs typeface="Arial MT"/>
              </a:rPr>
              <a:t>need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also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issue</a:t>
            </a:r>
            <a:r>
              <a:rPr dirty="0" sz="1300" spc="350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USD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64.7bn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stock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spc="-25">
                <a:latin typeface="Arial MT"/>
                <a:cs typeface="Arial MT"/>
              </a:rPr>
              <a:t>and </a:t>
            </a:r>
            <a:r>
              <a:rPr dirty="0" sz="1300" b="1">
                <a:latin typeface="Arial"/>
                <a:cs typeface="Arial"/>
              </a:rPr>
              <a:t>dilute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earnings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share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53.8%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923656" y="4018026"/>
            <a:ext cx="348742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As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</a:t>
            </a:r>
            <a:r>
              <a:rPr dirty="0" sz="1300" spc="-70">
                <a:latin typeface="Arial MT"/>
                <a:cs typeface="Arial MT"/>
              </a:rPr>
              <a:t> </a:t>
            </a:r>
            <a:r>
              <a:rPr dirty="0" sz="1300" b="1">
                <a:latin typeface="Arial"/>
                <a:cs typeface="Arial"/>
              </a:rPr>
              <a:t>REIT</a:t>
            </a:r>
            <a:r>
              <a:rPr dirty="0" sz="1300">
                <a:latin typeface="Arial MT"/>
                <a:cs typeface="Arial MT"/>
              </a:rPr>
              <a:t>,</a:t>
            </a:r>
            <a:r>
              <a:rPr dirty="0" sz="1300" spc="-40">
                <a:latin typeface="Arial MT"/>
                <a:cs typeface="Arial MT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cannot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simply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merge </a:t>
            </a:r>
            <a:r>
              <a:rPr dirty="0" sz="1300" b="1">
                <a:latin typeface="Arial"/>
                <a:cs typeface="Arial"/>
              </a:rPr>
              <a:t>with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>
                <a:latin typeface="Arial MT"/>
                <a:cs typeface="Arial MT"/>
              </a:rPr>
              <a:t>as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combined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entity</a:t>
            </a:r>
            <a:r>
              <a:rPr dirty="0" sz="1300" spc="-2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would</a:t>
            </a:r>
            <a:r>
              <a:rPr dirty="0" sz="1300" spc="35">
                <a:latin typeface="Arial MT"/>
                <a:cs typeface="Arial MT"/>
              </a:rPr>
              <a:t> </a:t>
            </a:r>
            <a:r>
              <a:rPr dirty="0" sz="1300" spc="-25">
                <a:latin typeface="Arial MT"/>
                <a:cs typeface="Arial MT"/>
              </a:rPr>
              <a:t>no </a:t>
            </a:r>
            <a:r>
              <a:rPr dirty="0" sz="1300">
                <a:latin typeface="Arial MT"/>
                <a:cs typeface="Arial MT"/>
              </a:rPr>
              <a:t>longer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qualify</a:t>
            </a:r>
            <a:r>
              <a:rPr dirty="0" sz="1300" spc="1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for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-4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privileged</a:t>
            </a:r>
            <a:r>
              <a:rPr dirty="0" sz="1300" spc="7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taxation</a:t>
            </a:r>
            <a:r>
              <a:rPr dirty="0" sz="1300" spc="4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-75">
                <a:latin typeface="Arial MT"/>
                <a:cs typeface="Arial MT"/>
              </a:rPr>
              <a:t> </a:t>
            </a:r>
            <a:r>
              <a:rPr dirty="0" sz="1300" spc="-50">
                <a:latin typeface="Arial MT"/>
                <a:cs typeface="Arial MT"/>
              </a:rPr>
              <a:t>a </a:t>
            </a:r>
            <a:r>
              <a:rPr dirty="0" sz="1300" spc="-30">
                <a:latin typeface="Arial MT"/>
                <a:cs typeface="Arial MT"/>
              </a:rPr>
              <a:t>REIT. </a:t>
            </a:r>
            <a:r>
              <a:rPr dirty="0" sz="1300">
                <a:latin typeface="Arial MT"/>
                <a:cs typeface="Arial MT"/>
              </a:rPr>
              <a:t>This</a:t>
            </a:r>
            <a:r>
              <a:rPr dirty="0" sz="1300" spc="1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complicates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post-</a:t>
            </a:r>
            <a:r>
              <a:rPr dirty="0" sz="1300">
                <a:latin typeface="Arial MT"/>
                <a:cs typeface="Arial MT"/>
              </a:rPr>
              <a:t>merger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integration.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020752" y="1497330"/>
            <a:ext cx="216535" cy="3350895"/>
            <a:chOff x="6020752" y="1497330"/>
            <a:chExt cx="216535" cy="3350895"/>
          </a:xfrm>
        </p:grpSpPr>
        <p:sp>
          <p:nvSpPr>
            <p:cNvPr id="30" name="object 30" descr=""/>
            <p:cNvSpPr/>
            <p:nvPr/>
          </p:nvSpPr>
          <p:spPr>
            <a:xfrm>
              <a:off x="6096762" y="1497330"/>
              <a:ext cx="0" cy="3350895"/>
            </a:xfrm>
            <a:custGeom>
              <a:avLst/>
              <a:gdLst/>
              <a:ahLst/>
              <a:cxnLst/>
              <a:rect l="l" t="t" r="r" b="b"/>
              <a:pathLst>
                <a:path w="0" h="3350895">
                  <a:moveTo>
                    <a:pt x="0" y="0"/>
                  </a:moveTo>
                  <a:lnTo>
                    <a:pt x="0" y="335051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035040" y="2587752"/>
              <a:ext cx="187960" cy="1170940"/>
            </a:xfrm>
            <a:custGeom>
              <a:avLst/>
              <a:gdLst/>
              <a:ahLst/>
              <a:cxnLst/>
              <a:rect l="l" t="t" r="r" b="b"/>
              <a:pathLst>
                <a:path w="187960" h="1170939">
                  <a:moveTo>
                    <a:pt x="0" y="0"/>
                  </a:moveTo>
                  <a:lnTo>
                    <a:pt x="0" y="1170432"/>
                  </a:lnTo>
                  <a:lnTo>
                    <a:pt x="187451" y="585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35040" y="2587752"/>
              <a:ext cx="187960" cy="1170940"/>
            </a:xfrm>
            <a:custGeom>
              <a:avLst/>
              <a:gdLst/>
              <a:ahLst/>
              <a:cxnLst/>
              <a:rect l="l" t="t" r="r" b="b"/>
              <a:pathLst>
                <a:path w="187960" h="1170939">
                  <a:moveTo>
                    <a:pt x="0" y="0"/>
                  </a:moveTo>
                  <a:lnTo>
                    <a:pt x="187451" y="585215"/>
                  </a:lnTo>
                  <a:lnTo>
                    <a:pt x="0" y="117043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6773216" y="4085700"/>
            <a:ext cx="697230" cy="695960"/>
            <a:chOff x="6773216" y="4085700"/>
            <a:chExt cx="697230" cy="695960"/>
          </a:xfrm>
        </p:grpSpPr>
        <p:sp>
          <p:nvSpPr>
            <p:cNvPr id="34" name="object 34" descr=""/>
            <p:cNvSpPr/>
            <p:nvPr/>
          </p:nvSpPr>
          <p:spPr>
            <a:xfrm>
              <a:off x="6773216" y="4085700"/>
              <a:ext cx="697230" cy="695960"/>
            </a:xfrm>
            <a:custGeom>
              <a:avLst/>
              <a:gdLst/>
              <a:ahLst/>
              <a:cxnLst/>
              <a:rect l="l" t="t" r="r" b="b"/>
              <a:pathLst>
                <a:path w="697229" h="695960">
                  <a:moveTo>
                    <a:pt x="454637" y="0"/>
                  </a:moveTo>
                  <a:lnTo>
                    <a:pt x="409218" y="3809"/>
                  </a:lnTo>
                  <a:lnTo>
                    <a:pt x="366688" y="16509"/>
                  </a:lnTo>
                  <a:lnTo>
                    <a:pt x="327809" y="35559"/>
                  </a:lnTo>
                  <a:lnTo>
                    <a:pt x="293346" y="62229"/>
                  </a:lnTo>
                  <a:lnTo>
                    <a:pt x="264060" y="93979"/>
                  </a:lnTo>
                  <a:lnTo>
                    <a:pt x="240715" y="129539"/>
                  </a:lnTo>
                  <a:lnTo>
                    <a:pt x="224072" y="170179"/>
                  </a:lnTo>
                  <a:lnTo>
                    <a:pt x="214896" y="214629"/>
                  </a:lnTo>
                  <a:lnTo>
                    <a:pt x="171015" y="223519"/>
                  </a:lnTo>
                  <a:lnTo>
                    <a:pt x="130408" y="240029"/>
                  </a:lnTo>
                  <a:lnTo>
                    <a:pt x="93870" y="264159"/>
                  </a:lnTo>
                  <a:lnTo>
                    <a:pt x="62194" y="293369"/>
                  </a:lnTo>
                  <a:lnTo>
                    <a:pt x="36175" y="327659"/>
                  </a:lnTo>
                  <a:lnTo>
                    <a:pt x="16607" y="365759"/>
                  </a:lnTo>
                  <a:lnTo>
                    <a:pt x="4284" y="408939"/>
                  </a:lnTo>
                  <a:lnTo>
                    <a:pt x="119" y="453389"/>
                  </a:lnTo>
                  <a:lnTo>
                    <a:pt x="0" y="454659"/>
                  </a:lnTo>
                  <a:lnTo>
                    <a:pt x="4933" y="502919"/>
                  </a:lnTo>
                  <a:lnTo>
                    <a:pt x="19080" y="548639"/>
                  </a:lnTo>
                  <a:lnTo>
                    <a:pt x="41460" y="589279"/>
                  </a:lnTo>
                  <a:lnTo>
                    <a:pt x="71089" y="626109"/>
                  </a:lnTo>
                  <a:lnTo>
                    <a:pt x="106988" y="655319"/>
                  </a:lnTo>
                  <a:lnTo>
                    <a:pt x="148174" y="676909"/>
                  </a:lnTo>
                  <a:lnTo>
                    <a:pt x="193666" y="692149"/>
                  </a:lnTo>
                  <a:lnTo>
                    <a:pt x="242483" y="695959"/>
                  </a:lnTo>
                  <a:lnTo>
                    <a:pt x="287907" y="692149"/>
                  </a:lnTo>
                  <a:lnTo>
                    <a:pt x="330441" y="679449"/>
                  </a:lnTo>
                  <a:lnTo>
                    <a:pt x="356362" y="666749"/>
                  </a:lnTo>
                  <a:lnTo>
                    <a:pt x="242483" y="666749"/>
                  </a:lnTo>
                  <a:lnTo>
                    <a:pt x="193779" y="660399"/>
                  </a:lnTo>
                  <a:lnTo>
                    <a:pt x="149098" y="645159"/>
                  </a:lnTo>
                  <a:lnTo>
                    <a:pt x="109707" y="619759"/>
                  </a:lnTo>
                  <a:lnTo>
                    <a:pt x="76868" y="586739"/>
                  </a:lnTo>
                  <a:lnTo>
                    <a:pt x="51846" y="547369"/>
                  </a:lnTo>
                  <a:lnTo>
                    <a:pt x="35906" y="502919"/>
                  </a:lnTo>
                  <a:lnTo>
                    <a:pt x="30311" y="454659"/>
                  </a:lnTo>
                  <a:lnTo>
                    <a:pt x="35495" y="407669"/>
                  </a:lnTo>
                  <a:lnTo>
                    <a:pt x="50294" y="364489"/>
                  </a:lnTo>
                  <a:lnTo>
                    <a:pt x="73579" y="326389"/>
                  </a:lnTo>
                  <a:lnTo>
                    <a:pt x="104222" y="293369"/>
                  </a:lnTo>
                  <a:lnTo>
                    <a:pt x="141094" y="267969"/>
                  </a:lnTo>
                  <a:lnTo>
                    <a:pt x="183067" y="251459"/>
                  </a:lnTo>
                  <a:lnTo>
                    <a:pt x="229012" y="242569"/>
                  </a:lnTo>
                  <a:lnTo>
                    <a:pt x="236635" y="242569"/>
                  </a:lnTo>
                  <a:lnTo>
                    <a:pt x="242714" y="236219"/>
                  </a:lnTo>
                  <a:lnTo>
                    <a:pt x="251182" y="182879"/>
                  </a:lnTo>
                  <a:lnTo>
                    <a:pt x="268432" y="140969"/>
                  </a:lnTo>
                  <a:lnTo>
                    <a:pt x="293830" y="104139"/>
                  </a:lnTo>
                  <a:lnTo>
                    <a:pt x="326261" y="73659"/>
                  </a:lnTo>
                  <a:lnTo>
                    <a:pt x="364615" y="49529"/>
                  </a:lnTo>
                  <a:lnTo>
                    <a:pt x="407777" y="35559"/>
                  </a:lnTo>
                  <a:lnTo>
                    <a:pt x="454637" y="30480"/>
                  </a:lnTo>
                  <a:lnTo>
                    <a:pt x="570753" y="30480"/>
                  </a:lnTo>
                  <a:lnTo>
                    <a:pt x="548948" y="19050"/>
                  </a:lnTo>
                  <a:lnTo>
                    <a:pt x="503456" y="5080"/>
                  </a:lnTo>
                  <a:lnTo>
                    <a:pt x="454637" y="0"/>
                  </a:lnTo>
                  <a:close/>
                </a:path>
                <a:path w="697229" h="695960">
                  <a:moveTo>
                    <a:pt x="570753" y="30480"/>
                  </a:moveTo>
                  <a:lnTo>
                    <a:pt x="454637" y="30480"/>
                  </a:lnTo>
                  <a:lnTo>
                    <a:pt x="503346" y="35560"/>
                  </a:lnTo>
                  <a:lnTo>
                    <a:pt x="548028" y="52070"/>
                  </a:lnTo>
                  <a:lnTo>
                    <a:pt x="587419" y="76200"/>
                  </a:lnTo>
                  <a:lnTo>
                    <a:pt x="620257" y="109220"/>
                  </a:lnTo>
                  <a:lnTo>
                    <a:pt x="645277" y="148590"/>
                  </a:lnTo>
                  <a:lnTo>
                    <a:pt x="661215" y="193040"/>
                  </a:lnTo>
                  <a:lnTo>
                    <a:pt x="666809" y="242570"/>
                  </a:lnTo>
                  <a:lnTo>
                    <a:pt x="661626" y="289560"/>
                  </a:lnTo>
                  <a:lnTo>
                    <a:pt x="646828" y="332740"/>
                  </a:lnTo>
                  <a:lnTo>
                    <a:pt x="623544" y="370840"/>
                  </a:lnTo>
                  <a:lnTo>
                    <a:pt x="592902" y="402590"/>
                  </a:lnTo>
                  <a:lnTo>
                    <a:pt x="556030" y="427990"/>
                  </a:lnTo>
                  <a:lnTo>
                    <a:pt x="514056" y="445770"/>
                  </a:lnTo>
                  <a:lnTo>
                    <a:pt x="468109" y="453390"/>
                  </a:lnTo>
                  <a:lnTo>
                    <a:pt x="460489" y="453390"/>
                  </a:lnTo>
                  <a:lnTo>
                    <a:pt x="454427" y="459740"/>
                  </a:lnTo>
                  <a:lnTo>
                    <a:pt x="445942" y="513080"/>
                  </a:lnTo>
                  <a:lnTo>
                    <a:pt x="428698" y="554989"/>
                  </a:lnTo>
                  <a:lnTo>
                    <a:pt x="403304" y="591819"/>
                  </a:lnTo>
                  <a:lnTo>
                    <a:pt x="370872" y="623569"/>
                  </a:lnTo>
                  <a:lnTo>
                    <a:pt x="332516" y="646429"/>
                  </a:lnTo>
                  <a:lnTo>
                    <a:pt x="289348" y="661669"/>
                  </a:lnTo>
                  <a:lnTo>
                    <a:pt x="242483" y="666749"/>
                  </a:lnTo>
                  <a:lnTo>
                    <a:pt x="356362" y="666749"/>
                  </a:lnTo>
                  <a:lnTo>
                    <a:pt x="403789" y="634999"/>
                  </a:lnTo>
                  <a:lnTo>
                    <a:pt x="433078" y="603249"/>
                  </a:lnTo>
                  <a:lnTo>
                    <a:pt x="456427" y="566420"/>
                  </a:lnTo>
                  <a:lnTo>
                    <a:pt x="473073" y="525780"/>
                  </a:lnTo>
                  <a:lnTo>
                    <a:pt x="482254" y="481330"/>
                  </a:lnTo>
                  <a:lnTo>
                    <a:pt x="526126" y="472440"/>
                  </a:lnTo>
                  <a:lnTo>
                    <a:pt x="566726" y="455930"/>
                  </a:lnTo>
                  <a:lnTo>
                    <a:pt x="603259" y="433070"/>
                  </a:lnTo>
                  <a:lnTo>
                    <a:pt x="634931" y="403860"/>
                  </a:lnTo>
                  <a:lnTo>
                    <a:pt x="660947" y="369570"/>
                  </a:lnTo>
                  <a:lnTo>
                    <a:pt x="680513" y="330200"/>
                  </a:lnTo>
                  <a:lnTo>
                    <a:pt x="692835" y="287020"/>
                  </a:lnTo>
                  <a:lnTo>
                    <a:pt x="696630" y="247650"/>
                  </a:lnTo>
                  <a:lnTo>
                    <a:pt x="696866" y="240030"/>
                  </a:lnTo>
                  <a:lnTo>
                    <a:pt x="692186" y="193040"/>
                  </a:lnTo>
                  <a:lnTo>
                    <a:pt x="678039" y="147320"/>
                  </a:lnTo>
                  <a:lnTo>
                    <a:pt x="655661" y="106680"/>
                  </a:lnTo>
                  <a:lnTo>
                    <a:pt x="626032" y="71120"/>
                  </a:lnTo>
                  <a:lnTo>
                    <a:pt x="590134" y="40640"/>
                  </a:lnTo>
                  <a:lnTo>
                    <a:pt x="570753" y="30480"/>
                  </a:lnTo>
                  <a:close/>
                </a:path>
                <a:path w="697229" h="695960">
                  <a:moveTo>
                    <a:pt x="406268" y="448309"/>
                  </a:moveTo>
                  <a:lnTo>
                    <a:pt x="404247" y="448309"/>
                  </a:lnTo>
                  <a:lnTo>
                    <a:pt x="402310" y="449579"/>
                  </a:lnTo>
                  <a:lnTo>
                    <a:pt x="396543" y="449579"/>
                  </a:lnTo>
                  <a:lnTo>
                    <a:pt x="391618" y="454659"/>
                  </a:lnTo>
                  <a:lnTo>
                    <a:pt x="390228" y="461009"/>
                  </a:lnTo>
                  <a:lnTo>
                    <a:pt x="388418" y="468629"/>
                  </a:lnTo>
                  <a:lnTo>
                    <a:pt x="393554" y="477519"/>
                  </a:lnTo>
                  <a:lnTo>
                    <a:pt x="401763" y="478789"/>
                  </a:lnTo>
                  <a:lnTo>
                    <a:pt x="412077" y="478789"/>
                  </a:lnTo>
                  <a:lnTo>
                    <a:pt x="418265" y="473709"/>
                  </a:lnTo>
                  <a:lnTo>
                    <a:pt x="419781" y="467359"/>
                  </a:lnTo>
                  <a:lnTo>
                    <a:pt x="421591" y="458469"/>
                  </a:lnTo>
                  <a:lnTo>
                    <a:pt x="416455" y="450849"/>
                  </a:lnTo>
                  <a:lnTo>
                    <a:pt x="408288" y="449579"/>
                  </a:lnTo>
                  <a:lnTo>
                    <a:pt x="406268" y="448309"/>
                  </a:lnTo>
                  <a:close/>
                </a:path>
                <a:path w="697229" h="695960">
                  <a:moveTo>
                    <a:pt x="340789" y="425449"/>
                  </a:moveTo>
                  <a:lnTo>
                    <a:pt x="334858" y="427989"/>
                  </a:lnTo>
                  <a:lnTo>
                    <a:pt x="331902" y="434339"/>
                  </a:lnTo>
                  <a:lnTo>
                    <a:pt x="327810" y="441959"/>
                  </a:lnTo>
                  <a:lnTo>
                    <a:pt x="330517" y="450849"/>
                  </a:lnTo>
                  <a:lnTo>
                    <a:pt x="337792" y="454659"/>
                  </a:lnTo>
                  <a:lnTo>
                    <a:pt x="340065" y="455929"/>
                  </a:lnTo>
                  <a:lnTo>
                    <a:pt x="350379" y="455929"/>
                  </a:lnTo>
                  <a:lnTo>
                    <a:pt x="355696" y="453389"/>
                  </a:lnTo>
                  <a:lnTo>
                    <a:pt x="358424" y="448309"/>
                  </a:lnTo>
                  <a:lnTo>
                    <a:pt x="362364" y="440689"/>
                  </a:lnTo>
                  <a:lnTo>
                    <a:pt x="359784" y="431799"/>
                  </a:lnTo>
                  <a:lnTo>
                    <a:pt x="350539" y="426719"/>
                  </a:lnTo>
                  <a:lnTo>
                    <a:pt x="346641" y="426719"/>
                  </a:lnTo>
                  <a:lnTo>
                    <a:pt x="340789" y="425449"/>
                  </a:lnTo>
                  <a:close/>
                </a:path>
                <a:path w="697229" h="695960">
                  <a:moveTo>
                    <a:pt x="467099" y="389890"/>
                  </a:moveTo>
                  <a:lnTo>
                    <a:pt x="461163" y="389890"/>
                  </a:lnTo>
                  <a:lnTo>
                    <a:pt x="452996" y="392430"/>
                  </a:lnTo>
                  <a:lnTo>
                    <a:pt x="447818" y="400050"/>
                  </a:lnTo>
                  <a:lnTo>
                    <a:pt x="449670" y="407670"/>
                  </a:lnTo>
                  <a:lnTo>
                    <a:pt x="451186" y="415290"/>
                  </a:lnTo>
                  <a:lnTo>
                    <a:pt x="457374" y="420370"/>
                  </a:lnTo>
                  <a:lnTo>
                    <a:pt x="466635" y="420370"/>
                  </a:lnTo>
                  <a:lnTo>
                    <a:pt x="467688" y="419100"/>
                  </a:lnTo>
                  <a:lnTo>
                    <a:pt x="475855" y="417830"/>
                  </a:lnTo>
                  <a:lnTo>
                    <a:pt x="480991" y="410210"/>
                  </a:lnTo>
                  <a:lnTo>
                    <a:pt x="479181" y="401320"/>
                  </a:lnTo>
                  <a:lnTo>
                    <a:pt x="477833" y="394970"/>
                  </a:lnTo>
                  <a:lnTo>
                    <a:pt x="472908" y="391160"/>
                  </a:lnTo>
                  <a:lnTo>
                    <a:pt x="467099" y="389890"/>
                  </a:lnTo>
                  <a:close/>
                </a:path>
                <a:path w="697229" h="695960">
                  <a:moveTo>
                    <a:pt x="297791" y="387349"/>
                  </a:moveTo>
                  <a:lnTo>
                    <a:pt x="290062" y="387349"/>
                  </a:lnTo>
                  <a:lnTo>
                    <a:pt x="286197" y="388619"/>
                  </a:lnTo>
                  <a:lnTo>
                    <a:pt x="283242" y="392429"/>
                  </a:lnTo>
                  <a:lnTo>
                    <a:pt x="277180" y="397509"/>
                  </a:lnTo>
                  <a:lnTo>
                    <a:pt x="297808" y="417829"/>
                  </a:lnTo>
                  <a:lnTo>
                    <a:pt x="301579" y="416559"/>
                  </a:lnTo>
                  <a:lnTo>
                    <a:pt x="310521" y="407669"/>
                  </a:lnTo>
                  <a:lnTo>
                    <a:pt x="310521" y="397509"/>
                  </a:lnTo>
                  <a:lnTo>
                    <a:pt x="301655" y="388619"/>
                  </a:lnTo>
                  <a:lnTo>
                    <a:pt x="297791" y="387349"/>
                  </a:lnTo>
                  <a:close/>
                </a:path>
                <a:path w="697229" h="695960">
                  <a:moveTo>
                    <a:pt x="259650" y="336549"/>
                  </a:moveTo>
                  <a:lnTo>
                    <a:pt x="251837" y="336549"/>
                  </a:lnTo>
                  <a:lnTo>
                    <a:pt x="249892" y="337819"/>
                  </a:lnTo>
                  <a:lnTo>
                    <a:pt x="248073" y="337819"/>
                  </a:lnTo>
                  <a:lnTo>
                    <a:pt x="240647" y="342899"/>
                  </a:lnTo>
                  <a:lnTo>
                    <a:pt x="238092" y="351789"/>
                  </a:lnTo>
                  <a:lnTo>
                    <a:pt x="244912" y="364489"/>
                  </a:lnTo>
                  <a:lnTo>
                    <a:pt x="250052" y="367029"/>
                  </a:lnTo>
                  <a:lnTo>
                    <a:pt x="257933" y="367029"/>
                  </a:lnTo>
                  <a:lnTo>
                    <a:pt x="260366" y="365759"/>
                  </a:lnTo>
                  <a:lnTo>
                    <a:pt x="262639" y="364489"/>
                  </a:lnTo>
                  <a:lnTo>
                    <a:pt x="270065" y="360679"/>
                  </a:lnTo>
                  <a:lnTo>
                    <a:pt x="272646" y="351789"/>
                  </a:lnTo>
                  <a:lnTo>
                    <a:pt x="268705" y="344169"/>
                  </a:lnTo>
                  <a:lnTo>
                    <a:pt x="265637" y="339089"/>
                  </a:lnTo>
                  <a:lnTo>
                    <a:pt x="259650" y="336549"/>
                  </a:lnTo>
                  <a:close/>
                </a:path>
                <a:path w="697229" h="695960">
                  <a:moveTo>
                    <a:pt x="446050" y="328929"/>
                  </a:moveTo>
                  <a:lnTo>
                    <a:pt x="440198" y="330199"/>
                  </a:lnTo>
                  <a:lnTo>
                    <a:pt x="436325" y="330199"/>
                  </a:lnTo>
                  <a:lnTo>
                    <a:pt x="434515" y="331469"/>
                  </a:lnTo>
                  <a:lnTo>
                    <a:pt x="427064" y="335279"/>
                  </a:lnTo>
                  <a:lnTo>
                    <a:pt x="424496" y="344169"/>
                  </a:lnTo>
                  <a:lnTo>
                    <a:pt x="428411" y="351789"/>
                  </a:lnTo>
                  <a:lnTo>
                    <a:pt x="431147" y="356869"/>
                  </a:lnTo>
                  <a:lnTo>
                    <a:pt x="436494" y="359409"/>
                  </a:lnTo>
                  <a:lnTo>
                    <a:pt x="446765" y="359409"/>
                  </a:lnTo>
                  <a:lnTo>
                    <a:pt x="449039" y="358140"/>
                  </a:lnTo>
                  <a:lnTo>
                    <a:pt x="456322" y="354330"/>
                  </a:lnTo>
                  <a:lnTo>
                    <a:pt x="459058" y="345440"/>
                  </a:lnTo>
                  <a:lnTo>
                    <a:pt x="454932" y="337820"/>
                  </a:lnTo>
                  <a:lnTo>
                    <a:pt x="451985" y="331470"/>
                  </a:lnTo>
                  <a:lnTo>
                    <a:pt x="446050" y="328929"/>
                  </a:lnTo>
                  <a:close/>
                </a:path>
                <a:path w="697229" h="695960">
                  <a:moveTo>
                    <a:pt x="407067" y="278129"/>
                  </a:moveTo>
                  <a:lnTo>
                    <a:pt x="399363" y="278129"/>
                  </a:lnTo>
                  <a:lnTo>
                    <a:pt x="395491" y="279399"/>
                  </a:lnTo>
                  <a:lnTo>
                    <a:pt x="386608" y="288289"/>
                  </a:lnTo>
                  <a:lnTo>
                    <a:pt x="386608" y="298449"/>
                  </a:lnTo>
                  <a:lnTo>
                    <a:pt x="395575" y="307339"/>
                  </a:lnTo>
                  <a:lnTo>
                    <a:pt x="399321" y="308609"/>
                  </a:lnTo>
                  <a:lnTo>
                    <a:pt x="407067" y="308609"/>
                  </a:lnTo>
                  <a:lnTo>
                    <a:pt x="411025" y="307339"/>
                  </a:lnTo>
                  <a:lnTo>
                    <a:pt x="413887" y="304799"/>
                  </a:lnTo>
                  <a:lnTo>
                    <a:pt x="419949" y="298449"/>
                  </a:lnTo>
                  <a:lnTo>
                    <a:pt x="419949" y="288289"/>
                  </a:lnTo>
                  <a:lnTo>
                    <a:pt x="414056" y="283209"/>
                  </a:lnTo>
                  <a:lnTo>
                    <a:pt x="413887" y="283209"/>
                  </a:lnTo>
                  <a:lnTo>
                    <a:pt x="410940" y="279399"/>
                  </a:lnTo>
                  <a:lnTo>
                    <a:pt x="407067" y="278129"/>
                  </a:lnTo>
                  <a:close/>
                </a:path>
                <a:path w="697229" h="695960">
                  <a:moveTo>
                    <a:pt x="235465" y="276859"/>
                  </a:moveTo>
                  <a:lnTo>
                    <a:pt x="229458" y="276859"/>
                  </a:lnTo>
                  <a:lnTo>
                    <a:pt x="221274" y="278129"/>
                  </a:lnTo>
                  <a:lnTo>
                    <a:pt x="216126" y="287019"/>
                  </a:lnTo>
                  <a:lnTo>
                    <a:pt x="219460" y="302259"/>
                  </a:lnTo>
                  <a:lnTo>
                    <a:pt x="225800" y="307339"/>
                  </a:lnTo>
                  <a:lnTo>
                    <a:pt x="233832" y="307339"/>
                  </a:lnTo>
                  <a:lnTo>
                    <a:pt x="234909" y="306069"/>
                  </a:lnTo>
                  <a:lnTo>
                    <a:pt x="235970" y="306069"/>
                  </a:lnTo>
                  <a:lnTo>
                    <a:pt x="244154" y="304799"/>
                  </a:lnTo>
                  <a:lnTo>
                    <a:pt x="249303" y="297179"/>
                  </a:lnTo>
                  <a:lnTo>
                    <a:pt x="246120" y="281939"/>
                  </a:lnTo>
                  <a:lnTo>
                    <a:pt x="241262" y="278129"/>
                  </a:lnTo>
                  <a:lnTo>
                    <a:pt x="235465" y="276859"/>
                  </a:lnTo>
                  <a:close/>
                </a:path>
                <a:path w="697229" h="695960">
                  <a:moveTo>
                    <a:pt x="355553" y="240029"/>
                  </a:moveTo>
                  <a:lnTo>
                    <a:pt x="347739" y="240029"/>
                  </a:lnTo>
                  <a:lnTo>
                    <a:pt x="341778" y="242569"/>
                  </a:lnTo>
                  <a:lnTo>
                    <a:pt x="334617" y="255269"/>
                  </a:lnTo>
                  <a:lnTo>
                    <a:pt x="337354" y="264159"/>
                  </a:lnTo>
                  <a:lnTo>
                    <a:pt x="344780" y="267969"/>
                  </a:lnTo>
                  <a:lnTo>
                    <a:pt x="347053" y="269239"/>
                  </a:lnTo>
                  <a:lnTo>
                    <a:pt x="349482" y="270509"/>
                  </a:lnTo>
                  <a:lnTo>
                    <a:pt x="357363" y="270509"/>
                  </a:lnTo>
                  <a:lnTo>
                    <a:pt x="362503" y="266699"/>
                  </a:lnTo>
                  <a:lnTo>
                    <a:pt x="365231" y="262889"/>
                  </a:lnTo>
                  <a:lnTo>
                    <a:pt x="369323" y="255269"/>
                  </a:lnTo>
                  <a:lnTo>
                    <a:pt x="366616" y="246379"/>
                  </a:lnTo>
                  <a:lnTo>
                    <a:pt x="359341" y="241299"/>
                  </a:lnTo>
                  <a:lnTo>
                    <a:pt x="357523" y="241299"/>
                  </a:lnTo>
                  <a:lnTo>
                    <a:pt x="355553" y="240029"/>
                  </a:lnTo>
                  <a:close/>
                </a:path>
                <a:path w="697229" h="695960">
                  <a:moveTo>
                    <a:pt x="295374" y="217169"/>
                  </a:moveTo>
                  <a:lnTo>
                    <a:pt x="289367" y="217169"/>
                  </a:lnTo>
                  <a:lnTo>
                    <a:pt x="283570" y="218439"/>
                  </a:lnTo>
                  <a:lnTo>
                    <a:pt x="278712" y="223519"/>
                  </a:lnTo>
                  <a:lnTo>
                    <a:pt x="275529" y="237489"/>
                  </a:lnTo>
                  <a:lnTo>
                    <a:pt x="280678" y="245109"/>
                  </a:lnTo>
                  <a:lnTo>
                    <a:pt x="288862" y="247649"/>
                  </a:lnTo>
                  <a:lnTo>
                    <a:pt x="299003" y="247649"/>
                  </a:lnTo>
                  <a:lnTo>
                    <a:pt x="305376" y="242569"/>
                  </a:lnTo>
                  <a:lnTo>
                    <a:pt x="306892" y="236219"/>
                  </a:lnTo>
                  <a:lnTo>
                    <a:pt x="308711" y="227329"/>
                  </a:lnTo>
                  <a:lnTo>
                    <a:pt x="303558" y="219709"/>
                  </a:lnTo>
                  <a:lnTo>
                    <a:pt x="295374" y="217169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773216" y="4085700"/>
              <a:ext cx="697230" cy="695960"/>
            </a:xfrm>
            <a:custGeom>
              <a:avLst/>
              <a:gdLst/>
              <a:ahLst/>
              <a:cxnLst/>
              <a:rect l="l" t="t" r="r" b="b"/>
              <a:pathLst>
                <a:path w="697229" h="695960">
                  <a:moveTo>
                    <a:pt x="454637" y="0"/>
                  </a:moveTo>
                  <a:lnTo>
                    <a:pt x="409218" y="3809"/>
                  </a:lnTo>
                  <a:lnTo>
                    <a:pt x="366688" y="16509"/>
                  </a:lnTo>
                  <a:lnTo>
                    <a:pt x="327809" y="35559"/>
                  </a:lnTo>
                  <a:lnTo>
                    <a:pt x="293346" y="62229"/>
                  </a:lnTo>
                  <a:lnTo>
                    <a:pt x="264060" y="93979"/>
                  </a:lnTo>
                  <a:lnTo>
                    <a:pt x="240715" y="129539"/>
                  </a:lnTo>
                  <a:lnTo>
                    <a:pt x="224072" y="170179"/>
                  </a:lnTo>
                  <a:lnTo>
                    <a:pt x="214896" y="214629"/>
                  </a:lnTo>
                  <a:lnTo>
                    <a:pt x="171015" y="223519"/>
                  </a:lnTo>
                  <a:lnTo>
                    <a:pt x="130408" y="240029"/>
                  </a:lnTo>
                  <a:lnTo>
                    <a:pt x="93870" y="264159"/>
                  </a:lnTo>
                  <a:lnTo>
                    <a:pt x="62194" y="293369"/>
                  </a:lnTo>
                  <a:lnTo>
                    <a:pt x="36175" y="327659"/>
                  </a:lnTo>
                  <a:lnTo>
                    <a:pt x="16607" y="365759"/>
                  </a:lnTo>
                  <a:lnTo>
                    <a:pt x="4284" y="408939"/>
                  </a:lnTo>
                  <a:lnTo>
                    <a:pt x="119" y="453389"/>
                  </a:lnTo>
                  <a:lnTo>
                    <a:pt x="0" y="454659"/>
                  </a:lnTo>
                  <a:lnTo>
                    <a:pt x="4933" y="502919"/>
                  </a:lnTo>
                  <a:lnTo>
                    <a:pt x="19080" y="548639"/>
                  </a:lnTo>
                  <a:lnTo>
                    <a:pt x="41460" y="589279"/>
                  </a:lnTo>
                  <a:lnTo>
                    <a:pt x="71089" y="626109"/>
                  </a:lnTo>
                  <a:lnTo>
                    <a:pt x="106988" y="655319"/>
                  </a:lnTo>
                  <a:lnTo>
                    <a:pt x="148174" y="676909"/>
                  </a:lnTo>
                  <a:lnTo>
                    <a:pt x="193666" y="692149"/>
                  </a:lnTo>
                  <a:lnTo>
                    <a:pt x="242483" y="695959"/>
                  </a:lnTo>
                  <a:lnTo>
                    <a:pt x="287907" y="692149"/>
                  </a:lnTo>
                  <a:lnTo>
                    <a:pt x="330441" y="679449"/>
                  </a:lnTo>
                  <a:lnTo>
                    <a:pt x="356362" y="666749"/>
                  </a:lnTo>
                  <a:lnTo>
                    <a:pt x="242483" y="666749"/>
                  </a:lnTo>
                  <a:lnTo>
                    <a:pt x="193779" y="660399"/>
                  </a:lnTo>
                  <a:lnTo>
                    <a:pt x="149098" y="645159"/>
                  </a:lnTo>
                  <a:lnTo>
                    <a:pt x="109707" y="619759"/>
                  </a:lnTo>
                  <a:lnTo>
                    <a:pt x="76868" y="586739"/>
                  </a:lnTo>
                  <a:lnTo>
                    <a:pt x="51846" y="547369"/>
                  </a:lnTo>
                  <a:lnTo>
                    <a:pt x="35906" y="502919"/>
                  </a:lnTo>
                  <a:lnTo>
                    <a:pt x="30311" y="454659"/>
                  </a:lnTo>
                  <a:lnTo>
                    <a:pt x="35495" y="407669"/>
                  </a:lnTo>
                  <a:lnTo>
                    <a:pt x="50294" y="364489"/>
                  </a:lnTo>
                  <a:lnTo>
                    <a:pt x="73579" y="326389"/>
                  </a:lnTo>
                  <a:lnTo>
                    <a:pt x="104222" y="293369"/>
                  </a:lnTo>
                  <a:lnTo>
                    <a:pt x="141094" y="267969"/>
                  </a:lnTo>
                  <a:lnTo>
                    <a:pt x="183067" y="251459"/>
                  </a:lnTo>
                  <a:lnTo>
                    <a:pt x="229012" y="242569"/>
                  </a:lnTo>
                  <a:lnTo>
                    <a:pt x="236635" y="242569"/>
                  </a:lnTo>
                  <a:lnTo>
                    <a:pt x="242714" y="236219"/>
                  </a:lnTo>
                  <a:lnTo>
                    <a:pt x="251182" y="182879"/>
                  </a:lnTo>
                  <a:lnTo>
                    <a:pt x="268432" y="140969"/>
                  </a:lnTo>
                  <a:lnTo>
                    <a:pt x="293830" y="104139"/>
                  </a:lnTo>
                  <a:lnTo>
                    <a:pt x="326261" y="73659"/>
                  </a:lnTo>
                  <a:lnTo>
                    <a:pt x="364615" y="49529"/>
                  </a:lnTo>
                  <a:lnTo>
                    <a:pt x="407777" y="35559"/>
                  </a:lnTo>
                  <a:lnTo>
                    <a:pt x="454637" y="30480"/>
                  </a:lnTo>
                  <a:lnTo>
                    <a:pt x="570753" y="30480"/>
                  </a:lnTo>
                  <a:lnTo>
                    <a:pt x="548948" y="19050"/>
                  </a:lnTo>
                  <a:lnTo>
                    <a:pt x="503456" y="5080"/>
                  </a:lnTo>
                  <a:lnTo>
                    <a:pt x="454637" y="0"/>
                  </a:lnTo>
                  <a:close/>
                </a:path>
                <a:path w="697229" h="695960">
                  <a:moveTo>
                    <a:pt x="570753" y="30480"/>
                  </a:moveTo>
                  <a:lnTo>
                    <a:pt x="454637" y="30480"/>
                  </a:lnTo>
                  <a:lnTo>
                    <a:pt x="503346" y="35560"/>
                  </a:lnTo>
                  <a:lnTo>
                    <a:pt x="548028" y="52070"/>
                  </a:lnTo>
                  <a:lnTo>
                    <a:pt x="587419" y="76200"/>
                  </a:lnTo>
                  <a:lnTo>
                    <a:pt x="620257" y="109220"/>
                  </a:lnTo>
                  <a:lnTo>
                    <a:pt x="645277" y="148590"/>
                  </a:lnTo>
                  <a:lnTo>
                    <a:pt x="661215" y="193040"/>
                  </a:lnTo>
                  <a:lnTo>
                    <a:pt x="666809" y="242570"/>
                  </a:lnTo>
                  <a:lnTo>
                    <a:pt x="661626" y="289560"/>
                  </a:lnTo>
                  <a:lnTo>
                    <a:pt x="646828" y="332740"/>
                  </a:lnTo>
                  <a:lnTo>
                    <a:pt x="623544" y="370840"/>
                  </a:lnTo>
                  <a:lnTo>
                    <a:pt x="592902" y="402590"/>
                  </a:lnTo>
                  <a:lnTo>
                    <a:pt x="556030" y="427990"/>
                  </a:lnTo>
                  <a:lnTo>
                    <a:pt x="514056" y="445770"/>
                  </a:lnTo>
                  <a:lnTo>
                    <a:pt x="468109" y="453390"/>
                  </a:lnTo>
                  <a:lnTo>
                    <a:pt x="460489" y="453390"/>
                  </a:lnTo>
                  <a:lnTo>
                    <a:pt x="454427" y="459740"/>
                  </a:lnTo>
                  <a:lnTo>
                    <a:pt x="445942" y="513080"/>
                  </a:lnTo>
                  <a:lnTo>
                    <a:pt x="428698" y="554989"/>
                  </a:lnTo>
                  <a:lnTo>
                    <a:pt x="403304" y="591819"/>
                  </a:lnTo>
                  <a:lnTo>
                    <a:pt x="370872" y="623569"/>
                  </a:lnTo>
                  <a:lnTo>
                    <a:pt x="332516" y="646429"/>
                  </a:lnTo>
                  <a:lnTo>
                    <a:pt x="289348" y="661669"/>
                  </a:lnTo>
                  <a:lnTo>
                    <a:pt x="242483" y="666749"/>
                  </a:lnTo>
                  <a:lnTo>
                    <a:pt x="356362" y="666749"/>
                  </a:lnTo>
                  <a:lnTo>
                    <a:pt x="403789" y="634999"/>
                  </a:lnTo>
                  <a:lnTo>
                    <a:pt x="433078" y="603249"/>
                  </a:lnTo>
                  <a:lnTo>
                    <a:pt x="456427" y="566420"/>
                  </a:lnTo>
                  <a:lnTo>
                    <a:pt x="473073" y="525780"/>
                  </a:lnTo>
                  <a:lnTo>
                    <a:pt x="482254" y="481330"/>
                  </a:lnTo>
                  <a:lnTo>
                    <a:pt x="526126" y="472440"/>
                  </a:lnTo>
                  <a:lnTo>
                    <a:pt x="566726" y="455930"/>
                  </a:lnTo>
                  <a:lnTo>
                    <a:pt x="603259" y="433070"/>
                  </a:lnTo>
                  <a:lnTo>
                    <a:pt x="634931" y="403860"/>
                  </a:lnTo>
                  <a:lnTo>
                    <a:pt x="660947" y="369570"/>
                  </a:lnTo>
                  <a:lnTo>
                    <a:pt x="680513" y="330200"/>
                  </a:lnTo>
                  <a:lnTo>
                    <a:pt x="692835" y="287020"/>
                  </a:lnTo>
                  <a:lnTo>
                    <a:pt x="696630" y="247650"/>
                  </a:lnTo>
                  <a:lnTo>
                    <a:pt x="696866" y="240030"/>
                  </a:lnTo>
                  <a:lnTo>
                    <a:pt x="692186" y="193040"/>
                  </a:lnTo>
                  <a:lnTo>
                    <a:pt x="678039" y="147320"/>
                  </a:lnTo>
                  <a:lnTo>
                    <a:pt x="655661" y="106680"/>
                  </a:lnTo>
                  <a:lnTo>
                    <a:pt x="626032" y="71120"/>
                  </a:lnTo>
                  <a:lnTo>
                    <a:pt x="590134" y="40640"/>
                  </a:lnTo>
                  <a:lnTo>
                    <a:pt x="570753" y="30480"/>
                  </a:lnTo>
                  <a:close/>
                </a:path>
                <a:path w="697229" h="695960">
                  <a:moveTo>
                    <a:pt x="406268" y="448309"/>
                  </a:moveTo>
                  <a:lnTo>
                    <a:pt x="404247" y="448309"/>
                  </a:lnTo>
                  <a:lnTo>
                    <a:pt x="402310" y="449579"/>
                  </a:lnTo>
                  <a:lnTo>
                    <a:pt x="396543" y="449579"/>
                  </a:lnTo>
                  <a:lnTo>
                    <a:pt x="391618" y="454659"/>
                  </a:lnTo>
                  <a:lnTo>
                    <a:pt x="390228" y="461009"/>
                  </a:lnTo>
                  <a:lnTo>
                    <a:pt x="388418" y="468629"/>
                  </a:lnTo>
                  <a:lnTo>
                    <a:pt x="393554" y="477519"/>
                  </a:lnTo>
                  <a:lnTo>
                    <a:pt x="401763" y="478789"/>
                  </a:lnTo>
                  <a:lnTo>
                    <a:pt x="412077" y="478789"/>
                  </a:lnTo>
                  <a:lnTo>
                    <a:pt x="418265" y="473709"/>
                  </a:lnTo>
                  <a:lnTo>
                    <a:pt x="419781" y="467359"/>
                  </a:lnTo>
                  <a:lnTo>
                    <a:pt x="421591" y="458469"/>
                  </a:lnTo>
                  <a:lnTo>
                    <a:pt x="416455" y="450849"/>
                  </a:lnTo>
                  <a:lnTo>
                    <a:pt x="408288" y="449579"/>
                  </a:lnTo>
                  <a:lnTo>
                    <a:pt x="406268" y="448309"/>
                  </a:lnTo>
                  <a:close/>
                </a:path>
                <a:path w="697229" h="695960">
                  <a:moveTo>
                    <a:pt x="340789" y="425449"/>
                  </a:moveTo>
                  <a:lnTo>
                    <a:pt x="334858" y="427989"/>
                  </a:lnTo>
                  <a:lnTo>
                    <a:pt x="331902" y="434339"/>
                  </a:lnTo>
                  <a:lnTo>
                    <a:pt x="327810" y="441959"/>
                  </a:lnTo>
                  <a:lnTo>
                    <a:pt x="330517" y="450849"/>
                  </a:lnTo>
                  <a:lnTo>
                    <a:pt x="337792" y="454659"/>
                  </a:lnTo>
                  <a:lnTo>
                    <a:pt x="340065" y="455929"/>
                  </a:lnTo>
                  <a:lnTo>
                    <a:pt x="350379" y="455929"/>
                  </a:lnTo>
                  <a:lnTo>
                    <a:pt x="355696" y="453389"/>
                  </a:lnTo>
                  <a:lnTo>
                    <a:pt x="358424" y="448309"/>
                  </a:lnTo>
                  <a:lnTo>
                    <a:pt x="362364" y="440689"/>
                  </a:lnTo>
                  <a:lnTo>
                    <a:pt x="359784" y="431799"/>
                  </a:lnTo>
                  <a:lnTo>
                    <a:pt x="350539" y="426719"/>
                  </a:lnTo>
                  <a:lnTo>
                    <a:pt x="346641" y="426719"/>
                  </a:lnTo>
                  <a:lnTo>
                    <a:pt x="340789" y="425449"/>
                  </a:lnTo>
                  <a:close/>
                </a:path>
                <a:path w="697229" h="695960">
                  <a:moveTo>
                    <a:pt x="467099" y="389890"/>
                  </a:moveTo>
                  <a:lnTo>
                    <a:pt x="461163" y="389890"/>
                  </a:lnTo>
                  <a:lnTo>
                    <a:pt x="452996" y="392430"/>
                  </a:lnTo>
                  <a:lnTo>
                    <a:pt x="447818" y="400050"/>
                  </a:lnTo>
                  <a:lnTo>
                    <a:pt x="449670" y="407670"/>
                  </a:lnTo>
                  <a:lnTo>
                    <a:pt x="451186" y="415290"/>
                  </a:lnTo>
                  <a:lnTo>
                    <a:pt x="457374" y="420370"/>
                  </a:lnTo>
                  <a:lnTo>
                    <a:pt x="466635" y="420370"/>
                  </a:lnTo>
                  <a:lnTo>
                    <a:pt x="467688" y="419100"/>
                  </a:lnTo>
                  <a:lnTo>
                    <a:pt x="475855" y="417830"/>
                  </a:lnTo>
                  <a:lnTo>
                    <a:pt x="480991" y="410210"/>
                  </a:lnTo>
                  <a:lnTo>
                    <a:pt x="479181" y="401320"/>
                  </a:lnTo>
                  <a:lnTo>
                    <a:pt x="477833" y="394970"/>
                  </a:lnTo>
                  <a:lnTo>
                    <a:pt x="472908" y="391160"/>
                  </a:lnTo>
                  <a:lnTo>
                    <a:pt x="467099" y="389890"/>
                  </a:lnTo>
                  <a:close/>
                </a:path>
                <a:path w="697229" h="695960">
                  <a:moveTo>
                    <a:pt x="297791" y="387349"/>
                  </a:moveTo>
                  <a:lnTo>
                    <a:pt x="290062" y="387349"/>
                  </a:lnTo>
                  <a:lnTo>
                    <a:pt x="286197" y="388619"/>
                  </a:lnTo>
                  <a:lnTo>
                    <a:pt x="283242" y="392429"/>
                  </a:lnTo>
                  <a:lnTo>
                    <a:pt x="277180" y="397509"/>
                  </a:lnTo>
                  <a:lnTo>
                    <a:pt x="297808" y="417829"/>
                  </a:lnTo>
                  <a:lnTo>
                    <a:pt x="301579" y="416559"/>
                  </a:lnTo>
                  <a:lnTo>
                    <a:pt x="310521" y="407669"/>
                  </a:lnTo>
                  <a:lnTo>
                    <a:pt x="310521" y="397509"/>
                  </a:lnTo>
                  <a:lnTo>
                    <a:pt x="301655" y="388619"/>
                  </a:lnTo>
                  <a:lnTo>
                    <a:pt x="297791" y="387349"/>
                  </a:lnTo>
                  <a:close/>
                </a:path>
                <a:path w="697229" h="695960">
                  <a:moveTo>
                    <a:pt x="259650" y="336549"/>
                  </a:moveTo>
                  <a:lnTo>
                    <a:pt x="251837" y="336549"/>
                  </a:lnTo>
                  <a:lnTo>
                    <a:pt x="249892" y="337819"/>
                  </a:lnTo>
                  <a:lnTo>
                    <a:pt x="248073" y="337819"/>
                  </a:lnTo>
                  <a:lnTo>
                    <a:pt x="240647" y="342899"/>
                  </a:lnTo>
                  <a:lnTo>
                    <a:pt x="238092" y="351789"/>
                  </a:lnTo>
                  <a:lnTo>
                    <a:pt x="244912" y="364489"/>
                  </a:lnTo>
                  <a:lnTo>
                    <a:pt x="250052" y="367029"/>
                  </a:lnTo>
                  <a:lnTo>
                    <a:pt x="257933" y="367029"/>
                  </a:lnTo>
                  <a:lnTo>
                    <a:pt x="260366" y="365759"/>
                  </a:lnTo>
                  <a:lnTo>
                    <a:pt x="262639" y="364489"/>
                  </a:lnTo>
                  <a:lnTo>
                    <a:pt x="270065" y="360679"/>
                  </a:lnTo>
                  <a:lnTo>
                    <a:pt x="272646" y="351789"/>
                  </a:lnTo>
                  <a:lnTo>
                    <a:pt x="268705" y="344169"/>
                  </a:lnTo>
                  <a:lnTo>
                    <a:pt x="265637" y="339089"/>
                  </a:lnTo>
                  <a:lnTo>
                    <a:pt x="259650" y="336549"/>
                  </a:lnTo>
                  <a:close/>
                </a:path>
                <a:path w="697229" h="695960">
                  <a:moveTo>
                    <a:pt x="446050" y="328929"/>
                  </a:moveTo>
                  <a:lnTo>
                    <a:pt x="440198" y="330199"/>
                  </a:lnTo>
                  <a:lnTo>
                    <a:pt x="436325" y="330199"/>
                  </a:lnTo>
                  <a:lnTo>
                    <a:pt x="434515" y="331469"/>
                  </a:lnTo>
                  <a:lnTo>
                    <a:pt x="427064" y="335279"/>
                  </a:lnTo>
                  <a:lnTo>
                    <a:pt x="424496" y="344169"/>
                  </a:lnTo>
                  <a:lnTo>
                    <a:pt x="428411" y="351789"/>
                  </a:lnTo>
                  <a:lnTo>
                    <a:pt x="431147" y="356869"/>
                  </a:lnTo>
                  <a:lnTo>
                    <a:pt x="436494" y="359409"/>
                  </a:lnTo>
                  <a:lnTo>
                    <a:pt x="446765" y="359409"/>
                  </a:lnTo>
                  <a:lnTo>
                    <a:pt x="449039" y="358140"/>
                  </a:lnTo>
                  <a:lnTo>
                    <a:pt x="456322" y="354330"/>
                  </a:lnTo>
                  <a:lnTo>
                    <a:pt x="459058" y="345440"/>
                  </a:lnTo>
                  <a:lnTo>
                    <a:pt x="454932" y="337820"/>
                  </a:lnTo>
                  <a:lnTo>
                    <a:pt x="451985" y="331470"/>
                  </a:lnTo>
                  <a:lnTo>
                    <a:pt x="446050" y="328929"/>
                  </a:lnTo>
                  <a:close/>
                </a:path>
                <a:path w="697229" h="695960">
                  <a:moveTo>
                    <a:pt x="407067" y="278129"/>
                  </a:moveTo>
                  <a:lnTo>
                    <a:pt x="399363" y="278129"/>
                  </a:lnTo>
                  <a:lnTo>
                    <a:pt x="395491" y="279399"/>
                  </a:lnTo>
                  <a:lnTo>
                    <a:pt x="386608" y="288289"/>
                  </a:lnTo>
                  <a:lnTo>
                    <a:pt x="386608" y="298449"/>
                  </a:lnTo>
                  <a:lnTo>
                    <a:pt x="395575" y="307339"/>
                  </a:lnTo>
                  <a:lnTo>
                    <a:pt x="399321" y="308609"/>
                  </a:lnTo>
                  <a:lnTo>
                    <a:pt x="407067" y="308609"/>
                  </a:lnTo>
                  <a:lnTo>
                    <a:pt x="411025" y="307339"/>
                  </a:lnTo>
                  <a:lnTo>
                    <a:pt x="413887" y="304799"/>
                  </a:lnTo>
                  <a:lnTo>
                    <a:pt x="419949" y="298449"/>
                  </a:lnTo>
                  <a:lnTo>
                    <a:pt x="419949" y="288289"/>
                  </a:lnTo>
                  <a:lnTo>
                    <a:pt x="414056" y="283209"/>
                  </a:lnTo>
                  <a:lnTo>
                    <a:pt x="413887" y="283209"/>
                  </a:lnTo>
                  <a:lnTo>
                    <a:pt x="410940" y="279399"/>
                  </a:lnTo>
                  <a:lnTo>
                    <a:pt x="407067" y="278129"/>
                  </a:lnTo>
                  <a:close/>
                </a:path>
                <a:path w="697229" h="695960">
                  <a:moveTo>
                    <a:pt x="235465" y="276859"/>
                  </a:moveTo>
                  <a:lnTo>
                    <a:pt x="229458" y="276859"/>
                  </a:lnTo>
                  <a:lnTo>
                    <a:pt x="221274" y="278129"/>
                  </a:lnTo>
                  <a:lnTo>
                    <a:pt x="216126" y="287019"/>
                  </a:lnTo>
                  <a:lnTo>
                    <a:pt x="219460" y="302259"/>
                  </a:lnTo>
                  <a:lnTo>
                    <a:pt x="225800" y="307339"/>
                  </a:lnTo>
                  <a:lnTo>
                    <a:pt x="233832" y="307339"/>
                  </a:lnTo>
                  <a:lnTo>
                    <a:pt x="234909" y="306069"/>
                  </a:lnTo>
                  <a:lnTo>
                    <a:pt x="235970" y="306069"/>
                  </a:lnTo>
                  <a:lnTo>
                    <a:pt x="244154" y="304799"/>
                  </a:lnTo>
                  <a:lnTo>
                    <a:pt x="249303" y="297179"/>
                  </a:lnTo>
                  <a:lnTo>
                    <a:pt x="246120" y="281939"/>
                  </a:lnTo>
                  <a:lnTo>
                    <a:pt x="241262" y="278129"/>
                  </a:lnTo>
                  <a:lnTo>
                    <a:pt x="235465" y="276859"/>
                  </a:lnTo>
                  <a:close/>
                </a:path>
                <a:path w="697229" h="695960">
                  <a:moveTo>
                    <a:pt x="355553" y="240029"/>
                  </a:moveTo>
                  <a:lnTo>
                    <a:pt x="347739" y="240029"/>
                  </a:lnTo>
                  <a:lnTo>
                    <a:pt x="341778" y="242569"/>
                  </a:lnTo>
                  <a:lnTo>
                    <a:pt x="334617" y="255269"/>
                  </a:lnTo>
                  <a:lnTo>
                    <a:pt x="337354" y="264159"/>
                  </a:lnTo>
                  <a:lnTo>
                    <a:pt x="344780" y="267969"/>
                  </a:lnTo>
                  <a:lnTo>
                    <a:pt x="347053" y="269239"/>
                  </a:lnTo>
                  <a:lnTo>
                    <a:pt x="349482" y="270509"/>
                  </a:lnTo>
                  <a:lnTo>
                    <a:pt x="357363" y="270509"/>
                  </a:lnTo>
                  <a:lnTo>
                    <a:pt x="362503" y="266699"/>
                  </a:lnTo>
                  <a:lnTo>
                    <a:pt x="365231" y="262889"/>
                  </a:lnTo>
                  <a:lnTo>
                    <a:pt x="369323" y="255269"/>
                  </a:lnTo>
                  <a:lnTo>
                    <a:pt x="366616" y="246379"/>
                  </a:lnTo>
                  <a:lnTo>
                    <a:pt x="359341" y="241299"/>
                  </a:lnTo>
                  <a:lnTo>
                    <a:pt x="357523" y="241299"/>
                  </a:lnTo>
                  <a:lnTo>
                    <a:pt x="355553" y="240029"/>
                  </a:lnTo>
                  <a:close/>
                </a:path>
                <a:path w="697229" h="695960">
                  <a:moveTo>
                    <a:pt x="295374" y="217169"/>
                  </a:moveTo>
                  <a:lnTo>
                    <a:pt x="289367" y="217169"/>
                  </a:lnTo>
                  <a:lnTo>
                    <a:pt x="283570" y="218439"/>
                  </a:lnTo>
                  <a:lnTo>
                    <a:pt x="278712" y="223519"/>
                  </a:lnTo>
                  <a:lnTo>
                    <a:pt x="275529" y="237489"/>
                  </a:lnTo>
                  <a:lnTo>
                    <a:pt x="280678" y="245109"/>
                  </a:lnTo>
                  <a:lnTo>
                    <a:pt x="288862" y="247649"/>
                  </a:lnTo>
                  <a:lnTo>
                    <a:pt x="299003" y="247649"/>
                  </a:lnTo>
                  <a:lnTo>
                    <a:pt x="305376" y="242569"/>
                  </a:lnTo>
                  <a:lnTo>
                    <a:pt x="306892" y="236219"/>
                  </a:lnTo>
                  <a:lnTo>
                    <a:pt x="308711" y="227329"/>
                  </a:lnTo>
                  <a:lnTo>
                    <a:pt x="303558" y="219709"/>
                  </a:lnTo>
                  <a:lnTo>
                    <a:pt x="295374" y="217169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6773974" y="1908099"/>
            <a:ext cx="738505" cy="631190"/>
            <a:chOff x="6773974" y="1908099"/>
            <a:chExt cx="738505" cy="631190"/>
          </a:xfrm>
        </p:grpSpPr>
        <p:sp>
          <p:nvSpPr>
            <p:cNvPr id="37" name="object 37" descr=""/>
            <p:cNvSpPr/>
            <p:nvPr/>
          </p:nvSpPr>
          <p:spPr>
            <a:xfrm>
              <a:off x="6773974" y="1908099"/>
              <a:ext cx="738505" cy="631190"/>
            </a:xfrm>
            <a:custGeom>
              <a:avLst/>
              <a:gdLst/>
              <a:ahLst/>
              <a:cxnLst/>
              <a:rect l="l" t="t" r="r" b="b"/>
              <a:pathLst>
                <a:path w="738504" h="631189">
                  <a:moveTo>
                    <a:pt x="125516" y="630498"/>
                  </a:moveTo>
                  <a:lnTo>
                    <a:pt x="120499" y="630498"/>
                  </a:lnTo>
                  <a:lnTo>
                    <a:pt x="122160" y="630773"/>
                  </a:lnTo>
                  <a:lnTo>
                    <a:pt x="123855" y="630773"/>
                  </a:lnTo>
                  <a:lnTo>
                    <a:pt x="125516" y="630498"/>
                  </a:lnTo>
                  <a:close/>
                </a:path>
                <a:path w="738504" h="631189">
                  <a:moveTo>
                    <a:pt x="587087" y="630498"/>
                  </a:moveTo>
                  <a:lnTo>
                    <a:pt x="582074" y="630498"/>
                  </a:lnTo>
                  <a:lnTo>
                    <a:pt x="583730" y="630773"/>
                  </a:lnTo>
                  <a:lnTo>
                    <a:pt x="585431" y="630773"/>
                  </a:lnTo>
                  <a:lnTo>
                    <a:pt x="587087" y="630498"/>
                  </a:lnTo>
                  <a:close/>
                </a:path>
                <a:path w="738504" h="631189">
                  <a:moveTo>
                    <a:pt x="309091" y="230664"/>
                  </a:moveTo>
                  <a:lnTo>
                    <a:pt x="6889" y="230664"/>
                  </a:lnTo>
                  <a:lnTo>
                    <a:pt x="0" y="237549"/>
                  </a:lnTo>
                  <a:lnTo>
                    <a:pt x="0" y="623614"/>
                  </a:lnTo>
                  <a:lnTo>
                    <a:pt x="6889" y="630498"/>
                  </a:lnTo>
                  <a:lnTo>
                    <a:pt x="700863" y="630498"/>
                  </a:lnTo>
                  <a:lnTo>
                    <a:pt x="707750" y="623614"/>
                  </a:lnTo>
                  <a:lnTo>
                    <a:pt x="707750" y="599741"/>
                  </a:lnTo>
                  <a:lnTo>
                    <a:pt x="30769" y="599741"/>
                  </a:lnTo>
                  <a:lnTo>
                    <a:pt x="30769" y="261426"/>
                  </a:lnTo>
                  <a:lnTo>
                    <a:pt x="327090" y="261426"/>
                  </a:lnTo>
                  <a:lnTo>
                    <a:pt x="322050" y="254131"/>
                  </a:lnTo>
                  <a:lnTo>
                    <a:pt x="317340" y="246568"/>
                  </a:lnTo>
                  <a:lnTo>
                    <a:pt x="313006" y="238743"/>
                  </a:lnTo>
                  <a:lnTo>
                    <a:pt x="309091" y="230664"/>
                  </a:lnTo>
                  <a:close/>
                </a:path>
                <a:path w="738504" h="631189">
                  <a:moveTo>
                    <a:pt x="138467" y="261426"/>
                  </a:moveTo>
                  <a:lnTo>
                    <a:pt x="107696" y="261426"/>
                  </a:lnTo>
                  <a:lnTo>
                    <a:pt x="107696" y="599741"/>
                  </a:lnTo>
                  <a:lnTo>
                    <a:pt x="138468" y="599741"/>
                  </a:lnTo>
                  <a:lnTo>
                    <a:pt x="138467" y="261426"/>
                  </a:lnTo>
                  <a:close/>
                </a:path>
                <a:path w="738504" h="631189">
                  <a:moveTo>
                    <a:pt x="569258" y="370004"/>
                  </a:moveTo>
                  <a:lnTo>
                    <a:pt x="569258" y="599741"/>
                  </a:lnTo>
                  <a:lnTo>
                    <a:pt x="600034" y="599741"/>
                  </a:lnTo>
                  <a:lnTo>
                    <a:pt x="600034" y="380906"/>
                  </a:lnTo>
                  <a:lnTo>
                    <a:pt x="592123" y="378834"/>
                  </a:lnTo>
                  <a:lnTo>
                    <a:pt x="584351" y="376320"/>
                  </a:lnTo>
                  <a:lnTo>
                    <a:pt x="576727" y="373373"/>
                  </a:lnTo>
                  <a:lnTo>
                    <a:pt x="569258" y="370004"/>
                  </a:lnTo>
                  <a:close/>
                </a:path>
                <a:path w="738504" h="631189">
                  <a:moveTo>
                    <a:pt x="707750" y="361085"/>
                  </a:moveTo>
                  <a:lnTo>
                    <a:pt x="700446" y="365607"/>
                  </a:lnTo>
                  <a:lnTo>
                    <a:pt x="692869" y="369697"/>
                  </a:lnTo>
                  <a:lnTo>
                    <a:pt x="684914" y="373373"/>
                  </a:lnTo>
                  <a:lnTo>
                    <a:pt x="676974" y="376462"/>
                  </a:lnTo>
                  <a:lnTo>
                    <a:pt x="676974" y="599741"/>
                  </a:lnTo>
                  <a:lnTo>
                    <a:pt x="707750" y="599741"/>
                  </a:lnTo>
                  <a:lnTo>
                    <a:pt x="707750" y="361085"/>
                  </a:lnTo>
                  <a:close/>
                </a:path>
                <a:path w="738504" h="631189">
                  <a:moveTo>
                    <a:pt x="353865" y="322939"/>
                  </a:moveTo>
                  <a:lnTo>
                    <a:pt x="321715" y="328845"/>
                  </a:lnTo>
                  <a:lnTo>
                    <a:pt x="294863" y="345210"/>
                  </a:lnTo>
                  <a:lnTo>
                    <a:pt x="275346" y="369490"/>
                  </a:lnTo>
                  <a:lnTo>
                    <a:pt x="264649" y="399829"/>
                  </a:lnTo>
                  <a:lnTo>
                    <a:pt x="261550" y="399829"/>
                  </a:lnTo>
                  <a:lnTo>
                    <a:pt x="237592" y="404661"/>
                  </a:lnTo>
                  <a:lnTo>
                    <a:pt x="218031" y="417841"/>
                  </a:lnTo>
                  <a:lnTo>
                    <a:pt x="204845" y="437393"/>
                  </a:lnTo>
                  <a:lnTo>
                    <a:pt x="200011" y="461342"/>
                  </a:lnTo>
                  <a:lnTo>
                    <a:pt x="204845" y="485289"/>
                  </a:lnTo>
                  <a:lnTo>
                    <a:pt x="218031" y="504840"/>
                  </a:lnTo>
                  <a:lnTo>
                    <a:pt x="237592" y="518019"/>
                  </a:lnTo>
                  <a:lnTo>
                    <a:pt x="262155" y="522974"/>
                  </a:lnTo>
                  <a:lnTo>
                    <a:pt x="270050" y="522974"/>
                  </a:lnTo>
                  <a:lnTo>
                    <a:pt x="277034" y="516185"/>
                  </a:lnTo>
                  <a:lnTo>
                    <a:pt x="277156" y="507693"/>
                  </a:lnTo>
                  <a:lnTo>
                    <a:pt x="277273" y="499201"/>
                  </a:lnTo>
                  <a:lnTo>
                    <a:pt x="270486" y="492217"/>
                  </a:lnTo>
                  <a:lnTo>
                    <a:pt x="262235" y="492217"/>
                  </a:lnTo>
                  <a:lnTo>
                    <a:pt x="249018" y="489863"/>
                  </a:lnTo>
                  <a:lnTo>
                    <a:pt x="239300" y="483581"/>
                  </a:lnTo>
                  <a:lnTo>
                    <a:pt x="233015" y="473868"/>
                  </a:lnTo>
                  <a:lnTo>
                    <a:pt x="230782" y="461342"/>
                  </a:lnTo>
                  <a:lnTo>
                    <a:pt x="233015" y="448815"/>
                  </a:lnTo>
                  <a:lnTo>
                    <a:pt x="239300" y="439100"/>
                  </a:lnTo>
                  <a:lnTo>
                    <a:pt x="249018" y="432817"/>
                  </a:lnTo>
                  <a:lnTo>
                    <a:pt x="261550" y="430586"/>
                  </a:lnTo>
                  <a:lnTo>
                    <a:pt x="285429" y="430586"/>
                  </a:lnTo>
                  <a:lnTo>
                    <a:pt x="292321" y="423701"/>
                  </a:lnTo>
                  <a:lnTo>
                    <a:pt x="309960" y="371325"/>
                  </a:lnTo>
                  <a:lnTo>
                    <a:pt x="353865" y="353696"/>
                  </a:lnTo>
                  <a:lnTo>
                    <a:pt x="419703" y="353696"/>
                  </a:lnTo>
                  <a:lnTo>
                    <a:pt x="412880" y="345210"/>
                  </a:lnTo>
                  <a:lnTo>
                    <a:pt x="386022" y="328845"/>
                  </a:lnTo>
                  <a:lnTo>
                    <a:pt x="353865" y="322939"/>
                  </a:lnTo>
                  <a:close/>
                </a:path>
                <a:path w="738504" h="631189">
                  <a:moveTo>
                    <a:pt x="419703" y="353696"/>
                  </a:moveTo>
                  <a:lnTo>
                    <a:pt x="353865" y="353696"/>
                  </a:lnTo>
                  <a:lnTo>
                    <a:pt x="378258" y="358385"/>
                  </a:lnTo>
                  <a:lnTo>
                    <a:pt x="397776" y="371325"/>
                  </a:lnTo>
                  <a:lnTo>
                    <a:pt x="410728" y="390828"/>
                  </a:lnTo>
                  <a:lnTo>
                    <a:pt x="415421" y="415205"/>
                  </a:lnTo>
                  <a:lnTo>
                    <a:pt x="415421" y="423701"/>
                  </a:lnTo>
                  <a:lnTo>
                    <a:pt x="422313" y="430586"/>
                  </a:lnTo>
                  <a:lnTo>
                    <a:pt x="446197" y="430586"/>
                  </a:lnTo>
                  <a:lnTo>
                    <a:pt x="458723" y="432817"/>
                  </a:lnTo>
                  <a:lnTo>
                    <a:pt x="468429" y="439100"/>
                  </a:lnTo>
                  <a:lnTo>
                    <a:pt x="474702" y="448815"/>
                  </a:lnTo>
                  <a:lnTo>
                    <a:pt x="476930" y="461342"/>
                  </a:lnTo>
                  <a:lnTo>
                    <a:pt x="474702" y="473868"/>
                  </a:lnTo>
                  <a:lnTo>
                    <a:pt x="468429" y="483581"/>
                  </a:lnTo>
                  <a:lnTo>
                    <a:pt x="458723" y="489863"/>
                  </a:lnTo>
                  <a:lnTo>
                    <a:pt x="445512" y="492217"/>
                  </a:lnTo>
                  <a:lnTo>
                    <a:pt x="437449" y="492217"/>
                  </a:lnTo>
                  <a:lnTo>
                    <a:pt x="430678" y="498765"/>
                  </a:lnTo>
                  <a:lnTo>
                    <a:pt x="430585" y="507693"/>
                  </a:lnTo>
                  <a:lnTo>
                    <a:pt x="430461" y="515749"/>
                  </a:lnTo>
                  <a:lnTo>
                    <a:pt x="437494" y="522974"/>
                  </a:lnTo>
                  <a:lnTo>
                    <a:pt x="445593" y="522974"/>
                  </a:lnTo>
                  <a:lnTo>
                    <a:pt x="470134" y="518019"/>
                  </a:lnTo>
                  <a:lnTo>
                    <a:pt x="489686" y="504840"/>
                  </a:lnTo>
                  <a:lnTo>
                    <a:pt x="502870" y="485289"/>
                  </a:lnTo>
                  <a:lnTo>
                    <a:pt x="507706" y="461342"/>
                  </a:lnTo>
                  <a:lnTo>
                    <a:pt x="502870" y="437393"/>
                  </a:lnTo>
                  <a:lnTo>
                    <a:pt x="489686" y="417841"/>
                  </a:lnTo>
                  <a:lnTo>
                    <a:pt x="470134" y="404661"/>
                  </a:lnTo>
                  <a:lnTo>
                    <a:pt x="446197" y="399829"/>
                  </a:lnTo>
                  <a:lnTo>
                    <a:pt x="443102" y="399829"/>
                  </a:lnTo>
                  <a:lnTo>
                    <a:pt x="432584" y="370004"/>
                  </a:lnTo>
                  <a:lnTo>
                    <a:pt x="432475" y="369697"/>
                  </a:lnTo>
                  <a:lnTo>
                    <a:pt x="432402" y="369490"/>
                  </a:lnTo>
                  <a:lnTo>
                    <a:pt x="419703" y="353696"/>
                  </a:lnTo>
                  <a:close/>
                </a:path>
                <a:path w="738504" h="631189">
                  <a:moveTo>
                    <a:pt x="572652" y="295938"/>
                  </a:moveTo>
                  <a:lnTo>
                    <a:pt x="535430" y="295938"/>
                  </a:lnTo>
                  <a:lnTo>
                    <a:pt x="543422" y="308892"/>
                  </a:lnTo>
                  <a:lnTo>
                    <a:pt x="576886" y="339248"/>
                  </a:lnTo>
                  <a:lnTo>
                    <a:pt x="616359" y="352727"/>
                  </a:lnTo>
                  <a:lnTo>
                    <a:pt x="630810" y="353696"/>
                  </a:lnTo>
                  <a:lnTo>
                    <a:pt x="672645" y="345210"/>
                  </a:lnTo>
                  <a:lnTo>
                    <a:pt x="705628" y="322939"/>
                  </a:lnTo>
                  <a:lnTo>
                    <a:pt x="630810" y="322939"/>
                  </a:lnTo>
                  <a:lnTo>
                    <a:pt x="620449" y="322249"/>
                  </a:lnTo>
                  <a:lnTo>
                    <a:pt x="583302" y="306490"/>
                  </a:lnTo>
                  <a:lnTo>
                    <a:pt x="575284" y="299138"/>
                  </a:lnTo>
                  <a:lnTo>
                    <a:pt x="572652" y="295938"/>
                  </a:lnTo>
                  <a:close/>
                </a:path>
                <a:path w="738504" h="631189">
                  <a:moveTo>
                    <a:pt x="705749" y="169229"/>
                  </a:moveTo>
                  <a:lnTo>
                    <a:pt x="631244" y="169229"/>
                  </a:lnTo>
                  <a:lnTo>
                    <a:pt x="660817" y="175166"/>
                  </a:lnTo>
                  <a:lnTo>
                    <a:pt x="685328" y="191704"/>
                  </a:lnTo>
                  <a:lnTo>
                    <a:pt x="701723" y="216052"/>
                  </a:lnTo>
                  <a:lnTo>
                    <a:pt x="707750" y="246045"/>
                  </a:lnTo>
                  <a:lnTo>
                    <a:pt x="701754" y="275903"/>
                  </a:lnTo>
                  <a:lnTo>
                    <a:pt x="701723" y="276055"/>
                  </a:lnTo>
                  <a:lnTo>
                    <a:pt x="685267" y="300488"/>
                  </a:lnTo>
                  <a:lnTo>
                    <a:pt x="660694" y="317006"/>
                  </a:lnTo>
                  <a:lnTo>
                    <a:pt x="660405" y="317006"/>
                  </a:lnTo>
                  <a:lnTo>
                    <a:pt x="630810" y="322939"/>
                  </a:lnTo>
                  <a:lnTo>
                    <a:pt x="705628" y="322939"/>
                  </a:lnTo>
                  <a:lnTo>
                    <a:pt x="706878" y="322095"/>
                  </a:lnTo>
                  <a:lnTo>
                    <a:pt x="729995" y="287868"/>
                  </a:lnTo>
                  <a:lnTo>
                    <a:pt x="738376" y="246568"/>
                  </a:lnTo>
                  <a:lnTo>
                    <a:pt x="738482" y="246045"/>
                  </a:lnTo>
                  <a:lnTo>
                    <a:pt x="729995" y="204224"/>
                  </a:lnTo>
                  <a:lnTo>
                    <a:pt x="706878" y="169992"/>
                  </a:lnTo>
                  <a:lnTo>
                    <a:pt x="705749" y="169229"/>
                  </a:lnTo>
                  <a:close/>
                </a:path>
                <a:path w="738504" h="631189">
                  <a:moveTo>
                    <a:pt x="476929" y="0"/>
                  </a:moveTo>
                  <a:lnTo>
                    <a:pt x="428379" y="7855"/>
                  </a:lnTo>
                  <a:lnTo>
                    <a:pt x="386159" y="29717"/>
                  </a:lnTo>
                  <a:lnTo>
                    <a:pt x="352830" y="63027"/>
                  </a:lnTo>
                  <a:lnTo>
                    <a:pt x="330954" y="105228"/>
                  </a:lnTo>
                  <a:lnTo>
                    <a:pt x="323093" y="153762"/>
                  </a:lnTo>
                  <a:lnTo>
                    <a:pt x="330793" y="201303"/>
                  </a:lnTo>
                  <a:lnTo>
                    <a:pt x="330863" y="201736"/>
                  </a:lnTo>
                  <a:lnTo>
                    <a:pt x="352830" y="244508"/>
                  </a:lnTo>
                  <a:lnTo>
                    <a:pt x="386159" y="277829"/>
                  </a:lnTo>
                  <a:lnTo>
                    <a:pt x="428379" y="299699"/>
                  </a:lnTo>
                  <a:lnTo>
                    <a:pt x="476930" y="307559"/>
                  </a:lnTo>
                  <a:lnTo>
                    <a:pt x="492268" y="306791"/>
                  </a:lnTo>
                  <a:lnTo>
                    <a:pt x="507177" y="304544"/>
                  </a:lnTo>
                  <a:lnTo>
                    <a:pt x="521588" y="300899"/>
                  </a:lnTo>
                  <a:lnTo>
                    <a:pt x="535430" y="295938"/>
                  </a:lnTo>
                  <a:lnTo>
                    <a:pt x="572652" y="295938"/>
                  </a:lnTo>
                  <a:lnTo>
                    <a:pt x="568361" y="290721"/>
                  </a:lnTo>
                  <a:lnTo>
                    <a:pt x="562632" y="281381"/>
                  </a:lnTo>
                  <a:lnTo>
                    <a:pt x="568062" y="276806"/>
                  </a:lnTo>
                  <a:lnTo>
                    <a:pt x="476930" y="276806"/>
                  </a:lnTo>
                  <a:lnTo>
                    <a:pt x="428956" y="267163"/>
                  </a:lnTo>
                  <a:lnTo>
                    <a:pt x="389960" y="240914"/>
                  </a:lnTo>
                  <a:lnTo>
                    <a:pt x="363512" y="201736"/>
                  </a:lnTo>
                  <a:lnTo>
                    <a:pt x="353865" y="153762"/>
                  </a:lnTo>
                  <a:lnTo>
                    <a:pt x="363455" y="106095"/>
                  </a:lnTo>
                  <a:lnTo>
                    <a:pt x="363512" y="105812"/>
                  </a:lnTo>
                  <a:lnTo>
                    <a:pt x="389846" y="66723"/>
                  </a:lnTo>
                  <a:lnTo>
                    <a:pt x="428956" y="40403"/>
                  </a:lnTo>
                  <a:lnTo>
                    <a:pt x="476929" y="30761"/>
                  </a:lnTo>
                  <a:lnTo>
                    <a:pt x="567800" y="30761"/>
                  </a:lnTo>
                  <a:lnTo>
                    <a:pt x="563002" y="26392"/>
                  </a:lnTo>
                  <a:lnTo>
                    <a:pt x="522693" y="6951"/>
                  </a:lnTo>
                  <a:lnTo>
                    <a:pt x="476929" y="0"/>
                  </a:lnTo>
                  <a:close/>
                </a:path>
                <a:path w="738504" h="631189">
                  <a:moveTo>
                    <a:pt x="567800" y="30761"/>
                  </a:moveTo>
                  <a:lnTo>
                    <a:pt x="476929" y="30761"/>
                  </a:lnTo>
                  <a:lnTo>
                    <a:pt x="524927" y="40403"/>
                  </a:lnTo>
                  <a:lnTo>
                    <a:pt x="564048" y="66723"/>
                  </a:lnTo>
                  <a:lnTo>
                    <a:pt x="590386" y="105812"/>
                  </a:lnTo>
                  <a:lnTo>
                    <a:pt x="600034" y="153762"/>
                  </a:lnTo>
                  <a:lnTo>
                    <a:pt x="595620" y="186592"/>
                  </a:lnTo>
                  <a:lnTo>
                    <a:pt x="563841" y="240914"/>
                  </a:lnTo>
                  <a:lnTo>
                    <a:pt x="536651" y="260728"/>
                  </a:lnTo>
                  <a:lnTo>
                    <a:pt x="534645" y="261818"/>
                  </a:lnTo>
                  <a:lnTo>
                    <a:pt x="491849" y="275903"/>
                  </a:lnTo>
                  <a:lnTo>
                    <a:pt x="476930" y="276806"/>
                  </a:lnTo>
                  <a:lnTo>
                    <a:pt x="568062" y="276806"/>
                  </a:lnTo>
                  <a:lnTo>
                    <a:pt x="588131" y="259899"/>
                  </a:lnTo>
                  <a:lnTo>
                    <a:pt x="608452" y="233442"/>
                  </a:lnTo>
                  <a:lnTo>
                    <a:pt x="622701" y="202916"/>
                  </a:lnTo>
                  <a:lnTo>
                    <a:pt x="629817" y="169992"/>
                  </a:lnTo>
                  <a:lnTo>
                    <a:pt x="629897" y="169621"/>
                  </a:lnTo>
                  <a:lnTo>
                    <a:pt x="629981" y="169229"/>
                  </a:lnTo>
                  <a:lnTo>
                    <a:pt x="705749" y="169229"/>
                  </a:lnTo>
                  <a:lnTo>
                    <a:pt x="672644" y="146871"/>
                  </a:lnTo>
                  <a:lnTo>
                    <a:pt x="631239" y="138468"/>
                  </a:lnTo>
                  <a:lnTo>
                    <a:pt x="630025" y="138468"/>
                  </a:lnTo>
                  <a:lnTo>
                    <a:pt x="618786" y="94269"/>
                  </a:lnTo>
                  <a:lnTo>
                    <a:pt x="595739" y="56204"/>
                  </a:lnTo>
                  <a:lnTo>
                    <a:pt x="567800" y="30761"/>
                  </a:lnTo>
                  <a:close/>
                </a:path>
                <a:path w="738504" h="631189">
                  <a:moveTo>
                    <a:pt x="452956" y="175166"/>
                  </a:moveTo>
                  <a:lnTo>
                    <a:pt x="426757" y="175166"/>
                  </a:lnTo>
                  <a:lnTo>
                    <a:pt x="428950" y="188039"/>
                  </a:lnTo>
                  <a:lnTo>
                    <a:pt x="436765" y="201303"/>
                  </a:lnTo>
                  <a:lnTo>
                    <a:pt x="451551" y="211667"/>
                  </a:lnTo>
                  <a:lnTo>
                    <a:pt x="474663" y="215850"/>
                  </a:lnTo>
                  <a:lnTo>
                    <a:pt x="496971" y="211017"/>
                  </a:lnTo>
                  <a:lnTo>
                    <a:pt x="511792" y="199108"/>
                  </a:lnTo>
                  <a:lnTo>
                    <a:pt x="514329" y="194457"/>
                  </a:lnTo>
                  <a:lnTo>
                    <a:pt x="474140" y="194457"/>
                  </a:lnTo>
                  <a:lnTo>
                    <a:pt x="464037" y="192268"/>
                  </a:lnTo>
                  <a:lnTo>
                    <a:pt x="457662" y="187012"/>
                  </a:lnTo>
                  <a:lnTo>
                    <a:pt x="454229" y="180652"/>
                  </a:lnTo>
                  <a:lnTo>
                    <a:pt x="452956" y="175166"/>
                  </a:lnTo>
                  <a:close/>
                </a:path>
                <a:path w="738504" h="631189">
                  <a:moveTo>
                    <a:pt x="516252" y="145527"/>
                  </a:moveTo>
                  <a:lnTo>
                    <a:pt x="474140" y="145527"/>
                  </a:lnTo>
                  <a:lnTo>
                    <a:pt x="479367" y="146130"/>
                  </a:lnTo>
                  <a:lnTo>
                    <a:pt x="486830" y="149143"/>
                  </a:lnTo>
                  <a:lnTo>
                    <a:pt x="493517" y="156372"/>
                  </a:lnTo>
                  <a:lnTo>
                    <a:pt x="496329" y="169229"/>
                  </a:lnTo>
                  <a:lnTo>
                    <a:pt x="496363" y="169992"/>
                  </a:lnTo>
                  <a:lnTo>
                    <a:pt x="495399" y="176884"/>
                  </a:lnTo>
                  <a:lnTo>
                    <a:pt x="491849" y="185046"/>
                  </a:lnTo>
                  <a:lnTo>
                    <a:pt x="485013" y="191704"/>
                  </a:lnTo>
                  <a:lnTo>
                    <a:pt x="474140" y="194457"/>
                  </a:lnTo>
                  <a:lnTo>
                    <a:pt x="514329" y="194457"/>
                  </a:lnTo>
                  <a:lnTo>
                    <a:pt x="520026" y="184013"/>
                  </a:lnTo>
                  <a:lnTo>
                    <a:pt x="522505" y="169992"/>
                  </a:lnTo>
                  <a:lnTo>
                    <a:pt x="522523" y="169229"/>
                  </a:lnTo>
                  <a:lnTo>
                    <a:pt x="521286" y="159030"/>
                  </a:lnTo>
                  <a:lnTo>
                    <a:pt x="516252" y="145527"/>
                  </a:lnTo>
                  <a:close/>
                </a:path>
                <a:path w="738504" h="631189">
                  <a:moveTo>
                    <a:pt x="515552" y="84571"/>
                  </a:moveTo>
                  <a:lnTo>
                    <a:pt x="443538" y="84571"/>
                  </a:lnTo>
                  <a:lnTo>
                    <a:pt x="430853" y="155809"/>
                  </a:lnTo>
                  <a:lnTo>
                    <a:pt x="454392" y="155809"/>
                  </a:lnTo>
                  <a:lnTo>
                    <a:pt x="457008" y="152237"/>
                  </a:lnTo>
                  <a:lnTo>
                    <a:pt x="462457" y="145527"/>
                  </a:lnTo>
                  <a:lnTo>
                    <a:pt x="516252" y="145527"/>
                  </a:lnTo>
                  <a:lnTo>
                    <a:pt x="515830" y="144394"/>
                  </a:lnTo>
                  <a:lnTo>
                    <a:pt x="507823" y="135767"/>
                  </a:lnTo>
                  <a:lnTo>
                    <a:pt x="457531" y="135767"/>
                  </a:lnTo>
                  <a:lnTo>
                    <a:pt x="457182" y="135418"/>
                  </a:lnTo>
                  <a:lnTo>
                    <a:pt x="462326" y="106095"/>
                  </a:lnTo>
                  <a:lnTo>
                    <a:pt x="515552" y="106095"/>
                  </a:lnTo>
                  <a:lnTo>
                    <a:pt x="515552" y="84571"/>
                  </a:lnTo>
                  <a:close/>
                </a:path>
                <a:path w="738504" h="631189">
                  <a:moveTo>
                    <a:pt x="482771" y="125833"/>
                  </a:moveTo>
                  <a:lnTo>
                    <a:pt x="473077" y="126882"/>
                  </a:lnTo>
                  <a:lnTo>
                    <a:pt x="465933" y="129460"/>
                  </a:lnTo>
                  <a:lnTo>
                    <a:pt x="460898" y="132707"/>
                  </a:lnTo>
                  <a:lnTo>
                    <a:pt x="457531" y="135767"/>
                  </a:lnTo>
                  <a:lnTo>
                    <a:pt x="507823" y="135767"/>
                  </a:lnTo>
                  <a:lnTo>
                    <a:pt x="503794" y="131425"/>
                  </a:lnTo>
                  <a:lnTo>
                    <a:pt x="482771" y="125833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773974" y="1908099"/>
              <a:ext cx="738505" cy="631190"/>
            </a:xfrm>
            <a:custGeom>
              <a:avLst/>
              <a:gdLst/>
              <a:ahLst/>
              <a:cxnLst/>
              <a:rect l="l" t="t" r="r" b="b"/>
              <a:pathLst>
                <a:path w="738504" h="631189">
                  <a:moveTo>
                    <a:pt x="125516" y="630498"/>
                  </a:moveTo>
                  <a:lnTo>
                    <a:pt x="120499" y="630498"/>
                  </a:lnTo>
                  <a:lnTo>
                    <a:pt x="122160" y="630773"/>
                  </a:lnTo>
                  <a:lnTo>
                    <a:pt x="123855" y="630773"/>
                  </a:lnTo>
                  <a:lnTo>
                    <a:pt x="125516" y="630498"/>
                  </a:lnTo>
                  <a:close/>
                </a:path>
                <a:path w="738504" h="631189">
                  <a:moveTo>
                    <a:pt x="587087" y="630498"/>
                  </a:moveTo>
                  <a:lnTo>
                    <a:pt x="582074" y="630498"/>
                  </a:lnTo>
                  <a:lnTo>
                    <a:pt x="583730" y="630773"/>
                  </a:lnTo>
                  <a:lnTo>
                    <a:pt x="585431" y="630773"/>
                  </a:lnTo>
                  <a:lnTo>
                    <a:pt x="587087" y="630498"/>
                  </a:lnTo>
                  <a:close/>
                </a:path>
                <a:path w="738504" h="631189">
                  <a:moveTo>
                    <a:pt x="309091" y="230664"/>
                  </a:moveTo>
                  <a:lnTo>
                    <a:pt x="6889" y="230664"/>
                  </a:lnTo>
                  <a:lnTo>
                    <a:pt x="0" y="237549"/>
                  </a:lnTo>
                  <a:lnTo>
                    <a:pt x="0" y="623614"/>
                  </a:lnTo>
                  <a:lnTo>
                    <a:pt x="6889" y="630498"/>
                  </a:lnTo>
                  <a:lnTo>
                    <a:pt x="700863" y="630498"/>
                  </a:lnTo>
                  <a:lnTo>
                    <a:pt x="707750" y="623614"/>
                  </a:lnTo>
                  <a:lnTo>
                    <a:pt x="707750" y="599741"/>
                  </a:lnTo>
                  <a:lnTo>
                    <a:pt x="30769" y="599741"/>
                  </a:lnTo>
                  <a:lnTo>
                    <a:pt x="30769" y="261426"/>
                  </a:lnTo>
                  <a:lnTo>
                    <a:pt x="327090" y="261426"/>
                  </a:lnTo>
                  <a:lnTo>
                    <a:pt x="322050" y="254131"/>
                  </a:lnTo>
                  <a:lnTo>
                    <a:pt x="317340" y="246568"/>
                  </a:lnTo>
                  <a:lnTo>
                    <a:pt x="313006" y="238743"/>
                  </a:lnTo>
                  <a:lnTo>
                    <a:pt x="309091" y="230664"/>
                  </a:lnTo>
                  <a:close/>
                </a:path>
                <a:path w="738504" h="631189">
                  <a:moveTo>
                    <a:pt x="138467" y="261426"/>
                  </a:moveTo>
                  <a:lnTo>
                    <a:pt x="107696" y="261426"/>
                  </a:lnTo>
                  <a:lnTo>
                    <a:pt x="107696" y="599741"/>
                  </a:lnTo>
                  <a:lnTo>
                    <a:pt x="138468" y="599741"/>
                  </a:lnTo>
                  <a:lnTo>
                    <a:pt x="138467" y="261426"/>
                  </a:lnTo>
                  <a:close/>
                </a:path>
                <a:path w="738504" h="631189">
                  <a:moveTo>
                    <a:pt x="569258" y="370004"/>
                  </a:moveTo>
                  <a:lnTo>
                    <a:pt x="569258" y="599741"/>
                  </a:lnTo>
                  <a:lnTo>
                    <a:pt x="600034" y="599741"/>
                  </a:lnTo>
                  <a:lnTo>
                    <a:pt x="600034" y="380906"/>
                  </a:lnTo>
                  <a:lnTo>
                    <a:pt x="592123" y="378834"/>
                  </a:lnTo>
                  <a:lnTo>
                    <a:pt x="584351" y="376320"/>
                  </a:lnTo>
                  <a:lnTo>
                    <a:pt x="576727" y="373373"/>
                  </a:lnTo>
                  <a:lnTo>
                    <a:pt x="569258" y="370004"/>
                  </a:lnTo>
                  <a:close/>
                </a:path>
                <a:path w="738504" h="631189">
                  <a:moveTo>
                    <a:pt x="707750" y="361085"/>
                  </a:moveTo>
                  <a:lnTo>
                    <a:pt x="700446" y="365607"/>
                  </a:lnTo>
                  <a:lnTo>
                    <a:pt x="692869" y="369697"/>
                  </a:lnTo>
                  <a:lnTo>
                    <a:pt x="684914" y="373373"/>
                  </a:lnTo>
                  <a:lnTo>
                    <a:pt x="676974" y="376462"/>
                  </a:lnTo>
                  <a:lnTo>
                    <a:pt x="676974" y="599741"/>
                  </a:lnTo>
                  <a:lnTo>
                    <a:pt x="707750" y="599741"/>
                  </a:lnTo>
                  <a:lnTo>
                    <a:pt x="707750" y="361085"/>
                  </a:lnTo>
                  <a:close/>
                </a:path>
                <a:path w="738504" h="631189">
                  <a:moveTo>
                    <a:pt x="353865" y="322939"/>
                  </a:moveTo>
                  <a:lnTo>
                    <a:pt x="321715" y="328845"/>
                  </a:lnTo>
                  <a:lnTo>
                    <a:pt x="294863" y="345210"/>
                  </a:lnTo>
                  <a:lnTo>
                    <a:pt x="275346" y="369490"/>
                  </a:lnTo>
                  <a:lnTo>
                    <a:pt x="264649" y="399829"/>
                  </a:lnTo>
                  <a:lnTo>
                    <a:pt x="261550" y="399829"/>
                  </a:lnTo>
                  <a:lnTo>
                    <a:pt x="237592" y="404661"/>
                  </a:lnTo>
                  <a:lnTo>
                    <a:pt x="218031" y="417841"/>
                  </a:lnTo>
                  <a:lnTo>
                    <a:pt x="204845" y="437393"/>
                  </a:lnTo>
                  <a:lnTo>
                    <a:pt x="200011" y="461342"/>
                  </a:lnTo>
                  <a:lnTo>
                    <a:pt x="204845" y="485289"/>
                  </a:lnTo>
                  <a:lnTo>
                    <a:pt x="218031" y="504840"/>
                  </a:lnTo>
                  <a:lnTo>
                    <a:pt x="237592" y="518019"/>
                  </a:lnTo>
                  <a:lnTo>
                    <a:pt x="262155" y="522974"/>
                  </a:lnTo>
                  <a:lnTo>
                    <a:pt x="270050" y="522974"/>
                  </a:lnTo>
                  <a:lnTo>
                    <a:pt x="277034" y="516185"/>
                  </a:lnTo>
                  <a:lnTo>
                    <a:pt x="277156" y="507693"/>
                  </a:lnTo>
                  <a:lnTo>
                    <a:pt x="277273" y="499201"/>
                  </a:lnTo>
                  <a:lnTo>
                    <a:pt x="270486" y="492217"/>
                  </a:lnTo>
                  <a:lnTo>
                    <a:pt x="262235" y="492217"/>
                  </a:lnTo>
                  <a:lnTo>
                    <a:pt x="249018" y="489863"/>
                  </a:lnTo>
                  <a:lnTo>
                    <a:pt x="239300" y="483581"/>
                  </a:lnTo>
                  <a:lnTo>
                    <a:pt x="233015" y="473868"/>
                  </a:lnTo>
                  <a:lnTo>
                    <a:pt x="230782" y="461342"/>
                  </a:lnTo>
                  <a:lnTo>
                    <a:pt x="233015" y="448815"/>
                  </a:lnTo>
                  <a:lnTo>
                    <a:pt x="239300" y="439100"/>
                  </a:lnTo>
                  <a:lnTo>
                    <a:pt x="249018" y="432817"/>
                  </a:lnTo>
                  <a:lnTo>
                    <a:pt x="261550" y="430586"/>
                  </a:lnTo>
                  <a:lnTo>
                    <a:pt x="285429" y="430586"/>
                  </a:lnTo>
                  <a:lnTo>
                    <a:pt x="292321" y="423701"/>
                  </a:lnTo>
                  <a:lnTo>
                    <a:pt x="309960" y="371325"/>
                  </a:lnTo>
                  <a:lnTo>
                    <a:pt x="353865" y="353696"/>
                  </a:lnTo>
                  <a:lnTo>
                    <a:pt x="419703" y="353696"/>
                  </a:lnTo>
                  <a:lnTo>
                    <a:pt x="412880" y="345210"/>
                  </a:lnTo>
                  <a:lnTo>
                    <a:pt x="386022" y="328845"/>
                  </a:lnTo>
                  <a:lnTo>
                    <a:pt x="353865" y="322939"/>
                  </a:lnTo>
                  <a:close/>
                </a:path>
                <a:path w="738504" h="631189">
                  <a:moveTo>
                    <a:pt x="419703" y="353696"/>
                  </a:moveTo>
                  <a:lnTo>
                    <a:pt x="353865" y="353696"/>
                  </a:lnTo>
                  <a:lnTo>
                    <a:pt x="378258" y="358385"/>
                  </a:lnTo>
                  <a:lnTo>
                    <a:pt x="397776" y="371325"/>
                  </a:lnTo>
                  <a:lnTo>
                    <a:pt x="410728" y="390828"/>
                  </a:lnTo>
                  <a:lnTo>
                    <a:pt x="415421" y="415205"/>
                  </a:lnTo>
                  <a:lnTo>
                    <a:pt x="415421" y="423701"/>
                  </a:lnTo>
                  <a:lnTo>
                    <a:pt x="422313" y="430586"/>
                  </a:lnTo>
                  <a:lnTo>
                    <a:pt x="446197" y="430586"/>
                  </a:lnTo>
                  <a:lnTo>
                    <a:pt x="458723" y="432817"/>
                  </a:lnTo>
                  <a:lnTo>
                    <a:pt x="468429" y="439100"/>
                  </a:lnTo>
                  <a:lnTo>
                    <a:pt x="474702" y="448815"/>
                  </a:lnTo>
                  <a:lnTo>
                    <a:pt x="476930" y="461342"/>
                  </a:lnTo>
                  <a:lnTo>
                    <a:pt x="474702" y="473868"/>
                  </a:lnTo>
                  <a:lnTo>
                    <a:pt x="468429" y="483581"/>
                  </a:lnTo>
                  <a:lnTo>
                    <a:pt x="458723" y="489863"/>
                  </a:lnTo>
                  <a:lnTo>
                    <a:pt x="445512" y="492217"/>
                  </a:lnTo>
                  <a:lnTo>
                    <a:pt x="437449" y="492217"/>
                  </a:lnTo>
                  <a:lnTo>
                    <a:pt x="430678" y="498765"/>
                  </a:lnTo>
                  <a:lnTo>
                    <a:pt x="430585" y="507693"/>
                  </a:lnTo>
                  <a:lnTo>
                    <a:pt x="430461" y="515749"/>
                  </a:lnTo>
                  <a:lnTo>
                    <a:pt x="437494" y="522974"/>
                  </a:lnTo>
                  <a:lnTo>
                    <a:pt x="445593" y="522974"/>
                  </a:lnTo>
                  <a:lnTo>
                    <a:pt x="470134" y="518019"/>
                  </a:lnTo>
                  <a:lnTo>
                    <a:pt x="489686" y="504840"/>
                  </a:lnTo>
                  <a:lnTo>
                    <a:pt x="502870" y="485289"/>
                  </a:lnTo>
                  <a:lnTo>
                    <a:pt x="507706" y="461342"/>
                  </a:lnTo>
                  <a:lnTo>
                    <a:pt x="502870" y="437393"/>
                  </a:lnTo>
                  <a:lnTo>
                    <a:pt x="489686" y="417841"/>
                  </a:lnTo>
                  <a:lnTo>
                    <a:pt x="470134" y="404661"/>
                  </a:lnTo>
                  <a:lnTo>
                    <a:pt x="446197" y="399829"/>
                  </a:lnTo>
                  <a:lnTo>
                    <a:pt x="443102" y="399829"/>
                  </a:lnTo>
                  <a:lnTo>
                    <a:pt x="432584" y="370004"/>
                  </a:lnTo>
                  <a:lnTo>
                    <a:pt x="432475" y="369697"/>
                  </a:lnTo>
                  <a:lnTo>
                    <a:pt x="432402" y="369490"/>
                  </a:lnTo>
                  <a:lnTo>
                    <a:pt x="419703" y="353696"/>
                  </a:lnTo>
                  <a:close/>
                </a:path>
                <a:path w="738504" h="631189">
                  <a:moveTo>
                    <a:pt x="572652" y="295938"/>
                  </a:moveTo>
                  <a:lnTo>
                    <a:pt x="535430" y="295938"/>
                  </a:lnTo>
                  <a:lnTo>
                    <a:pt x="543422" y="308892"/>
                  </a:lnTo>
                  <a:lnTo>
                    <a:pt x="576886" y="339248"/>
                  </a:lnTo>
                  <a:lnTo>
                    <a:pt x="616359" y="352727"/>
                  </a:lnTo>
                  <a:lnTo>
                    <a:pt x="630810" y="353696"/>
                  </a:lnTo>
                  <a:lnTo>
                    <a:pt x="672645" y="345210"/>
                  </a:lnTo>
                  <a:lnTo>
                    <a:pt x="705628" y="322939"/>
                  </a:lnTo>
                  <a:lnTo>
                    <a:pt x="630810" y="322939"/>
                  </a:lnTo>
                  <a:lnTo>
                    <a:pt x="620449" y="322249"/>
                  </a:lnTo>
                  <a:lnTo>
                    <a:pt x="583302" y="306490"/>
                  </a:lnTo>
                  <a:lnTo>
                    <a:pt x="575284" y="299138"/>
                  </a:lnTo>
                  <a:lnTo>
                    <a:pt x="572652" y="295938"/>
                  </a:lnTo>
                  <a:close/>
                </a:path>
                <a:path w="738504" h="631189">
                  <a:moveTo>
                    <a:pt x="705749" y="169229"/>
                  </a:moveTo>
                  <a:lnTo>
                    <a:pt x="631244" y="169229"/>
                  </a:lnTo>
                  <a:lnTo>
                    <a:pt x="660817" y="175166"/>
                  </a:lnTo>
                  <a:lnTo>
                    <a:pt x="685328" y="191704"/>
                  </a:lnTo>
                  <a:lnTo>
                    <a:pt x="701723" y="216052"/>
                  </a:lnTo>
                  <a:lnTo>
                    <a:pt x="707750" y="246045"/>
                  </a:lnTo>
                  <a:lnTo>
                    <a:pt x="701754" y="275903"/>
                  </a:lnTo>
                  <a:lnTo>
                    <a:pt x="701723" y="276055"/>
                  </a:lnTo>
                  <a:lnTo>
                    <a:pt x="685267" y="300488"/>
                  </a:lnTo>
                  <a:lnTo>
                    <a:pt x="660694" y="317006"/>
                  </a:lnTo>
                  <a:lnTo>
                    <a:pt x="660405" y="317006"/>
                  </a:lnTo>
                  <a:lnTo>
                    <a:pt x="630810" y="322939"/>
                  </a:lnTo>
                  <a:lnTo>
                    <a:pt x="705628" y="322939"/>
                  </a:lnTo>
                  <a:lnTo>
                    <a:pt x="706878" y="322095"/>
                  </a:lnTo>
                  <a:lnTo>
                    <a:pt x="729995" y="287868"/>
                  </a:lnTo>
                  <a:lnTo>
                    <a:pt x="738376" y="246568"/>
                  </a:lnTo>
                  <a:lnTo>
                    <a:pt x="738482" y="246045"/>
                  </a:lnTo>
                  <a:lnTo>
                    <a:pt x="729995" y="204224"/>
                  </a:lnTo>
                  <a:lnTo>
                    <a:pt x="706878" y="169992"/>
                  </a:lnTo>
                  <a:lnTo>
                    <a:pt x="705749" y="169229"/>
                  </a:lnTo>
                  <a:close/>
                </a:path>
                <a:path w="738504" h="631189">
                  <a:moveTo>
                    <a:pt x="476929" y="0"/>
                  </a:moveTo>
                  <a:lnTo>
                    <a:pt x="428379" y="7855"/>
                  </a:lnTo>
                  <a:lnTo>
                    <a:pt x="386159" y="29717"/>
                  </a:lnTo>
                  <a:lnTo>
                    <a:pt x="352830" y="63027"/>
                  </a:lnTo>
                  <a:lnTo>
                    <a:pt x="330954" y="105228"/>
                  </a:lnTo>
                  <a:lnTo>
                    <a:pt x="323093" y="153762"/>
                  </a:lnTo>
                  <a:lnTo>
                    <a:pt x="330793" y="201303"/>
                  </a:lnTo>
                  <a:lnTo>
                    <a:pt x="330863" y="201736"/>
                  </a:lnTo>
                  <a:lnTo>
                    <a:pt x="352830" y="244508"/>
                  </a:lnTo>
                  <a:lnTo>
                    <a:pt x="386159" y="277829"/>
                  </a:lnTo>
                  <a:lnTo>
                    <a:pt x="428379" y="299699"/>
                  </a:lnTo>
                  <a:lnTo>
                    <a:pt x="476930" y="307559"/>
                  </a:lnTo>
                  <a:lnTo>
                    <a:pt x="492268" y="306791"/>
                  </a:lnTo>
                  <a:lnTo>
                    <a:pt x="507177" y="304544"/>
                  </a:lnTo>
                  <a:lnTo>
                    <a:pt x="521588" y="300899"/>
                  </a:lnTo>
                  <a:lnTo>
                    <a:pt x="535430" y="295938"/>
                  </a:lnTo>
                  <a:lnTo>
                    <a:pt x="572652" y="295938"/>
                  </a:lnTo>
                  <a:lnTo>
                    <a:pt x="568361" y="290721"/>
                  </a:lnTo>
                  <a:lnTo>
                    <a:pt x="562632" y="281381"/>
                  </a:lnTo>
                  <a:lnTo>
                    <a:pt x="568062" y="276806"/>
                  </a:lnTo>
                  <a:lnTo>
                    <a:pt x="476930" y="276806"/>
                  </a:lnTo>
                  <a:lnTo>
                    <a:pt x="428956" y="267163"/>
                  </a:lnTo>
                  <a:lnTo>
                    <a:pt x="389960" y="240914"/>
                  </a:lnTo>
                  <a:lnTo>
                    <a:pt x="363512" y="201736"/>
                  </a:lnTo>
                  <a:lnTo>
                    <a:pt x="353865" y="153762"/>
                  </a:lnTo>
                  <a:lnTo>
                    <a:pt x="363455" y="106095"/>
                  </a:lnTo>
                  <a:lnTo>
                    <a:pt x="363512" y="105812"/>
                  </a:lnTo>
                  <a:lnTo>
                    <a:pt x="389846" y="66723"/>
                  </a:lnTo>
                  <a:lnTo>
                    <a:pt x="428956" y="40403"/>
                  </a:lnTo>
                  <a:lnTo>
                    <a:pt x="476929" y="30761"/>
                  </a:lnTo>
                  <a:lnTo>
                    <a:pt x="567800" y="30761"/>
                  </a:lnTo>
                  <a:lnTo>
                    <a:pt x="563002" y="26392"/>
                  </a:lnTo>
                  <a:lnTo>
                    <a:pt x="522693" y="6951"/>
                  </a:lnTo>
                  <a:lnTo>
                    <a:pt x="476929" y="0"/>
                  </a:lnTo>
                  <a:close/>
                </a:path>
                <a:path w="738504" h="631189">
                  <a:moveTo>
                    <a:pt x="567800" y="30761"/>
                  </a:moveTo>
                  <a:lnTo>
                    <a:pt x="476929" y="30761"/>
                  </a:lnTo>
                  <a:lnTo>
                    <a:pt x="524927" y="40403"/>
                  </a:lnTo>
                  <a:lnTo>
                    <a:pt x="564048" y="66723"/>
                  </a:lnTo>
                  <a:lnTo>
                    <a:pt x="590386" y="105812"/>
                  </a:lnTo>
                  <a:lnTo>
                    <a:pt x="600034" y="153762"/>
                  </a:lnTo>
                  <a:lnTo>
                    <a:pt x="595620" y="186592"/>
                  </a:lnTo>
                  <a:lnTo>
                    <a:pt x="563841" y="240914"/>
                  </a:lnTo>
                  <a:lnTo>
                    <a:pt x="536651" y="260728"/>
                  </a:lnTo>
                  <a:lnTo>
                    <a:pt x="534645" y="261818"/>
                  </a:lnTo>
                  <a:lnTo>
                    <a:pt x="491849" y="275903"/>
                  </a:lnTo>
                  <a:lnTo>
                    <a:pt x="476930" y="276806"/>
                  </a:lnTo>
                  <a:lnTo>
                    <a:pt x="568062" y="276806"/>
                  </a:lnTo>
                  <a:lnTo>
                    <a:pt x="588131" y="259899"/>
                  </a:lnTo>
                  <a:lnTo>
                    <a:pt x="608452" y="233442"/>
                  </a:lnTo>
                  <a:lnTo>
                    <a:pt x="622701" y="202916"/>
                  </a:lnTo>
                  <a:lnTo>
                    <a:pt x="629817" y="169992"/>
                  </a:lnTo>
                  <a:lnTo>
                    <a:pt x="629897" y="169621"/>
                  </a:lnTo>
                  <a:lnTo>
                    <a:pt x="629981" y="169229"/>
                  </a:lnTo>
                  <a:lnTo>
                    <a:pt x="705749" y="169229"/>
                  </a:lnTo>
                  <a:lnTo>
                    <a:pt x="672644" y="146871"/>
                  </a:lnTo>
                  <a:lnTo>
                    <a:pt x="631239" y="138468"/>
                  </a:lnTo>
                  <a:lnTo>
                    <a:pt x="630025" y="138468"/>
                  </a:lnTo>
                  <a:lnTo>
                    <a:pt x="618786" y="94269"/>
                  </a:lnTo>
                  <a:lnTo>
                    <a:pt x="595739" y="56204"/>
                  </a:lnTo>
                  <a:lnTo>
                    <a:pt x="567800" y="30761"/>
                  </a:lnTo>
                  <a:close/>
                </a:path>
                <a:path w="738504" h="631189">
                  <a:moveTo>
                    <a:pt x="452956" y="175166"/>
                  </a:moveTo>
                  <a:lnTo>
                    <a:pt x="426757" y="175166"/>
                  </a:lnTo>
                  <a:lnTo>
                    <a:pt x="428950" y="188039"/>
                  </a:lnTo>
                  <a:lnTo>
                    <a:pt x="436765" y="201303"/>
                  </a:lnTo>
                  <a:lnTo>
                    <a:pt x="451551" y="211667"/>
                  </a:lnTo>
                  <a:lnTo>
                    <a:pt x="474663" y="215850"/>
                  </a:lnTo>
                  <a:lnTo>
                    <a:pt x="496971" y="211017"/>
                  </a:lnTo>
                  <a:lnTo>
                    <a:pt x="511792" y="199108"/>
                  </a:lnTo>
                  <a:lnTo>
                    <a:pt x="514329" y="194457"/>
                  </a:lnTo>
                  <a:lnTo>
                    <a:pt x="474140" y="194457"/>
                  </a:lnTo>
                  <a:lnTo>
                    <a:pt x="464037" y="192268"/>
                  </a:lnTo>
                  <a:lnTo>
                    <a:pt x="457662" y="187012"/>
                  </a:lnTo>
                  <a:lnTo>
                    <a:pt x="454229" y="180652"/>
                  </a:lnTo>
                  <a:lnTo>
                    <a:pt x="452956" y="175166"/>
                  </a:lnTo>
                  <a:close/>
                </a:path>
                <a:path w="738504" h="631189">
                  <a:moveTo>
                    <a:pt x="516252" y="145527"/>
                  </a:moveTo>
                  <a:lnTo>
                    <a:pt x="474140" y="145527"/>
                  </a:lnTo>
                  <a:lnTo>
                    <a:pt x="479367" y="146130"/>
                  </a:lnTo>
                  <a:lnTo>
                    <a:pt x="486830" y="149143"/>
                  </a:lnTo>
                  <a:lnTo>
                    <a:pt x="493517" y="156372"/>
                  </a:lnTo>
                  <a:lnTo>
                    <a:pt x="496329" y="169229"/>
                  </a:lnTo>
                  <a:lnTo>
                    <a:pt x="496363" y="169992"/>
                  </a:lnTo>
                  <a:lnTo>
                    <a:pt x="495399" y="176884"/>
                  </a:lnTo>
                  <a:lnTo>
                    <a:pt x="491849" y="185046"/>
                  </a:lnTo>
                  <a:lnTo>
                    <a:pt x="485013" y="191704"/>
                  </a:lnTo>
                  <a:lnTo>
                    <a:pt x="474140" y="194457"/>
                  </a:lnTo>
                  <a:lnTo>
                    <a:pt x="514329" y="194457"/>
                  </a:lnTo>
                  <a:lnTo>
                    <a:pt x="520026" y="184013"/>
                  </a:lnTo>
                  <a:lnTo>
                    <a:pt x="522505" y="169992"/>
                  </a:lnTo>
                  <a:lnTo>
                    <a:pt x="522523" y="169229"/>
                  </a:lnTo>
                  <a:lnTo>
                    <a:pt x="521286" y="159030"/>
                  </a:lnTo>
                  <a:lnTo>
                    <a:pt x="516252" y="145527"/>
                  </a:lnTo>
                  <a:close/>
                </a:path>
                <a:path w="738504" h="631189">
                  <a:moveTo>
                    <a:pt x="515552" y="84571"/>
                  </a:moveTo>
                  <a:lnTo>
                    <a:pt x="443538" y="84571"/>
                  </a:lnTo>
                  <a:lnTo>
                    <a:pt x="430853" y="155809"/>
                  </a:lnTo>
                  <a:lnTo>
                    <a:pt x="454392" y="155809"/>
                  </a:lnTo>
                  <a:lnTo>
                    <a:pt x="457008" y="152237"/>
                  </a:lnTo>
                  <a:lnTo>
                    <a:pt x="462457" y="145527"/>
                  </a:lnTo>
                  <a:lnTo>
                    <a:pt x="516252" y="145527"/>
                  </a:lnTo>
                  <a:lnTo>
                    <a:pt x="515830" y="144394"/>
                  </a:lnTo>
                  <a:lnTo>
                    <a:pt x="507823" y="135767"/>
                  </a:lnTo>
                  <a:lnTo>
                    <a:pt x="457531" y="135767"/>
                  </a:lnTo>
                  <a:lnTo>
                    <a:pt x="457182" y="135418"/>
                  </a:lnTo>
                  <a:lnTo>
                    <a:pt x="462326" y="106095"/>
                  </a:lnTo>
                  <a:lnTo>
                    <a:pt x="515552" y="106095"/>
                  </a:lnTo>
                  <a:lnTo>
                    <a:pt x="515552" y="84571"/>
                  </a:lnTo>
                  <a:close/>
                </a:path>
                <a:path w="738504" h="631189">
                  <a:moveTo>
                    <a:pt x="482771" y="125833"/>
                  </a:moveTo>
                  <a:lnTo>
                    <a:pt x="473077" y="126882"/>
                  </a:lnTo>
                  <a:lnTo>
                    <a:pt x="465933" y="129460"/>
                  </a:lnTo>
                  <a:lnTo>
                    <a:pt x="460898" y="132707"/>
                  </a:lnTo>
                  <a:lnTo>
                    <a:pt x="457531" y="135767"/>
                  </a:lnTo>
                  <a:lnTo>
                    <a:pt x="507823" y="135767"/>
                  </a:lnTo>
                  <a:lnTo>
                    <a:pt x="503794" y="131425"/>
                  </a:lnTo>
                  <a:lnTo>
                    <a:pt x="482771" y="125833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9" name="object 3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98" y="4025673"/>
            <a:ext cx="738594" cy="815340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775090" y="1905010"/>
            <a:ext cx="655320" cy="653415"/>
            <a:chOff x="775090" y="1905010"/>
            <a:chExt cx="655320" cy="653415"/>
          </a:xfrm>
        </p:grpSpPr>
        <p:sp>
          <p:nvSpPr>
            <p:cNvPr id="41" name="object 41" descr=""/>
            <p:cNvSpPr/>
            <p:nvPr/>
          </p:nvSpPr>
          <p:spPr>
            <a:xfrm>
              <a:off x="775090" y="1905010"/>
              <a:ext cx="655320" cy="653415"/>
            </a:xfrm>
            <a:custGeom>
              <a:avLst/>
              <a:gdLst/>
              <a:ahLst/>
              <a:cxnLst/>
              <a:rect l="l" t="t" r="r" b="b"/>
              <a:pathLst>
                <a:path w="655319" h="653414">
                  <a:moveTo>
                    <a:pt x="321485" y="13699"/>
                  </a:moveTo>
                  <a:lnTo>
                    <a:pt x="319528" y="13699"/>
                  </a:lnTo>
                  <a:lnTo>
                    <a:pt x="317682" y="14085"/>
                  </a:lnTo>
                  <a:lnTo>
                    <a:pt x="317250" y="14085"/>
                  </a:lnTo>
                  <a:lnTo>
                    <a:pt x="270903" y="17936"/>
                  </a:lnTo>
                  <a:lnTo>
                    <a:pt x="226654" y="28161"/>
                  </a:lnTo>
                  <a:lnTo>
                    <a:pt x="184976" y="44288"/>
                  </a:lnTo>
                  <a:lnTo>
                    <a:pt x="146345" y="65841"/>
                  </a:lnTo>
                  <a:lnTo>
                    <a:pt x="111233" y="92348"/>
                  </a:lnTo>
                  <a:lnTo>
                    <a:pt x="80116" y="123333"/>
                  </a:lnTo>
                  <a:lnTo>
                    <a:pt x="53466" y="158324"/>
                  </a:lnTo>
                  <a:lnTo>
                    <a:pt x="31759" y="196845"/>
                  </a:lnTo>
                  <a:lnTo>
                    <a:pt x="15468" y="238424"/>
                  </a:lnTo>
                  <a:lnTo>
                    <a:pt x="5067" y="282585"/>
                  </a:lnTo>
                  <a:lnTo>
                    <a:pt x="1145" y="327556"/>
                  </a:lnTo>
                  <a:lnTo>
                    <a:pt x="1031" y="328856"/>
                  </a:lnTo>
                  <a:lnTo>
                    <a:pt x="0" y="331785"/>
                  </a:lnTo>
                  <a:lnTo>
                    <a:pt x="0" y="335043"/>
                  </a:lnTo>
                  <a:lnTo>
                    <a:pt x="1031" y="337976"/>
                  </a:lnTo>
                  <a:lnTo>
                    <a:pt x="5060" y="384605"/>
                  </a:lnTo>
                  <a:lnTo>
                    <a:pt x="15551" y="429093"/>
                  </a:lnTo>
                  <a:lnTo>
                    <a:pt x="32017" y="470954"/>
                  </a:lnTo>
                  <a:lnTo>
                    <a:pt x="53976" y="509705"/>
                  </a:lnTo>
                  <a:lnTo>
                    <a:pt x="80941" y="544860"/>
                  </a:lnTo>
                  <a:lnTo>
                    <a:pt x="112429" y="575936"/>
                  </a:lnTo>
                  <a:lnTo>
                    <a:pt x="147953" y="602449"/>
                  </a:lnTo>
                  <a:lnTo>
                    <a:pt x="187030" y="623912"/>
                  </a:lnTo>
                  <a:lnTo>
                    <a:pt x="229174" y="639843"/>
                  </a:lnTo>
                  <a:lnTo>
                    <a:pt x="273900" y="649757"/>
                  </a:lnTo>
                  <a:lnTo>
                    <a:pt x="320725" y="653169"/>
                  </a:lnTo>
                  <a:lnTo>
                    <a:pt x="367169" y="649757"/>
                  </a:lnTo>
                  <a:lnTo>
                    <a:pt x="367679" y="649757"/>
                  </a:lnTo>
                  <a:lnTo>
                    <a:pt x="412994" y="639628"/>
                  </a:lnTo>
                  <a:lnTo>
                    <a:pt x="450339" y="625386"/>
                  </a:lnTo>
                  <a:lnTo>
                    <a:pt x="320725" y="625386"/>
                  </a:lnTo>
                  <a:lnTo>
                    <a:pt x="274666" y="621787"/>
                  </a:lnTo>
                  <a:lnTo>
                    <a:pt x="230908" y="611357"/>
                  </a:lnTo>
                  <a:lnTo>
                    <a:pt x="189996" y="594641"/>
                  </a:lnTo>
                  <a:lnTo>
                    <a:pt x="152477" y="572186"/>
                  </a:lnTo>
                  <a:lnTo>
                    <a:pt x="118899" y="544537"/>
                  </a:lnTo>
                  <a:lnTo>
                    <a:pt x="89809" y="512243"/>
                  </a:lnTo>
                  <a:lnTo>
                    <a:pt x="65754" y="475848"/>
                  </a:lnTo>
                  <a:lnTo>
                    <a:pt x="47280" y="435899"/>
                  </a:lnTo>
                  <a:lnTo>
                    <a:pt x="34934" y="392944"/>
                  </a:lnTo>
                  <a:lnTo>
                    <a:pt x="29264" y="347527"/>
                  </a:lnTo>
                  <a:lnTo>
                    <a:pt x="354607" y="347527"/>
                  </a:lnTo>
                  <a:lnTo>
                    <a:pt x="334624" y="327556"/>
                  </a:lnTo>
                  <a:lnTo>
                    <a:pt x="334624" y="319741"/>
                  </a:lnTo>
                  <a:lnTo>
                    <a:pt x="29264" y="319741"/>
                  </a:lnTo>
                  <a:lnTo>
                    <a:pt x="35637" y="270997"/>
                  </a:lnTo>
                  <a:lnTo>
                    <a:pt x="49670" y="225150"/>
                  </a:lnTo>
                  <a:lnTo>
                    <a:pt x="70645" y="182961"/>
                  </a:lnTo>
                  <a:lnTo>
                    <a:pt x="98009" y="144862"/>
                  </a:lnTo>
                  <a:lnTo>
                    <a:pt x="130961" y="111778"/>
                  </a:lnTo>
                  <a:lnTo>
                    <a:pt x="168865" y="84305"/>
                  </a:lnTo>
                  <a:lnTo>
                    <a:pt x="211044" y="63121"/>
                  </a:lnTo>
                  <a:lnTo>
                    <a:pt x="256822" y="48905"/>
                  </a:lnTo>
                  <a:lnTo>
                    <a:pt x="305520" y="42334"/>
                  </a:lnTo>
                  <a:lnTo>
                    <a:pt x="478285" y="42334"/>
                  </a:lnTo>
                  <a:lnTo>
                    <a:pt x="478827" y="41022"/>
                  </a:lnTo>
                  <a:lnTo>
                    <a:pt x="448856" y="41022"/>
                  </a:lnTo>
                  <a:lnTo>
                    <a:pt x="419264" y="29769"/>
                  </a:lnTo>
                  <a:lnTo>
                    <a:pt x="388354" y="21389"/>
                  </a:lnTo>
                  <a:lnTo>
                    <a:pt x="356314" y="16091"/>
                  </a:lnTo>
                  <a:lnTo>
                    <a:pt x="323331" y="14085"/>
                  </a:lnTo>
                  <a:lnTo>
                    <a:pt x="321485" y="13699"/>
                  </a:lnTo>
                  <a:close/>
                </a:path>
                <a:path w="655319" h="653414">
                  <a:moveTo>
                    <a:pt x="354607" y="347527"/>
                  </a:moveTo>
                  <a:lnTo>
                    <a:pt x="314644" y="347527"/>
                  </a:lnTo>
                  <a:lnTo>
                    <a:pt x="516617" y="549407"/>
                  </a:lnTo>
                  <a:lnTo>
                    <a:pt x="474795" y="581105"/>
                  </a:lnTo>
                  <a:lnTo>
                    <a:pt x="427599" y="605020"/>
                  </a:lnTo>
                  <a:lnTo>
                    <a:pt x="375939" y="620123"/>
                  </a:lnTo>
                  <a:lnTo>
                    <a:pt x="320725" y="625386"/>
                  </a:lnTo>
                  <a:lnTo>
                    <a:pt x="450339" y="625386"/>
                  </a:lnTo>
                  <a:lnTo>
                    <a:pt x="494722" y="601652"/>
                  </a:lnTo>
                  <a:lnTo>
                    <a:pt x="530392" y="574741"/>
                  </a:lnTo>
                  <a:lnTo>
                    <a:pt x="561937" y="543210"/>
                  </a:lnTo>
                  <a:lnTo>
                    <a:pt x="572338" y="529436"/>
                  </a:lnTo>
                  <a:lnTo>
                    <a:pt x="536617" y="529436"/>
                  </a:lnTo>
                  <a:lnTo>
                    <a:pt x="354607" y="347527"/>
                  </a:lnTo>
                  <a:close/>
                </a:path>
                <a:path w="655319" h="653414">
                  <a:moveTo>
                    <a:pt x="617617" y="216420"/>
                  </a:moveTo>
                  <a:lnTo>
                    <a:pt x="588278" y="216420"/>
                  </a:lnTo>
                  <a:lnTo>
                    <a:pt x="598708" y="243997"/>
                  </a:lnTo>
                  <a:lnTo>
                    <a:pt x="606333" y="272838"/>
                  </a:lnTo>
                  <a:lnTo>
                    <a:pt x="610949" y="302375"/>
                  </a:lnTo>
                  <a:lnTo>
                    <a:pt x="611011" y="302773"/>
                  </a:lnTo>
                  <a:lnTo>
                    <a:pt x="612507" y="331786"/>
                  </a:lnTo>
                  <a:lnTo>
                    <a:pt x="612602" y="333634"/>
                  </a:lnTo>
                  <a:lnTo>
                    <a:pt x="607337" y="388817"/>
                  </a:lnTo>
                  <a:lnTo>
                    <a:pt x="592230" y="440448"/>
                  </a:lnTo>
                  <a:lnTo>
                    <a:pt x="568313" y="487623"/>
                  </a:lnTo>
                  <a:lnTo>
                    <a:pt x="536617" y="529436"/>
                  </a:lnTo>
                  <a:lnTo>
                    <a:pt x="572338" y="529436"/>
                  </a:lnTo>
                  <a:lnTo>
                    <a:pt x="610664" y="468276"/>
                  </a:lnTo>
                  <a:lnTo>
                    <a:pt x="626854" y="425864"/>
                  </a:lnTo>
                  <a:lnTo>
                    <a:pt x="636932" y="380818"/>
                  </a:lnTo>
                  <a:lnTo>
                    <a:pt x="640298" y="335043"/>
                  </a:lnTo>
                  <a:lnTo>
                    <a:pt x="640303" y="331786"/>
                  </a:lnTo>
                  <a:lnTo>
                    <a:pt x="638607" y="299949"/>
                  </a:lnTo>
                  <a:lnTo>
                    <a:pt x="633374" y="267237"/>
                  </a:lnTo>
                  <a:lnTo>
                    <a:pt x="624927" y="235699"/>
                  </a:lnTo>
                  <a:lnTo>
                    <a:pt x="617617" y="216420"/>
                  </a:lnTo>
                  <a:close/>
                </a:path>
                <a:path w="655319" h="653414">
                  <a:moveTo>
                    <a:pt x="334624" y="42334"/>
                  </a:moveTo>
                  <a:lnTo>
                    <a:pt x="306825" y="42334"/>
                  </a:lnTo>
                  <a:lnTo>
                    <a:pt x="306825" y="319741"/>
                  </a:lnTo>
                  <a:lnTo>
                    <a:pt x="334624" y="319741"/>
                  </a:lnTo>
                  <a:lnTo>
                    <a:pt x="334624" y="42334"/>
                  </a:lnTo>
                  <a:close/>
                </a:path>
                <a:path w="655319" h="653414">
                  <a:moveTo>
                    <a:pt x="478285" y="42334"/>
                  </a:moveTo>
                  <a:lnTo>
                    <a:pt x="334624" y="42334"/>
                  </a:lnTo>
                  <a:lnTo>
                    <a:pt x="361772" y="44791"/>
                  </a:lnTo>
                  <a:lnTo>
                    <a:pt x="388105" y="49628"/>
                  </a:lnTo>
                  <a:lnTo>
                    <a:pt x="413544" y="56781"/>
                  </a:lnTo>
                  <a:lnTo>
                    <a:pt x="438308" y="66300"/>
                  </a:lnTo>
                  <a:lnTo>
                    <a:pt x="437959" y="66300"/>
                  </a:lnTo>
                  <a:lnTo>
                    <a:pt x="345049" y="291095"/>
                  </a:lnTo>
                  <a:lnTo>
                    <a:pt x="342821" y="296305"/>
                  </a:lnTo>
                  <a:lnTo>
                    <a:pt x="343960" y="302375"/>
                  </a:lnTo>
                  <a:lnTo>
                    <a:pt x="351984" y="310406"/>
                  </a:lnTo>
                  <a:lnTo>
                    <a:pt x="358084" y="311544"/>
                  </a:lnTo>
                  <a:lnTo>
                    <a:pt x="363296" y="309322"/>
                  </a:lnTo>
                  <a:lnTo>
                    <a:pt x="456876" y="270680"/>
                  </a:lnTo>
                  <a:lnTo>
                    <a:pt x="383721" y="270680"/>
                  </a:lnTo>
                  <a:lnTo>
                    <a:pt x="467544" y="68384"/>
                  </a:lnTo>
                  <a:lnTo>
                    <a:pt x="467853" y="67766"/>
                  </a:lnTo>
                  <a:lnTo>
                    <a:pt x="467968" y="67496"/>
                  </a:lnTo>
                  <a:lnTo>
                    <a:pt x="468741" y="66300"/>
                  </a:lnTo>
                  <a:lnTo>
                    <a:pt x="469320" y="64988"/>
                  </a:lnTo>
                  <a:lnTo>
                    <a:pt x="469706" y="63598"/>
                  </a:lnTo>
                  <a:lnTo>
                    <a:pt x="470092" y="62788"/>
                  </a:lnTo>
                  <a:lnTo>
                    <a:pt x="470362" y="61862"/>
                  </a:lnTo>
                  <a:lnTo>
                    <a:pt x="470594" y="60974"/>
                  </a:lnTo>
                  <a:lnTo>
                    <a:pt x="478285" y="42334"/>
                  </a:lnTo>
                  <a:close/>
                </a:path>
                <a:path w="655319" h="653414">
                  <a:moveTo>
                    <a:pt x="591058" y="182421"/>
                  </a:moveTo>
                  <a:lnTo>
                    <a:pt x="586502" y="184235"/>
                  </a:lnTo>
                  <a:lnTo>
                    <a:pt x="583529" y="187747"/>
                  </a:lnTo>
                  <a:lnTo>
                    <a:pt x="583529" y="188171"/>
                  </a:lnTo>
                  <a:lnTo>
                    <a:pt x="383721" y="270680"/>
                  </a:lnTo>
                  <a:lnTo>
                    <a:pt x="456876" y="270680"/>
                  </a:lnTo>
                  <a:lnTo>
                    <a:pt x="588278" y="216420"/>
                  </a:lnTo>
                  <a:lnTo>
                    <a:pt x="617617" y="216420"/>
                  </a:lnTo>
                  <a:lnTo>
                    <a:pt x="613490" y="205538"/>
                  </a:lnTo>
                  <a:lnTo>
                    <a:pt x="645614" y="192532"/>
                  </a:lnTo>
                  <a:lnTo>
                    <a:pt x="649089" y="191182"/>
                  </a:lnTo>
                  <a:lnTo>
                    <a:pt x="651869" y="188480"/>
                  </a:lnTo>
                  <a:lnTo>
                    <a:pt x="653374" y="185046"/>
                  </a:lnTo>
                  <a:lnTo>
                    <a:pt x="654265" y="182962"/>
                  </a:lnTo>
                  <a:lnTo>
                    <a:pt x="595691" y="182962"/>
                  </a:lnTo>
                  <a:lnTo>
                    <a:pt x="591058" y="182421"/>
                  </a:lnTo>
                  <a:close/>
                </a:path>
                <a:path w="655319" h="653414">
                  <a:moveTo>
                    <a:pt x="538362" y="33651"/>
                  </a:moveTo>
                  <a:lnTo>
                    <a:pt x="481868" y="33651"/>
                  </a:lnTo>
                  <a:lnTo>
                    <a:pt x="524479" y="58229"/>
                  </a:lnTo>
                  <a:lnTo>
                    <a:pt x="562457" y="89783"/>
                  </a:lnTo>
                  <a:lnTo>
                    <a:pt x="594895" y="128002"/>
                  </a:lnTo>
                  <a:lnTo>
                    <a:pt x="620865" y="172542"/>
                  </a:lnTo>
                  <a:lnTo>
                    <a:pt x="596116" y="182962"/>
                  </a:lnTo>
                  <a:lnTo>
                    <a:pt x="654265" y="182962"/>
                  </a:lnTo>
                  <a:lnTo>
                    <a:pt x="654842" y="181611"/>
                  </a:lnTo>
                  <a:lnTo>
                    <a:pt x="654842" y="177752"/>
                  </a:lnTo>
                  <a:lnTo>
                    <a:pt x="653452" y="174279"/>
                  </a:lnTo>
                  <a:lnTo>
                    <a:pt x="629711" y="128002"/>
                  </a:lnTo>
                  <a:lnTo>
                    <a:pt x="599620" y="87150"/>
                  </a:lnTo>
                  <a:lnTo>
                    <a:pt x="564069" y="52115"/>
                  </a:lnTo>
                  <a:lnTo>
                    <a:pt x="538362" y="33651"/>
                  </a:lnTo>
                  <a:close/>
                </a:path>
                <a:path w="655319" h="653414">
                  <a:moveTo>
                    <a:pt x="475845" y="0"/>
                  </a:moveTo>
                  <a:lnTo>
                    <a:pt x="472710" y="270"/>
                  </a:lnTo>
                  <a:lnTo>
                    <a:pt x="471918" y="270"/>
                  </a:lnTo>
                  <a:lnTo>
                    <a:pt x="467582" y="1080"/>
                  </a:lnTo>
                  <a:lnTo>
                    <a:pt x="463644" y="4399"/>
                  </a:lnTo>
                  <a:lnTo>
                    <a:pt x="461907" y="8876"/>
                  </a:lnTo>
                  <a:lnTo>
                    <a:pt x="448856" y="41022"/>
                  </a:lnTo>
                  <a:lnTo>
                    <a:pt x="478827" y="41022"/>
                  </a:lnTo>
                  <a:lnTo>
                    <a:pt x="481868" y="33651"/>
                  </a:lnTo>
                  <a:lnTo>
                    <a:pt x="538362" y="33651"/>
                  </a:lnTo>
                  <a:lnTo>
                    <a:pt x="523943" y="23294"/>
                  </a:lnTo>
                  <a:lnTo>
                    <a:pt x="480131" y="1080"/>
                  </a:lnTo>
                  <a:lnTo>
                    <a:pt x="478084" y="270"/>
                  </a:lnTo>
                  <a:lnTo>
                    <a:pt x="475845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75090" y="1905010"/>
              <a:ext cx="655320" cy="653415"/>
            </a:xfrm>
            <a:custGeom>
              <a:avLst/>
              <a:gdLst/>
              <a:ahLst/>
              <a:cxnLst/>
              <a:rect l="l" t="t" r="r" b="b"/>
              <a:pathLst>
                <a:path w="655319" h="653414">
                  <a:moveTo>
                    <a:pt x="321485" y="13699"/>
                  </a:moveTo>
                  <a:lnTo>
                    <a:pt x="319528" y="13699"/>
                  </a:lnTo>
                  <a:lnTo>
                    <a:pt x="317682" y="14085"/>
                  </a:lnTo>
                  <a:lnTo>
                    <a:pt x="317250" y="14085"/>
                  </a:lnTo>
                  <a:lnTo>
                    <a:pt x="270903" y="17936"/>
                  </a:lnTo>
                  <a:lnTo>
                    <a:pt x="226654" y="28161"/>
                  </a:lnTo>
                  <a:lnTo>
                    <a:pt x="184976" y="44288"/>
                  </a:lnTo>
                  <a:lnTo>
                    <a:pt x="146345" y="65841"/>
                  </a:lnTo>
                  <a:lnTo>
                    <a:pt x="111233" y="92348"/>
                  </a:lnTo>
                  <a:lnTo>
                    <a:pt x="80116" y="123333"/>
                  </a:lnTo>
                  <a:lnTo>
                    <a:pt x="53466" y="158324"/>
                  </a:lnTo>
                  <a:lnTo>
                    <a:pt x="31759" y="196845"/>
                  </a:lnTo>
                  <a:lnTo>
                    <a:pt x="15468" y="238424"/>
                  </a:lnTo>
                  <a:lnTo>
                    <a:pt x="5067" y="282585"/>
                  </a:lnTo>
                  <a:lnTo>
                    <a:pt x="1145" y="327556"/>
                  </a:lnTo>
                  <a:lnTo>
                    <a:pt x="1031" y="328856"/>
                  </a:lnTo>
                  <a:lnTo>
                    <a:pt x="0" y="331785"/>
                  </a:lnTo>
                  <a:lnTo>
                    <a:pt x="0" y="335043"/>
                  </a:lnTo>
                  <a:lnTo>
                    <a:pt x="1031" y="337976"/>
                  </a:lnTo>
                  <a:lnTo>
                    <a:pt x="5060" y="384605"/>
                  </a:lnTo>
                  <a:lnTo>
                    <a:pt x="15551" y="429093"/>
                  </a:lnTo>
                  <a:lnTo>
                    <a:pt x="32017" y="470954"/>
                  </a:lnTo>
                  <a:lnTo>
                    <a:pt x="53976" y="509705"/>
                  </a:lnTo>
                  <a:lnTo>
                    <a:pt x="80941" y="544860"/>
                  </a:lnTo>
                  <a:lnTo>
                    <a:pt x="112429" y="575936"/>
                  </a:lnTo>
                  <a:lnTo>
                    <a:pt x="147953" y="602449"/>
                  </a:lnTo>
                  <a:lnTo>
                    <a:pt x="187030" y="623912"/>
                  </a:lnTo>
                  <a:lnTo>
                    <a:pt x="229174" y="639843"/>
                  </a:lnTo>
                  <a:lnTo>
                    <a:pt x="273900" y="649757"/>
                  </a:lnTo>
                  <a:lnTo>
                    <a:pt x="320725" y="653169"/>
                  </a:lnTo>
                  <a:lnTo>
                    <a:pt x="367169" y="649757"/>
                  </a:lnTo>
                  <a:lnTo>
                    <a:pt x="367679" y="649757"/>
                  </a:lnTo>
                  <a:lnTo>
                    <a:pt x="412994" y="639628"/>
                  </a:lnTo>
                  <a:lnTo>
                    <a:pt x="450339" y="625386"/>
                  </a:lnTo>
                  <a:lnTo>
                    <a:pt x="320725" y="625386"/>
                  </a:lnTo>
                  <a:lnTo>
                    <a:pt x="274666" y="621787"/>
                  </a:lnTo>
                  <a:lnTo>
                    <a:pt x="230908" y="611357"/>
                  </a:lnTo>
                  <a:lnTo>
                    <a:pt x="189996" y="594641"/>
                  </a:lnTo>
                  <a:lnTo>
                    <a:pt x="152477" y="572186"/>
                  </a:lnTo>
                  <a:lnTo>
                    <a:pt x="118899" y="544537"/>
                  </a:lnTo>
                  <a:lnTo>
                    <a:pt x="89809" y="512243"/>
                  </a:lnTo>
                  <a:lnTo>
                    <a:pt x="65754" y="475848"/>
                  </a:lnTo>
                  <a:lnTo>
                    <a:pt x="47280" y="435899"/>
                  </a:lnTo>
                  <a:lnTo>
                    <a:pt x="34934" y="392944"/>
                  </a:lnTo>
                  <a:lnTo>
                    <a:pt x="29264" y="347527"/>
                  </a:lnTo>
                  <a:lnTo>
                    <a:pt x="354607" y="347527"/>
                  </a:lnTo>
                  <a:lnTo>
                    <a:pt x="334624" y="327556"/>
                  </a:lnTo>
                  <a:lnTo>
                    <a:pt x="334624" y="319741"/>
                  </a:lnTo>
                  <a:lnTo>
                    <a:pt x="29264" y="319741"/>
                  </a:lnTo>
                  <a:lnTo>
                    <a:pt x="35637" y="270997"/>
                  </a:lnTo>
                  <a:lnTo>
                    <a:pt x="49670" y="225150"/>
                  </a:lnTo>
                  <a:lnTo>
                    <a:pt x="70645" y="182961"/>
                  </a:lnTo>
                  <a:lnTo>
                    <a:pt x="98009" y="144862"/>
                  </a:lnTo>
                  <a:lnTo>
                    <a:pt x="130961" y="111778"/>
                  </a:lnTo>
                  <a:lnTo>
                    <a:pt x="168865" y="84305"/>
                  </a:lnTo>
                  <a:lnTo>
                    <a:pt x="211044" y="63121"/>
                  </a:lnTo>
                  <a:lnTo>
                    <a:pt x="256822" y="48905"/>
                  </a:lnTo>
                  <a:lnTo>
                    <a:pt x="305520" y="42334"/>
                  </a:lnTo>
                  <a:lnTo>
                    <a:pt x="478285" y="42334"/>
                  </a:lnTo>
                  <a:lnTo>
                    <a:pt x="478827" y="41022"/>
                  </a:lnTo>
                  <a:lnTo>
                    <a:pt x="448856" y="41022"/>
                  </a:lnTo>
                  <a:lnTo>
                    <a:pt x="419264" y="29769"/>
                  </a:lnTo>
                  <a:lnTo>
                    <a:pt x="388354" y="21389"/>
                  </a:lnTo>
                  <a:lnTo>
                    <a:pt x="356314" y="16091"/>
                  </a:lnTo>
                  <a:lnTo>
                    <a:pt x="323331" y="14085"/>
                  </a:lnTo>
                  <a:lnTo>
                    <a:pt x="321485" y="13699"/>
                  </a:lnTo>
                  <a:close/>
                </a:path>
                <a:path w="655319" h="653414">
                  <a:moveTo>
                    <a:pt x="354607" y="347527"/>
                  </a:moveTo>
                  <a:lnTo>
                    <a:pt x="314644" y="347527"/>
                  </a:lnTo>
                  <a:lnTo>
                    <a:pt x="516617" y="549407"/>
                  </a:lnTo>
                  <a:lnTo>
                    <a:pt x="474795" y="581105"/>
                  </a:lnTo>
                  <a:lnTo>
                    <a:pt x="427599" y="605020"/>
                  </a:lnTo>
                  <a:lnTo>
                    <a:pt x="375939" y="620123"/>
                  </a:lnTo>
                  <a:lnTo>
                    <a:pt x="320725" y="625386"/>
                  </a:lnTo>
                  <a:lnTo>
                    <a:pt x="450339" y="625386"/>
                  </a:lnTo>
                  <a:lnTo>
                    <a:pt x="494722" y="601652"/>
                  </a:lnTo>
                  <a:lnTo>
                    <a:pt x="530392" y="574741"/>
                  </a:lnTo>
                  <a:lnTo>
                    <a:pt x="561937" y="543210"/>
                  </a:lnTo>
                  <a:lnTo>
                    <a:pt x="572338" y="529436"/>
                  </a:lnTo>
                  <a:lnTo>
                    <a:pt x="536617" y="529436"/>
                  </a:lnTo>
                  <a:lnTo>
                    <a:pt x="354607" y="347527"/>
                  </a:lnTo>
                  <a:close/>
                </a:path>
                <a:path w="655319" h="653414">
                  <a:moveTo>
                    <a:pt x="617617" y="216420"/>
                  </a:moveTo>
                  <a:lnTo>
                    <a:pt x="588278" y="216420"/>
                  </a:lnTo>
                  <a:lnTo>
                    <a:pt x="598708" y="243997"/>
                  </a:lnTo>
                  <a:lnTo>
                    <a:pt x="606333" y="272838"/>
                  </a:lnTo>
                  <a:lnTo>
                    <a:pt x="610949" y="302375"/>
                  </a:lnTo>
                  <a:lnTo>
                    <a:pt x="611011" y="302773"/>
                  </a:lnTo>
                  <a:lnTo>
                    <a:pt x="612507" y="331786"/>
                  </a:lnTo>
                  <a:lnTo>
                    <a:pt x="612602" y="333634"/>
                  </a:lnTo>
                  <a:lnTo>
                    <a:pt x="607337" y="388817"/>
                  </a:lnTo>
                  <a:lnTo>
                    <a:pt x="592230" y="440448"/>
                  </a:lnTo>
                  <a:lnTo>
                    <a:pt x="568313" y="487623"/>
                  </a:lnTo>
                  <a:lnTo>
                    <a:pt x="536617" y="529436"/>
                  </a:lnTo>
                  <a:lnTo>
                    <a:pt x="572338" y="529436"/>
                  </a:lnTo>
                  <a:lnTo>
                    <a:pt x="610664" y="468276"/>
                  </a:lnTo>
                  <a:lnTo>
                    <a:pt x="626854" y="425864"/>
                  </a:lnTo>
                  <a:lnTo>
                    <a:pt x="636932" y="380818"/>
                  </a:lnTo>
                  <a:lnTo>
                    <a:pt x="640298" y="335043"/>
                  </a:lnTo>
                  <a:lnTo>
                    <a:pt x="640303" y="331786"/>
                  </a:lnTo>
                  <a:lnTo>
                    <a:pt x="638607" y="299949"/>
                  </a:lnTo>
                  <a:lnTo>
                    <a:pt x="633374" y="267237"/>
                  </a:lnTo>
                  <a:lnTo>
                    <a:pt x="624927" y="235699"/>
                  </a:lnTo>
                  <a:lnTo>
                    <a:pt x="617617" y="216420"/>
                  </a:lnTo>
                  <a:close/>
                </a:path>
                <a:path w="655319" h="653414">
                  <a:moveTo>
                    <a:pt x="334624" y="42334"/>
                  </a:moveTo>
                  <a:lnTo>
                    <a:pt x="306825" y="42334"/>
                  </a:lnTo>
                  <a:lnTo>
                    <a:pt x="306825" y="319741"/>
                  </a:lnTo>
                  <a:lnTo>
                    <a:pt x="334624" y="319741"/>
                  </a:lnTo>
                  <a:lnTo>
                    <a:pt x="334624" y="42334"/>
                  </a:lnTo>
                  <a:close/>
                </a:path>
                <a:path w="655319" h="653414">
                  <a:moveTo>
                    <a:pt x="478285" y="42334"/>
                  </a:moveTo>
                  <a:lnTo>
                    <a:pt x="334624" y="42334"/>
                  </a:lnTo>
                  <a:lnTo>
                    <a:pt x="361772" y="44791"/>
                  </a:lnTo>
                  <a:lnTo>
                    <a:pt x="388105" y="49628"/>
                  </a:lnTo>
                  <a:lnTo>
                    <a:pt x="413544" y="56781"/>
                  </a:lnTo>
                  <a:lnTo>
                    <a:pt x="438308" y="66300"/>
                  </a:lnTo>
                  <a:lnTo>
                    <a:pt x="437959" y="66300"/>
                  </a:lnTo>
                  <a:lnTo>
                    <a:pt x="345049" y="291095"/>
                  </a:lnTo>
                  <a:lnTo>
                    <a:pt x="342821" y="296305"/>
                  </a:lnTo>
                  <a:lnTo>
                    <a:pt x="343960" y="302375"/>
                  </a:lnTo>
                  <a:lnTo>
                    <a:pt x="351984" y="310406"/>
                  </a:lnTo>
                  <a:lnTo>
                    <a:pt x="358084" y="311544"/>
                  </a:lnTo>
                  <a:lnTo>
                    <a:pt x="363296" y="309322"/>
                  </a:lnTo>
                  <a:lnTo>
                    <a:pt x="456876" y="270680"/>
                  </a:lnTo>
                  <a:lnTo>
                    <a:pt x="383721" y="270680"/>
                  </a:lnTo>
                  <a:lnTo>
                    <a:pt x="467544" y="68384"/>
                  </a:lnTo>
                  <a:lnTo>
                    <a:pt x="467853" y="67766"/>
                  </a:lnTo>
                  <a:lnTo>
                    <a:pt x="467968" y="67496"/>
                  </a:lnTo>
                  <a:lnTo>
                    <a:pt x="468741" y="66300"/>
                  </a:lnTo>
                  <a:lnTo>
                    <a:pt x="469320" y="64988"/>
                  </a:lnTo>
                  <a:lnTo>
                    <a:pt x="469706" y="63598"/>
                  </a:lnTo>
                  <a:lnTo>
                    <a:pt x="470092" y="62788"/>
                  </a:lnTo>
                  <a:lnTo>
                    <a:pt x="470362" y="61862"/>
                  </a:lnTo>
                  <a:lnTo>
                    <a:pt x="470594" y="60974"/>
                  </a:lnTo>
                  <a:lnTo>
                    <a:pt x="478285" y="42334"/>
                  </a:lnTo>
                  <a:close/>
                </a:path>
                <a:path w="655319" h="653414">
                  <a:moveTo>
                    <a:pt x="591058" y="182421"/>
                  </a:moveTo>
                  <a:lnTo>
                    <a:pt x="586502" y="184235"/>
                  </a:lnTo>
                  <a:lnTo>
                    <a:pt x="583529" y="187747"/>
                  </a:lnTo>
                  <a:lnTo>
                    <a:pt x="583529" y="188171"/>
                  </a:lnTo>
                  <a:lnTo>
                    <a:pt x="383721" y="270680"/>
                  </a:lnTo>
                  <a:lnTo>
                    <a:pt x="456876" y="270680"/>
                  </a:lnTo>
                  <a:lnTo>
                    <a:pt x="588278" y="216420"/>
                  </a:lnTo>
                  <a:lnTo>
                    <a:pt x="617617" y="216420"/>
                  </a:lnTo>
                  <a:lnTo>
                    <a:pt x="613490" y="205538"/>
                  </a:lnTo>
                  <a:lnTo>
                    <a:pt x="645614" y="192532"/>
                  </a:lnTo>
                  <a:lnTo>
                    <a:pt x="649089" y="191182"/>
                  </a:lnTo>
                  <a:lnTo>
                    <a:pt x="651869" y="188480"/>
                  </a:lnTo>
                  <a:lnTo>
                    <a:pt x="653374" y="185046"/>
                  </a:lnTo>
                  <a:lnTo>
                    <a:pt x="654265" y="182962"/>
                  </a:lnTo>
                  <a:lnTo>
                    <a:pt x="595691" y="182962"/>
                  </a:lnTo>
                  <a:lnTo>
                    <a:pt x="591058" y="182421"/>
                  </a:lnTo>
                  <a:close/>
                </a:path>
                <a:path w="655319" h="653414">
                  <a:moveTo>
                    <a:pt x="538362" y="33651"/>
                  </a:moveTo>
                  <a:lnTo>
                    <a:pt x="481868" y="33651"/>
                  </a:lnTo>
                  <a:lnTo>
                    <a:pt x="524479" y="58229"/>
                  </a:lnTo>
                  <a:lnTo>
                    <a:pt x="562457" y="89783"/>
                  </a:lnTo>
                  <a:lnTo>
                    <a:pt x="594895" y="128002"/>
                  </a:lnTo>
                  <a:lnTo>
                    <a:pt x="620865" y="172542"/>
                  </a:lnTo>
                  <a:lnTo>
                    <a:pt x="596116" y="182962"/>
                  </a:lnTo>
                  <a:lnTo>
                    <a:pt x="654265" y="182962"/>
                  </a:lnTo>
                  <a:lnTo>
                    <a:pt x="654842" y="181611"/>
                  </a:lnTo>
                  <a:lnTo>
                    <a:pt x="654842" y="177752"/>
                  </a:lnTo>
                  <a:lnTo>
                    <a:pt x="653452" y="174279"/>
                  </a:lnTo>
                  <a:lnTo>
                    <a:pt x="629711" y="128002"/>
                  </a:lnTo>
                  <a:lnTo>
                    <a:pt x="599620" y="87150"/>
                  </a:lnTo>
                  <a:lnTo>
                    <a:pt x="564069" y="52115"/>
                  </a:lnTo>
                  <a:lnTo>
                    <a:pt x="538362" y="33651"/>
                  </a:lnTo>
                  <a:close/>
                </a:path>
                <a:path w="655319" h="653414">
                  <a:moveTo>
                    <a:pt x="475845" y="0"/>
                  </a:moveTo>
                  <a:lnTo>
                    <a:pt x="472710" y="270"/>
                  </a:lnTo>
                  <a:lnTo>
                    <a:pt x="471918" y="270"/>
                  </a:lnTo>
                  <a:lnTo>
                    <a:pt x="467582" y="1080"/>
                  </a:lnTo>
                  <a:lnTo>
                    <a:pt x="463644" y="4399"/>
                  </a:lnTo>
                  <a:lnTo>
                    <a:pt x="461907" y="8876"/>
                  </a:lnTo>
                  <a:lnTo>
                    <a:pt x="448856" y="41022"/>
                  </a:lnTo>
                  <a:lnTo>
                    <a:pt x="478827" y="41022"/>
                  </a:lnTo>
                  <a:lnTo>
                    <a:pt x="481868" y="33651"/>
                  </a:lnTo>
                  <a:lnTo>
                    <a:pt x="538362" y="33651"/>
                  </a:lnTo>
                  <a:lnTo>
                    <a:pt x="523943" y="23294"/>
                  </a:lnTo>
                  <a:lnTo>
                    <a:pt x="480131" y="1080"/>
                  </a:lnTo>
                  <a:lnTo>
                    <a:pt x="478084" y="270"/>
                  </a:lnTo>
                  <a:lnTo>
                    <a:pt x="475845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758190" y="3021132"/>
            <a:ext cx="688975" cy="652780"/>
            <a:chOff x="758190" y="3021132"/>
            <a:chExt cx="688975" cy="652780"/>
          </a:xfrm>
        </p:grpSpPr>
        <p:sp>
          <p:nvSpPr>
            <p:cNvPr id="44" name="object 44" descr=""/>
            <p:cNvSpPr/>
            <p:nvPr/>
          </p:nvSpPr>
          <p:spPr>
            <a:xfrm>
              <a:off x="758190" y="3021132"/>
              <a:ext cx="688975" cy="652780"/>
            </a:xfrm>
            <a:custGeom>
              <a:avLst/>
              <a:gdLst/>
              <a:ahLst/>
              <a:cxnLst/>
              <a:rect l="l" t="t" r="r" b="b"/>
              <a:pathLst>
                <a:path w="688975" h="652779">
                  <a:moveTo>
                    <a:pt x="490506" y="310"/>
                  </a:moveTo>
                  <a:lnTo>
                    <a:pt x="198475" y="310"/>
                  </a:lnTo>
                  <a:lnTo>
                    <a:pt x="196679" y="2563"/>
                  </a:lnTo>
                  <a:lnTo>
                    <a:pt x="196396" y="2796"/>
                  </a:lnTo>
                  <a:lnTo>
                    <a:pt x="195852" y="3379"/>
                  </a:lnTo>
                  <a:lnTo>
                    <a:pt x="195413" y="3806"/>
                  </a:lnTo>
                  <a:lnTo>
                    <a:pt x="194810" y="4078"/>
                  </a:lnTo>
                  <a:lnTo>
                    <a:pt x="194538" y="4272"/>
                  </a:lnTo>
                  <a:lnTo>
                    <a:pt x="194538" y="4699"/>
                  </a:lnTo>
                  <a:lnTo>
                    <a:pt x="193882" y="5243"/>
                  </a:lnTo>
                  <a:lnTo>
                    <a:pt x="193337" y="5787"/>
                  </a:lnTo>
                  <a:lnTo>
                    <a:pt x="192790" y="6447"/>
                  </a:lnTo>
                  <a:lnTo>
                    <a:pt x="0" y="209194"/>
                  </a:lnTo>
                  <a:lnTo>
                    <a:pt x="330060" y="633905"/>
                  </a:lnTo>
                  <a:lnTo>
                    <a:pt x="330877" y="637892"/>
                  </a:lnTo>
                  <a:lnTo>
                    <a:pt x="330989" y="638438"/>
                  </a:lnTo>
                  <a:lnTo>
                    <a:pt x="334105" y="642152"/>
                  </a:lnTo>
                  <a:lnTo>
                    <a:pt x="338368" y="643954"/>
                  </a:lnTo>
                  <a:lnTo>
                    <a:pt x="344488" y="652257"/>
                  </a:lnTo>
                  <a:lnTo>
                    <a:pt x="351044" y="643518"/>
                  </a:lnTo>
                  <a:lnTo>
                    <a:pt x="355144" y="641606"/>
                  </a:lnTo>
                  <a:lnTo>
                    <a:pt x="358039" y="637892"/>
                  </a:lnTo>
                  <a:lnTo>
                    <a:pt x="358826" y="633905"/>
                  </a:lnTo>
                  <a:lnTo>
                    <a:pt x="358913" y="633031"/>
                  </a:lnTo>
                  <a:lnTo>
                    <a:pt x="388859" y="594581"/>
                  </a:lnTo>
                  <a:lnTo>
                    <a:pt x="344488" y="594581"/>
                  </a:lnTo>
                  <a:lnTo>
                    <a:pt x="318309" y="534281"/>
                  </a:lnTo>
                  <a:lnTo>
                    <a:pt x="288092" y="534281"/>
                  </a:lnTo>
                  <a:lnTo>
                    <a:pt x="47215" y="224031"/>
                  </a:lnTo>
                  <a:lnTo>
                    <a:pt x="677454" y="224031"/>
                  </a:lnTo>
                  <a:lnTo>
                    <a:pt x="688960" y="209194"/>
                  </a:lnTo>
                  <a:lnTo>
                    <a:pt x="676500" y="196066"/>
                  </a:lnTo>
                  <a:lnTo>
                    <a:pt x="51148" y="196066"/>
                  </a:lnTo>
                  <a:lnTo>
                    <a:pt x="180549" y="60202"/>
                  </a:lnTo>
                  <a:lnTo>
                    <a:pt x="209080" y="60202"/>
                  </a:lnTo>
                  <a:lnTo>
                    <a:pt x="215961" y="28275"/>
                  </a:lnTo>
                  <a:lnTo>
                    <a:pt x="516595" y="28275"/>
                  </a:lnTo>
                  <a:lnTo>
                    <a:pt x="496607" y="7302"/>
                  </a:lnTo>
                  <a:lnTo>
                    <a:pt x="496335" y="6991"/>
                  </a:lnTo>
                  <a:lnTo>
                    <a:pt x="496063" y="6719"/>
                  </a:lnTo>
                  <a:lnTo>
                    <a:pt x="495752" y="6447"/>
                  </a:lnTo>
                  <a:lnTo>
                    <a:pt x="495752" y="6020"/>
                  </a:lnTo>
                  <a:lnTo>
                    <a:pt x="495363" y="5515"/>
                  </a:lnTo>
                  <a:lnTo>
                    <a:pt x="494936" y="5088"/>
                  </a:lnTo>
                  <a:lnTo>
                    <a:pt x="494431" y="4699"/>
                  </a:lnTo>
                  <a:lnTo>
                    <a:pt x="494003" y="3806"/>
                  </a:lnTo>
                  <a:lnTo>
                    <a:pt x="493343" y="3146"/>
                  </a:lnTo>
                  <a:lnTo>
                    <a:pt x="492565" y="2563"/>
                  </a:lnTo>
                  <a:lnTo>
                    <a:pt x="491827" y="2058"/>
                  </a:lnTo>
                  <a:lnTo>
                    <a:pt x="490506" y="310"/>
                  </a:lnTo>
                  <a:close/>
                </a:path>
                <a:path w="688975" h="652779">
                  <a:moveTo>
                    <a:pt x="535077" y="224031"/>
                  </a:moveTo>
                  <a:lnTo>
                    <a:pt x="505350" y="224031"/>
                  </a:lnTo>
                  <a:lnTo>
                    <a:pt x="344488" y="594581"/>
                  </a:lnTo>
                  <a:lnTo>
                    <a:pt x="388859" y="594581"/>
                  </a:lnTo>
                  <a:lnTo>
                    <a:pt x="435822" y="534281"/>
                  </a:lnTo>
                  <a:lnTo>
                    <a:pt x="400896" y="534281"/>
                  </a:lnTo>
                  <a:lnTo>
                    <a:pt x="535077" y="224031"/>
                  </a:lnTo>
                  <a:close/>
                </a:path>
                <a:path w="688975" h="652779">
                  <a:moveTo>
                    <a:pt x="183611" y="224031"/>
                  </a:moveTo>
                  <a:lnTo>
                    <a:pt x="153445" y="224031"/>
                  </a:lnTo>
                  <a:lnTo>
                    <a:pt x="288092" y="534281"/>
                  </a:lnTo>
                  <a:lnTo>
                    <a:pt x="318309" y="534281"/>
                  </a:lnTo>
                  <a:lnTo>
                    <a:pt x="183611" y="224031"/>
                  </a:lnTo>
                  <a:close/>
                </a:path>
                <a:path w="688975" h="652779">
                  <a:moveTo>
                    <a:pt x="677454" y="224031"/>
                  </a:moveTo>
                  <a:lnTo>
                    <a:pt x="641746" y="224031"/>
                  </a:lnTo>
                  <a:lnTo>
                    <a:pt x="400896" y="534281"/>
                  </a:lnTo>
                  <a:lnTo>
                    <a:pt x="435822" y="534281"/>
                  </a:lnTo>
                  <a:lnTo>
                    <a:pt x="677454" y="224031"/>
                  </a:lnTo>
                  <a:close/>
                </a:path>
                <a:path w="688975" h="652779">
                  <a:moveTo>
                    <a:pt x="209080" y="60202"/>
                  </a:moveTo>
                  <a:lnTo>
                    <a:pt x="180549" y="60202"/>
                  </a:lnTo>
                  <a:lnTo>
                    <a:pt x="151261" y="196066"/>
                  </a:lnTo>
                  <a:lnTo>
                    <a:pt x="194103" y="196066"/>
                  </a:lnTo>
                  <a:lnTo>
                    <a:pt x="223847" y="164178"/>
                  </a:lnTo>
                  <a:lnTo>
                    <a:pt x="186669" y="164178"/>
                  </a:lnTo>
                  <a:lnTo>
                    <a:pt x="209080" y="60202"/>
                  </a:lnTo>
                  <a:close/>
                </a:path>
                <a:path w="688975" h="652779">
                  <a:moveTo>
                    <a:pt x="382515" y="34839"/>
                  </a:moveTo>
                  <a:lnTo>
                    <a:pt x="344488" y="34839"/>
                  </a:lnTo>
                  <a:lnTo>
                    <a:pt x="494431" y="196066"/>
                  </a:lnTo>
                  <a:lnTo>
                    <a:pt x="537292" y="196066"/>
                  </a:lnTo>
                  <a:lnTo>
                    <a:pt x="530539" y="164178"/>
                  </a:lnTo>
                  <a:lnTo>
                    <a:pt x="530449" y="163751"/>
                  </a:lnTo>
                  <a:lnTo>
                    <a:pt x="502319" y="163751"/>
                  </a:lnTo>
                  <a:lnTo>
                    <a:pt x="382515" y="34839"/>
                  </a:lnTo>
                  <a:close/>
                </a:path>
                <a:path w="688975" h="652779">
                  <a:moveTo>
                    <a:pt x="546577" y="59736"/>
                  </a:moveTo>
                  <a:lnTo>
                    <a:pt x="508420" y="59736"/>
                  </a:lnTo>
                  <a:lnTo>
                    <a:pt x="637821" y="196066"/>
                  </a:lnTo>
                  <a:lnTo>
                    <a:pt x="676500" y="196066"/>
                  </a:lnTo>
                  <a:lnTo>
                    <a:pt x="546577" y="59736"/>
                  </a:lnTo>
                  <a:close/>
                </a:path>
                <a:path w="688975" h="652779">
                  <a:moveTo>
                    <a:pt x="376415" y="28275"/>
                  </a:moveTo>
                  <a:lnTo>
                    <a:pt x="312573" y="28275"/>
                  </a:lnTo>
                  <a:lnTo>
                    <a:pt x="186669" y="164178"/>
                  </a:lnTo>
                  <a:lnTo>
                    <a:pt x="223847" y="164178"/>
                  </a:lnTo>
                  <a:lnTo>
                    <a:pt x="344488" y="34839"/>
                  </a:lnTo>
                  <a:lnTo>
                    <a:pt x="382515" y="34839"/>
                  </a:lnTo>
                  <a:lnTo>
                    <a:pt x="376415" y="28275"/>
                  </a:lnTo>
                  <a:close/>
                </a:path>
                <a:path w="688975" h="652779">
                  <a:moveTo>
                    <a:pt x="516595" y="28275"/>
                  </a:moveTo>
                  <a:lnTo>
                    <a:pt x="473019" y="28275"/>
                  </a:lnTo>
                  <a:lnTo>
                    <a:pt x="502319" y="163751"/>
                  </a:lnTo>
                  <a:lnTo>
                    <a:pt x="530449" y="163751"/>
                  </a:lnTo>
                  <a:lnTo>
                    <a:pt x="508519" y="60202"/>
                  </a:lnTo>
                  <a:lnTo>
                    <a:pt x="508420" y="59736"/>
                  </a:lnTo>
                  <a:lnTo>
                    <a:pt x="546577" y="59736"/>
                  </a:lnTo>
                  <a:lnTo>
                    <a:pt x="516595" y="28275"/>
                  </a:lnTo>
                  <a:close/>
                </a:path>
                <a:path w="688975" h="652779">
                  <a:moveTo>
                    <a:pt x="205030" y="0"/>
                  </a:moveTo>
                  <a:lnTo>
                    <a:pt x="204156" y="0"/>
                  </a:lnTo>
                  <a:lnTo>
                    <a:pt x="203282" y="310"/>
                  </a:lnTo>
                  <a:lnTo>
                    <a:pt x="205905" y="310"/>
                  </a:lnTo>
                  <a:lnTo>
                    <a:pt x="205030" y="0"/>
                  </a:lnTo>
                  <a:close/>
                </a:path>
                <a:path w="688975" h="652779">
                  <a:moveTo>
                    <a:pt x="485182" y="0"/>
                  </a:moveTo>
                  <a:lnTo>
                    <a:pt x="482734" y="0"/>
                  </a:lnTo>
                  <a:lnTo>
                    <a:pt x="481335" y="310"/>
                  </a:lnTo>
                  <a:lnTo>
                    <a:pt x="486581" y="310"/>
                  </a:lnTo>
                  <a:lnTo>
                    <a:pt x="48518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58190" y="3021132"/>
              <a:ext cx="688975" cy="652780"/>
            </a:xfrm>
            <a:custGeom>
              <a:avLst/>
              <a:gdLst/>
              <a:ahLst/>
              <a:cxnLst/>
              <a:rect l="l" t="t" r="r" b="b"/>
              <a:pathLst>
                <a:path w="688975" h="652779">
                  <a:moveTo>
                    <a:pt x="490506" y="310"/>
                  </a:moveTo>
                  <a:lnTo>
                    <a:pt x="198475" y="310"/>
                  </a:lnTo>
                  <a:lnTo>
                    <a:pt x="196679" y="2563"/>
                  </a:lnTo>
                  <a:lnTo>
                    <a:pt x="196396" y="2796"/>
                  </a:lnTo>
                  <a:lnTo>
                    <a:pt x="195852" y="3379"/>
                  </a:lnTo>
                  <a:lnTo>
                    <a:pt x="195413" y="3806"/>
                  </a:lnTo>
                  <a:lnTo>
                    <a:pt x="194810" y="4078"/>
                  </a:lnTo>
                  <a:lnTo>
                    <a:pt x="194538" y="4272"/>
                  </a:lnTo>
                  <a:lnTo>
                    <a:pt x="194538" y="4699"/>
                  </a:lnTo>
                  <a:lnTo>
                    <a:pt x="193882" y="5243"/>
                  </a:lnTo>
                  <a:lnTo>
                    <a:pt x="193337" y="5787"/>
                  </a:lnTo>
                  <a:lnTo>
                    <a:pt x="192790" y="6447"/>
                  </a:lnTo>
                  <a:lnTo>
                    <a:pt x="0" y="209194"/>
                  </a:lnTo>
                  <a:lnTo>
                    <a:pt x="330060" y="633905"/>
                  </a:lnTo>
                  <a:lnTo>
                    <a:pt x="330877" y="637892"/>
                  </a:lnTo>
                  <a:lnTo>
                    <a:pt x="330989" y="638438"/>
                  </a:lnTo>
                  <a:lnTo>
                    <a:pt x="334105" y="642152"/>
                  </a:lnTo>
                  <a:lnTo>
                    <a:pt x="338368" y="643954"/>
                  </a:lnTo>
                  <a:lnTo>
                    <a:pt x="344488" y="652257"/>
                  </a:lnTo>
                  <a:lnTo>
                    <a:pt x="351044" y="643518"/>
                  </a:lnTo>
                  <a:lnTo>
                    <a:pt x="355144" y="641606"/>
                  </a:lnTo>
                  <a:lnTo>
                    <a:pt x="358039" y="637892"/>
                  </a:lnTo>
                  <a:lnTo>
                    <a:pt x="358826" y="633905"/>
                  </a:lnTo>
                  <a:lnTo>
                    <a:pt x="358913" y="633031"/>
                  </a:lnTo>
                  <a:lnTo>
                    <a:pt x="388859" y="594581"/>
                  </a:lnTo>
                  <a:lnTo>
                    <a:pt x="344488" y="594581"/>
                  </a:lnTo>
                  <a:lnTo>
                    <a:pt x="318309" y="534281"/>
                  </a:lnTo>
                  <a:lnTo>
                    <a:pt x="288092" y="534281"/>
                  </a:lnTo>
                  <a:lnTo>
                    <a:pt x="47215" y="224031"/>
                  </a:lnTo>
                  <a:lnTo>
                    <a:pt x="677454" y="224031"/>
                  </a:lnTo>
                  <a:lnTo>
                    <a:pt x="688960" y="209194"/>
                  </a:lnTo>
                  <a:lnTo>
                    <a:pt x="676500" y="196066"/>
                  </a:lnTo>
                  <a:lnTo>
                    <a:pt x="51148" y="196066"/>
                  </a:lnTo>
                  <a:lnTo>
                    <a:pt x="180549" y="60202"/>
                  </a:lnTo>
                  <a:lnTo>
                    <a:pt x="209080" y="60202"/>
                  </a:lnTo>
                  <a:lnTo>
                    <a:pt x="215961" y="28275"/>
                  </a:lnTo>
                  <a:lnTo>
                    <a:pt x="516595" y="28275"/>
                  </a:lnTo>
                  <a:lnTo>
                    <a:pt x="496607" y="7302"/>
                  </a:lnTo>
                  <a:lnTo>
                    <a:pt x="496335" y="6991"/>
                  </a:lnTo>
                  <a:lnTo>
                    <a:pt x="496063" y="6719"/>
                  </a:lnTo>
                  <a:lnTo>
                    <a:pt x="495752" y="6447"/>
                  </a:lnTo>
                  <a:lnTo>
                    <a:pt x="495752" y="6020"/>
                  </a:lnTo>
                  <a:lnTo>
                    <a:pt x="495363" y="5515"/>
                  </a:lnTo>
                  <a:lnTo>
                    <a:pt x="494936" y="5088"/>
                  </a:lnTo>
                  <a:lnTo>
                    <a:pt x="494431" y="4699"/>
                  </a:lnTo>
                  <a:lnTo>
                    <a:pt x="494003" y="3806"/>
                  </a:lnTo>
                  <a:lnTo>
                    <a:pt x="493343" y="3146"/>
                  </a:lnTo>
                  <a:lnTo>
                    <a:pt x="492565" y="2563"/>
                  </a:lnTo>
                  <a:lnTo>
                    <a:pt x="491827" y="2058"/>
                  </a:lnTo>
                  <a:lnTo>
                    <a:pt x="490506" y="310"/>
                  </a:lnTo>
                  <a:close/>
                </a:path>
                <a:path w="688975" h="652779">
                  <a:moveTo>
                    <a:pt x="535077" y="224031"/>
                  </a:moveTo>
                  <a:lnTo>
                    <a:pt x="505350" y="224031"/>
                  </a:lnTo>
                  <a:lnTo>
                    <a:pt x="344488" y="594581"/>
                  </a:lnTo>
                  <a:lnTo>
                    <a:pt x="388859" y="594581"/>
                  </a:lnTo>
                  <a:lnTo>
                    <a:pt x="435822" y="534281"/>
                  </a:lnTo>
                  <a:lnTo>
                    <a:pt x="400896" y="534281"/>
                  </a:lnTo>
                  <a:lnTo>
                    <a:pt x="535077" y="224031"/>
                  </a:lnTo>
                  <a:close/>
                </a:path>
                <a:path w="688975" h="652779">
                  <a:moveTo>
                    <a:pt x="183611" y="224031"/>
                  </a:moveTo>
                  <a:lnTo>
                    <a:pt x="153445" y="224031"/>
                  </a:lnTo>
                  <a:lnTo>
                    <a:pt x="288092" y="534281"/>
                  </a:lnTo>
                  <a:lnTo>
                    <a:pt x="318309" y="534281"/>
                  </a:lnTo>
                  <a:lnTo>
                    <a:pt x="183611" y="224031"/>
                  </a:lnTo>
                  <a:close/>
                </a:path>
                <a:path w="688975" h="652779">
                  <a:moveTo>
                    <a:pt x="677454" y="224031"/>
                  </a:moveTo>
                  <a:lnTo>
                    <a:pt x="641746" y="224031"/>
                  </a:lnTo>
                  <a:lnTo>
                    <a:pt x="400896" y="534281"/>
                  </a:lnTo>
                  <a:lnTo>
                    <a:pt x="435822" y="534281"/>
                  </a:lnTo>
                  <a:lnTo>
                    <a:pt x="677454" y="224031"/>
                  </a:lnTo>
                  <a:close/>
                </a:path>
                <a:path w="688975" h="652779">
                  <a:moveTo>
                    <a:pt x="209080" y="60202"/>
                  </a:moveTo>
                  <a:lnTo>
                    <a:pt x="180549" y="60202"/>
                  </a:lnTo>
                  <a:lnTo>
                    <a:pt x="151261" y="196066"/>
                  </a:lnTo>
                  <a:lnTo>
                    <a:pt x="194103" y="196066"/>
                  </a:lnTo>
                  <a:lnTo>
                    <a:pt x="223847" y="164178"/>
                  </a:lnTo>
                  <a:lnTo>
                    <a:pt x="186669" y="164178"/>
                  </a:lnTo>
                  <a:lnTo>
                    <a:pt x="209080" y="60202"/>
                  </a:lnTo>
                  <a:close/>
                </a:path>
                <a:path w="688975" h="652779">
                  <a:moveTo>
                    <a:pt x="382515" y="34839"/>
                  </a:moveTo>
                  <a:lnTo>
                    <a:pt x="344488" y="34839"/>
                  </a:lnTo>
                  <a:lnTo>
                    <a:pt x="494431" y="196066"/>
                  </a:lnTo>
                  <a:lnTo>
                    <a:pt x="537292" y="196066"/>
                  </a:lnTo>
                  <a:lnTo>
                    <a:pt x="530539" y="164178"/>
                  </a:lnTo>
                  <a:lnTo>
                    <a:pt x="530449" y="163751"/>
                  </a:lnTo>
                  <a:lnTo>
                    <a:pt x="502319" y="163751"/>
                  </a:lnTo>
                  <a:lnTo>
                    <a:pt x="382515" y="34839"/>
                  </a:lnTo>
                  <a:close/>
                </a:path>
                <a:path w="688975" h="652779">
                  <a:moveTo>
                    <a:pt x="546577" y="59736"/>
                  </a:moveTo>
                  <a:lnTo>
                    <a:pt x="508420" y="59736"/>
                  </a:lnTo>
                  <a:lnTo>
                    <a:pt x="637821" y="196066"/>
                  </a:lnTo>
                  <a:lnTo>
                    <a:pt x="676500" y="196066"/>
                  </a:lnTo>
                  <a:lnTo>
                    <a:pt x="546577" y="59736"/>
                  </a:lnTo>
                  <a:close/>
                </a:path>
                <a:path w="688975" h="652779">
                  <a:moveTo>
                    <a:pt x="376415" y="28275"/>
                  </a:moveTo>
                  <a:lnTo>
                    <a:pt x="312573" y="28275"/>
                  </a:lnTo>
                  <a:lnTo>
                    <a:pt x="186669" y="164178"/>
                  </a:lnTo>
                  <a:lnTo>
                    <a:pt x="223847" y="164178"/>
                  </a:lnTo>
                  <a:lnTo>
                    <a:pt x="344488" y="34839"/>
                  </a:lnTo>
                  <a:lnTo>
                    <a:pt x="382515" y="34839"/>
                  </a:lnTo>
                  <a:lnTo>
                    <a:pt x="376415" y="28275"/>
                  </a:lnTo>
                  <a:close/>
                </a:path>
                <a:path w="688975" h="652779">
                  <a:moveTo>
                    <a:pt x="516595" y="28275"/>
                  </a:moveTo>
                  <a:lnTo>
                    <a:pt x="473019" y="28275"/>
                  </a:lnTo>
                  <a:lnTo>
                    <a:pt x="502319" y="163751"/>
                  </a:lnTo>
                  <a:lnTo>
                    <a:pt x="530449" y="163751"/>
                  </a:lnTo>
                  <a:lnTo>
                    <a:pt x="508519" y="60202"/>
                  </a:lnTo>
                  <a:lnTo>
                    <a:pt x="508420" y="59736"/>
                  </a:lnTo>
                  <a:lnTo>
                    <a:pt x="546577" y="59736"/>
                  </a:lnTo>
                  <a:lnTo>
                    <a:pt x="516595" y="28275"/>
                  </a:lnTo>
                  <a:close/>
                </a:path>
                <a:path w="688975" h="652779">
                  <a:moveTo>
                    <a:pt x="205030" y="0"/>
                  </a:moveTo>
                  <a:lnTo>
                    <a:pt x="204156" y="0"/>
                  </a:lnTo>
                  <a:lnTo>
                    <a:pt x="203282" y="310"/>
                  </a:lnTo>
                  <a:lnTo>
                    <a:pt x="205905" y="310"/>
                  </a:lnTo>
                  <a:lnTo>
                    <a:pt x="205030" y="0"/>
                  </a:lnTo>
                  <a:close/>
                </a:path>
                <a:path w="688975" h="652779">
                  <a:moveTo>
                    <a:pt x="485182" y="0"/>
                  </a:moveTo>
                  <a:lnTo>
                    <a:pt x="482734" y="0"/>
                  </a:lnTo>
                  <a:lnTo>
                    <a:pt x="481335" y="310"/>
                  </a:lnTo>
                  <a:lnTo>
                    <a:pt x="486581" y="310"/>
                  </a:lnTo>
                  <a:lnTo>
                    <a:pt x="48518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7292" y="3058228"/>
            <a:ext cx="830735" cy="531472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>
                <a:solidFill>
                  <a:srgbClr val="FFFFFF"/>
                </a:solidFill>
              </a:rPr>
              <a:t>ALTERNATIVE</a:t>
            </a:r>
            <a:r>
              <a:rPr dirty="0" sz="3200" spc="-135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SOLUTION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704715" y="3428491"/>
            <a:ext cx="278765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r>
              <a:rPr dirty="0" sz="2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Threats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26231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425" i="1">
                <a:latin typeface="Arial"/>
                <a:cs typeface="Arial"/>
              </a:rPr>
              <a:t> </a:t>
            </a:r>
            <a:r>
              <a:rPr dirty="0" sz="800" spc="-10">
                <a:latin typeface="Arial MT"/>
                <a:cs typeface="Arial MT"/>
              </a:rPr>
              <a:t>(Gartner,</a:t>
            </a:r>
            <a:r>
              <a:rPr dirty="0" sz="800" spc="11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2023),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(Statista,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n.d.a)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(Statista,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n.d.b)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14"/>
              </a:spcBef>
            </a:pPr>
            <a:r>
              <a:rPr dirty="0"/>
              <a:t>The</a:t>
            </a:r>
            <a:r>
              <a:rPr dirty="0" spc="-60"/>
              <a:t> </a:t>
            </a:r>
            <a:r>
              <a:rPr dirty="0"/>
              <a:t>Future</a:t>
            </a:r>
            <a:r>
              <a:rPr dirty="0" spc="-60"/>
              <a:t> </a:t>
            </a:r>
            <a:r>
              <a:rPr dirty="0"/>
              <a:t>Economy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5"/>
              <a:t> </a:t>
            </a:r>
            <a:r>
              <a:rPr dirty="0"/>
              <a:t>Digital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/>
              <a:t>and</a:t>
            </a:r>
            <a:r>
              <a:rPr dirty="0" spc="-25"/>
              <a:t> </a:t>
            </a:r>
            <a:r>
              <a:rPr dirty="0"/>
              <a:t>so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25"/>
              <a:t> </a:t>
            </a:r>
            <a:r>
              <a:rPr dirty="0"/>
              <a:t>its</a:t>
            </a:r>
            <a:r>
              <a:rPr dirty="0" spc="-60"/>
              <a:t> </a:t>
            </a:r>
            <a:r>
              <a:rPr dirty="0" spc="-10"/>
              <a:t>Vulnerabilities</a:t>
            </a:r>
          </a:p>
          <a:p>
            <a:pPr marL="12700">
              <a:lnSpc>
                <a:spcPts val="1405"/>
              </a:lnSpc>
            </a:pP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transformation</a:t>
            </a:r>
            <a:r>
              <a:rPr dirty="0" sz="1200" spc="9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economy</a:t>
            </a:r>
            <a:r>
              <a:rPr dirty="0" sz="1200" spc="5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means</a:t>
            </a:r>
            <a:r>
              <a:rPr dirty="0" sz="1200" spc="5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security</a:t>
            </a:r>
            <a:r>
              <a:rPr dirty="0" sz="1200" spc="-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digital</a:t>
            </a:r>
            <a:r>
              <a:rPr dirty="0" sz="1200" spc="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world is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just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as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important</a:t>
            </a:r>
            <a:r>
              <a:rPr dirty="0" sz="1200" spc="6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as in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physical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0252" y="796544"/>
            <a:ext cx="38957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As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digitization</a:t>
            </a:r>
            <a:r>
              <a:rPr dirty="0" sz="1150" spc="2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continues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to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transform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economy…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9831" y="1232103"/>
            <a:ext cx="200406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Digitization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Levels</a:t>
            </a:r>
            <a:r>
              <a:rPr dirty="0" sz="900" spc="-7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across</a:t>
            </a:r>
            <a:r>
              <a:rPr dirty="0" sz="900" spc="-10" b="1">
                <a:latin typeface="Arial"/>
                <a:cs typeface="Arial"/>
              </a:rPr>
              <a:t> industries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18016" y="1828228"/>
            <a:ext cx="239395" cy="239395"/>
            <a:chOff x="2418016" y="1828228"/>
            <a:chExt cx="239395" cy="239395"/>
          </a:xfrm>
        </p:grpSpPr>
        <p:sp>
          <p:nvSpPr>
            <p:cNvPr id="8" name="object 8" descr=""/>
            <p:cNvSpPr/>
            <p:nvPr/>
          </p:nvSpPr>
          <p:spPr>
            <a:xfrm>
              <a:off x="2432304" y="184251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32304" y="184251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418016" y="2166556"/>
            <a:ext cx="239395" cy="239395"/>
            <a:chOff x="2418016" y="2166556"/>
            <a:chExt cx="239395" cy="239395"/>
          </a:xfrm>
        </p:grpSpPr>
        <p:sp>
          <p:nvSpPr>
            <p:cNvPr id="11" name="object 11" descr=""/>
            <p:cNvSpPr/>
            <p:nvPr/>
          </p:nvSpPr>
          <p:spPr>
            <a:xfrm>
              <a:off x="2432304" y="2180844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432304" y="2180844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2418016" y="2504884"/>
            <a:ext cx="239395" cy="239395"/>
            <a:chOff x="2418016" y="2504884"/>
            <a:chExt cx="239395" cy="239395"/>
          </a:xfrm>
        </p:grpSpPr>
        <p:sp>
          <p:nvSpPr>
            <p:cNvPr id="14" name="object 14" descr=""/>
            <p:cNvSpPr/>
            <p:nvPr/>
          </p:nvSpPr>
          <p:spPr>
            <a:xfrm>
              <a:off x="2432304" y="2519172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432304" y="2519172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3451859" y="1847088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19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451859" y="2180844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451859" y="2519172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160520" y="1847088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19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4160520" y="2180844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4160520" y="2519172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869179" y="1847088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19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4869179" y="2180844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869179" y="2519172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685800" y="5751576"/>
            <a:ext cx="782320" cy="160020"/>
            <a:chOff x="685800" y="5751576"/>
            <a:chExt cx="782320" cy="160020"/>
          </a:xfrm>
        </p:grpSpPr>
        <p:sp>
          <p:nvSpPr>
            <p:cNvPr id="26" name="object 26" descr=""/>
            <p:cNvSpPr/>
            <p:nvPr/>
          </p:nvSpPr>
          <p:spPr>
            <a:xfrm>
              <a:off x="685800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41247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96695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52144" y="5751576"/>
              <a:ext cx="155575" cy="160020"/>
            </a:xfrm>
            <a:custGeom>
              <a:avLst/>
              <a:gdLst/>
              <a:ahLst/>
              <a:cxnLst/>
              <a:rect l="l" t="t" r="r" b="b"/>
              <a:pathLst>
                <a:path w="155575" h="160020">
                  <a:moveTo>
                    <a:pt x="155447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55447" y="160020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07591" y="575157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19" h="160020">
                  <a:moveTo>
                    <a:pt x="160019" y="0"/>
                  </a:moveTo>
                  <a:lnTo>
                    <a:pt x="0" y="0"/>
                  </a:lnTo>
                  <a:lnTo>
                    <a:pt x="0" y="160020"/>
                  </a:lnTo>
                  <a:lnTo>
                    <a:pt x="160019" y="160020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315592" y="5663285"/>
            <a:ext cx="152400" cy="102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-20">
                <a:latin typeface="Arial MT"/>
                <a:cs typeface="Arial MT"/>
              </a:rPr>
              <a:t>High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73100" y="5664505"/>
            <a:ext cx="146050" cy="102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-25">
                <a:latin typeface="Arial MT"/>
                <a:cs typeface="Arial MT"/>
              </a:rPr>
              <a:t>Low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971800" y="1837944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19">
                <a:moveTo>
                  <a:pt x="0" y="0"/>
                </a:moveTo>
                <a:lnTo>
                  <a:pt x="0" y="210311"/>
                </a:lnTo>
                <a:lnTo>
                  <a:pt x="100583" y="105155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2971800" y="2185416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971800" y="2523744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6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607250" y="1588611"/>
          <a:ext cx="4744084" cy="3907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5660"/>
              </a:tblGrid>
              <a:tr h="189865">
                <a:tc>
                  <a:txBody>
                    <a:bodyPr/>
                    <a:lstStyle/>
                    <a:p>
                      <a:pPr marL="67310">
                        <a:lnSpc>
                          <a:spcPts val="675"/>
                        </a:lnSpc>
                        <a:tabLst>
                          <a:tab pos="1474470" algn="l"/>
                          <a:tab pos="2617470" algn="l"/>
                        </a:tabLst>
                      </a:pPr>
                      <a:r>
                        <a:rPr dirty="0" baseline="-18518" sz="1350" spc="-15" b="1">
                          <a:latin typeface="Arial"/>
                          <a:cs typeface="Arial"/>
                        </a:rPr>
                        <a:t>Industry</a:t>
                      </a:r>
                      <a:r>
                        <a:rPr dirty="0" baseline="-18518" sz="13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12345" sz="1350" b="1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baseline="-12345" sz="1350" spc="-15" b="1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 Sensitivity</a:t>
                      </a:r>
                      <a:r>
                        <a:rPr dirty="0" baseline="-12345" sz="1350" b="1">
                          <a:solidFill>
                            <a:srgbClr val="0D60F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9259" sz="1350" b="1">
                          <a:latin typeface="Arial"/>
                          <a:cs typeface="Arial"/>
                        </a:rPr>
                        <a:t>Digitization</a:t>
                      </a:r>
                      <a:r>
                        <a:rPr dirty="0" baseline="9259" sz="1350" spc="652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086" sz="1350" b="1">
                          <a:latin typeface="Arial"/>
                          <a:cs typeface="Arial"/>
                        </a:rPr>
                        <a:t>Digitization</a:t>
                      </a:r>
                      <a:r>
                        <a:rPr dirty="0" baseline="3086" sz="1350" spc="6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latin typeface="Arial"/>
                          <a:cs typeface="Arial"/>
                        </a:rPr>
                        <a:t>Deploymen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8575">
                      <a:solidFill>
                        <a:srgbClr val="0D60FD"/>
                      </a:solidFill>
                      <a:prstDash val="sysDot"/>
                    </a:lnB>
                  </a:tcPr>
                </a:tc>
              </a:tr>
              <a:tr h="325755">
                <a:tc>
                  <a:txBody>
                    <a:bodyPr/>
                    <a:lstStyle/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Media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Telecommunications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1915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 w="28575">
                      <a:solidFill>
                        <a:srgbClr val="0D60FD"/>
                      </a:solidFill>
                      <a:prstDash val="sysDot"/>
                    </a:lnT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Retail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(e-)Commerce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84455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Finance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Insurance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B w="28575">
                      <a:solidFill>
                        <a:srgbClr val="0D60FD"/>
                      </a:solidFill>
                      <a:prstDash val="sysDot"/>
                    </a:lnB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Personal,</a:t>
                      </a:r>
                      <a:r>
                        <a:rPr dirty="0" sz="9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Local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Services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T w="28575">
                      <a:solidFill>
                        <a:srgbClr val="0D60FD"/>
                      </a:solidFill>
                      <a:prstDash val="sysDot"/>
                    </a:lnT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Personal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Mobility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/>
                </a:tc>
              </a:tr>
              <a:tr h="337820">
                <a:tc>
                  <a:txBody>
                    <a:bodyPr/>
                    <a:lstStyle/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Industrial</a:t>
                      </a:r>
                      <a:r>
                        <a:rPr dirty="0" sz="9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Manufacturing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3980"/>
                </a:tc>
              </a:tr>
              <a:tr h="337820">
                <a:tc>
                  <a:txBody>
                    <a:bodyPr/>
                    <a:lstStyle/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Shipping</a:t>
                      </a:r>
                      <a:r>
                        <a:rPr dirty="0" sz="9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Transportation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/>
                </a:tc>
              </a:tr>
              <a:tr h="346710">
                <a:tc>
                  <a:txBody>
                    <a:bodyPr/>
                    <a:lstStyle/>
                    <a:p>
                      <a:pPr marL="67310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Entertainment</a:t>
                      </a:r>
                      <a:r>
                        <a:rPr dirty="0" sz="900" spc="-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Recreation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B w="28575">
                      <a:solidFill>
                        <a:srgbClr val="0D60FD"/>
                      </a:solidFill>
                      <a:prstDash val="sysDot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Government</a:t>
                      </a:r>
                      <a:r>
                        <a:rPr dirty="0" sz="9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Administration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T w="28575">
                      <a:solidFill>
                        <a:srgbClr val="0D60FD"/>
                      </a:solidFill>
                      <a:prstDash val="sysDot"/>
                    </a:lnT>
                  </a:tcPr>
                </a:tc>
              </a:tr>
              <a:tr h="337820">
                <a:tc>
                  <a:txBody>
                    <a:bodyPr/>
                    <a:lstStyle/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Military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marL="61594" marR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Healthcare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Hospitals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3980">
                    <a:lnL w="28575">
                      <a:solidFill>
                        <a:srgbClr val="0D60FD"/>
                      </a:solidFill>
                      <a:prstDash val="sysDot"/>
                    </a:lnL>
                    <a:lnR w="28575">
                      <a:solidFill>
                        <a:srgbClr val="0D60FD"/>
                      </a:solidFill>
                      <a:prstDash val="sysDot"/>
                    </a:lnR>
                    <a:lnB w="28575">
                      <a:solidFill>
                        <a:srgbClr val="0D60FD"/>
                      </a:solidFill>
                      <a:prstDash val="sysDot"/>
                    </a:lnB>
                  </a:tcPr>
                </a:tc>
              </a:tr>
            </a:tbl>
          </a:graphicData>
        </a:graphic>
      </p:graphicFrame>
      <p:grpSp>
        <p:nvGrpSpPr>
          <p:cNvPr id="37" name="object 37" descr=""/>
          <p:cNvGrpSpPr/>
          <p:nvPr/>
        </p:nvGrpSpPr>
        <p:grpSpPr>
          <a:xfrm>
            <a:off x="2418016" y="2843212"/>
            <a:ext cx="239395" cy="239395"/>
            <a:chOff x="2418016" y="2843212"/>
            <a:chExt cx="239395" cy="239395"/>
          </a:xfrm>
        </p:grpSpPr>
        <p:sp>
          <p:nvSpPr>
            <p:cNvPr id="38" name="object 38" descr=""/>
            <p:cNvSpPr/>
            <p:nvPr/>
          </p:nvSpPr>
          <p:spPr>
            <a:xfrm>
              <a:off x="2432304" y="285750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432304" y="285750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19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2418016" y="3176968"/>
            <a:ext cx="239395" cy="243840"/>
            <a:chOff x="2418016" y="3176968"/>
            <a:chExt cx="239395" cy="243840"/>
          </a:xfrm>
        </p:grpSpPr>
        <p:sp>
          <p:nvSpPr>
            <p:cNvPr id="41" name="object 41" descr=""/>
            <p:cNvSpPr/>
            <p:nvPr/>
          </p:nvSpPr>
          <p:spPr>
            <a:xfrm>
              <a:off x="2432304" y="3191255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210312" y="214884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432304" y="3191255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4"/>
                  </a:moveTo>
                  <a:lnTo>
                    <a:pt x="210312" y="214884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2418016" y="3515296"/>
            <a:ext cx="239395" cy="243840"/>
            <a:chOff x="2418016" y="3515296"/>
            <a:chExt cx="239395" cy="243840"/>
          </a:xfrm>
        </p:grpSpPr>
        <p:sp>
          <p:nvSpPr>
            <p:cNvPr id="44" name="object 44" descr=""/>
            <p:cNvSpPr/>
            <p:nvPr/>
          </p:nvSpPr>
          <p:spPr>
            <a:xfrm>
              <a:off x="2432304" y="3529584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210312" y="214883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432304" y="3529584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3"/>
                  </a:moveTo>
                  <a:lnTo>
                    <a:pt x="210312" y="214883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2418016" y="3853624"/>
            <a:ext cx="239395" cy="243840"/>
            <a:chOff x="2418016" y="3853624"/>
            <a:chExt cx="239395" cy="243840"/>
          </a:xfrm>
        </p:grpSpPr>
        <p:sp>
          <p:nvSpPr>
            <p:cNvPr id="47" name="object 47" descr=""/>
            <p:cNvSpPr/>
            <p:nvPr/>
          </p:nvSpPr>
          <p:spPr>
            <a:xfrm>
              <a:off x="2432304" y="3867911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210312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210312" y="214883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432304" y="3867911"/>
              <a:ext cx="210820" cy="215265"/>
            </a:xfrm>
            <a:custGeom>
              <a:avLst/>
              <a:gdLst/>
              <a:ahLst/>
              <a:cxnLst/>
              <a:rect l="l" t="t" r="r" b="b"/>
              <a:pathLst>
                <a:path w="210819" h="215264">
                  <a:moveTo>
                    <a:pt x="0" y="214883"/>
                  </a:moveTo>
                  <a:lnTo>
                    <a:pt x="210312" y="214883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 descr=""/>
          <p:cNvGrpSpPr/>
          <p:nvPr/>
        </p:nvGrpSpPr>
        <p:grpSpPr>
          <a:xfrm>
            <a:off x="2418016" y="4191952"/>
            <a:ext cx="239395" cy="239395"/>
            <a:chOff x="2418016" y="4191952"/>
            <a:chExt cx="239395" cy="239395"/>
          </a:xfrm>
        </p:grpSpPr>
        <p:sp>
          <p:nvSpPr>
            <p:cNvPr id="50" name="object 50" descr=""/>
            <p:cNvSpPr/>
            <p:nvPr/>
          </p:nvSpPr>
          <p:spPr>
            <a:xfrm>
              <a:off x="2432304" y="420624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432304" y="4206240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2418016" y="4530280"/>
            <a:ext cx="239395" cy="239395"/>
            <a:chOff x="2418016" y="4530280"/>
            <a:chExt cx="239395" cy="239395"/>
          </a:xfrm>
        </p:grpSpPr>
        <p:sp>
          <p:nvSpPr>
            <p:cNvPr id="53" name="object 53" descr=""/>
            <p:cNvSpPr/>
            <p:nvPr/>
          </p:nvSpPr>
          <p:spPr>
            <a:xfrm>
              <a:off x="2432304" y="4544567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210312" y="21031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432304" y="4544567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1"/>
                  </a:moveTo>
                  <a:lnTo>
                    <a:pt x="210312" y="210311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2418016" y="4868608"/>
            <a:ext cx="239395" cy="239395"/>
            <a:chOff x="2418016" y="4868608"/>
            <a:chExt cx="239395" cy="239395"/>
          </a:xfrm>
        </p:grpSpPr>
        <p:sp>
          <p:nvSpPr>
            <p:cNvPr id="56" name="object 56" descr=""/>
            <p:cNvSpPr/>
            <p:nvPr/>
          </p:nvSpPr>
          <p:spPr>
            <a:xfrm>
              <a:off x="2432304" y="488289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1"/>
                  </a:lnTo>
                  <a:lnTo>
                    <a:pt x="210312" y="21031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432304" y="4882896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1"/>
                  </a:moveTo>
                  <a:lnTo>
                    <a:pt x="210312" y="210311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2418016" y="5206936"/>
            <a:ext cx="239395" cy="239395"/>
            <a:chOff x="2418016" y="5206936"/>
            <a:chExt cx="239395" cy="239395"/>
          </a:xfrm>
        </p:grpSpPr>
        <p:sp>
          <p:nvSpPr>
            <p:cNvPr id="59" name="object 59" descr=""/>
            <p:cNvSpPr/>
            <p:nvPr/>
          </p:nvSpPr>
          <p:spPr>
            <a:xfrm>
              <a:off x="2432304" y="5221223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210312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210312" y="2103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432304" y="5221223"/>
              <a:ext cx="210820" cy="210820"/>
            </a:xfrm>
            <a:custGeom>
              <a:avLst/>
              <a:gdLst/>
              <a:ahLst/>
              <a:cxnLst/>
              <a:rect l="l" t="t" r="r" b="b"/>
              <a:pathLst>
                <a:path w="210819" h="210820">
                  <a:moveTo>
                    <a:pt x="0" y="210312"/>
                  </a:moveTo>
                  <a:lnTo>
                    <a:pt x="210312" y="210312"/>
                  </a:lnTo>
                  <a:lnTo>
                    <a:pt x="210312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3451859" y="2857500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3451859" y="319582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3451859" y="3534155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3451859" y="3872484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3451859" y="4210811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3451859" y="4549140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3451859" y="488746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3451859" y="5221223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4160520" y="2857500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4160520" y="319582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4160520" y="3534155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4160520" y="3872484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/>
          <p:nvPr/>
        </p:nvSpPr>
        <p:spPr>
          <a:xfrm>
            <a:off x="4160520" y="4210811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4160520" y="4549140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2"/>
                </a:lnTo>
                <a:lnTo>
                  <a:pt x="210312" y="210312"/>
                </a:lnTo>
                <a:lnTo>
                  <a:pt x="21031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4160520" y="4887467"/>
            <a:ext cx="210820" cy="210820"/>
          </a:xfrm>
          <a:custGeom>
            <a:avLst/>
            <a:gdLst/>
            <a:ahLst/>
            <a:cxnLst/>
            <a:rect l="l" t="t" r="r" b="b"/>
            <a:pathLst>
              <a:path w="210820" h="210820">
                <a:moveTo>
                  <a:pt x="210312" y="0"/>
                </a:moveTo>
                <a:lnTo>
                  <a:pt x="0" y="0"/>
                </a:lnTo>
                <a:lnTo>
                  <a:pt x="0" y="210311"/>
                </a:lnTo>
                <a:lnTo>
                  <a:pt x="210312" y="210311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4160520" y="5221223"/>
            <a:ext cx="210820" cy="215265"/>
          </a:xfrm>
          <a:custGeom>
            <a:avLst/>
            <a:gdLst/>
            <a:ahLst/>
            <a:cxnLst/>
            <a:rect l="l" t="t" r="r" b="b"/>
            <a:pathLst>
              <a:path w="210820" h="215264">
                <a:moveTo>
                  <a:pt x="210312" y="0"/>
                </a:moveTo>
                <a:lnTo>
                  <a:pt x="0" y="0"/>
                </a:lnTo>
                <a:lnTo>
                  <a:pt x="0" y="214884"/>
                </a:lnTo>
                <a:lnTo>
                  <a:pt x="210312" y="214884"/>
                </a:lnTo>
                <a:lnTo>
                  <a:pt x="210312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4869179" y="2857500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/>
          <p:nvPr/>
        </p:nvSpPr>
        <p:spPr>
          <a:xfrm>
            <a:off x="4869179" y="3195827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/>
          <p:nvPr/>
        </p:nvSpPr>
        <p:spPr>
          <a:xfrm>
            <a:off x="4869179" y="3534155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1"/>
                </a:lnTo>
                <a:lnTo>
                  <a:pt x="205739" y="210311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4869179" y="3872484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/>
          <p:nvPr/>
        </p:nvSpPr>
        <p:spPr>
          <a:xfrm>
            <a:off x="4869179" y="4210811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4869179" y="4549140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2"/>
                </a:lnTo>
                <a:lnTo>
                  <a:pt x="205739" y="210312"/>
                </a:lnTo>
                <a:lnTo>
                  <a:pt x="205739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4869179" y="4887467"/>
            <a:ext cx="205740" cy="210820"/>
          </a:xfrm>
          <a:custGeom>
            <a:avLst/>
            <a:gdLst/>
            <a:ahLst/>
            <a:cxnLst/>
            <a:rect l="l" t="t" r="r" b="b"/>
            <a:pathLst>
              <a:path w="205739" h="210820">
                <a:moveTo>
                  <a:pt x="205739" y="0"/>
                </a:moveTo>
                <a:lnTo>
                  <a:pt x="0" y="0"/>
                </a:lnTo>
                <a:lnTo>
                  <a:pt x="0" y="210311"/>
                </a:lnTo>
                <a:lnTo>
                  <a:pt x="205739" y="210311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4869179" y="5221223"/>
            <a:ext cx="205740" cy="215265"/>
          </a:xfrm>
          <a:custGeom>
            <a:avLst/>
            <a:gdLst/>
            <a:ahLst/>
            <a:cxnLst/>
            <a:rect l="l" t="t" r="r" b="b"/>
            <a:pathLst>
              <a:path w="205739" h="215264">
                <a:moveTo>
                  <a:pt x="205739" y="0"/>
                </a:moveTo>
                <a:lnTo>
                  <a:pt x="0" y="0"/>
                </a:lnTo>
                <a:lnTo>
                  <a:pt x="0" y="214884"/>
                </a:lnTo>
                <a:lnTo>
                  <a:pt x="205739" y="214884"/>
                </a:lnTo>
                <a:lnTo>
                  <a:pt x="205739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2971800" y="2862072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69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2971800" y="3200400"/>
            <a:ext cx="100965" cy="205740"/>
          </a:xfrm>
          <a:custGeom>
            <a:avLst/>
            <a:gdLst/>
            <a:ahLst/>
            <a:cxnLst/>
            <a:rect l="l" t="t" r="r" b="b"/>
            <a:pathLst>
              <a:path w="100964" h="205739">
                <a:moveTo>
                  <a:pt x="0" y="0"/>
                </a:moveTo>
                <a:lnTo>
                  <a:pt x="0" y="205739"/>
                </a:lnTo>
                <a:lnTo>
                  <a:pt x="100583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2971800" y="3538728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2971800" y="3877055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2971800" y="4215384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2971800" y="4553711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2971800" y="4892040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2"/>
                </a:lnTo>
                <a:lnTo>
                  <a:pt x="100583" y="105156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2971800" y="5230367"/>
            <a:ext cx="100965" cy="210820"/>
          </a:xfrm>
          <a:custGeom>
            <a:avLst/>
            <a:gdLst/>
            <a:ahLst/>
            <a:cxnLst/>
            <a:rect l="l" t="t" r="r" b="b"/>
            <a:pathLst>
              <a:path w="100964" h="210820">
                <a:moveTo>
                  <a:pt x="0" y="0"/>
                </a:moveTo>
                <a:lnTo>
                  <a:pt x="0" y="210311"/>
                </a:lnTo>
                <a:lnTo>
                  <a:pt x="100583" y="105155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3214242" y="1379346"/>
            <a:ext cx="655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Arial"/>
                <a:cs typeface="Arial"/>
              </a:rPr>
              <a:t>Operational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902833" y="1421079"/>
            <a:ext cx="5271135" cy="712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latin typeface="Arial"/>
                <a:cs typeface="Arial"/>
              </a:rPr>
              <a:t>Time-to-</a:t>
            </a:r>
            <a:r>
              <a:rPr dirty="0" sz="900" b="1">
                <a:latin typeface="Arial"/>
                <a:cs typeface="Arial"/>
              </a:rPr>
              <a:t>market,</a:t>
            </a:r>
            <a:r>
              <a:rPr dirty="0" sz="900" spc="7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cost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or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threat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management?</a:t>
            </a:r>
            <a:endParaRPr sz="900">
              <a:latin typeface="Arial"/>
              <a:cs typeface="Arial"/>
            </a:endParaRPr>
          </a:p>
          <a:p>
            <a:pPr marL="186690" indent="-173990">
              <a:lnSpc>
                <a:spcPct val="100000"/>
              </a:lnSpc>
              <a:spcBef>
                <a:spcPts val="5"/>
              </a:spcBef>
              <a:buChar char="•"/>
              <a:tabLst>
                <a:tab pos="186690" algn="l"/>
              </a:tabLst>
            </a:pPr>
            <a:r>
              <a:rPr dirty="0" sz="900">
                <a:latin typeface="Arial MT"/>
                <a:cs typeface="Arial MT"/>
              </a:rPr>
              <a:t>Firms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face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fundamental</a:t>
            </a:r>
            <a:r>
              <a:rPr dirty="0" sz="900" spc="-9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tensions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between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b="1">
                <a:latin typeface="Arial"/>
                <a:cs typeface="Arial"/>
              </a:rPr>
              <a:t>business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productivity</a:t>
            </a:r>
            <a:r>
              <a:rPr dirty="0" sz="900" spc="-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needs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 b="1">
                <a:latin typeface="Arial"/>
                <a:cs typeface="Arial"/>
              </a:rPr>
              <a:t>cybersecurity</a:t>
            </a:r>
            <a:r>
              <a:rPr dirty="0" sz="900" spc="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risks</a:t>
            </a:r>
            <a:r>
              <a:rPr dirty="0" sz="900" spc="-10"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186690" marR="5080" indent="-174625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dirty="0" sz="900">
                <a:latin typeface="Arial MT"/>
                <a:cs typeface="Arial MT"/>
              </a:rPr>
              <a:t>Currently, only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 few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industries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have</a:t>
            </a:r>
            <a:r>
              <a:rPr dirty="0" sz="900" spc="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fully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digitized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their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operations,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their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assets,</a:t>
            </a:r>
            <a:r>
              <a:rPr dirty="0" sz="900" spc="-7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deployed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Cloud </a:t>
            </a:r>
            <a:r>
              <a:rPr dirty="0" sz="900">
                <a:latin typeface="Arial MT"/>
                <a:cs typeface="Arial MT"/>
              </a:rPr>
              <a:t>technologies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capitalized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power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their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business.</a:t>
            </a:r>
            <a:endParaRPr sz="900">
              <a:latin typeface="Arial MT"/>
              <a:cs typeface="Arial MT"/>
            </a:endParaRPr>
          </a:p>
          <a:p>
            <a:pPr marL="186690" indent="-17399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flows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become</a:t>
            </a:r>
            <a:r>
              <a:rPr dirty="0" sz="900" spc="-10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more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significant,</a:t>
            </a:r>
            <a:r>
              <a:rPr dirty="0" sz="900" spc="-10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this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b="1">
                <a:latin typeface="Arial"/>
                <a:cs typeface="Arial"/>
              </a:rPr>
              <a:t>tradeoff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becomes</a:t>
            </a:r>
            <a:r>
              <a:rPr dirty="0" sz="900" spc="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more</a:t>
            </a:r>
            <a:r>
              <a:rPr dirty="0" sz="900" spc="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acute.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4044822" y="1388745"/>
            <a:ext cx="405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Arial"/>
                <a:cs typeface="Arial"/>
              </a:rPr>
              <a:t>Capital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4801870" y="1398270"/>
            <a:ext cx="3467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Arial"/>
                <a:cs typeface="Arial"/>
              </a:rPr>
              <a:t>Cloud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5245544" y="1535125"/>
            <a:ext cx="641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5906261" y="827913"/>
            <a:ext cx="5053330" cy="53657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245"/>
              </a:spcBef>
            </a:pPr>
            <a:r>
              <a:rPr dirty="0" sz="1150" b="1">
                <a:latin typeface="Arial"/>
                <a:cs typeface="Arial"/>
              </a:rPr>
              <a:t>…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</a:t>
            </a:r>
            <a:r>
              <a:rPr dirty="0" sz="1150" spc="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few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key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verticals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face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hesitancy</a:t>
            </a:r>
            <a:r>
              <a:rPr dirty="0" sz="1150" spc="1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to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deploy</a:t>
            </a:r>
            <a:r>
              <a:rPr dirty="0" sz="1150" spc="1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innovative,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digital </a:t>
            </a:r>
            <a:r>
              <a:rPr dirty="0" sz="1200" spc="-10" b="1">
                <a:latin typeface="Arial"/>
                <a:cs typeface="Arial"/>
              </a:rPr>
              <a:t>technologies</a:t>
            </a:r>
            <a:r>
              <a:rPr dirty="0" sz="1200" spc="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out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significant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security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safety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concerns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high </a:t>
            </a:r>
            <a:r>
              <a:rPr dirty="0" sz="1150" b="1">
                <a:latin typeface="Arial"/>
                <a:cs typeface="Arial"/>
              </a:rPr>
              <a:t>system</a:t>
            </a:r>
            <a:r>
              <a:rPr dirty="0" sz="1150" spc="14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complexity</a:t>
            </a:r>
            <a:endParaRPr sz="115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5232908" y="2495169"/>
            <a:ext cx="4387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latin typeface="Arial"/>
                <a:cs typeface="Arial"/>
              </a:rPr>
              <a:t>Digital Leaders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287771" y="5217033"/>
            <a:ext cx="50292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i="1">
                <a:latin typeface="Arial"/>
                <a:cs typeface="Arial"/>
              </a:rPr>
              <a:t>Digital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10" i="1">
                <a:latin typeface="Arial"/>
                <a:cs typeface="Arial"/>
              </a:rPr>
              <a:t>Laggards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902833" y="2243454"/>
            <a:ext cx="42430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Every</a:t>
            </a:r>
            <a:r>
              <a:rPr dirty="0" sz="900" spc="-6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aspect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‘digital’</a:t>
            </a:r>
            <a:r>
              <a:rPr dirty="0" sz="900" spc="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enterprises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requires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robust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cybersecurity</a:t>
            </a:r>
            <a:r>
              <a:rPr dirty="0" sz="900" spc="3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models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902833" y="2380310"/>
            <a:ext cx="512826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0"/>
              </a:spcBef>
              <a:buChar char="•"/>
              <a:tabLst>
                <a:tab pos="186690" algn="l"/>
              </a:tabLst>
            </a:pPr>
            <a:r>
              <a:rPr dirty="0" sz="900">
                <a:latin typeface="Arial MT"/>
                <a:cs typeface="Arial MT"/>
              </a:rPr>
              <a:t>An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organization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vulnerable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cyberthreats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its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weakest</a:t>
            </a:r>
            <a:r>
              <a:rPr dirty="0" sz="900" spc="-9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link: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cybersecurity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models</a:t>
            </a:r>
            <a:r>
              <a:rPr dirty="0" sz="900" spc="-8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must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be</a:t>
            </a:r>
            <a:endParaRPr sz="900">
              <a:latin typeface="Arial MT"/>
              <a:cs typeface="Arial MT"/>
            </a:endParaRPr>
          </a:p>
          <a:p>
            <a:pPr marL="18669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Arial MT"/>
                <a:cs typeface="Arial MT"/>
              </a:rPr>
              <a:t>robust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encompass</a:t>
            </a:r>
            <a:r>
              <a:rPr dirty="0" sz="900" spc="-8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all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nodes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its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network.</a:t>
            </a:r>
            <a:endParaRPr sz="900">
              <a:latin typeface="Arial MT"/>
              <a:cs typeface="Arial MT"/>
            </a:endParaRPr>
          </a:p>
          <a:p>
            <a:pPr marL="186690" indent="-17399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dirty="0" sz="900">
                <a:latin typeface="Arial MT"/>
                <a:cs typeface="Arial MT"/>
              </a:rPr>
              <a:t>Risk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Management</a:t>
            </a:r>
            <a:r>
              <a:rPr dirty="0" sz="900" spc="-9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cultures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require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company-wide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technology</a:t>
            </a:r>
            <a:r>
              <a:rPr dirty="0" sz="900" spc="-7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deployments.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902833" y="2897251"/>
            <a:ext cx="3402329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b="1">
                <a:latin typeface="Arial"/>
                <a:cs typeface="Arial"/>
              </a:rPr>
              <a:t>Digitization</a:t>
            </a:r>
            <a:r>
              <a:rPr dirty="0" sz="1050" spc="-4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Across</a:t>
            </a:r>
            <a:r>
              <a:rPr dirty="0" sz="1050" spc="8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-2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Supply</a:t>
            </a:r>
            <a:r>
              <a:rPr dirty="0" sz="1050" spc="-5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Chain:</a:t>
            </a:r>
            <a:r>
              <a:rPr dirty="0" sz="1050" spc="-60" b="1">
                <a:latin typeface="Arial"/>
                <a:cs typeface="Arial"/>
              </a:rPr>
              <a:t> </a:t>
            </a:r>
            <a:r>
              <a:rPr dirty="0" sz="1050">
                <a:latin typeface="Arial MT"/>
                <a:cs typeface="Arial MT"/>
              </a:rPr>
              <a:t>risks</a:t>
            </a:r>
            <a:r>
              <a:rPr dirty="0" sz="1050" spc="-4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&amp;</a:t>
            </a:r>
            <a:r>
              <a:rPr dirty="0" sz="1050" spc="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solutions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04" name="object 10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596" y="3145535"/>
            <a:ext cx="4708652" cy="1265936"/>
          </a:xfrm>
          <a:prstGeom prst="rect">
            <a:avLst/>
          </a:prstGeom>
        </p:spPr>
      </p:pic>
      <p:sp>
        <p:nvSpPr>
          <p:cNvPr id="105" name="object 105" descr=""/>
          <p:cNvSpPr txBox="1"/>
          <p:nvPr/>
        </p:nvSpPr>
        <p:spPr>
          <a:xfrm>
            <a:off x="6279896" y="4072254"/>
            <a:ext cx="42290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Supply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7374128" y="3919473"/>
            <a:ext cx="635635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81915">
              <a:lnSpc>
                <a:spcPct val="1006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Goods</a:t>
            </a:r>
            <a:r>
              <a:rPr dirty="0" sz="1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Services Production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8568943" y="4072254"/>
            <a:ext cx="6515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Employees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9777730" y="4072254"/>
            <a:ext cx="6426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7881366" y="3205987"/>
            <a:ext cx="770255" cy="2654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13030" marR="5080" indent="-100965">
              <a:lnSpc>
                <a:spcPts val="940"/>
              </a:lnSpc>
              <a:spcBef>
                <a:spcPts val="14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Advanced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Cloud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Connectivity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10" name="object 1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85297" y="3214877"/>
            <a:ext cx="179070" cy="76200"/>
          </a:xfrm>
          <a:prstGeom prst="rect">
            <a:avLst/>
          </a:prstGeom>
        </p:spPr>
      </p:pic>
      <p:sp>
        <p:nvSpPr>
          <p:cNvPr id="111" name="object 111" descr=""/>
          <p:cNvSpPr txBox="1"/>
          <p:nvPr/>
        </p:nvSpPr>
        <p:spPr>
          <a:xfrm>
            <a:off x="10579989" y="3178302"/>
            <a:ext cx="53022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dirty="0" sz="600" spc="-10">
                <a:latin typeface="Arial MT"/>
                <a:cs typeface="Arial MT"/>
              </a:rPr>
              <a:t>Goods</a:t>
            </a:r>
            <a:r>
              <a:rPr dirty="0" sz="600" spc="25">
                <a:latin typeface="Arial MT"/>
                <a:cs typeface="Arial MT"/>
              </a:rPr>
              <a:t> </a:t>
            </a:r>
            <a:r>
              <a:rPr dirty="0" sz="600" spc="-50">
                <a:latin typeface="Arial MT"/>
                <a:cs typeface="Arial MT"/>
              </a:rPr>
              <a:t>&amp;</a:t>
            </a:r>
            <a:r>
              <a:rPr dirty="0" sz="600" spc="500">
                <a:latin typeface="Arial MT"/>
                <a:cs typeface="Arial MT"/>
              </a:rPr>
              <a:t> </a:t>
            </a:r>
            <a:r>
              <a:rPr dirty="0" sz="600">
                <a:latin typeface="Arial MT"/>
                <a:cs typeface="Arial MT"/>
              </a:rPr>
              <a:t>Services</a:t>
            </a:r>
            <a:r>
              <a:rPr dirty="0" sz="600" spc="-25">
                <a:latin typeface="Arial MT"/>
                <a:cs typeface="Arial MT"/>
              </a:rPr>
              <a:t> Flows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0579989" y="3448634"/>
            <a:ext cx="398145" cy="1193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00">
                <a:latin typeface="Arial MT"/>
                <a:cs typeface="Arial MT"/>
              </a:rPr>
              <a:t>Data</a:t>
            </a:r>
            <a:r>
              <a:rPr dirty="0" sz="600" spc="-20">
                <a:latin typeface="Arial MT"/>
                <a:cs typeface="Arial MT"/>
              </a:rPr>
              <a:t> </a:t>
            </a:r>
            <a:r>
              <a:rPr dirty="0" sz="600" spc="-10">
                <a:latin typeface="Arial MT"/>
                <a:cs typeface="Arial MT"/>
              </a:rPr>
              <a:t>Flows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5975350" y="3868877"/>
            <a:ext cx="89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157084" y="3868877"/>
            <a:ext cx="89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8390890" y="3881373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9583293" y="3876294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5964173" y="4451984"/>
            <a:ext cx="1055370" cy="631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Risks: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>
                <a:latin typeface="Arial MT"/>
                <a:cs typeface="Arial MT"/>
              </a:rPr>
              <a:t>Vendor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pricing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99500"/>
              </a:lnSpc>
              <a:spcBef>
                <a:spcPts val="15"/>
              </a:spcBef>
            </a:pPr>
            <a:r>
              <a:rPr dirty="0" sz="800" spc="-10">
                <a:latin typeface="Arial MT"/>
                <a:cs typeface="Arial MT"/>
              </a:rPr>
              <a:t>exposure,</a:t>
            </a:r>
            <a:r>
              <a:rPr dirty="0" sz="800" spc="10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material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30">
                <a:latin typeface="Arial MT"/>
                <a:cs typeface="Arial MT"/>
              </a:rPr>
              <a:t>and</a:t>
            </a:r>
            <a:r>
              <a:rPr dirty="0" sz="800">
                <a:latin typeface="Arial MT"/>
                <a:cs typeface="Arial MT"/>
              </a:rPr>
              <a:t> process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leakage, supply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interruption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7202805" y="4470272"/>
            <a:ext cx="1035685" cy="631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Risks: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 spc="-10">
                <a:latin typeface="Arial MT"/>
                <a:cs typeface="Arial MT"/>
              </a:rPr>
              <a:t>Shutdown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/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disruption,</a:t>
            </a:r>
            <a:endParaRPr sz="800">
              <a:latin typeface="Arial MT"/>
              <a:cs typeface="Arial MT"/>
            </a:endParaRPr>
          </a:p>
          <a:p>
            <a:pPr marL="12700" marR="5080">
              <a:lnSpc>
                <a:spcPct val="99400"/>
              </a:lnSpc>
              <a:spcBef>
                <a:spcPts val="20"/>
              </a:spcBef>
            </a:pPr>
            <a:r>
              <a:rPr dirty="0" sz="800">
                <a:latin typeface="Arial MT"/>
                <a:cs typeface="Arial MT"/>
              </a:rPr>
              <a:t>Trade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secret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/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process leakage,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Attacks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35">
                <a:latin typeface="Arial MT"/>
                <a:cs typeface="Arial MT"/>
              </a:rPr>
              <a:t>on</a:t>
            </a:r>
            <a:r>
              <a:rPr dirty="0" sz="800" spc="-10">
                <a:latin typeface="Arial MT"/>
                <a:cs typeface="Arial MT"/>
              </a:rPr>
              <a:t> production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quality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8416290" y="4483353"/>
            <a:ext cx="1035685" cy="388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Risks: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ts val="969"/>
              </a:lnSpc>
              <a:spcBef>
                <a:spcPts val="15"/>
              </a:spcBef>
            </a:pPr>
            <a:r>
              <a:rPr dirty="0" sz="800" spc="-10">
                <a:latin typeface="Arial MT"/>
                <a:cs typeface="Arial MT"/>
              </a:rPr>
              <a:t>Shutdown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/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Disruption, </a:t>
            </a:r>
            <a:r>
              <a:rPr dirty="0" sz="800">
                <a:latin typeface="Arial MT"/>
                <a:cs typeface="Arial MT"/>
              </a:rPr>
              <a:t>Process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leakage,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9622663" y="4483353"/>
            <a:ext cx="98171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Risks: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ts val="969"/>
              </a:lnSpc>
              <a:spcBef>
                <a:spcPts val="15"/>
              </a:spcBef>
            </a:pPr>
            <a:r>
              <a:rPr dirty="0" sz="800" spc="-10">
                <a:latin typeface="Arial MT"/>
                <a:cs typeface="Arial MT"/>
              </a:rPr>
              <a:t>Client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&amp;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security exposure,</a:t>
            </a:r>
            <a:r>
              <a:rPr dirty="0" sz="800" spc="8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service disruption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0754994" y="4424298"/>
            <a:ext cx="824865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Overall: </a:t>
            </a:r>
            <a:r>
              <a:rPr dirty="0" sz="800" spc="-10">
                <a:latin typeface="Arial MT"/>
                <a:cs typeface="Arial MT"/>
              </a:rPr>
              <a:t>Cyberthreats</a:t>
            </a:r>
            <a:r>
              <a:rPr dirty="0" sz="800" spc="50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have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significant monetary, reputational,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legal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productive consequences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5973571" y="5190235"/>
            <a:ext cx="1854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Necessary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Cross-</a:t>
            </a:r>
            <a:r>
              <a:rPr dirty="0" sz="900" b="1">
                <a:latin typeface="Arial"/>
                <a:cs typeface="Arial"/>
              </a:rPr>
              <a:t>Chain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Solutions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23" name="object 123" descr=""/>
          <p:cNvGraphicFramePr>
            <a:graphicFrameLocks noGrp="1"/>
          </p:cNvGraphicFramePr>
          <p:nvPr/>
        </p:nvGraphicFramePr>
        <p:xfrm>
          <a:off x="5971540" y="5363464"/>
          <a:ext cx="5680710" cy="630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6105"/>
                <a:gridCol w="1878965"/>
                <a:gridCol w="1856104"/>
              </a:tblGrid>
              <a:tr h="317500">
                <a:tc>
                  <a:txBody>
                    <a:bodyPr/>
                    <a:lstStyle/>
                    <a:p>
                      <a:pPr marL="689610" marR="182880" indent="-5264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 &amp;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Vulnerability</a:t>
                      </a:r>
                      <a:r>
                        <a:rPr dirty="0" sz="9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Detection Systems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DevSecOps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IR</a:t>
                      </a:r>
                      <a:r>
                        <a:rPr dirty="0" sz="900" spc="3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Planning</a:t>
                      </a:r>
                      <a:r>
                        <a:rPr dirty="0" sz="900" spc="-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</a:tr>
              <a:tr h="313055"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EDR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Tools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Managed</a:t>
                      </a:r>
                      <a:r>
                        <a:rPr dirty="0" sz="900" spc="-5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Service</a:t>
                      </a:r>
                      <a:r>
                        <a:rPr dirty="0" sz="9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Partners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4615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715010" marR="157480" indent="-5257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Risk &amp;</a:t>
                      </a:r>
                      <a:r>
                        <a:rPr dirty="0" sz="9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Vulnerability</a:t>
                      </a:r>
                      <a:r>
                        <a:rPr dirty="0" sz="9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Detection Systems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49515E"/>
                      </a:solidFill>
                      <a:prstDash val="solid"/>
                    </a:lnL>
                    <a:lnR w="12700">
                      <a:solidFill>
                        <a:srgbClr val="49515E"/>
                      </a:solidFill>
                      <a:prstDash val="solid"/>
                    </a:lnR>
                    <a:lnT w="12700">
                      <a:solidFill>
                        <a:srgbClr val="49515E"/>
                      </a:solidFill>
                      <a:prstDash val="solid"/>
                    </a:lnT>
                    <a:lnB w="12700">
                      <a:solidFill>
                        <a:srgbClr val="49515E"/>
                      </a:solidFill>
                      <a:prstDash val="solid"/>
                    </a:lnB>
                    <a:solidFill>
                      <a:srgbClr val="374662"/>
                    </a:solidFill>
                  </a:tcPr>
                </a:tc>
              </a:tr>
            </a:tbl>
          </a:graphicData>
        </a:graphic>
      </p:graphicFrame>
      <p:sp>
        <p:nvSpPr>
          <p:cNvPr id="124" name="object 124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596645" y="1058417"/>
            <a:ext cx="4484370" cy="0"/>
          </a:xfrm>
          <a:custGeom>
            <a:avLst/>
            <a:gdLst/>
            <a:ahLst/>
            <a:cxnLst/>
            <a:rect l="l" t="t" r="r" b="b"/>
            <a:pathLst>
              <a:path w="4484370" h="0">
                <a:moveTo>
                  <a:pt x="0" y="0"/>
                </a:moveTo>
                <a:lnTo>
                  <a:pt x="4483989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5904738" y="1378458"/>
            <a:ext cx="5667375" cy="0"/>
          </a:xfrm>
          <a:custGeom>
            <a:avLst/>
            <a:gdLst/>
            <a:ahLst/>
            <a:cxnLst/>
            <a:rect l="l" t="t" r="r" b="b"/>
            <a:pathLst>
              <a:path w="5667375" h="0">
                <a:moveTo>
                  <a:pt x="0" y="0"/>
                </a:moveTo>
                <a:lnTo>
                  <a:pt x="5667247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14"/>
              </a:spcBef>
            </a:pPr>
            <a:r>
              <a:rPr dirty="0"/>
              <a:t>The</a:t>
            </a:r>
            <a:r>
              <a:rPr dirty="0" spc="-55"/>
              <a:t> </a:t>
            </a:r>
            <a:r>
              <a:rPr dirty="0" spc="-10"/>
              <a:t>Skyrocketing</a:t>
            </a:r>
            <a:r>
              <a:rPr dirty="0" spc="-55"/>
              <a:t> </a:t>
            </a:r>
            <a:r>
              <a:rPr dirty="0"/>
              <a:t>Market</a:t>
            </a:r>
            <a:r>
              <a:rPr dirty="0" spc="-30"/>
              <a:t> </a:t>
            </a:r>
            <a:r>
              <a:rPr dirty="0"/>
              <a:t>Opportunity</a:t>
            </a:r>
            <a:r>
              <a:rPr dirty="0" spc="-90"/>
              <a:t> </a:t>
            </a:r>
            <a:r>
              <a:rPr dirty="0"/>
              <a:t>of</a:t>
            </a:r>
            <a:r>
              <a:rPr dirty="0" spc="-35"/>
              <a:t> </a:t>
            </a:r>
            <a:r>
              <a:rPr dirty="0" spc="-10"/>
              <a:t>Cybersecurity</a:t>
            </a:r>
          </a:p>
          <a:p>
            <a:pPr marL="12700">
              <a:lnSpc>
                <a:spcPts val="1405"/>
              </a:lnSpc>
            </a:pPr>
            <a:r>
              <a:rPr dirty="0" sz="1200" b="0">
                <a:latin typeface="Arial MT"/>
                <a:cs typeface="Arial MT"/>
              </a:rPr>
              <a:t>As</a:t>
            </a:r>
            <a:r>
              <a:rPr dirty="0" sz="1200" spc="-7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cost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individual</a:t>
            </a:r>
            <a:r>
              <a:rPr dirty="0" sz="1200" spc="8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and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aggregate</a:t>
            </a:r>
            <a:r>
              <a:rPr dirty="0" sz="1200" spc="5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cybercrime</a:t>
            </a:r>
            <a:r>
              <a:rPr dirty="0" sz="1200" spc="5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increases,</a:t>
            </a:r>
            <a:r>
              <a:rPr dirty="0" sz="1200" spc="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6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allocation</a:t>
            </a:r>
            <a:r>
              <a:rPr dirty="0" sz="1200" spc="5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investments</a:t>
            </a:r>
            <a:r>
              <a:rPr dirty="0" sz="1200" spc="8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towards</a:t>
            </a:r>
            <a:r>
              <a:rPr dirty="0" sz="1200" spc="7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cybersecurity</a:t>
            </a:r>
            <a:r>
              <a:rPr dirty="0" sz="1200" spc="4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will </a:t>
            </a:r>
            <a:r>
              <a:rPr dirty="0" sz="1200" spc="-10" b="0">
                <a:latin typeface="Arial MT"/>
                <a:cs typeface="Arial MT"/>
              </a:rPr>
              <a:t>skyrocket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0252" y="796544"/>
            <a:ext cx="40760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cost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cybercrime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continues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to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climb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exponentially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906261" y="827913"/>
            <a:ext cx="5495290" cy="371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315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With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both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increases</a:t>
            </a:r>
            <a:r>
              <a:rPr dirty="0" sz="1150" spc="1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volume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and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average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costs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per</a:t>
            </a:r>
            <a:r>
              <a:rPr dirty="0" sz="1150" spc="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data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breach,</a:t>
            </a:r>
            <a:r>
              <a:rPr dirty="0" sz="1150" spc="15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firms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are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dirty="0" sz="1200" spc="-10" b="1">
                <a:latin typeface="Arial"/>
                <a:cs typeface="Arial"/>
              </a:rPr>
              <a:t>increasing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cybersecurity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budgets,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generating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strong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demand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market.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19365" y="1202245"/>
            <a:ext cx="4678045" cy="4439920"/>
            <a:chOff x="1019365" y="1202245"/>
            <a:chExt cx="4678045" cy="4439920"/>
          </a:xfrm>
        </p:grpSpPr>
        <p:sp>
          <p:nvSpPr>
            <p:cNvPr id="7" name="object 7" descr=""/>
            <p:cNvSpPr/>
            <p:nvPr/>
          </p:nvSpPr>
          <p:spPr>
            <a:xfrm>
              <a:off x="1024127" y="1207008"/>
              <a:ext cx="4668520" cy="4430395"/>
            </a:xfrm>
            <a:custGeom>
              <a:avLst/>
              <a:gdLst/>
              <a:ahLst/>
              <a:cxnLst/>
              <a:rect l="l" t="t" r="r" b="b"/>
              <a:pathLst>
                <a:path w="4668520" h="4430395">
                  <a:moveTo>
                    <a:pt x="27431" y="4384548"/>
                  </a:moveTo>
                  <a:lnTo>
                    <a:pt x="27431" y="0"/>
                  </a:lnTo>
                </a:path>
                <a:path w="4668520" h="4430395">
                  <a:moveTo>
                    <a:pt x="0" y="4384548"/>
                  </a:moveTo>
                  <a:lnTo>
                    <a:pt x="27431" y="4384548"/>
                  </a:lnTo>
                </a:path>
                <a:path w="4668520" h="4430395">
                  <a:moveTo>
                    <a:pt x="0" y="4192524"/>
                  </a:moveTo>
                  <a:lnTo>
                    <a:pt x="27431" y="4192524"/>
                  </a:lnTo>
                </a:path>
                <a:path w="4668520" h="4430395">
                  <a:moveTo>
                    <a:pt x="0" y="4000500"/>
                  </a:moveTo>
                  <a:lnTo>
                    <a:pt x="27431" y="4000500"/>
                  </a:lnTo>
                </a:path>
                <a:path w="4668520" h="4430395">
                  <a:moveTo>
                    <a:pt x="0" y="3813048"/>
                  </a:moveTo>
                  <a:lnTo>
                    <a:pt x="27431" y="3813048"/>
                  </a:lnTo>
                </a:path>
                <a:path w="4668520" h="4430395">
                  <a:moveTo>
                    <a:pt x="0" y="3621024"/>
                  </a:moveTo>
                  <a:lnTo>
                    <a:pt x="27431" y="3621024"/>
                  </a:lnTo>
                </a:path>
                <a:path w="4668520" h="4430395">
                  <a:moveTo>
                    <a:pt x="0" y="3429000"/>
                  </a:moveTo>
                  <a:lnTo>
                    <a:pt x="27431" y="3429000"/>
                  </a:lnTo>
                </a:path>
                <a:path w="4668520" h="4430395">
                  <a:moveTo>
                    <a:pt x="0" y="3236975"/>
                  </a:moveTo>
                  <a:lnTo>
                    <a:pt x="27431" y="3236975"/>
                  </a:lnTo>
                </a:path>
                <a:path w="4668520" h="4430395">
                  <a:moveTo>
                    <a:pt x="0" y="3049523"/>
                  </a:moveTo>
                  <a:lnTo>
                    <a:pt x="27431" y="3049523"/>
                  </a:lnTo>
                </a:path>
                <a:path w="4668520" h="4430395">
                  <a:moveTo>
                    <a:pt x="0" y="2857499"/>
                  </a:moveTo>
                  <a:lnTo>
                    <a:pt x="27431" y="2857499"/>
                  </a:lnTo>
                </a:path>
                <a:path w="4668520" h="4430395">
                  <a:moveTo>
                    <a:pt x="0" y="2665475"/>
                  </a:moveTo>
                  <a:lnTo>
                    <a:pt x="27431" y="2665475"/>
                  </a:lnTo>
                </a:path>
                <a:path w="4668520" h="4430395">
                  <a:moveTo>
                    <a:pt x="0" y="2478023"/>
                  </a:moveTo>
                  <a:lnTo>
                    <a:pt x="27431" y="2478023"/>
                  </a:lnTo>
                </a:path>
                <a:path w="4668520" h="4430395">
                  <a:moveTo>
                    <a:pt x="0" y="2286000"/>
                  </a:moveTo>
                  <a:lnTo>
                    <a:pt x="27431" y="2286000"/>
                  </a:lnTo>
                </a:path>
                <a:path w="4668520" h="4430395">
                  <a:moveTo>
                    <a:pt x="0" y="2093976"/>
                  </a:moveTo>
                  <a:lnTo>
                    <a:pt x="27431" y="2093976"/>
                  </a:lnTo>
                </a:path>
                <a:path w="4668520" h="4430395">
                  <a:moveTo>
                    <a:pt x="0" y="1906524"/>
                  </a:moveTo>
                  <a:lnTo>
                    <a:pt x="27431" y="1906524"/>
                  </a:lnTo>
                </a:path>
                <a:path w="4668520" h="4430395">
                  <a:moveTo>
                    <a:pt x="0" y="1714500"/>
                  </a:moveTo>
                  <a:lnTo>
                    <a:pt x="27431" y="1714500"/>
                  </a:lnTo>
                </a:path>
                <a:path w="4668520" h="4430395">
                  <a:moveTo>
                    <a:pt x="0" y="1522476"/>
                  </a:moveTo>
                  <a:lnTo>
                    <a:pt x="27431" y="1522476"/>
                  </a:lnTo>
                </a:path>
                <a:path w="4668520" h="4430395">
                  <a:moveTo>
                    <a:pt x="0" y="1335024"/>
                  </a:moveTo>
                  <a:lnTo>
                    <a:pt x="27431" y="1335024"/>
                  </a:lnTo>
                </a:path>
                <a:path w="4668520" h="4430395">
                  <a:moveTo>
                    <a:pt x="0" y="1143000"/>
                  </a:moveTo>
                  <a:lnTo>
                    <a:pt x="27431" y="1143000"/>
                  </a:lnTo>
                </a:path>
                <a:path w="4668520" h="4430395">
                  <a:moveTo>
                    <a:pt x="0" y="950976"/>
                  </a:moveTo>
                  <a:lnTo>
                    <a:pt x="27431" y="950976"/>
                  </a:lnTo>
                </a:path>
                <a:path w="4668520" h="4430395">
                  <a:moveTo>
                    <a:pt x="0" y="763524"/>
                  </a:moveTo>
                  <a:lnTo>
                    <a:pt x="27431" y="763524"/>
                  </a:lnTo>
                </a:path>
                <a:path w="4668520" h="4430395">
                  <a:moveTo>
                    <a:pt x="0" y="571500"/>
                  </a:moveTo>
                  <a:lnTo>
                    <a:pt x="27431" y="571500"/>
                  </a:lnTo>
                </a:path>
                <a:path w="4668520" h="4430395">
                  <a:moveTo>
                    <a:pt x="0" y="379475"/>
                  </a:moveTo>
                  <a:lnTo>
                    <a:pt x="27431" y="379475"/>
                  </a:lnTo>
                </a:path>
                <a:path w="4668520" h="4430395">
                  <a:moveTo>
                    <a:pt x="0" y="192024"/>
                  </a:moveTo>
                  <a:lnTo>
                    <a:pt x="27431" y="192024"/>
                  </a:lnTo>
                </a:path>
                <a:path w="4668520" h="4430395">
                  <a:moveTo>
                    <a:pt x="0" y="0"/>
                  </a:moveTo>
                  <a:lnTo>
                    <a:pt x="27431" y="0"/>
                  </a:lnTo>
                </a:path>
                <a:path w="4668520" h="4430395">
                  <a:moveTo>
                    <a:pt x="27431" y="4384548"/>
                  </a:moveTo>
                  <a:lnTo>
                    <a:pt x="4668012" y="4384548"/>
                  </a:lnTo>
                </a:path>
                <a:path w="4668520" h="4430395">
                  <a:moveTo>
                    <a:pt x="27431" y="4384548"/>
                  </a:moveTo>
                  <a:lnTo>
                    <a:pt x="27431" y="4430268"/>
                  </a:lnTo>
                </a:path>
                <a:path w="4668520" h="4430395">
                  <a:moveTo>
                    <a:pt x="800099" y="4384548"/>
                  </a:moveTo>
                  <a:lnTo>
                    <a:pt x="800099" y="4430268"/>
                  </a:lnTo>
                </a:path>
                <a:path w="4668520" h="4430395">
                  <a:moveTo>
                    <a:pt x="1572767" y="4384548"/>
                  </a:moveTo>
                  <a:lnTo>
                    <a:pt x="1572767" y="4430268"/>
                  </a:lnTo>
                </a:path>
                <a:path w="4668520" h="4430395">
                  <a:moveTo>
                    <a:pt x="2350008" y="4384548"/>
                  </a:moveTo>
                  <a:lnTo>
                    <a:pt x="2350008" y="4430268"/>
                  </a:lnTo>
                </a:path>
                <a:path w="4668520" h="4430395">
                  <a:moveTo>
                    <a:pt x="3122676" y="4384548"/>
                  </a:moveTo>
                  <a:lnTo>
                    <a:pt x="3122676" y="4430268"/>
                  </a:lnTo>
                </a:path>
                <a:path w="4668520" h="4430395">
                  <a:moveTo>
                    <a:pt x="3895344" y="4384548"/>
                  </a:moveTo>
                  <a:lnTo>
                    <a:pt x="3895344" y="4430268"/>
                  </a:lnTo>
                </a:path>
                <a:path w="4668520" h="4430395">
                  <a:moveTo>
                    <a:pt x="4668012" y="4384548"/>
                  </a:moveTo>
                  <a:lnTo>
                    <a:pt x="4668012" y="443026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07007" y="2706624"/>
              <a:ext cx="3557270" cy="2880360"/>
            </a:xfrm>
            <a:custGeom>
              <a:avLst/>
              <a:gdLst/>
              <a:ahLst/>
              <a:cxnLst/>
              <a:rect l="l" t="t" r="r" b="b"/>
              <a:pathLst>
                <a:path w="3557270" h="2880360">
                  <a:moveTo>
                    <a:pt x="0" y="2880360"/>
                  </a:moveTo>
                  <a:lnTo>
                    <a:pt x="155447" y="2871216"/>
                  </a:lnTo>
                  <a:lnTo>
                    <a:pt x="306323" y="2857500"/>
                  </a:lnTo>
                  <a:lnTo>
                    <a:pt x="461772" y="2871216"/>
                  </a:lnTo>
                  <a:lnTo>
                    <a:pt x="617219" y="2848356"/>
                  </a:lnTo>
                  <a:lnTo>
                    <a:pt x="772667" y="2843784"/>
                  </a:lnTo>
                  <a:lnTo>
                    <a:pt x="928116" y="2839212"/>
                  </a:lnTo>
                  <a:lnTo>
                    <a:pt x="1083564" y="2834640"/>
                  </a:lnTo>
                  <a:lnTo>
                    <a:pt x="1239011" y="2775204"/>
                  </a:lnTo>
                  <a:lnTo>
                    <a:pt x="1389887" y="2784348"/>
                  </a:lnTo>
                  <a:lnTo>
                    <a:pt x="1545336" y="2788920"/>
                  </a:lnTo>
                  <a:lnTo>
                    <a:pt x="1700784" y="2770632"/>
                  </a:lnTo>
                  <a:lnTo>
                    <a:pt x="1856231" y="2734056"/>
                  </a:lnTo>
                  <a:lnTo>
                    <a:pt x="2011679" y="2729484"/>
                  </a:lnTo>
                  <a:lnTo>
                    <a:pt x="2167128" y="2679191"/>
                  </a:lnTo>
                  <a:lnTo>
                    <a:pt x="2322576" y="2606040"/>
                  </a:lnTo>
                  <a:lnTo>
                    <a:pt x="2473452" y="2610612"/>
                  </a:lnTo>
                  <a:lnTo>
                    <a:pt x="2628900" y="2368296"/>
                  </a:lnTo>
                  <a:lnTo>
                    <a:pt x="2784347" y="2217420"/>
                  </a:lnTo>
                  <a:lnTo>
                    <a:pt x="2939795" y="2084832"/>
                  </a:lnTo>
                  <a:lnTo>
                    <a:pt x="3095243" y="1568195"/>
                  </a:lnTo>
                  <a:lnTo>
                    <a:pt x="3250691" y="918971"/>
                  </a:lnTo>
                  <a:lnTo>
                    <a:pt x="3406140" y="502920"/>
                  </a:lnTo>
                  <a:lnTo>
                    <a:pt x="3557016" y="0"/>
                  </a:lnTo>
                </a:path>
              </a:pathLst>
            </a:custGeom>
            <a:ln w="1905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64024" y="1371600"/>
              <a:ext cx="311150" cy="1335405"/>
            </a:xfrm>
            <a:custGeom>
              <a:avLst/>
              <a:gdLst/>
              <a:ahLst/>
              <a:cxnLst/>
              <a:rect l="l" t="t" r="r" b="b"/>
              <a:pathLst>
                <a:path w="311150" h="1335405">
                  <a:moveTo>
                    <a:pt x="0" y="1335024"/>
                  </a:moveTo>
                  <a:lnTo>
                    <a:pt x="155448" y="731520"/>
                  </a:lnTo>
                  <a:lnTo>
                    <a:pt x="310896" y="0"/>
                  </a:lnTo>
                </a:path>
              </a:pathLst>
            </a:custGeom>
            <a:ln w="19050">
              <a:solidFill>
                <a:srgbClr val="0D60F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198367" y="5671820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2015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971671" y="5671820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2020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46752" y="5671820"/>
            <a:ext cx="3549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2025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5830" y="5335904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1.000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5830" y="5145404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25830" y="4954346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3.000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5830" y="4764151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4.000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5830" y="4573651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5.000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25830" y="4382770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6.000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5830" y="4192270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7.000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5830" y="4001211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8.000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1880" y="3620515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10.000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1880" y="3429761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11.000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71880" y="3237738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12.000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1880" y="3046857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13.000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71880" y="2856357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14.000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71880" y="2665603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15.000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71880" y="2475103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16.000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71880" y="2283917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17.000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1880" y="2093722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18.000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71880" y="1903222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19.000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1880" y="1712467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20.000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71880" y="1521967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21.000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71880" y="1330909"/>
            <a:ext cx="29781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22.000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71880" y="1140714"/>
            <a:ext cx="2978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>
                <a:latin typeface="Arial MT"/>
                <a:cs typeface="Arial MT"/>
              </a:rPr>
              <a:t>23.000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25830" y="3811015"/>
            <a:ext cx="24765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9.000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22503" y="5503266"/>
            <a:ext cx="2312035" cy="66294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88925">
              <a:lnSpc>
                <a:spcPct val="100000"/>
              </a:lnSpc>
              <a:spcBef>
                <a:spcPts val="315"/>
              </a:spcBef>
            </a:pPr>
            <a:r>
              <a:rPr dirty="0" sz="650" spc="-50">
                <a:latin typeface="Arial MT"/>
                <a:cs typeface="Arial MT"/>
              </a:rPr>
              <a:t>0</a:t>
            </a:r>
            <a:endParaRPr sz="650">
              <a:latin typeface="Arial MT"/>
              <a:cs typeface="Arial MT"/>
            </a:endParaRPr>
          </a:p>
          <a:p>
            <a:pPr marL="264795">
              <a:lnSpc>
                <a:spcPct val="100000"/>
              </a:lnSpc>
              <a:spcBef>
                <a:spcPts val="320"/>
              </a:spcBef>
              <a:tabLst>
                <a:tab pos="1039494" algn="l"/>
                <a:tab pos="1812925" algn="l"/>
              </a:tabLst>
            </a:pPr>
            <a:r>
              <a:rPr dirty="0" sz="1200" spc="-20">
                <a:latin typeface="Arial MT"/>
                <a:cs typeface="Arial MT"/>
              </a:rPr>
              <a:t>2000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2005</a:t>
            </a:r>
            <a:r>
              <a:rPr dirty="0" sz="1200">
                <a:latin typeface="Arial MT"/>
                <a:cs typeface="Arial MT"/>
              </a:rPr>
              <a:t>	</a:t>
            </a:r>
            <a:r>
              <a:rPr dirty="0" sz="1200" spc="-20">
                <a:latin typeface="Arial MT"/>
                <a:cs typeface="Arial MT"/>
              </a:rPr>
              <a:t>2010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204" i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(FBI, </a:t>
            </a:r>
            <a:r>
              <a:rPr dirty="0" sz="800" spc="-10">
                <a:latin typeface="Arial MT"/>
                <a:cs typeface="Arial MT"/>
              </a:rPr>
              <a:t>2023),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(IBM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2023a),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(Gartner,</a:t>
            </a:r>
            <a:r>
              <a:rPr dirty="0" sz="800" spc="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5879591" y="1271016"/>
            <a:ext cx="1861185" cy="544195"/>
          </a:xfrm>
          <a:custGeom>
            <a:avLst/>
            <a:gdLst/>
            <a:ahLst/>
            <a:cxnLst/>
            <a:rect l="l" t="t" r="r" b="b"/>
            <a:pathLst>
              <a:path w="1861184" h="544194">
                <a:moveTo>
                  <a:pt x="1860804" y="0"/>
                </a:moveTo>
                <a:lnTo>
                  <a:pt x="0" y="0"/>
                </a:lnTo>
                <a:lnTo>
                  <a:pt x="0" y="544067"/>
                </a:lnTo>
                <a:lnTo>
                  <a:pt x="1860804" y="544067"/>
                </a:lnTo>
                <a:lnTo>
                  <a:pt x="1860804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5875528" y="2675127"/>
            <a:ext cx="1873885" cy="534035"/>
            <a:chOff x="5875528" y="2675127"/>
            <a:chExt cx="1873885" cy="534035"/>
          </a:xfrm>
        </p:grpSpPr>
        <p:sp>
          <p:nvSpPr>
            <p:cNvPr id="39" name="object 39" descr=""/>
            <p:cNvSpPr/>
            <p:nvPr/>
          </p:nvSpPr>
          <p:spPr>
            <a:xfrm>
              <a:off x="5881878" y="2681477"/>
              <a:ext cx="1861185" cy="521334"/>
            </a:xfrm>
            <a:custGeom>
              <a:avLst/>
              <a:gdLst/>
              <a:ahLst/>
              <a:cxnLst/>
              <a:rect l="l" t="t" r="r" b="b"/>
              <a:pathLst>
                <a:path w="1861184" h="521335">
                  <a:moveTo>
                    <a:pt x="1860803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1860803" y="521208"/>
                  </a:lnTo>
                  <a:lnTo>
                    <a:pt x="186080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881878" y="2681477"/>
              <a:ext cx="1861185" cy="521334"/>
            </a:xfrm>
            <a:custGeom>
              <a:avLst/>
              <a:gdLst/>
              <a:ahLst/>
              <a:cxnLst/>
              <a:rect l="l" t="t" r="r" b="b"/>
              <a:pathLst>
                <a:path w="1861184" h="521335">
                  <a:moveTo>
                    <a:pt x="0" y="521208"/>
                  </a:moveTo>
                  <a:lnTo>
                    <a:pt x="1860803" y="521208"/>
                  </a:lnTo>
                  <a:lnTo>
                    <a:pt x="1860803" y="0"/>
                  </a:lnTo>
                  <a:lnTo>
                    <a:pt x="0" y="0"/>
                  </a:lnTo>
                  <a:lnTo>
                    <a:pt x="0" y="521208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1" name="object 41" descr=""/>
          <p:cNvGraphicFramePr>
            <a:graphicFrameLocks noGrp="1"/>
          </p:cNvGraphicFramePr>
          <p:nvPr/>
        </p:nvGraphicFramePr>
        <p:xfrm>
          <a:off x="5883370" y="1218438"/>
          <a:ext cx="2001519" cy="1982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3480"/>
                <a:gridCol w="751204"/>
              </a:tblGrid>
              <a:tr h="52069"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708025">
                <a:tc>
                  <a:txBody>
                    <a:bodyPr/>
                    <a:lstStyle/>
                    <a:p>
                      <a:pPr marL="4108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5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USD</a:t>
                      </a:r>
                      <a:r>
                        <a:rPr dirty="0" sz="1550" spc="5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5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4.4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algn="r" marR="488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650" spc="10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average</a:t>
                      </a:r>
                      <a:r>
                        <a:rPr dirty="0" sz="650" spc="19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650" spc="3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650" spc="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endParaRPr sz="650">
                        <a:latin typeface="Arial MT"/>
                        <a:cs typeface="Arial MT"/>
                      </a:endParaRPr>
                    </a:p>
                    <a:p>
                      <a:pPr algn="r" marR="3048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(Global,</a:t>
                      </a:r>
                      <a:r>
                        <a:rPr dirty="0" sz="650" spc="18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202</a:t>
                      </a:r>
                      <a:endParaRPr sz="650">
                        <a:latin typeface="Arial MT"/>
                        <a:cs typeface="Arial MT"/>
                      </a:endParaRPr>
                    </a:p>
                    <a:p>
                      <a:pPr marR="48895">
                        <a:lnSpc>
                          <a:spcPts val="1030"/>
                        </a:lnSpc>
                        <a:spcBef>
                          <a:spcPts val="505"/>
                        </a:spcBef>
                      </a:pPr>
                      <a:r>
                        <a:rPr dirty="0" sz="900" b="1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9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latin typeface="Arial"/>
                          <a:cs typeface="Arial"/>
                        </a:rPr>
                        <a:t>region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45085"/>
                </a:tc>
                <a:tc>
                  <a:txBody>
                    <a:bodyPr/>
                    <a:lstStyle/>
                    <a:p>
                      <a:pPr marL="50800" marR="31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5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5M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marL="22225" marR="31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650" spc="8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breach</a:t>
                      </a:r>
                      <a:endParaRPr sz="650">
                        <a:latin typeface="Arial MT"/>
                        <a:cs typeface="Arial MT"/>
                      </a:endParaRPr>
                    </a:p>
                    <a:p>
                      <a:pPr marL="16510" marR="31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3)</a:t>
                      </a:r>
                      <a:endParaRPr sz="650">
                        <a:latin typeface="Arial MT"/>
                        <a:cs typeface="Arial MT"/>
                      </a:endParaRPr>
                    </a:p>
                    <a:p>
                      <a:pPr algn="r">
                        <a:lnSpc>
                          <a:spcPts val="1030"/>
                        </a:lnSpc>
                        <a:spcBef>
                          <a:spcPts val="505"/>
                        </a:spcBef>
                      </a:pPr>
                      <a:r>
                        <a:rPr dirty="0" sz="900" b="1">
                          <a:latin typeface="Arial"/>
                          <a:cs typeface="Arial"/>
                        </a:rPr>
                        <a:t>$ </a:t>
                      </a:r>
                      <a:r>
                        <a:rPr dirty="0" sz="900" spc="-50" b="1">
                          <a:latin typeface="Arial"/>
                          <a:cs typeface="Arial"/>
                        </a:rPr>
                        <a:t>m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45085"/>
                </a:tc>
              </a:tr>
              <a:tr h="136525">
                <a:tc>
                  <a:txBody>
                    <a:bodyPr/>
                    <a:lstStyle/>
                    <a:p>
                      <a:pPr marR="48895">
                        <a:lnSpc>
                          <a:spcPts val="980"/>
                        </a:lnSpc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US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980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9.48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 marR="48895">
                        <a:lnSpc>
                          <a:spcPts val="980"/>
                        </a:lnSpc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Middle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East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980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8.07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 marR="48895">
                        <a:lnSpc>
                          <a:spcPts val="98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Canada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980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5.13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 marR="48895">
                        <a:lnSpc>
                          <a:spcPts val="98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Germany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980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4.67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674370">
                <a:tc>
                  <a:txBody>
                    <a:bodyPr/>
                    <a:lstStyle/>
                    <a:p>
                      <a:pPr marR="48895">
                        <a:lnSpc>
                          <a:spcPts val="103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Japan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730885" marR="393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5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82%</a:t>
                      </a:r>
                      <a:endParaRPr sz="1550">
                        <a:latin typeface="Arial MT"/>
                        <a:cs typeface="Arial MT"/>
                      </a:endParaRPr>
                    </a:p>
                    <a:p>
                      <a:pPr algn="r" marR="717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650" spc="5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breaches</a:t>
                      </a:r>
                      <a:r>
                        <a:rPr dirty="0" sz="650" spc="9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involve</a:t>
                      </a:r>
                      <a:r>
                        <a:rPr dirty="0" sz="650" spc="1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endParaRPr sz="650">
                        <a:latin typeface="Arial MT"/>
                        <a:cs typeface="Arial MT"/>
                      </a:endParaRPr>
                    </a:p>
                    <a:p>
                      <a:pPr algn="r" marR="20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Private</a:t>
                      </a:r>
                      <a:r>
                        <a:rPr dirty="0" sz="650" spc="1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650" spc="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Hyb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030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4.52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7940" marR="193675" indent="-19050">
                        <a:lnSpc>
                          <a:spcPct val="110800"/>
                        </a:lnSpc>
                      </a:pPr>
                      <a:r>
                        <a:rPr dirty="0" sz="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Cloud</a:t>
                      </a:r>
                      <a:r>
                        <a:rPr dirty="0" sz="650" spc="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(Public,</a:t>
                      </a:r>
                      <a:r>
                        <a:rPr dirty="0" sz="650" spc="5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6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rid)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2" name="object 42" descr=""/>
          <p:cNvSpPr txBox="1"/>
          <p:nvPr/>
        </p:nvSpPr>
        <p:spPr>
          <a:xfrm>
            <a:off x="1178153" y="1145235"/>
            <a:ext cx="32067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number</a:t>
            </a:r>
            <a:r>
              <a:rPr dirty="0" sz="900" spc="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and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severity</a:t>
            </a:r>
            <a:r>
              <a:rPr dirty="0" sz="900" spc="-6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cyberattacks</a:t>
            </a:r>
            <a:r>
              <a:rPr dirty="0" sz="900" spc="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is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increasing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Arial"/>
                <a:cs typeface="Arial"/>
              </a:rPr>
              <a:t>…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will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only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continue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do</a:t>
            </a:r>
            <a:r>
              <a:rPr dirty="0" sz="900" spc="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so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both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sector-specific</a:t>
            </a:r>
            <a:r>
              <a:rPr dirty="0" sz="900" spc="-80">
                <a:latin typeface="Arial MT"/>
                <a:cs typeface="Arial MT"/>
              </a:rPr>
              <a:t> </a:t>
            </a:r>
            <a:r>
              <a:rPr dirty="0" sz="900" spc="-25">
                <a:latin typeface="Arial MT"/>
                <a:cs typeface="Arial MT"/>
              </a:rPr>
              <a:t>and </a:t>
            </a:r>
            <a:r>
              <a:rPr dirty="0" sz="900">
                <a:latin typeface="Arial MT"/>
                <a:cs typeface="Arial MT"/>
              </a:rPr>
              <a:t>‘supporting’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technology</a:t>
            </a:r>
            <a:r>
              <a:rPr dirty="0" sz="900" spc="-9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(Cloud,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AI,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etc.)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trends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move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 spc="-20">
                <a:latin typeface="Arial MT"/>
                <a:cs typeface="Arial MT"/>
              </a:rPr>
              <a:t>more </a:t>
            </a:r>
            <a:r>
              <a:rPr dirty="0" sz="900">
                <a:latin typeface="Arial MT"/>
                <a:cs typeface="Arial MT"/>
              </a:rPr>
              <a:t>information,</a:t>
            </a:r>
            <a:r>
              <a:rPr dirty="0" sz="900" spc="-10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goods,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services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processes</a:t>
            </a:r>
            <a:r>
              <a:rPr dirty="0" sz="900" spc="-8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digital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world.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178153" y="1831975"/>
            <a:ext cx="2030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whole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world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becomes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‘hackable’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8901493" y="1463039"/>
            <a:ext cx="2030730" cy="1737360"/>
            <a:chOff x="8901493" y="1463039"/>
            <a:chExt cx="2030730" cy="1737360"/>
          </a:xfrm>
        </p:grpSpPr>
        <p:sp>
          <p:nvSpPr>
            <p:cNvPr id="45" name="object 45" descr=""/>
            <p:cNvSpPr/>
            <p:nvPr/>
          </p:nvSpPr>
          <p:spPr>
            <a:xfrm>
              <a:off x="8906256" y="1490471"/>
              <a:ext cx="2025650" cy="114300"/>
            </a:xfrm>
            <a:custGeom>
              <a:avLst/>
              <a:gdLst/>
              <a:ahLst/>
              <a:cxnLst/>
              <a:rect l="l" t="t" r="r" b="b"/>
              <a:pathLst>
                <a:path w="2025650" h="114300">
                  <a:moveTo>
                    <a:pt x="2025396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2025396" y="114300"/>
                  </a:lnTo>
                  <a:lnTo>
                    <a:pt x="2025396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906256" y="1664207"/>
              <a:ext cx="1092835" cy="1508760"/>
            </a:xfrm>
            <a:custGeom>
              <a:avLst/>
              <a:gdLst/>
              <a:ahLst/>
              <a:cxnLst/>
              <a:rect l="l" t="t" r="r" b="b"/>
              <a:pathLst>
                <a:path w="1092834" h="1508760">
                  <a:moveTo>
                    <a:pt x="704088" y="1389888"/>
                  </a:moveTo>
                  <a:lnTo>
                    <a:pt x="0" y="1389888"/>
                  </a:lnTo>
                  <a:lnTo>
                    <a:pt x="0" y="1508760"/>
                  </a:lnTo>
                  <a:lnTo>
                    <a:pt x="704088" y="1508760"/>
                  </a:lnTo>
                  <a:lnTo>
                    <a:pt x="704088" y="1389888"/>
                  </a:lnTo>
                  <a:close/>
                </a:path>
                <a:path w="1092834" h="1508760">
                  <a:moveTo>
                    <a:pt x="722376" y="1216152"/>
                  </a:moveTo>
                  <a:lnTo>
                    <a:pt x="0" y="1216152"/>
                  </a:lnTo>
                  <a:lnTo>
                    <a:pt x="0" y="1335024"/>
                  </a:lnTo>
                  <a:lnTo>
                    <a:pt x="722376" y="1335024"/>
                  </a:lnTo>
                  <a:lnTo>
                    <a:pt x="722376" y="1216152"/>
                  </a:lnTo>
                  <a:close/>
                </a:path>
                <a:path w="1092834" h="1508760">
                  <a:moveTo>
                    <a:pt x="772668" y="1042416"/>
                  </a:moveTo>
                  <a:lnTo>
                    <a:pt x="0" y="1042416"/>
                  </a:lnTo>
                  <a:lnTo>
                    <a:pt x="0" y="1161288"/>
                  </a:lnTo>
                  <a:lnTo>
                    <a:pt x="772668" y="1161288"/>
                  </a:lnTo>
                  <a:lnTo>
                    <a:pt x="772668" y="1042416"/>
                  </a:lnTo>
                  <a:close/>
                </a:path>
                <a:path w="1092834" h="1508760">
                  <a:moveTo>
                    <a:pt x="827532" y="868680"/>
                  </a:moveTo>
                  <a:lnTo>
                    <a:pt x="0" y="868680"/>
                  </a:lnTo>
                  <a:lnTo>
                    <a:pt x="0" y="987552"/>
                  </a:lnTo>
                  <a:lnTo>
                    <a:pt x="827532" y="987552"/>
                  </a:lnTo>
                  <a:lnTo>
                    <a:pt x="827532" y="868680"/>
                  </a:lnTo>
                  <a:close/>
                </a:path>
                <a:path w="1092834" h="1508760">
                  <a:moveTo>
                    <a:pt x="1092708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092708" y="114300"/>
                  </a:lnTo>
                  <a:lnTo>
                    <a:pt x="1092708" y="0"/>
                  </a:lnTo>
                  <a:close/>
                </a:path>
              </a:pathLst>
            </a:custGeom>
            <a:solidFill>
              <a:srgbClr val="C3C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906256" y="1463039"/>
              <a:ext cx="0" cy="1737360"/>
            </a:xfrm>
            <a:custGeom>
              <a:avLst/>
              <a:gdLst/>
              <a:ahLst/>
              <a:cxnLst/>
              <a:rect l="l" t="t" r="r" b="b"/>
              <a:pathLst>
                <a:path w="0" h="1737360">
                  <a:moveTo>
                    <a:pt x="0" y="0"/>
                  </a:moveTo>
                  <a:lnTo>
                    <a:pt x="0" y="17373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10992104" y="1471422"/>
            <a:ext cx="3295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$10,93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060305" y="1645157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$5,90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794240" y="2514981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$4,47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740645" y="2688412"/>
            <a:ext cx="273685" cy="146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$4,18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687559" y="2862833"/>
            <a:ext cx="2736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$3,90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670160" y="3036824"/>
            <a:ext cx="2749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$3,80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8263255" y="1421825"/>
            <a:ext cx="582930" cy="37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115" marR="5080" indent="-146050">
              <a:lnSpc>
                <a:spcPct val="126200"/>
              </a:lnSpc>
              <a:spcBef>
                <a:spcPts val="100"/>
              </a:spcBef>
            </a:pPr>
            <a:r>
              <a:rPr dirty="0" sz="900" spc="-10">
                <a:latin typeface="Arial MT"/>
                <a:cs typeface="Arial MT"/>
              </a:rPr>
              <a:t>Healthcare Finance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012683" y="2464603"/>
            <a:ext cx="833755" cy="720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95885">
              <a:lnSpc>
                <a:spcPct val="126899"/>
              </a:lnSpc>
              <a:spcBef>
                <a:spcPts val="95"/>
              </a:spcBef>
            </a:pPr>
            <a:r>
              <a:rPr dirty="0" sz="900">
                <a:latin typeface="Arial MT"/>
                <a:cs typeface="Arial MT"/>
              </a:rPr>
              <a:t>Prof.</a:t>
            </a:r>
            <a:r>
              <a:rPr dirty="0" sz="900" spc="-10">
                <a:latin typeface="Arial MT"/>
                <a:cs typeface="Arial MT"/>
              </a:rPr>
              <a:t> Services Transportation Communication</a:t>
            </a:r>
            <a:endParaRPr sz="9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285"/>
              </a:spcBef>
            </a:pPr>
            <a:r>
              <a:rPr dirty="0" sz="900" spc="-10">
                <a:latin typeface="Arial MT"/>
                <a:cs typeface="Arial MT"/>
              </a:rPr>
              <a:t>Consumer</a:t>
            </a:r>
            <a:endParaRPr sz="900">
              <a:latin typeface="Arial MT"/>
              <a:cs typeface="Arial MT"/>
            </a:endParaRPr>
          </a:p>
        </p:txBody>
      </p:sp>
      <p:graphicFrame>
        <p:nvGraphicFramePr>
          <p:cNvPr id="56" name="object 56" descr=""/>
          <p:cNvGraphicFramePr>
            <a:graphicFrameLocks noGrp="1"/>
          </p:cNvGraphicFramePr>
          <p:nvPr/>
        </p:nvGraphicFramePr>
        <p:xfrm>
          <a:off x="8275828" y="1837944"/>
          <a:ext cx="1953260" cy="638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55"/>
                <a:gridCol w="869950"/>
                <a:gridCol w="376555"/>
              </a:tblGrid>
              <a:tr h="118745">
                <a:tc>
                  <a:txBody>
                    <a:bodyPr/>
                    <a:lstStyle/>
                    <a:p>
                      <a:pPr algn="r" marR="641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Pharma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4769">
                        <a:lnSpc>
                          <a:spcPts val="83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$4,82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45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7635">
                <a:tc>
                  <a:txBody>
                    <a:bodyPr/>
                    <a:lstStyle/>
                    <a:p>
                      <a:pPr algn="r" marR="64135">
                        <a:lnSpc>
                          <a:spcPts val="91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Energy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8895">
                        <a:lnSpc>
                          <a:spcPts val="83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$4,78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46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7000">
                <a:tc>
                  <a:txBody>
                    <a:bodyPr/>
                    <a:lstStyle/>
                    <a:p>
                      <a:pPr algn="r" marR="67945">
                        <a:lnSpc>
                          <a:spcPts val="900"/>
                        </a:lnSpc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Industrials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9209">
                        <a:lnSpc>
                          <a:spcPts val="83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$4,73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45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7635">
                <a:tc>
                  <a:txBody>
                    <a:bodyPr/>
                    <a:lstStyle/>
                    <a:p>
                      <a:pPr algn="r" marR="64135">
                        <a:lnSpc>
                          <a:spcPts val="905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Tech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C3CFE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83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$4,66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7" name="object 57" descr=""/>
          <p:cNvSpPr txBox="1"/>
          <p:nvPr/>
        </p:nvSpPr>
        <p:spPr>
          <a:xfrm>
            <a:off x="7841995" y="1255267"/>
            <a:ext cx="3209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Average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cost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data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breach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across</a:t>
            </a:r>
            <a:r>
              <a:rPr dirty="0" sz="900" spc="-5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industries</a:t>
            </a:r>
            <a:r>
              <a:rPr dirty="0" sz="900" spc="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in</a:t>
            </a:r>
            <a:r>
              <a:rPr dirty="0" sz="900" spc="-3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2023,</a:t>
            </a:r>
            <a:r>
              <a:rPr dirty="0" sz="900" spc="-5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$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-50" b="1"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7342631" y="3639311"/>
            <a:ext cx="2446020" cy="165100"/>
          </a:xfrm>
          <a:custGeom>
            <a:avLst/>
            <a:gdLst/>
            <a:ahLst/>
            <a:cxnLst/>
            <a:rect l="l" t="t" r="r" b="b"/>
            <a:pathLst>
              <a:path w="2446020" h="165100">
                <a:moveTo>
                  <a:pt x="2446020" y="0"/>
                </a:moveTo>
                <a:lnTo>
                  <a:pt x="0" y="0"/>
                </a:lnTo>
                <a:lnTo>
                  <a:pt x="1223010" y="164592"/>
                </a:lnTo>
                <a:lnTo>
                  <a:pt x="244602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5869685" y="3269742"/>
            <a:ext cx="4867275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55"/>
              </a:spcBef>
            </a:pPr>
            <a:r>
              <a:rPr dirty="0" sz="1000" b="1">
                <a:latin typeface="Arial"/>
                <a:cs typeface="Arial"/>
              </a:rPr>
              <a:t>Shifting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the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paradigm: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Firms are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recognizing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that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cybersecurity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 more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relevant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than </a:t>
            </a:r>
            <a:r>
              <a:rPr dirty="0" sz="1000">
                <a:latin typeface="Arial MT"/>
                <a:cs typeface="Arial MT"/>
              </a:rPr>
              <a:t>ever,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especially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critical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industries,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increasing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their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budgets</a:t>
            </a:r>
            <a:r>
              <a:rPr dirty="0" sz="1000" spc="-10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correspondingly.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5869685" y="3784853"/>
            <a:ext cx="454469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Market</a:t>
            </a:r>
            <a:r>
              <a:rPr dirty="0" sz="1150" spc="4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size</a:t>
            </a:r>
            <a:r>
              <a:rPr dirty="0" sz="1150" spc="114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&amp;</a:t>
            </a:r>
            <a:r>
              <a:rPr dirty="0" sz="1150" spc="5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growth</a:t>
            </a:r>
            <a:r>
              <a:rPr dirty="0" sz="1150" spc="1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estimates,</a:t>
            </a:r>
            <a:r>
              <a:rPr dirty="0" sz="1150" spc="2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by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cybersecurity</a:t>
            </a:r>
            <a:r>
              <a:rPr dirty="0" sz="1150" spc="15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service,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$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bn</a:t>
            </a:r>
            <a:endParaRPr sz="115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91005" y="2439161"/>
            <a:ext cx="919480" cy="2405380"/>
          </a:xfrm>
          <a:prstGeom prst="rect">
            <a:avLst/>
          </a:prstGeom>
          <a:solidFill>
            <a:srgbClr val="283347"/>
          </a:solidFill>
          <a:ln w="12700">
            <a:solidFill>
              <a:srgbClr val="49515E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algn="ctr" marL="251460" marR="245745">
              <a:lnSpc>
                <a:spcPts val="940"/>
              </a:lnSpc>
              <a:spcBef>
                <a:spcPts val="39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Visibility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Arial"/>
              <a:cs typeface="Arial"/>
            </a:endParaRPr>
          </a:p>
          <a:p>
            <a:pPr algn="ctr" marL="91440" marR="87630">
              <a:lnSpc>
                <a:spcPct val="100000"/>
              </a:lnSpc>
            </a:pP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average,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firms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process</a:t>
            </a:r>
            <a:r>
              <a:rPr dirty="0" sz="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triage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40%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their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information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logs,</a:t>
            </a:r>
            <a:r>
              <a:rPr dirty="0" sz="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even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lower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%</a:t>
            </a:r>
            <a:r>
              <a:rPr dirty="0" sz="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SaaS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dirty="0" sz="8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done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out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cost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saving</a:t>
            </a:r>
            <a:r>
              <a:rPr dirty="0" sz="8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reasons,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leads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significant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gaps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cybersecurity fabrics.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2192273" y="2448305"/>
            <a:ext cx="919480" cy="2139950"/>
          </a:xfrm>
          <a:prstGeom prst="rect">
            <a:avLst/>
          </a:prstGeom>
          <a:solidFill>
            <a:srgbClr val="283347"/>
          </a:solidFill>
          <a:ln w="12700">
            <a:solidFill>
              <a:srgbClr val="49515E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 marL="215900" marR="213995" indent="4445">
              <a:lnSpc>
                <a:spcPts val="940"/>
              </a:lnSpc>
              <a:spcBef>
                <a:spcPts val="40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Talent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Shortages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Arial"/>
              <a:cs typeface="Arial"/>
            </a:endParaRPr>
          </a:p>
          <a:p>
            <a:pPr algn="ctr" marL="106045" marR="105410" indent="-635">
              <a:lnSpc>
                <a:spcPct val="100099"/>
              </a:lnSpc>
              <a:spcBef>
                <a:spcPts val="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Organisations struggle</a:t>
            </a:r>
            <a:r>
              <a:rPr dirty="0" sz="8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staff information security professionals</a:t>
            </a:r>
            <a:r>
              <a:rPr dirty="0" sz="8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global shortage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cybersecurity talent</a:t>
            </a:r>
            <a:r>
              <a:rPr dirty="0" sz="8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grows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(est.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770’000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ts val="935"/>
              </a:lnSpc>
            </a:pP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job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gap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alone)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3193542" y="2462022"/>
            <a:ext cx="919480" cy="1682750"/>
          </a:xfrm>
          <a:prstGeom prst="rect">
            <a:avLst/>
          </a:prstGeom>
          <a:solidFill>
            <a:srgbClr val="283347"/>
          </a:solidFill>
          <a:ln w="12700">
            <a:solidFill>
              <a:srgbClr val="49515E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algn="ctr">
              <a:lnSpc>
                <a:spcPts val="950"/>
              </a:lnSpc>
              <a:spcBef>
                <a:spcPts val="33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SMB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950"/>
              </a:lnSpc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Targeting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800">
              <a:latin typeface="Arial"/>
              <a:cs typeface="Arial"/>
            </a:endParaRPr>
          </a:p>
          <a:p>
            <a:pPr algn="ctr" marL="101600" marR="99695" indent="5080">
              <a:lnSpc>
                <a:spcPct val="99900"/>
              </a:lnSpc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Increased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attacks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smaller</a:t>
            </a:r>
            <a:r>
              <a:rPr dirty="0" sz="8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firms lacking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critical</a:t>
            </a:r>
            <a:r>
              <a:rPr dirty="0" sz="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funding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infrastructure</a:t>
            </a:r>
            <a:r>
              <a:rPr dirty="0" sz="80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defend</a:t>
            </a:r>
            <a:r>
              <a:rPr dirty="0" sz="8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against cyberattacks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78153" y="2091690"/>
            <a:ext cx="3202305" cy="30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Key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challenges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of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cybersecurity</a:t>
            </a:r>
            <a:r>
              <a:rPr dirty="0" sz="900" spc="1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at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the</a:t>
            </a:r>
            <a:r>
              <a:rPr dirty="0" sz="900" spc="-2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firm</a:t>
            </a:r>
            <a:r>
              <a:rPr dirty="0" sz="900" spc="-5" b="1">
                <a:latin typeface="Arial"/>
                <a:cs typeface="Arial"/>
              </a:rPr>
              <a:t> </a:t>
            </a:r>
            <a:r>
              <a:rPr dirty="0" sz="900" spc="-20" b="1">
                <a:latin typeface="Arial"/>
                <a:cs typeface="Arial"/>
              </a:rPr>
              <a:t>level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00">
                <a:latin typeface="Arial MT"/>
                <a:cs typeface="Arial MT"/>
              </a:rPr>
              <a:t>&amp;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why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trend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exponential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cybercrime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attacks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will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continue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309617" y="4562678"/>
            <a:ext cx="1000760" cy="389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950"/>
              </a:lnSpc>
              <a:spcBef>
                <a:spcPts val="95"/>
              </a:spcBef>
            </a:pPr>
            <a:r>
              <a:rPr dirty="0" sz="800" spc="-10">
                <a:latin typeface="Arial MT"/>
                <a:cs typeface="Arial MT"/>
              </a:rPr>
              <a:t>Yearly</a:t>
            </a:r>
            <a:r>
              <a:rPr dirty="0" sz="800">
                <a:latin typeface="Arial MT"/>
                <a:cs typeface="Arial MT"/>
              </a:rPr>
              <a:t> damages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from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ts val="950"/>
              </a:lnSpc>
            </a:pPr>
            <a:r>
              <a:rPr dirty="0" sz="800" spc="-10">
                <a:latin typeface="Arial MT"/>
                <a:cs typeface="Arial MT"/>
              </a:rPr>
              <a:t>cybercrime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in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the</a:t>
            </a:r>
            <a:r>
              <a:rPr dirty="0" sz="800" spc="1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US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800" b="1">
                <a:latin typeface="Arial"/>
                <a:cs typeface="Arial"/>
              </a:rPr>
              <a:t>$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60" b="1">
                <a:latin typeface="Arial"/>
                <a:cs typeface="Arial"/>
              </a:rPr>
              <a:t>m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4780026" y="2283714"/>
            <a:ext cx="0" cy="917575"/>
          </a:xfrm>
          <a:custGeom>
            <a:avLst/>
            <a:gdLst/>
            <a:ahLst/>
            <a:cxnLst/>
            <a:rect l="l" t="t" r="r" b="b"/>
            <a:pathLst>
              <a:path w="0" h="917575">
                <a:moveTo>
                  <a:pt x="0" y="0"/>
                </a:moveTo>
                <a:lnTo>
                  <a:pt x="0" y="91706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4314190" y="2718308"/>
            <a:ext cx="38925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 i="1">
                <a:latin typeface="Arial"/>
                <a:cs typeface="Arial"/>
              </a:rPr>
              <a:t>Reported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807077" y="2559177"/>
            <a:ext cx="374015" cy="1301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50" spc="-10" i="1">
                <a:latin typeface="Arial"/>
                <a:cs typeface="Arial"/>
              </a:rPr>
              <a:t>Forecast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624077" y="1001267"/>
            <a:ext cx="5073015" cy="2441575"/>
            <a:chOff x="624077" y="1001267"/>
            <a:chExt cx="5073015" cy="2441575"/>
          </a:xfrm>
        </p:grpSpPr>
        <p:sp>
          <p:nvSpPr>
            <p:cNvPr id="70" name="object 70" descr=""/>
            <p:cNvSpPr/>
            <p:nvPr/>
          </p:nvSpPr>
          <p:spPr>
            <a:xfrm>
              <a:off x="5532119" y="1001267"/>
              <a:ext cx="165100" cy="2441575"/>
            </a:xfrm>
            <a:custGeom>
              <a:avLst/>
              <a:gdLst/>
              <a:ahLst/>
              <a:cxnLst/>
              <a:rect l="l" t="t" r="r" b="b"/>
              <a:pathLst>
                <a:path w="165100" h="2441575">
                  <a:moveTo>
                    <a:pt x="0" y="0"/>
                  </a:moveTo>
                  <a:lnTo>
                    <a:pt x="0" y="2441448"/>
                  </a:lnTo>
                  <a:lnTo>
                    <a:pt x="164591" y="1220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24077" y="1017269"/>
              <a:ext cx="4776470" cy="0"/>
            </a:xfrm>
            <a:custGeom>
              <a:avLst/>
              <a:gdLst/>
              <a:ahLst/>
              <a:cxnLst/>
              <a:rect l="l" t="t" r="r" b="b"/>
              <a:pathLst>
                <a:path w="4776470" h="0">
                  <a:moveTo>
                    <a:pt x="0" y="0"/>
                  </a:moveTo>
                  <a:lnTo>
                    <a:pt x="4776216" y="0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6361303" y="4146803"/>
            <a:ext cx="1114425" cy="1755775"/>
            <a:chOff x="6361303" y="4146803"/>
            <a:chExt cx="1114425" cy="1755775"/>
          </a:xfrm>
        </p:grpSpPr>
        <p:pic>
          <p:nvPicPr>
            <p:cNvPr id="73" name="object 7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4224" y="4146803"/>
              <a:ext cx="1110996" cy="1755648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6361303" y="4213097"/>
              <a:ext cx="1005840" cy="1418590"/>
            </a:xfrm>
            <a:custGeom>
              <a:avLst/>
              <a:gdLst/>
              <a:ahLst/>
              <a:cxnLst/>
              <a:rect l="l" t="t" r="r" b="b"/>
              <a:pathLst>
                <a:path w="1005840" h="1418589">
                  <a:moveTo>
                    <a:pt x="956562" y="58551"/>
                  </a:moveTo>
                  <a:lnTo>
                    <a:pt x="0" y="1411198"/>
                  </a:lnTo>
                  <a:lnTo>
                    <a:pt x="10413" y="1418526"/>
                  </a:lnTo>
                  <a:lnTo>
                    <a:pt x="966981" y="65909"/>
                  </a:lnTo>
                  <a:lnTo>
                    <a:pt x="956562" y="58551"/>
                  </a:lnTo>
                  <a:close/>
                </a:path>
                <a:path w="1005840" h="1418589">
                  <a:moveTo>
                    <a:pt x="998434" y="48132"/>
                  </a:moveTo>
                  <a:lnTo>
                    <a:pt x="963929" y="48132"/>
                  </a:lnTo>
                  <a:lnTo>
                    <a:pt x="974344" y="55499"/>
                  </a:lnTo>
                  <a:lnTo>
                    <a:pt x="966981" y="65909"/>
                  </a:lnTo>
                  <a:lnTo>
                    <a:pt x="992886" y="84200"/>
                  </a:lnTo>
                  <a:lnTo>
                    <a:pt x="998434" y="48132"/>
                  </a:lnTo>
                  <a:close/>
                </a:path>
                <a:path w="1005840" h="1418589">
                  <a:moveTo>
                    <a:pt x="963929" y="48132"/>
                  </a:moveTo>
                  <a:lnTo>
                    <a:pt x="956562" y="58551"/>
                  </a:lnTo>
                  <a:lnTo>
                    <a:pt x="966981" y="65909"/>
                  </a:lnTo>
                  <a:lnTo>
                    <a:pt x="974344" y="55499"/>
                  </a:lnTo>
                  <a:lnTo>
                    <a:pt x="963929" y="48132"/>
                  </a:lnTo>
                  <a:close/>
                </a:path>
                <a:path w="1005840" h="1418589">
                  <a:moveTo>
                    <a:pt x="1005840" y="0"/>
                  </a:moveTo>
                  <a:lnTo>
                    <a:pt x="930655" y="40258"/>
                  </a:lnTo>
                  <a:lnTo>
                    <a:pt x="956562" y="58551"/>
                  </a:lnTo>
                  <a:lnTo>
                    <a:pt x="963929" y="48132"/>
                  </a:lnTo>
                  <a:lnTo>
                    <a:pt x="998434" y="48132"/>
                  </a:lnTo>
                  <a:lnTo>
                    <a:pt x="100584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6354571" y="5935776"/>
            <a:ext cx="32829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10">
                <a:latin typeface="Arial MT"/>
                <a:cs typeface="Arial MT"/>
              </a:rPr>
              <a:t>Present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265289" y="5935776"/>
            <a:ext cx="21717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25" b="1">
                <a:latin typeface="Arial"/>
                <a:cs typeface="Arial"/>
              </a:rPr>
              <a:t>TAM</a:t>
            </a:r>
            <a:endParaRPr sz="6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110096" y="5555081"/>
            <a:ext cx="233045" cy="38862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21590" marR="5080" indent="-9525">
              <a:lnSpc>
                <a:spcPts val="940"/>
              </a:lnSpc>
              <a:spcBef>
                <a:spcPts val="140"/>
              </a:spcBef>
            </a:pPr>
            <a:r>
              <a:rPr dirty="0" sz="800" b="1">
                <a:latin typeface="Arial"/>
                <a:cs typeface="Arial"/>
              </a:rPr>
              <a:t>$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35" b="1">
                <a:latin typeface="Arial"/>
                <a:cs typeface="Arial"/>
              </a:rPr>
              <a:t>bn</a:t>
            </a:r>
            <a:r>
              <a:rPr dirty="0" sz="800" spc="500" b="1">
                <a:latin typeface="Arial"/>
                <a:cs typeface="Arial"/>
              </a:rPr>
              <a:t> </a:t>
            </a:r>
            <a:r>
              <a:rPr dirty="0" sz="800" spc="-30" b="1">
                <a:latin typeface="Arial"/>
                <a:cs typeface="Arial"/>
              </a:rPr>
              <a:t>140-</a:t>
            </a:r>
            <a:endParaRPr sz="800">
              <a:latin typeface="Arial"/>
              <a:cs typeface="Arial"/>
            </a:endParaRPr>
          </a:p>
          <a:p>
            <a:pPr marL="53340">
              <a:lnSpc>
                <a:spcPts val="940"/>
              </a:lnSpc>
            </a:pPr>
            <a:r>
              <a:rPr dirty="0" sz="800" spc="-25" b="1">
                <a:latin typeface="Arial"/>
                <a:cs typeface="Arial"/>
              </a:rPr>
              <a:t>150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7493254" y="4038726"/>
            <a:ext cx="306070" cy="38925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ts val="940"/>
              </a:lnSpc>
              <a:spcBef>
                <a:spcPts val="140"/>
              </a:spcBef>
            </a:pPr>
            <a:r>
              <a:rPr dirty="0" sz="800" b="1">
                <a:latin typeface="Arial"/>
                <a:cs typeface="Arial"/>
              </a:rPr>
              <a:t>$</a:t>
            </a:r>
            <a:r>
              <a:rPr dirty="0" sz="800" spc="5" b="1">
                <a:latin typeface="Arial"/>
                <a:cs typeface="Arial"/>
              </a:rPr>
              <a:t> </a:t>
            </a:r>
            <a:r>
              <a:rPr dirty="0" sz="800" spc="-35" b="1">
                <a:latin typeface="Arial"/>
                <a:cs typeface="Arial"/>
              </a:rPr>
              <a:t>bn</a:t>
            </a:r>
            <a:r>
              <a:rPr dirty="0" sz="800" spc="500" b="1">
                <a:latin typeface="Arial"/>
                <a:cs typeface="Arial"/>
              </a:rPr>
              <a:t> </a:t>
            </a:r>
            <a:r>
              <a:rPr dirty="0" sz="800" spc="-25" b="1">
                <a:latin typeface="Arial"/>
                <a:cs typeface="Arial"/>
              </a:rPr>
              <a:t>1’680-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40"/>
              </a:lnSpc>
            </a:pPr>
            <a:r>
              <a:rPr dirty="0" sz="800" spc="-10" b="1">
                <a:latin typeface="Arial"/>
                <a:cs typeface="Arial"/>
              </a:rPr>
              <a:t>1’800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761226" y="5226177"/>
            <a:ext cx="507365" cy="5492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10"/>
              </a:spcBef>
            </a:pP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600" spc="-10" b="1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endParaRPr sz="6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25"/>
              </a:spcBef>
            </a:pP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12x</a:t>
            </a:r>
            <a:endParaRPr sz="1550">
              <a:latin typeface="Arial"/>
              <a:cs typeface="Arial"/>
            </a:endParaRPr>
          </a:p>
          <a:p>
            <a:pPr marL="12700" marR="5080" indent="17780">
              <a:lnSpc>
                <a:spcPct val="100000"/>
              </a:lnSpc>
              <a:spcBef>
                <a:spcPts val="60"/>
              </a:spcBef>
            </a:pP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dirty="0" sz="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60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next</a:t>
            </a:r>
            <a:r>
              <a:rPr dirty="0" sz="6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dirty="0" sz="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10899457" y="3501961"/>
            <a:ext cx="78105" cy="187960"/>
            <a:chOff x="10899457" y="3501961"/>
            <a:chExt cx="78105" cy="187960"/>
          </a:xfrm>
        </p:grpSpPr>
        <p:pic>
          <p:nvPicPr>
            <p:cNvPr id="81" name="object 8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9457" y="3501961"/>
              <a:ext cx="78104" cy="73533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99457" y="3616261"/>
              <a:ext cx="78104" cy="73532"/>
            </a:xfrm>
            <a:prstGeom prst="rect">
              <a:avLst/>
            </a:prstGeom>
          </p:spPr>
        </p:pic>
      </p:grpSp>
      <p:pic>
        <p:nvPicPr>
          <p:cNvPr id="83" name="object 8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99457" y="3735133"/>
            <a:ext cx="78104" cy="73533"/>
          </a:xfrm>
          <a:prstGeom prst="rect">
            <a:avLst/>
          </a:prstGeom>
        </p:spPr>
      </p:pic>
      <p:grpSp>
        <p:nvGrpSpPr>
          <p:cNvPr id="84" name="object 84" descr=""/>
          <p:cNvGrpSpPr/>
          <p:nvPr/>
        </p:nvGrpSpPr>
        <p:grpSpPr>
          <a:xfrm>
            <a:off x="10894885" y="3872293"/>
            <a:ext cx="87630" cy="201930"/>
            <a:chOff x="10894885" y="3872293"/>
            <a:chExt cx="87630" cy="201930"/>
          </a:xfrm>
        </p:grpSpPr>
        <p:pic>
          <p:nvPicPr>
            <p:cNvPr id="85" name="object 8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9457" y="3872293"/>
              <a:ext cx="78104" cy="7353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4885" y="3986593"/>
              <a:ext cx="87249" cy="87249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7970646" y="5819343"/>
            <a:ext cx="224154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$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35">
                <a:latin typeface="Arial MT"/>
                <a:cs typeface="Arial MT"/>
              </a:rPr>
              <a:t>50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9775650" y="4298539"/>
            <a:ext cx="944244" cy="549910"/>
          </a:xfrm>
          <a:custGeom>
            <a:avLst/>
            <a:gdLst/>
            <a:ahLst/>
            <a:cxnLst/>
            <a:rect l="l" t="t" r="r" b="b"/>
            <a:pathLst>
              <a:path w="944245" h="549910">
                <a:moveTo>
                  <a:pt x="15287" y="10570"/>
                </a:moveTo>
                <a:lnTo>
                  <a:pt x="47536" y="7777"/>
                </a:lnTo>
                <a:lnTo>
                  <a:pt x="84168" y="8960"/>
                </a:lnTo>
                <a:lnTo>
                  <a:pt x="125184" y="12715"/>
                </a:lnTo>
                <a:lnTo>
                  <a:pt x="170585" y="17636"/>
                </a:lnTo>
                <a:lnTo>
                  <a:pt x="220369" y="22319"/>
                </a:lnTo>
                <a:lnTo>
                  <a:pt x="274536" y="25358"/>
                </a:lnTo>
                <a:lnTo>
                  <a:pt x="333088" y="25350"/>
                </a:lnTo>
                <a:lnTo>
                  <a:pt x="396024" y="20889"/>
                </a:lnTo>
                <a:lnTo>
                  <a:pt x="463343" y="10570"/>
                </a:lnTo>
                <a:lnTo>
                  <a:pt x="521595" y="2042"/>
                </a:lnTo>
                <a:lnTo>
                  <a:pt x="572437" y="0"/>
                </a:lnTo>
                <a:lnTo>
                  <a:pt x="617680" y="2721"/>
                </a:lnTo>
                <a:lnTo>
                  <a:pt x="659134" y="8485"/>
                </a:lnTo>
                <a:lnTo>
                  <a:pt x="698611" y="15571"/>
                </a:lnTo>
                <a:lnTo>
                  <a:pt x="737919" y="22256"/>
                </a:lnTo>
                <a:lnTo>
                  <a:pt x="778871" y="26820"/>
                </a:lnTo>
                <a:lnTo>
                  <a:pt x="823275" y="27541"/>
                </a:lnTo>
                <a:lnTo>
                  <a:pt x="872944" y="22698"/>
                </a:lnTo>
                <a:lnTo>
                  <a:pt x="929687" y="10570"/>
                </a:lnTo>
                <a:lnTo>
                  <a:pt x="938349" y="50229"/>
                </a:lnTo>
                <a:lnTo>
                  <a:pt x="942790" y="90341"/>
                </a:lnTo>
                <a:lnTo>
                  <a:pt x="943839" y="131269"/>
                </a:lnTo>
                <a:lnTo>
                  <a:pt x="942327" y="173378"/>
                </a:lnTo>
                <a:lnTo>
                  <a:pt x="939082" y="217031"/>
                </a:lnTo>
                <a:lnTo>
                  <a:pt x="934934" y="262593"/>
                </a:lnTo>
                <a:lnTo>
                  <a:pt x="930713" y="310428"/>
                </a:lnTo>
                <a:lnTo>
                  <a:pt x="927248" y="360900"/>
                </a:lnTo>
                <a:lnTo>
                  <a:pt x="925369" y="414373"/>
                </a:lnTo>
                <a:lnTo>
                  <a:pt x="925906" y="471211"/>
                </a:lnTo>
                <a:lnTo>
                  <a:pt x="929687" y="531778"/>
                </a:lnTo>
                <a:lnTo>
                  <a:pt x="883902" y="538104"/>
                </a:lnTo>
                <a:lnTo>
                  <a:pt x="839418" y="539215"/>
                </a:lnTo>
                <a:lnTo>
                  <a:pt x="795752" y="536539"/>
                </a:lnTo>
                <a:lnTo>
                  <a:pt x="752422" y="531504"/>
                </a:lnTo>
                <a:lnTo>
                  <a:pt x="708945" y="525539"/>
                </a:lnTo>
                <a:lnTo>
                  <a:pt x="664840" y="520074"/>
                </a:lnTo>
                <a:lnTo>
                  <a:pt x="619624" y="516536"/>
                </a:lnTo>
                <a:lnTo>
                  <a:pt x="572815" y="516355"/>
                </a:lnTo>
                <a:lnTo>
                  <a:pt x="523930" y="520959"/>
                </a:lnTo>
                <a:lnTo>
                  <a:pt x="472487" y="531778"/>
                </a:lnTo>
                <a:lnTo>
                  <a:pt x="414236" y="543924"/>
                </a:lnTo>
                <a:lnTo>
                  <a:pt x="357190" y="549397"/>
                </a:lnTo>
                <a:lnTo>
                  <a:pt x="301630" y="549756"/>
                </a:lnTo>
                <a:lnTo>
                  <a:pt x="247838" y="546558"/>
                </a:lnTo>
                <a:lnTo>
                  <a:pt x="196097" y="541363"/>
                </a:lnTo>
                <a:lnTo>
                  <a:pt x="146690" y="535729"/>
                </a:lnTo>
                <a:lnTo>
                  <a:pt x="99897" y="531215"/>
                </a:lnTo>
                <a:lnTo>
                  <a:pt x="56002" y="529378"/>
                </a:lnTo>
                <a:lnTo>
                  <a:pt x="15287" y="531778"/>
                </a:lnTo>
                <a:lnTo>
                  <a:pt x="4771" y="483942"/>
                </a:lnTo>
                <a:lnTo>
                  <a:pt x="65" y="440809"/>
                </a:lnTo>
                <a:lnTo>
                  <a:pt x="0" y="401208"/>
                </a:lnTo>
                <a:lnTo>
                  <a:pt x="3406" y="363969"/>
                </a:lnTo>
                <a:lnTo>
                  <a:pt x="9114" y="327920"/>
                </a:lnTo>
                <a:lnTo>
                  <a:pt x="15954" y="291891"/>
                </a:lnTo>
                <a:lnTo>
                  <a:pt x="22757" y="254711"/>
                </a:lnTo>
                <a:lnTo>
                  <a:pt x="28354" y="215209"/>
                </a:lnTo>
                <a:lnTo>
                  <a:pt x="31575" y="172215"/>
                </a:lnTo>
                <a:lnTo>
                  <a:pt x="31250" y="124558"/>
                </a:lnTo>
                <a:lnTo>
                  <a:pt x="26211" y="71066"/>
                </a:lnTo>
                <a:lnTo>
                  <a:pt x="15287" y="10570"/>
                </a:lnTo>
                <a:close/>
              </a:path>
            </a:pathLst>
          </a:custGeom>
          <a:ln w="12700">
            <a:solidFill>
              <a:srgbClr val="0D60FD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7825867" y="5041772"/>
            <a:ext cx="365760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31445">
              <a:lnSpc>
                <a:spcPts val="950"/>
              </a:lnSpc>
              <a:spcBef>
                <a:spcPts val="90"/>
              </a:spcBef>
            </a:pPr>
            <a:r>
              <a:rPr dirty="0" sz="800" spc="-25" b="1">
                <a:latin typeface="Arial"/>
                <a:cs typeface="Arial"/>
              </a:rPr>
              <a:t>TAM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0"/>
              </a:lnSpc>
            </a:pPr>
            <a:r>
              <a:rPr dirty="0" sz="800">
                <a:latin typeface="Arial MT"/>
                <a:cs typeface="Arial MT"/>
              </a:rPr>
              <a:t>$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billion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11228323" y="5976620"/>
            <a:ext cx="22352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40%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02661" y="4146613"/>
            <a:ext cx="91821" cy="96393"/>
          </a:xfrm>
          <a:prstGeom prst="rect">
            <a:avLst/>
          </a:prstGeom>
        </p:spPr>
      </p:pic>
      <p:sp>
        <p:nvSpPr>
          <p:cNvPr id="92" name="object 92" descr=""/>
          <p:cNvSpPr txBox="1"/>
          <p:nvPr/>
        </p:nvSpPr>
        <p:spPr>
          <a:xfrm>
            <a:off x="8313546" y="5990335"/>
            <a:ext cx="1689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25">
                <a:latin typeface="Arial MT"/>
                <a:cs typeface="Arial MT"/>
              </a:rPr>
              <a:t>5%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3" name="object 93" descr=""/>
          <p:cNvSpPr/>
          <p:nvPr/>
        </p:nvSpPr>
        <p:spPr>
          <a:xfrm>
            <a:off x="8209788" y="4242815"/>
            <a:ext cx="3344545" cy="1757680"/>
          </a:xfrm>
          <a:custGeom>
            <a:avLst/>
            <a:gdLst/>
            <a:ahLst/>
            <a:cxnLst/>
            <a:rect l="l" t="t" r="r" b="b"/>
            <a:pathLst>
              <a:path w="3344545" h="1757679">
                <a:moveTo>
                  <a:pt x="3344545" y="1719072"/>
                </a:moveTo>
                <a:lnTo>
                  <a:pt x="3319145" y="1706384"/>
                </a:lnTo>
                <a:lnTo>
                  <a:pt x="3268345" y="1680972"/>
                </a:lnTo>
                <a:lnTo>
                  <a:pt x="3268345" y="1706384"/>
                </a:lnTo>
                <a:lnTo>
                  <a:pt x="50800" y="1706626"/>
                </a:lnTo>
                <a:lnTo>
                  <a:pt x="50800" y="76200"/>
                </a:lnTo>
                <a:lnTo>
                  <a:pt x="76200" y="76200"/>
                </a:ln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25400" y="76200"/>
                </a:lnTo>
                <a:lnTo>
                  <a:pt x="25400" y="1706626"/>
                </a:lnTo>
                <a:lnTo>
                  <a:pt x="19812" y="1706626"/>
                </a:lnTo>
                <a:lnTo>
                  <a:pt x="19812" y="1732026"/>
                </a:lnTo>
                <a:lnTo>
                  <a:pt x="3268345" y="1731784"/>
                </a:lnTo>
                <a:lnTo>
                  <a:pt x="3268345" y="1757172"/>
                </a:lnTo>
                <a:lnTo>
                  <a:pt x="3319132" y="1731784"/>
                </a:lnTo>
                <a:lnTo>
                  <a:pt x="3344545" y="1719072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 txBox="1"/>
          <p:nvPr/>
        </p:nvSpPr>
        <p:spPr>
          <a:xfrm>
            <a:off x="9262364" y="5986983"/>
            <a:ext cx="960119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Current</a:t>
            </a:r>
            <a:r>
              <a:rPr dirty="0" sz="800" spc="2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Penetration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924292" y="4312665"/>
            <a:ext cx="27813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>
                <a:latin typeface="Arial MT"/>
                <a:cs typeface="Arial MT"/>
              </a:rPr>
              <a:t>$</a:t>
            </a:r>
            <a:r>
              <a:rPr dirty="0" sz="800" spc="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500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8387333" y="4299965"/>
            <a:ext cx="3101340" cy="1629410"/>
            <a:chOff x="8387333" y="4299965"/>
            <a:chExt cx="3101340" cy="1629410"/>
          </a:xfrm>
        </p:grpSpPr>
        <p:sp>
          <p:nvSpPr>
            <p:cNvPr id="97" name="object 97" descr=""/>
            <p:cNvSpPr/>
            <p:nvPr/>
          </p:nvSpPr>
          <p:spPr>
            <a:xfrm>
              <a:off x="8387333" y="4299965"/>
              <a:ext cx="3101340" cy="1629410"/>
            </a:xfrm>
            <a:custGeom>
              <a:avLst/>
              <a:gdLst/>
              <a:ahLst/>
              <a:cxnLst/>
              <a:rect l="l" t="t" r="r" b="b"/>
              <a:pathLst>
                <a:path w="3101340" h="1629410">
                  <a:moveTo>
                    <a:pt x="3067177" y="1600161"/>
                  </a:moveTo>
                  <a:lnTo>
                    <a:pt x="3061208" y="1611414"/>
                  </a:lnTo>
                  <a:lnTo>
                    <a:pt x="3094990" y="1629092"/>
                  </a:lnTo>
                  <a:lnTo>
                    <a:pt x="3100832" y="1617840"/>
                  </a:lnTo>
                  <a:lnTo>
                    <a:pt x="3067177" y="1600161"/>
                  </a:lnTo>
                  <a:close/>
                </a:path>
                <a:path w="3101340" h="1629410">
                  <a:moveTo>
                    <a:pt x="3022092" y="1576577"/>
                  </a:moveTo>
                  <a:lnTo>
                    <a:pt x="3016250" y="1587830"/>
                  </a:lnTo>
                  <a:lnTo>
                    <a:pt x="3050032" y="1605521"/>
                  </a:lnTo>
                  <a:lnTo>
                    <a:pt x="3055874" y="1594269"/>
                  </a:lnTo>
                  <a:lnTo>
                    <a:pt x="3022092" y="1576577"/>
                  </a:lnTo>
                  <a:close/>
                </a:path>
                <a:path w="3101340" h="1629410">
                  <a:moveTo>
                    <a:pt x="2977134" y="1553006"/>
                  </a:moveTo>
                  <a:lnTo>
                    <a:pt x="2971292" y="1564246"/>
                  </a:lnTo>
                  <a:lnTo>
                    <a:pt x="3004947" y="1581937"/>
                  </a:lnTo>
                  <a:lnTo>
                    <a:pt x="3010916" y="1570685"/>
                  </a:lnTo>
                  <a:lnTo>
                    <a:pt x="2977134" y="1553006"/>
                  </a:lnTo>
                  <a:close/>
                </a:path>
                <a:path w="3101340" h="1629410">
                  <a:moveTo>
                    <a:pt x="2932176" y="1529422"/>
                  </a:moveTo>
                  <a:lnTo>
                    <a:pt x="2926207" y="1540675"/>
                  </a:lnTo>
                  <a:lnTo>
                    <a:pt x="2959989" y="1558353"/>
                  </a:lnTo>
                  <a:lnTo>
                    <a:pt x="2965831" y="1547101"/>
                  </a:lnTo>
                  <a:lnTo>
                    <a:pt x="2932176" y="1529422"/>
                  </a:lnTo>
                  <a:close/>
                </a:path>
                <a:path w="3101340" h="1629410">
                  <a:moveTo>
                    <a:pt x="2887091" y="1505838"/>
                  </a:moveTo>
                  <a:lnTo>
                    <a:pt x="2881249" y="1517091"/>
                  </a:lnTo>
                  <a:lnTo>
                    <a:pt x="2915031" y="1534769"/>
                  </a:lnTo>
                  <a:lnTo>
                    <a:pt x="2920873" y="1523530"/>
                  </a:lnTo>
                  <a:lnTo>
                    <a:pt x="2887091" y="1505838"/>
                  </a:lnTo>
                  <a:close/>
                </a:path>
                <a:path w="3101340" h="1629410">
                  <a:moveTo>
                    <a:pt x="2842133" y="1482255"/>
                  </a:moveTo>
                  <a:lnTo>
                    <a:pt x="2836291" y="1493507"/>
                  </a:lnTo>
                  <a:lnTo>
                    <a:pt x="2869946" y="1511198"/>
                  </a:lnTo>
                  <a:lnTo>
                    <a:pt x="2875915" y="1499946"/>
                  </a:lnTo>
                  <a:lnTo>
                    <a:pt x="2842133" y="1482255"/>
                  </a:lnTo>
                  <a:close/>
                </a:path>
                <a:path w="3101340" h="1629410">
                  <a:moveTo>
                    <a:pt x="2797175" y="1458683"/>
                  </a:moveTo>
                  <a:lnTo>
                    <a:pt x="2791206" y="1469923"/>
                  </a:lnTo>
                  <a:lnTo>
                    <a:pt x="2824988" y="1487614"/>
                  </a:lnTo>
                  <a:lnTo>
                    <a:pt x="2830830" y="1476362"/>
                  </a:lnTo>
                  <a:lnTo>
                    <a:pt x="2797175" y="1458683"/>
                  </a:lnTo>
                  <a:close/>
                </a:path>
                <a:path w="3101340" h="1629410">
                  <a:moveTo>
                    <a:pt x="2752090" y="1435099"/>
                  </a:moveTo>
                  <a:lnTo>
                    <a:pt x="2746248" y="1446352"/>
                  </a:lnTo>
                  <a:lnTo>
                    <a:pt x="2780030" y="1464030"/>
                  </a:lnTo>
                  <a:lnTo>
                    <a:pt x="2785872" y="1452791"/>
                  </a:lnTo>
                  <a:lnTo>
                    <a:pt x="2752090" y="1435099"/>
                  </a:lnTo>
                  <a:close/>
                </a:path>
                <a:path w="3101340" h="1629410">
                  <a:moveTo>
                    <a:pt x="2707132" y="1411516"/>
                  </a:moveTo>
                  <a:lnTo>
                    <a:pt x="2701290" y="1422768"/>
                  </a:lnTo>
                  <a:lnTo>
                    <a:pt x="2734945" y="1440459"/>
                  </a:lnTo>
                  <a:lnTo>
                    <a:pt x="2740914" y="1429207"/>
                  </a:lnTo>
                  <a:lnTo>
                    <a:pt x="2707132" y="1411516"/>
                  </a:lnTo>
                  <a:close/>
                </a:path>
                <a:path w="3101340" h="1629410">
                  <a:moveTo>
                    <a:pt x="2662174" y="1387944"/>
                  </a:moveTo>
                  <a:lnTo>
                    <a:pt x="2656205" y="1399184"/>
                  </a:lnTo>
                  <a:lnTo>
                    <a:pt x="2689987" y="1416875"/>
                  </a:lnTo>
                  <a:lnTo>
                    <a:pt x="2695956" y="1405623"/>
                  </a:lnTo>
                  <a:lnTo>
                    <a:pt x="2662174" y="1387944"/>
                  </a:lnTo>
                  <a:close/>
                </a:path>
                <a:path w="3101340" h="1629410">
                  <a:moveTo>
                    <a:pt x="2617216" y="1364360"/>
                  </a:moveTo>
                  <a:lnTo>
                    <a:pt x="2611247" y="1375613"/>
                  </a:lnTo>
                  <a:lnTo>
                    <a:pt x="2645029" y="1393291"/>
                  </a:lnTo>
                  <a:lnTo>
                    <a:pt x="2650871" y="1382039"/>
                  </a:lnTo>
                  <a:lnTo>
                    <a:pt x="2617216" y="1364360"/>
                  </a:lnTo>
                  <a:close/>
                </a:path>
                <a:path w="3101340" h="1629410">
                  <a:moveTo>
                    <a:pt x="2572131" y="1340777"/>
                  </a:moveTo>
                  <a:lnTo>
                    <a:pt x="2566289" y="1352029"/>
                  </a:lnTo>
                  <a:lnTo>
                    <a:pt x="2600071" y="1369707"/>
                  </a:lnTo>
                  <a:lnTo>
                    <a:pt x="2605913" y="1358468"/>
                  </a:lnTo>
                  <a:lnTo>
                    <a:pt x="2572131" y="1340777"/>
                  </a:lnTo>
                  <a:close/>
                </a:path>
                <a:path w="3101340" h="1629410">
                  <a:moveTo>
                    <a:pt x="2527173" y="1317193"/>
                  </a:moveTo>
                  <a:lnTo>
                    <a:pt x="2521331" y="1328445"/>
                  </a:lnTo>
                  <a:lnTo>
                    <a:pt x="2554986" y="1346136"/>
                  </a:lnTo>
                  <a:lnTo>
                    <a:pt x="2560955" y="1334884"/>
                  </a:lnTo>
                  <a:lnTo>
                    <a:pt x="2527173" y="1317193"/>
                  </a:lnTo>
                  <a:close/>
                </a:path>
                <a:path w="3101340" h="1629410">
                  <a:moveTo>
                    <a:pt x="2482215" y="1293621"/>
                  </a:moveTo>
                  <a:lnTo>
                    <a:pt x="2476246" y="1304874"/>
                  </a:lnTo>
                  <a:lnTo>
                    <a:pt x="2510028" y="1322552"/>
                  </a:lnTo>
                  <a:lnTo>
                    <a:pt x="2515870" y="1311300"/>
                  </a:lnTo>
                  <a:lnTo>
                    <a:pt x="2482215" y="1293621"/>
                  </a:lnTo>
                  <a:close/>
                </a:path>
                <a:path w="3101340" h="1629410">
                  <a:moveTo>
                    <a:pt x="2437130" y="1269999"/>
                  </a:moveTo>
                  <a:lnTo>
                    <a:pt x="2431288" y="1281302"/>
                  </a:lnTo>
                  <a:lnTo>
                    <a:pt x="2465070" y="1298968"/>
                  </a:lnTo>
                  <a:lnTo>
                    <a:pt x="2470912" y="1287779"/>
                  </a:lnTo>
                  <a:lnTo>
                    <a:pt x="2437130" y="1269999"/>
                  </a:lnTo>
                  <a:close/>
                </a:path>
                <a:path w="3101340" h="1629410">
                  <a:moveTo>
                    <a:pt x="2392172" y="1246504"/>
                  </a:moveTo>
                  <a:lnTo>
                    <a:pt x="2386330" y="1257680"/>
                  </a:lnTo>
                  <a:lnTo>
                    <a:pt x="2419985" y="1275333"/>
                  </a:lnTo>
                  <a:lnTo>
                    <a:pt x="2425954" y="1264157"/>
                  </a:lnTo>
                  <a:lnTo>
                    <a:pt x="2392172" y="1246504"/>
                  </a:lnTo>
                  <a:close/>
                </a:path>
                <a:path w="3101340" h="1629410">
                  <a:moveTo>
                    <a:pt x="2347214" y="1222882"/>
                  </a:moveTo>
                  <a:lnTo>
                    <a:pt x="2341245" y="1234185"/>
                  </a:lnTo>
                  <a:lnTo>
                    <a:pt x="2375027" y="1251838"/>
                  </a:lnTo>
                  <a:lnTo>
                    <a:pt x="2380996" y="1240535"/>
                  </a:lnTo>
                  <a:lnTo>
                    <a:pt x="2347214" y="1222882"/>
                  </a:lnTo>
                  <a:close/>
                </a:path>
                <a:path w="3101340" h="1629410">
                  <a:moveTo>
                    <a:pt x="2302129" y="1199260"/>
                  </a:moveTo>
                  <a:lnTo>
                    <a:pt x="2296287" y="1210563"/>
                  </a:lnTo>
                  <a:lnTo>
                    <a:pt x="2330069" y="1228216"/>
                  </a:lnTo>
                  <a:lnTo>
                    <a:pt x="2335911" y="1217040"/>
                  </a:lnTo>
                  <a:lnTo>
                    <a:pt x="2302129" y="1199260"/>
                  </a:lnTo>
                  <a:close/>
                </a:path>
                <a:path w="3101340" h="1629410">
                  <a:moveTo>
                    <a:pt x="2257171" y="1175765"/>
                  </a:moveTo>
                  <a:lnTo>
                    <a:pt x="2251329" y="1186941"/>
                  </a:lnTo>
                  <a:lnTo>
                    <a:pt x="2284984" y="1204594"/>
                  </a:lnTo>
                  <a:lnTo>
                    <a:pt x="2290953" y="1193418"/>
                  </a:lnTo>
                  <a:lnTo>
                    <a:pt x="2257171" y="1175765"/>
                  </a:lnTo>
                  <a:close/>
                </a:path>
                <a:path w="3101340" h="1629410">
                  <a:moveTo>
                    <a:pt x="2212213" y="1152143"/>
                  </a:moveTo>
                  <a:lnTo>
                    <a:pt x="2206244" y="1163446"/>
                  </a:lnTo>
                  <a:lnTo>
                    <a:pt x="2240026" y="1181099"/>
                  </a:lnTo>
                  <a:lnTo>
                    <a:pt x="2245995" y="1169796"/>
                  </a:lnTo>
                  <a:lnTo>
                    <a:pt x="2212213" y="1152143"/>
                  </a:lnTo>
                  <a:close/>
                </a:path>
                <a:path w="3101340" h="1629410">
                  <a:moveTo>
                    <a:pt x="2167255" y="1128521"/>
                  </a:moveTo>
                  <a:lnTo>
                    <a:pt x="2161286" y="1139824"/>
                  </a:lnTo>
                  <a:lnTo>
                    <a:pt x="2195068" y="1157477"/>
                  </a:lnTo>
                  <a:lnTo>
                    <a:pt x="2200910" y="1146301"/>
                  </a:lnTo>
                  <a:lnTo>
                    <a:pt x="2167255" y="1128521"/>
                  </a:lnTo>
                  <a:close/>
                </a:path>
                <a:path w="3101340" h="1629410">
                  <a:moveTo>
                    <a:pt x="2122170" y="1105026"/>
                  </a:moveTo>
                  <a:lnTo>
                    <a:pt x="2116328" y="1116202"/>
                  </a:lnTo>
                  <a:lnTo>
                    <a:pt x="2150110" y="1133855"/>
                  </a:lnTo>
                  <a:lnTo>
                    <a:pt x="2155952" y="1122679"/>
                  </a:lnTo>
                  <a:lnTo>
                    <a:pt x="2122170" y="1105026"/>
                  </a:lnTo>
                  <a:close/>
                </a:path>
                <a:path w="3101340" h="1629410">
                  <a:moveTo>
                    <a:pt x="2077212" y="1081404"/>
                  </a:moveTo>
                  <a:lnTo>
                    <a:pt x="2071370" y="1092707"/>
                  </a:lnTo>
                  <a:lnTo>
                    <a:pt x="2105025" y="1110360"/>
                  </a:lnTo>
                  <a:lnTo>
                    <a:pt x="2110994" y="1099057"/>
                  </a:lnTo>
                  <a:lnTo>
                    <a:pt x="2077212" y="1081404"/>
                  </a:lnTo>
                  <a:close/>
                </a:path>
                <a:path w="3101340" h="1629410">
                  <a:moveTo>
                    <a:pt x="2032254" y="1057782"/>
                  </a:moveTo>
                  <a:lnTo>
                    <a:pt x="2026285" y="1069085"/>
                  </a:lnTo>
                  <a:lnTo>
                    <a:pt x="2060067" y="1086738"/>
                  </a:lnTo>
                  <a:lnTo>
                    <a:pt x="2065909" y="1075562"/>
                  </a:lnTo>
                  <a:lnTo>
                    <a:pt x="2032254" y="1057782"/>
                  </a:lnTo>
                  <a:close/>
                </a:path>
                <a:path w="3101340" h="1629410">
                  <a:moveTo>
                    <a:pt x="1987169" y="1034287"/>
                  </a:moveTo>
                  <a:lnTo>
                    <a:pt x="1981327" y="1045463"/>
                  </a:lnTo>
                  <a:lnTo>
                    <a:pt x="2015109" y="1063116"/>
                  </a:lnTo>
                  <a:lnTo>
                    <a:pt x="2020951" y="1051940"/>
                  </a:lnTo>
                  <a:lnTo>
                    <a:pt x="1987169" y="1034287"/>
                  </a:lnTo>
                  <a:close/>
                </a:path>
                <a:path w="3101340" h="1629410">
                  <a:moveTo>
                    <a:pt x="1942211" y="1010665"/>
                  </a:moveTo>
                  <a:lnTo>
                    <a:pt x="1936369" y="1021968"/>
                  </a:lnTo>
                  <a:lnTo>
                    <a:pt x="1970024" y="1039621"/>
                  </a:lnTo>
                  <a:lnTo>
                    <a:pt x="1975993" y="1028318"/>
                  </a:lnTo>
                  <a:lnTo>
                    <a:pt x="1942211" y="1010665"/>
                  </a:lnTo>
                  <a:close/>
                </a:path>
                <a:path w="3101340" h="1629410">
                  <a:moveTo>
                    <a:pt x="1897252" y="987043"/>
                  </a:moveTo>
                  <a:lnTo>
                    <a:pt x="1891284" y="998346"/>
                  </a:lnTo>
                  <a:lnTo>
                    <a:pt x="1925066" y="1015999"/>
                  </a:lnTo>
                  <a:lnTo>
                    <a:pt x="1931035" y="1004823"/>
                  </a:lnTo>
                  <a:lnTo>
                    <a:pt x="1897252" y="987043"/>
                  </a:lnTo>
                  <a:close/>
                </a:path>
                <a:path w="3101340" h="1629410">
                  <a:moveTo>
                    <a:pt x="1852295" y="963548"/>
                  </a:moveTo>
                  <a:lnTo>
                    <a:pt x="1846326" y="974724"/>
                  </a:lnTo>
                  <a:lnTo>
                    <a:pt x="1880108" y="992377"/>
                  </a:lnTo>
                  <a:lnTo>
                    <a:pt x="1885950" y="981201"/>
                  </a:lnTo>
                  <a:lnTo>
                    <a:pt x="1852295" y="963548"/>
                  </a:lnTo>
                  <a:close/>
                </a:path>
                <a:path w="3101340" h="1629410">
                  <a:moveTo>
                    <a:pt x="1807210" y="939926"/>
                  </a:moveTo>
                  <a:lnTo>
                    <a:pt x="1801368" y="951229"/>
                  </a:lnTo>
                  <a:lnTo>
                    <a:pt x="1835150" y="968882"/>
                  </a:lnTo>
                  <a:lnTo>
                    <a:pt x="1840992" y="957579"/>
                  </a:lnTo>
                  <a:lnTo>
                    <a:pt x="1807210" y="939926"/>
                  </a:lnTo>
                  <a:close/>
                </a:path>
                <a:path w="3101340" h="1629410">
                  <a:moveTo>
                    <a:pt x="1762252" y="916304"/>
                  </a:moveTo>
                  <a:lnTo>
                    <a:pt x="1756283" y="927607"/>
                  </a:lnTo>
                  <a:lnTo>
                    <a:pt x="1790065" y="945260"/>
                  </a:lnTo>
                  <a:lnTo>
                    <a:pt x="1796034" y="934084"/>
                  </a:lnTo>
                  <a:lnTo>
                    <a:pt x="1762252" y="916304"/>
                  </a:lnTo>
                  <a:close/>
                </a:path>
                <a:path w="3101340" h="1629410">
                  <a:moveTo>
                    <a:pt x="1717294" y="892809"/>
                  </a:moveTo>
                  <a:lnTo>
                    <a:pt x="1711325" y="903985"/>
                  </a:lnTo>
                  <a:lnTo>
                    <a:pt x="1745107" y="921638"/>
                  </a:lnTo>
                  <a:lnTo>
                    <a:pt x="1750949" y="910462"/>
                  </a:lnTo>
                  <a:lnTo>
                    <a:pt x="1717294" y="892809"/>
                  </a:lnTo>
                  <a:close/>
                </a:path>
                <a:path w="3101340" h="1629410">
                  <a:moveTo>
                    <a:pt x="1672209" y="869187"/>
                  </a:moveTo>
                  <a:lnTo>
                    <a:pt x="1666367" y="880363"/>
                  </a:lnTo>
                  <a:lnTo>
                    <a:pt x="1700149" y="898143"/>
                  </a:lnTo>
                  <a:lnTo>
                    <a:pt x="1705991" y="886840"/>
                  </a:lnTo>
                  <a:lnTo>
                    <a:pt x="1672209" y="869187"/>
                  </a:lnTo>
                  <a:close/>
                </a:path>
                <a:path w="3101340" h="1629410">
                  <a:moveTo>
                    <a:pt x="1627251" y="845565"/>
                  </a:moveTo>
                  <a:lnTo>
                    <a:pt x="1621409" y="856868"/>
                  </a:lnTo>
                  <a:lnTo>
                    <a:pt x="1655064" y="874521"/>
                  </a:lnTo>
                  <a:lnTo>
                    <a:pt x="1661033" y="863218"/>
                  </a:lnTo>
                  <a:lnTo>
                    <a:pt x="1627251" y="845565"/>
                  </a:lnTo>
                  <a:close/>
                </a:path>
                <a:path w="3101340" h="1629410">
                  <a:moveTo>
                    <a:pt x="1582293" y="822070"/>
                  </a:moveTo>
                  <a:lnTo>
                    <a:pt x="1576324" y="833246"/>
                  </a:lnTo>
                  <a:lnTo>
                    <a:pt x="1610106" y="850899"/>
                  </a:lnTo>
                  <a:lnTo>
                    <a:pt x="1615948" y="839723"/>
                  </a:lnTo>
                  <a:lnTo>
                    <a:pt x="1582293" y="822070"/>
                  </a:lnTo>
                  <a:close/>
                </a:path>
                <a:path w="3101340" h="1629410">
                  <a:moveTo>
                    <a:pt x="1537208" y="798448"/>
                  </a:moveTo>
                  <a:lnTo>
                    <a:pt x="1531366" y="809624"/>
                  </a:lnTo>
                  <a:lnTo>
                    <a:pt x="1565148" y="827404"/>
                  </a:lnTo>
                  <a:lnTo>
                    <a:pt x="1570990" y="816101"/>
                  </a:lnTo>
                  <a:lnTo>
                    <a:pt x="1537208" y="798448"/>
                  </a:lnTo>
                  <a:close/>
                </a:path>
                <a:path w="3101340" h="1629410">
                  <a:moveTo>
                    <a:pt x="1492250" y="774826"/>
                  </a:moveTo>
                  <a:lnTo>
                    <a:pt x="1486408" y="786129"/>
                  </a:lnTo>
                  <a:lnTo>
                    <a:pt x="1520063" y="803782"/>
                  </a:lnTo>
                  <a:lnTo>
                    <a:pt x="1526032" y="792479"/>
                  </a:lnTo>
                  <a:lnTo>
                    <a:pt x="1492250" y="774826"/>
                  </a:lnTo>
                  <a:close/>
                </a:path>
                <a:path w="3101340" h="1629410">
                  <a:moveTo>
                    <a:pt x="1447292" y="751331"/>
                  </a:moveTo>
                  <a:lnTo>
                    <a:pt x="1441323" y="762507"/>
                  </a:lnTo>
                  <a:lnTo>
                    <a:pt x="1475105" y="780160"/>
                  </a:lnTo>
                  <a:lnTo>
                    <a:pt x="1481074" y="768984"/>
                  </a:lnTo>
                  <a:lnTo>
                    <a:pt x="1447292" y="751331"/>
                  </a:lnTo>
                  <a:close/>
                </a:path>
                <a:path w="3101340" h="1629410">
                  <a:moveTo>
                    <a:pt x="1402334" y="727709"/>
                  </a:moveTo>
                  <a:lnTo>
                    <a:pt x="1396365" y="738885"/>
                  </a:lnTo>
                  <a:lnTo>
                    <a:pt x="1430147" y="756665"/>
                  </a:lnTo>
                  <a:lnTo>
                    <a:pt x="1435989" y="745362"/>
                  </a:lnTo>
                  <a:lnTo>
                    <a:pt x="1402334" y="727709"/>
                  </a:lnTo>
                  <a:close/>
                </a:path>
                <a:path w="3101340" h="1629410">
                  <a:moveTo>
                    <a:pt x="1357249" y="704087"/>
                  </a:moveTo>
                  <a:lnTo>
                    <a:pt x="1351407" y="715390"/>
                  </a:lnTo>
                  <a:lnTo>
                    <a:pt x="1385189" y="733043"/>
                  </a:lnTo>
                  <a:lnTo>
                    <a:pt x="1391031" y="721740"/>
                  </a:lnTo>
                  <a:lnTo>
                    <a:pt x="1357249" y="704087"/>
                  </a:lnTo>
                  <a:close/>
                </a:path>
                <a:path w="3101340" h="1629410">
                  <a:moveTo>
                    <a:pt x="1312291" y="680592"/>
                  </a:moveTo>
                  <a:lnTo>
                    <a:pt x="1306449" y="691768"/>
                  </a:lnTo>
                  <a:lnTo>
                    <a:pt x="1340104" y="709421"/>
                  </a:lnTo>
                  <a:lnTo>
                    <a:pt x="1346073" y="698245"/>
                  </a:lnTo>
                  <a:lnTo>
                    <a:pt x="1312291" y="680592"/>
                  </a:lnTo>
                  <a:close/>
                </a:path>
                <a:path w="3101340" h="1629410">
                  <a:moveTo>
                    <a:pt x="1267333" y="656970"/>
                  </a:moveTo>
                  <a:lnTo>
                    <a:pt x="1261364" y="668146"/>
                  </a:lnTo>
                  <a:lnTo>
                    <a:pt x="1295146" y="685926"/>
                  </a:lnTo>
                  <a:lnTo>
                    <a:pt x="1300988" y="674623"/>
                  </a:lnTo>
                  <a:lnTo>
                    <a:pt x="1267333" y="656970"/>
                  </a:lnTo>
                  <a:close/>
                </a:path>
                <a:path w="3101340" h="1629410">
                  <a:moveTo>
                    <a:pt x="1222248" y="633348"/>
                  </a:moveTo>
                  <a:lnTo>
                    <a:pt x="1216406" y="644651"/>
                  </a:lnTo>
                  <a:lnTo>
                    <a:pt x="1250188" y="662304"/>
                  </a:lnTo>
                  <a:lnTo>
                    <a:pt x="1256030" y="651001"/>
                  </a:lnTo>
                  <a:lnTo>
                    <a:pt x="1222248" y="633348"/>
                  </a:lnTo>
                  <a:close/>
                </a:path>
                <a:path w="3101340" h="1629410">
                  <a:moveTo>
                    <a:pt x="1177290" y="609853"/>
                  </a:moveTo>
                  <a:lnTo>
                    <a:pt x="1171448" y="621029"/>
                  </a:lnTo>
                  <a:lnTo>
                    <a:pt x="1205102" y="638682"/>
                  </a:lnTo>
                  <a:lnTo>
                    <a:pt x="1211072" y="627506"/>
                  </a:lnTo>
                  <a:lnTo>
                    <a:pt x="1177290" y="609853"/>
                  </a:lnTo>
                  <a:close/>
                </a:path>
                <a:path w="3101340" h="1629410">
                  <a:moveTo>
                    <a:pt x="1132332" y="586231"/>
                  </a:moveTo>
                  <a:lnTo>
                    <a:pt x="1126363" y="597407"/>
                  </a:lnTo>
                  <a:lnTo>
                    <a:pt x="1160145" y="615187"/>
                  </a:lnTo>
                  <a:lnTo>
                    <a:pt x="1165987" y="603884"/>
                  </a:lnTo>
                  <a:lnTo>
                    <a:pt x="1132332" y="586231"/>
                  </a:lnTo>
                  <a:close/>
                </a:path>
                <a:path w="3101340" h="1629410">
                  <a:moveTo>
                    <a:pt x="1087247" y="562609"/>
                  </a:moveTo>
                  <a:lnTo>
                    <a:pt x="1081405" y="573912"/>
                  </a:lnTo>
                  <a:lnTo>
                    <a:pt x="1115187" y="591565"/>
                  </a:lnTo>
                  <a:lnTo>
                    <a:pt x="1121029" y="580262"/>
                  </a:lnTo>
                  <a:lnTo>
                    <a:pt x="1087247" y="562609"/>
                  </a:lnTo>
                  <a:close/>
                </a:path>
                <a:path w="3101340" h="1629410">
                  <a:moveTo>
                    <a:pt x="1042289" y="539114"/>
                  </a:moveTo>
                  <a:lnTo>
                    <a:pt x="1036447" y="550290"/>
                  </a:lnTo>
                  <a:lnTo>
                    <a:pt x="1070102" y="567943"/>
                  </a:lnTo>
                  <a:lnTo>
                    <a:pt x="1076071" y="556767"/>
                  </a:lnTo>
                  <a:lnTo>
                    <a:pt x="1042289" y="539114"/>
                  </a:lnTo>
                  <a:close/>
                </a:path>
                <a:path w="3101340" h="1629410">
                  <a:moveTo>
                    <a:pt x="997331" y="515492"/>
                  </a:moveTo>
                  <a:lnTo>
                    <a:pt x="991362" y="526668"/>
                  </a:lnTo>
                  <a:lnTo>
                    <a:pt x="1025144" y="544448"/>
                  </a:lnTo>
                  <a:lnTo>
                    <a:pt x="1031113" y="533145"/>
                  </a:lnTo>
                  <a:lnTo>
                    <a:pt x="997331" y="515492"/>
                  </a:lnTo>
                  <a:close/>
                </a:path>
                <a:path w="3101340" h="1629410">
                  <a:moveTo>
                    <a:pt x="952373" y="491870"/>
                  </a:moveTo>
                  <a:lnTo>
                    <a:pt x="946404" y="503173"/>
                  </a:lnTo>
                  <a:lnTo>
                    <a:pt x="980186" y="520826"/>
                  </a:lnTo>
                  <a:lnTo>
                    <a:pt x="986027" y="509523"/>
                  </a:lnTo>
                  <a:lnTo>
                    <a:pt x="952373" y="491870"/>
                  </a:lnTo>
                  <a:close/>
                </a:path>
                <a:path w="3101340" h="1629410">
                  <a:moveTo>
                    <a:pt x="907288" y="468375"/>
                  </a:moveTo>
                  <a:lnTo>
                    <a:pt x="901446" y="479551"/>
                  </a:lnTo>
                  <a:lnTo>
                    <a:pt x="935227" y="497204"/>
                  </a:lnTo>
                  <a:lnTo>
                    <a:pt x="941070" y="486028"/>
                  </a:lnTo>
                  <a:lnTo>
                    <a:pt x="907288" y="468375"/>
                  </a:lnTo>
                  <a:close/>
                </a:path>
                <a:path w="3101340" h="1629410">
                  <a:moveTo>
                    <a:pt x="862330" y="444753"/>
                  </a:moveTo>
                  <a:lnTo>
                    <a:pt x="856488" y="455929"/>
                  </a:lnTo>
                  <a:lnTo>
                    <a:pt x="890143" y="473709"/>
                  </a:lnTo>
                  <a:lnTo>
                    <a:pt x="896112" y="462406"/>
                  </a:lnTo>
                  <a:lnTo>
                    <a:pt x="862330" y="444753"/>
                  </a:lnTo>
                  <a:close/>
                </a:path>
                <a:path w="3101340" h="1629410">
                  <a:moveTo>
                    <a:pt x="817372" y="421131"/>
                  </a:moveTo>
                  <a:lnTo>
                    <a:pt x="811402" y="432434"/>
                  </a:lnTo>
                  <a:lnTo>
                    <a:pt x="845185" y="450087"/>
                  </a:lnTo>
                  <a:lnTo>
                    <a:pt x="851026" y="438784"/>
                  </a:lnTo>
                  <a:lnTo>
                    <a:pt x="817372" y="421131"/>
                  </a:lnTo>
                  <a:close/>
                </a:path>
                <a:path w="3101340" h="1629410">
                  <a:moveTo>
                    <a:pt x="772287" y="397636"/>
                  </a:moveTo>
                  <a:lnTo>
                    <a:pt x="766445" y="408812"/>
                  </a:lnTo>
                  <a:lnTo>
                    <a:pt x="800226" y="426465"/>
                  </a:lnTo>
                  <a:lnTo>
                    <a:pt x="806069" y="415289"/>
                  </a:lnTo>
                  <a:lnTo>
                    <a:pt x="772287" y="397636"/>
                  </a:lnTo>
                  <a:close/>
                </a:path>
                <a:path w="3101340" h="1629410">
                  <a:moveTo>
                    <a:pt x="727329" y="374014"/>
                  </a:moveTo>
                  <a:lnTo>
                    <a:pt x="721487" y="385190"/>
                  </a:lnTo>
                  <a:lnTo>
                    <a:pt x="755142" y="402970"/>
                  </a:lnTo>
                  <a:lnTo>
                    <a:pt x="761111" y="391667"/>
                  </a:lnTo>
                  <a:lnTo>
                    <a:pt x="727329" y="374014"/>
                  </a:lnTo>
                  <a:close/>
                </a:path>
                <a:path w="3101340" h="1629410">
                  <a:moveTo>
                    <a:pt x="682371" y="350392"/>
                  </a:moveTo>
                  <a:lnTo>
                    <a:pt x="676401" y="361695"/>
                  </a:lnTo>
                  <a:lnTo>
                    <a:pt x="710184" y="379348"/>
                  </a:lnTo>
                  <a:lnTo>
                    <a:pt x="716152" y="368045"/>
                  </a:lnTo>
                  <a:lnTo>
                    <a:pt x="682371" y="350392"/>
                  </a:lnTo>
                  <a:close/>
                </a:path>
                <a:path w="3101340" h="1629410">
                  <a:moveTo>
                    <a:pt x="637413" y="326770"/>
                  </a:moveTo>
                  <a:lnTo>
                    <a:pt x="631444" y="338073"/>
                  </a:lnTo>
                  <a:lnTo>
                    <a:pt x="665226" y="355726"/>
                  </a:lnTo>
                  <a:lnTo>
                    <a:pt x="671068" y="344550"/>
                  </a:lnTo>
                  <a:lnTo>
                    <a:pt x="637413" y="326770"/>
                  </a:lnTo>
                  <a:close/>
                </a:path>
                <a:path w="3101340" h="1629410">
                  <a:moveTo>
                    <a:pt x="592327" y="303275"/>
                  </a:moveTo>
                  <a:lnTo>
                    <a:pt x="586486" y="314451"/>
                  </a:lnTo>
                  <a:lnTo>
                    <a:pt x="620268" y="332231"/>
                  </a:lnTo>
                  <a:lnTo>
                    <a:pt x="626110" y="320928"/>
                  </a:lnTo>
                  <a:lnTo>
                    <a:pt x="592327" y="303275"/>
                  </a:lnTo>
                  <a:close/>
                </a:path>
                <a:path w="3101340" h="1629410">
                  <a:moveTo>
                    <a:pt x="547370" y="279653"/>
                  </a:moveTo>
                  <a:lnTo>
                    <a:pt x="541401" y="290956"/>
                  </a:lnTo>
                  <a:lnTo>
                    <a:pt x="575183" y="308609"/>
                  </a:lnTo>
                  <a:lnTo>
                    <a:pt x="581151" y="297306"/>
                  </a:lnTo>
                  <a:lnTo>
                    <a:pt x="547370" y="279653"/>
                  </a:lnTo>
                  <a:close/>
                </a:path>
                <a:path w="3101340" h="1629410">
                  <a:moveTo>
                    <a:pt x="502412" y="256031"/>
                  </a:moveTo>
                  <a:lnTo>
                    <a:pt x="496443" y="267334"/>
                  </a:lnTo>
                  <a:lnTo>
                    <a:pt x="530225" y="284987"/>
                  </a:lnTo>
                  <a:lnTo>
                    <a:pt x="536067" y="273811"/>
                  </a:lnTo>
                  <a:lnTo>
                    <a:pt x="502412" y="256031"/>
                  </a:lnTo>
                  <a:close/>
                </a:path>
                <a:path w="3101340" h="1629410">
                  <a:moveTo>
                    <a:pt x="457326" y="232536"/>
                  </a:moveTo>
                  <a:lnTo>
                    <a:pt x="451485" y="243712"/>
                  </a:lnTo>
                  <a:lnTo>
                    <a:pt x="485267" y="261492"/>
                  </a:lnTo>
                  <a:lnTo>
                    <a:pt x="491109" y="250189"/>
                  </a:lnTo>
                  <a:lnTo>
                    <a:pt x="457326" y="232536"/>
                  </a:lnTo>
                  <a:close/>
                </a:path>
                <a:path w="3101340" h="1629410">
                  <a:moveTo>
                    <a:pt x="412369" y="208914"/>
                  </a:moveTo>
                  <a:lnTo>
                    <a:pt x="406526" y="220217"/>
                  </a:lnTo>
                  <a:lnTo>
                    <a:pt x="440182" y="237870"/>
                  </a:lnTo>
                  <a:lnTo>
                    <a:pt x="446150" y="226567"/>
                  </a:lnTo>
                  <a:lnTo>
                    <a:pt x="412369" y="208914"/>
                  </a:lnTo>
                  <a:close/>
                </a:path>
                <a:path w="3101340" h="1629410">
                  <a:moveTo>
                    <a:pt x="367411" y="185292"/>
                  </a:moveTo>
                  <a:lnTo>
                    <a:pt x="361442" y="196595"/>
                  </a:lnTo>
                  <a:lnTo>
                    <a:pt x="395224" y="214248"/>
                  </a:lnTo>
                  <a:lnTo>
                    <a:pt x="401066" y="203072"/>
                  </a:lnTo>
                  <a:lnTo>
                    <a:pt x="367411" y="185292"/>
                  </a:lnTo>
                  <a:close/>
                </a:path>
                <a:path w="3101340" h="1629410">
                  <a:moveTo>
                    <a:pt x="322325" y="161797"/>
                  </a:moveTo>
                  <a:lnTo>
                    <a:pt x="316484" y="172973"/>
                  </a:lnTo>
                  <a:lnTo>
                    <a:pt x="350266" y="190753"/>
                  </a:lnTo>
                  <a:lnTo>
                    <a:pt x="356108" y="179450"/>
                  </a:lnTo>
                  <a:lnTo>
                    <a:pt x="322325" y="161797"/>
                  </a:lnTo>
                  <a:close/>
                </a:path>
                <a:path w="3101340" h="1629410">
                  <a:moveTo>
                    <a:pt x="277368" y="138175"/>
                  </a:moveTo>
                  <a:lnTo>
                    <a:pt x="271525" y="149478"/>
                  </a:lnTo>
                  <a:lnTo>
                    <a:pt x="305181" y="167131"/>
                  </a:lnTo>
                  <a:lnTo>
                    <a:pt x="311150" y="155828"/>
                  </a:lnTo>
                  <a:lnTo>
                    <a:pt x="277368" y="138175"/>
                  </a:lnTo>
                  <a:close/>
                </a:path>
                <a:path w="3101340" h="1629410">
                  <a:moveTo>
                    <a:pt x="232410" y="114553"/>
                  </a:moveTo>
                  <a:lnTo>
                    <a:pt x="226441" y="125856"/>
                  </a:lnTo>
                  <a:lnTo>
                    <a:pt x="260223" y="143509"/>
                  </a:lnTo>
                  <a:lnTo>
                    <a:pt x="266192" y="132333"/>
                  </a:lnTo>
                  <a:lnTo>
                    <a:pt x="232410" y="114553"/>
                  </a:lnTo>
                  <a:close/>
                </a:path>
                <a:path w="3101340" h="1629410">
                  <a:moveTo>
                    <a:pt x="187451" y="91058"/>
                  </a:moveTo>
                  <a:lnTo>
                    <a:pt x="181483" y="102234"/>
                  </a:lnTo>
                  <a:lnTo>
                    <a:pt x="215265" y="120014"/>
                  </a:lnTo>
                  <a:lnTo>
                    <a:pt x="221107" y="108711"/>
                  </a:lnTo>
                  <a:lnTo>
                    <a:pt x="187451" y="91058"/>
                  </a:lnTo>
                  <a:close/>
                </a:path>
                <a:path w="3101340" h="1629410">
                  <a:moveTo>
                    <a:pt x="142367" y="67436"/>
                  </a:moveTo>
                  <a:lnTo>
                    <a:pt x="136525" y="78739"/>
                  </a:lnTo>
                  <a:lnTo>
                    <a:pt x="170307" y="96392"/>
                  </a:lnTo>
                  <a:lnTo>
                    <a:pt x="176149" y="85089"/>
                  </a:lnTo>
                  <a:lnTo>
                    <a:pt x="142367" y="67436"/>
                  </a:lnTo>
                  <a:close/>
                </a:path>
                <a:path w="3101340" h="1629410">
                  <a:moveTo>
                    <a:pt x="97409" y="43814"/>
                  </a:moveTo>
                  <a:lnTo>
                    <a:pt x="91440" y="55117"/>
                  </a:lnTo>
                  <a:lnTo>
                    <a:pt x="125222" y="72770"/>
                  </a:lnTo>
                  <a:lnTo>
                    <a:pt x="131191" y="61594"/>
                  </a:lnTo>
                  <a:lnTo>
                    <a:pt x="97409" y="43814"/>
                  </a:lnTo>
                  <a:close/>
                </a:path>
                <a:path w="3101340" h="1629410">
                  <a:moveTo>
                    <a:pt x="0" y="0"/>
                  </a:moveTo>
                  <a:lnTo>
                    <a:pt x="49784" y="69087"/>
                  </a:lnTo>
                  <a:lnTo>
                    <a:pt x="64554" y="40976"/>
                  </a:lnTo>
                  <a:lnTo>
                    <a:pt x="53340" y="35051"/>
                  </a:lnTo>
                  <a:lnTo>
                    <a:pt x="59182" y="23875"/>
                  </a:lnTo>
                  <a:lnTo>
                    <a:pt x="73539" y="23875"/>
                  </a:lnTo>
                  <a:lnTo>
                    <a:pt x="85217" y="1650"/>
                  </a:lnTo>
                  <a:lnTo>
                    <a:pt x="0" y="0"/>
                  </a:lnTo>
                  <a:close/>
                </a:path>
                <a:path w="3101340" h="1629410">
                  <a:moveTo>
                    <a:pt x="70441" y="29771"/>
                  </a:moveTo>
                  <a:lnTo>
                    <a:pt x="64554" y="40976"/>
                  </a:lnTo>
                  <a:lnTo>
                    <a:pt x="80264" y="49275"/>
                  </a:lnTo>
                  <a:lnTo>
                    <a:pt x="86106" y="37972"/>
                  </a:lnTo>
                  <a:lnTo>
                    <a:pt x="70441" y="29771"/>
                  </a:lnTo>
                  <a:close/>
                </a:path>
                <a:path w="3101340" h="1629410">
                  <a:moveTo>
                    <a:pt x="59182" y="23875"/>
                  </a:moveTo>
                  <a:lnTo>
                    <a:pt x="53340" y="35051"/>
                  </a:lnTo>
                  <a:lnTo>
                    <a:pt x="64554" y="40976"/>
                  </a:lnTo>
                  <a:lnTo>
                    <a:pt x="70441" y="29771"/>
                  </a:lnTo>
                  <a:lnTo>
                    <a:pt x="59182" y="23875"/>
                  </a:lnTo>
                  <a:close/>
                </a:path>
                <a:path w="3101340" h="1629410">
                  <a:moveTo>
                    <a:pt x="73539" y="23875"/>
                  </a:moveTo>
                  <a:lnTo>
                    <a:pt x="59182" y="23875"/>
                  </a:lnTo>
                  <a:lnTo>
                    <a:pt x="70441" y="29771"/>
                  </a:lnTo>
                  <a:lnTo>
                    <a:pt x="73539" y="23875"/>
                  </a:lnTo>
                  <a:close/>
                </a:path>
              </a:pathLst>
            </a:custGeom>
            <a:solidFill>
              <a:srgbClr val="B5C3DF">
                <a:alpha val="4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8787383" y="46268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43434" y="0"/>
                  </a:move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3411" y="60346"/>
                  </a:lnTo>
                  <a:lnTo>
                    <a:pt x="12715" y="74152"/>
                  </a:lnTo>
                  <a:lnTo>
                    <a:pt x="26521" y="83456"/>
                  </a:lnTo>
                  <a:lnTo>
                    <a:pt x="43434" y="86868"/>
                  </a:lnTo>
                  <a:lnTo>
                    <a:pt x="60346" y="83456"/>
                  </a:lnTo>
                  <a:lnTo>
                    <a:pt x="74152" y="74152"/>
                  </a:lnTo>
                  <a:lnTo>
                    <a:pt x="83456" y="60346"/>
                  </a:lnTo>
                  <a:lnTo>
                    <a:pt x="86868" y="43434"/>
                  </a:lnTo>
                  <a:lnTo>
                    <a:pt x="83456" y="26521"/>
                  </a:lnTo>
                  <a:lnTo>
                    <a:pt x="74152" y="12715"/>
                  </a:lnTo>
                  <a:lnTo>
                    <a:pt x="60346" y="3411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8787383" y="4626863"/>
              <a:ext cx="86995" cy="86995"/>
            </a:xfrm>
            <a:custGeom>
              <a:avLst/>
              <a:gdLst/>
              <a:ahLst/>
              <a:cxnLst/>
              <a:rect l="l" t="t" r="r" b="b"/>
              <a:pathLst>
                <a:path w="86995" h="86995">
                  <a:moveTo>
                    <a:pt x="0" y="43434"/>
                  </a:moveTo>
                  <a:lnTo>
                    <a:pt x="3411" y="26521"/>
                  </a:lnTo>
                  <a:lnTo>
                    <a:pt x="12715" y="12715"/>
                  </a:lnTo>
                  <a:lnTo>
                    <a:pt x="26521" y="3411"/>
                  </a:lnTo>
                  <a:lnTo>
                    <a:pt x="43434" y="0"/>
                  </a:lnTo>
                  <a:lnTo>
                    <a:pt x="60346" y="3411"/>
                  </a:lnTo>
                  <a:lnTo>
                    <a:pt x="74152" y="12715"/>
                  </a:lnTo>
                  <a:lnTo>
                    <a:pt x="83456" y="26521"/>
                  </a:lnTo>
                  <a:lnTo>
                    <a:pt x="86868" y="43434"/>
                  </a:lnTo>
                  <a:lnTo>
                    <a:pt x="83456" y="60346"/>
                  </a:lnTo>
                  <a:lnTo>
                    <a:pt x="74152" y="74152"/>
                  </a:lnTo>
                  <a:lnTo>
                    <a:pt x="60346" y="83456"/>
                  </a:lnTo>
                  <a:lnTo>
                    <a:pt x="43434" y="86868"/>
                  </a:lnTo>
                  <a:lnTo>
                    <a:pt x="26521" y="83456"/>
                  </a:lnTo>
                  <a:lnTo>
                    <a:pt x="12715" y="74152"/>
                  </a:lnTo>
                  <a:lnTo>
                    <a:pt x="3411" y="60346"/>
                  </a:lnTo>
                  <a:lnTo>
                    <a:pt x="0" y="43434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8799703" y="4608067"/>
            <a:ext cx="835660" cy="33083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0014" marR="5080" indent="-107314">
              <a:lnSpc>
                <a:spcPct val="98900"/>
              </a:lnSpc>
              <a:spcBef>
                <a:spcPts val="10"/>
              </a:spcBef>
            </a:pPr>
            <a:r>
              <a:rPr dirty="0" baseline="-13888" sz="9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baseline="-13888" sz="900" spc="4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Event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&amp;</a:t>
            </a:r>
            <a:r>
              <a:rPr dirty="0" sz="500" spc="-10">
                <a:latin typeface="Arial MT"/>
                <a:cs typeface="Arial MT"/>
              </a:rPr>
              <a:t> Operations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Management</a:t>
            </a:r>
            <a:r>
              <a:rPr dirty="0" sz="500" spc="-2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(SIEM)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(e.g.</a:t>
            </a:r>
            <a:r>
              <a:rPr dirty="0" sz="500" spc="-4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IBM</a:t>
            </a:r>
            <a:r>
              <a:rPr dirty="0" sz="500" spc="1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Security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Verify,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Qradar)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101" name="object 10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99841" y="5143309"/>
            <a:ext cx="91821" cy="100964"/>
          </a:xfrm>
          <a:prstGeom prst="rect">
            <a:avLst/>
          </a:prstGeom>
        </p:spPr>
      </p:pic>
      <p:sp>
        <p:nvSpPr>
          <p:cNvPr id="102" name="object 102" descr=""/>
          <p:cNvSpPr txBox="1"/>
          <p:nvPr/>
        </p:nvSpPr>
        <p:spPr>
          <a:xfrm>
            <a:off x="9415398" y="5126227"/>
            <a:ext cx="684530" cy="102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3888" sz="90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baseline="-13888" sz="900" spc="49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Security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Consulting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522714" y="5199075"/>
            <a:ext cx="715010" cy="180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>
                <a:latin typeface="Arial MT"/>
                <a:cs typeface="Arial MT"/>
              </a:rPr>
              <a:t>(IBM</a:t>
            </a:r>
            <a:r>
              <a:rPr dirty="0" sz="500" spc="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Cyberthreat</a:t>
            </a:r>
            <a:r>
              <a:rPr dirty="0" sz="500" spc="-10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MS,</a:t>
            </a:r>
            <a:r>
              <a:rPr dirty="0" sz="500" spc="-10">
                <a:latin typeface="Arial MT"/>
                <a:cs typeface="Arial MT"/>
              </a:rPr>
              <a:t> </a:t>
            </a:r>
            <a:r>
              <a:rPr dirty="0" sz="500" spc="-25">
                <a:latin typeface="Arial MT"/>
                <a:cs typeface="Arial MT"/>
              </a:rPr>
              <a:t>X-</a:t>
            </a:r>
            <a:endParaRPr sz="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500">
                <a:latin typeface="Arial MT"/>
                <a:cs typeface="Arial MT"/>
              </a:rPr>
              <a:t>Force,</a:t>
            </a:r>
            <a:r>
              <a:rPr dirty="0" sz="500" spc="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Threat</a:t>
            </a:r>
            <a:r>
              <a:rPr dirty="0" sz="500" spc="1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D&amp;RS)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8439721" y="5426773"/>
            <a:ext cx="96520" cy="100965"/>
            <a:chOff x="8439721" y="5426773"/>
            <a:chExt cx="96520" cy="100965"/>
          </a:xfrm>
        </p:grpSpPr>
        <p:sp>
          <p:nvSpPr>
            <p:cNvPr id="105" name="object 105" descr=""/>
            <p:cNvSpPr/>
            <p:nvPr/>
          </p:nvSpPr>
          <p:spPr>
            <a:xfrm>
              <a:off x="8444483" y="5431535"/>
              <a:ext cx="86995" cy="91440"/>
            </a:xfrm>
            <a:custGeom>
              <a:avLst/>
              <a:gdLst/>
              <a:ahLst/>
              <a:cxnLst/>
              <a:rect l="l" t="t" r="r" b="b"/>
              <a:pathLst>
                <a:path w="86995" h="91439">
                  <a:moveTo>
                    <a:pt x="43434" y="0"/>
                  </a:moveTo>
                  <a:lnTo>
                    <a:pt x="26521" y="3589"/>
                  </a:lnTo>
                  <a:lnTo>
                    <a:pt x="12715" y="13382"/>
                  </a:lnTo>
                  <a:lnTo>
                    <a:pt x="3411" y="27914"/>
                  </a:lnTo>
                  <a:lnTo>
                    <a:pt x="0" y="45719"/>
                  </a:lnTo>
                  <a:lnTo>
                    <a:pt x="3411" y="63525"/>
                  </a:lnTo>
                  <a:lnTo>
                    <a:pt x="12715" y="78057"/>
                  </a:lnTo>
                  <a:lnTo>
                    <a:pt x="26521" y="87850"/>
                  </a:lnTo>
                  <a:lnTo>
                    <a:pt x="43434" y="91439"/>
                  </a:lnTo>
                  <a:lnTo>
                    <a:pt x="60346" y="87850"/>
                  </a:lnTo>
                  <a:lnTo>
                    <a:pt x="74152" y="78057"/>
                  </a:lnTo>
                  <a:lnTo>
                    <a:pt x="83456" y="63525"/>
                  </a:lnTo>
                  <a:lnTo>
                    <a:pt x="86868" y="45719"/>
                  </a:lnTo>
                  <a:lnTo>
                    <a:pt x="83456" y="27914"/>
                  </a:lnTo>
                  <a:lnTo>
                    <a:pt x="74152" y="13382"/>
                  </a:lnTo>
                  <a:lnTo>
                    <a:pt x="60346" y="3589"/>
                  </a:lnTo>
                  <a:lnTo>
                    <a:pt x="43434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444483" y="5431535"/>
              <a:ext cx="86995" cy="91440"/>
            </a:xfrm>
            <a:custGeom>
              <a:avLst/>
              <a:gdLst/>
              <a:ahLst/>
              <a:cxnLst/>
              <a:rect l="l" t="t" r="r" b="b"/>
              <a:pathLst>
                <a:path w="86995" h="91439">
                  <a:moveTo>
                    <a:pt x="0" y="45719"/>
                  </a:moveTo>
                  <a:lnTo>
                    <a:pt x="3411" y="27914"/>
                  </a:lnTo>
                  <a:lnTo>
                    <a:pt x="12715" y="13382"/>
                  </a:lnTo>
                  <a:lnTo>
                    <a:pt x="26521" y="3589"/>
                  </a:lnTo>
                  <a:lnTo>
                    <a:pt x="43434" y="0"/>
                  </a:lnTo>
                  <a:lnTo>
                    <a:pt x="60346" y="3589"/>
                  </a:lnTo>
                  <a:lnTo>
                    <a:pt x="74152" y="13382"/>
                  </a:lnTo>
                  <a:lnTo>
                    <a:pt x="83456" y="27914"/>
                  </a:lnTo>
                  <a:lnTo>
                    <a:pt x="86868" y="45719"/>
                  </a:lnTo>
                  <a:lnTo>
                    <a:pt x="83456" y="63525"/>
                  </a:lnTo>
                  <a:lnTo>
                    <a:pt x="74152" y="78057"/>
                  </a:lnTo>
                  <a:lnTo>
                    <a:pt x="60346" y="87850"/>
                  </a:lnTo>
                  <a:lnTo>
                    <a:pt x="43434" y="91439"/>
                  </a:lnTo>
                  <a:lnTo>
                    <a:pt x="26521" y="87850"/>
                  </a:lnTo>
                  <a:lnTo>
                    <a:pt x="12715" y="78057"/>
                  </a:lnTo>
                  <a:lnTo>
                    <a:pt x="3411" y="63525"/>
                  </a:lnTo>
                  <a:lnTo>
                    <a:pt x="0" y="45719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 txBox="1"/>
          <p:nvPr/>
        </p:nvSpPr>
        <p:spPr>
          <a:xfrm>
            <a:off x="8458327" y="5434076"/>
            <a:ext cx="1021715" cy="25400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ts val="700"/>
              </a:lnSpc>
              <a:spcBef>
                <a:spcPts val="5"/>
              </a:spcBef>
            </a:pP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dirty="0" sz="600" spc="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IoT</a:t>
            </a:r>
            <a:r>
              <a:rPr dirty="0" sz="500" spc="15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Security</a:t>
            </a:r>
            <a:endParaRPr sz="500">
              <a:latin typeface="Arial MT"/>
              <a:cs typeface="Arial MT"/>
            </a:endParaRPr>
          </a:p>
          <a:p>
            <a:pPr marL="117475">
              <a:lnSpc>
                <a:spcPts val="580"/>
              </a:lnSpc>
            </a:pPr>
            <a:r>
              <a:rPr dirty="0" sz="500">
                <a:latin typeface="Arial MT"/>
                <a:cs typeface="Arial MT"/>
              </a:rPr>
              <a:t>(E.g.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IBM</a:t>
            </a:r>
            <a:r>
              <a:rPr dirty="0" sz="500" spc="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Watson®</a:t>
            </a:r>
            <a:r>
              <a:rPr dirty="0" sz="500" spc="-45">
                <a:latin typeface="Arial MT"/>
                <a:cs typeface="Arial MT"/>
              </a:rPr>
              <a:t> </a:t>
            </a:r>
            <a:r>
              <a:rPr dirty="0" sz="500" spc="-25">
                <a:latin typeface="Arial MT"/>
                <a:cs typeface="Arial MT"/>
              </a:rPr>
              <a:t>IoT</a:t>
            </a:r>
            <a:endParaRPr sz="500">
              <a:latin typeface="Arial MT"/>
              <a:cs typeface="Arial MT"/>
            </a:endParaRPr>
          </a:p>
          <a:p>
            <a:pPr marL="117475">
              <a:lnSpc>
                <a:spcPct val="100000"/>
              </a:lnSpc>
              <a:spcBef>
                <a:spcPts val="10"/>
              </a:spcBef>
            </a:pPr>
            <a:r>
              <a:rPr dirty="0" sz="500" spc="-10">
                <a:latin typeface="Arial MT"/>
                <a:cs typeface="Arial MT"/>
              </a:rPr>
              <a:t>Platform, UEM,</a:t>
            </a:r>
            <a:r>
              <a:rPr dirty="0" sz="500" spc="12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QRadar®</a:t>
            </a:r>
            <a:r>
              <a:rPr dirty="0" sz="500" spc="-25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EDR)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108" name="object 10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38169" y="4370641"/>
            <a:ext cx="96393" cy="100964"/>
          </a:xfrm>
          <a:prstGeom prst="rect">
            <a:avLst/>
          </a:prstGeom>
        </p:spPr>
      </p:pic>
      <p:sp>
        <p:nvSpPr>
          <p:cNvPr id="109" name="object 109" descr=""/>
          <p:cNvSpPr txBox="1"/>
          <p:nvPr/>
        </p:nvSpPr>
        <p:spPr>
          <a:xfrm>
            <a:off x="9751314" y="4390466"/>
            <a:ext cx="73025" cy="590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" spc="-25" b="1">
                <a:latin typeface="Arial"/>
                <a:cs typeface="Arial"/>
              </a:rPr>
              <a:t>N/A</a:t>
            </a:r>
            <a:endParaRPr sz="2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9864979" y="4372483"/>
            <a:ext cx="85026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b="1">
                <a:latin typeface="Arial"/>
                <a:cs typeface="Arial"/>
              </a:rPr>
              <a:t>Network</a:t>
            </a:r>
            <a:r>
              <a:rPr dirty="0" sz="500" spc="25" b="1">
                <a:latin typeface="Arial"/>
                <a:cs typeface="Arial"/>
              </a:rPr>
              <a:t> </a:t>
            </a:r>
            <a:r>
              <a:rPr dirty="0" sz="500" b="1">
                <a:latin typeface="Arial"/>
                <a:cs typeface="Arial"/>
              </a:rPr>
              <a:t>&amp;</a:t>
            </a:r>
            <a:r>
              <a:rPr dirty="0" sz="500" spc="5" b="1">
                <a:latin typeface="Arial"/>
                <a:cs typeface="Arial"/>
              </a:rPr>
              <a:t> </a:t>
            </a:r>
            <a:r>
              <a:rPr dirty="0" sz="500" b="1">
                <a:latin typeface="Arial"/>
                <a:cs typeface="Arial"/>
              </a:rPr>
              <a:t>Cloud</a:t>
            </a:r>
            <a:r>
              <a:rPr dirty="0" sz="500" spc="-15" b="1">
                <a:latin typeface="Arial"/>
                <a:cs typeface="Arial"/>
              </a:rPr>
              <a:t> </a:t>
            </a:r>
            <a:r>
              <a:rPr dirty="0" sz="500" spc="-10" b="1">
                <a:latin typeface="Arial"/>
                <a:cs typeface="Arial"/>
              </a:rPr>
              <a:t>Workload</a:t>
            </a:r>
            <a:endParaRPr sz="5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9864979" y="4445634"/>
            <a:ext cx="28956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 b="1">
                <a:latin typeface="Arial"/>
                <a:cs typeface="Arial"/>
              </a:rPr>
              <a:t>Security</a:t>
            </a:r>
            <a:endParaRPr sz="500">
              <a:latin typeface="Arial"/>
              <a:cs typeface="Arial"/>
            </a:endParaRPr>
          </a:p>
        </p:txBody>
      </p:sp>
      <p:pic>
        <p:nvPicPr>
          <p:cNvPr id="112" name="object 1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73093" y="4955857"/>
            <a:ext cx="96393" cy="96393"/>
          </a:xfrm>
          <a:prstGeom prst="rect">
            <a:avLst/>
          </a:prstGeom>
        </p:spPr>
      </p:pic>
      <p:sp>
        <p:nvSpPr>
          <p:cNvPr id="113" name="object 113" descr=""/>
          <p:cNvSpPr txBox="1"/>
          <p:nvPr/>
        </p:nvSpPr>
        <p:spPr>
          <a:xfrm>
            <a:off x="10290175" y="4941189"/>
            <a:ext cx="1010919" cy="25336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1285" marR="5080" indent="-109220">
              <a:lnSpc>
                <a:spcPct val="97400"/>
              </a:lnSpc>
              <a:spcBef>
                <a:spcPts val="20"/>
              </a:spcBef>
            </a:pPr>
            <a:r>
              <a:rPr dirty="0" baseline="-13888" sz="90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baseline="-13888" sz="900" spc="547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Identity</a:t>
            </a:r>
            <a:r>
              <a:rPr dirty="0" sz="500" spc="-3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&amp;</a:t>
            </a:r>
            <a:r>
              <a:rPr dirty="0" sz="500" spc="-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Access</a:t>
            </a:r>
            <a:r>
              <a:rPr dirty="0" sz="500" spc="1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Management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(e.g.</a:t>
            </a:r>
            <a:r>
              <a:rPr dirty="0" sz="500" spc="-2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partially</a:t>
            </a:r>
            <a:r>
              <a:rPr dirty="0" sz="500" spc="-30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IBM</a:t>
            </a:r>
            <a:r>
              <a:rPr dirty="0" sz="500" spc="-10">
                <a:latin typeface="Arial MT"/>
                <a:cs typeface="Arial MT"/>
              </a:rPr>
              <a:t> IAM;</a:t>
            </a:r>
            <a:r>
              <a:rPr dirty="0" sz="500" spc="50">
                <a:latin typeface="Arial MT"/>
                <a:cs typeface="Arial MT"/>
              </a:rPr>
              <a:t> </a:t>
            </a:r>
            <a:r>
              <a:rPr dirty="0" sz="500" spc="-25">
                <a:latin typeface="Arial MT"/>
                <a:cs typeface="Arial MT"/>
              </a:rPr>
              <a:t>IBM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Security</a:t>
            </a:r>
            <a:r>
              <a:rPr dirty="0" sz="500" spc="-25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Verify)</a:t>
            </a:r>
            <a:endParaRPr sz="500">
              <a:latin typeface="Arial MT"/>
              <a:cs typeface="Arial MT"/>
            </a:endParaRPr>
          </a:p>
        </p:txBody>
      </p:sp>
      <p:pic>
        <p:nvPicPr>
          <p:cNvPr id="114" name="object 1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42841" y="5330761"/>
            <a:ext cx="91821" cy="100964"/>
          </a:xfrm>
          <a:prstGeom prst="rect">
            <a:avLst/>
          </a:prstGeom>
        </p:spPr>
      </p:pic>
      <p:sp>
        <p:nvSpPr>
          <p:cNvPr id="115" name="object 115" descr=""/>
          <p:cNvSpPr txBox="1"/>
          <p:nvPr/>
        </p:nvSpPr>
        <p:spPr>
          <a:xfrm>
            <a:off x="10559542" y="5317693"/>
            <a:ext cx="901700" cy="17653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ts val="700"/>
              </a:lnSpc>
              <a:spcBef>
                <a:spcPts val="5"/>
              </a:spcBef>
            </a:pPr>
            <a:r>
              <a:rPr dirty="0" baseline="-13888" sz="90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dirty="0" baseline="-13888" sz="900" spc="509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Compliance</a:t>
            </a:r>
            <a:r>
              <a:rPr dirty="0" sz="500" spc="-3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&amp;</a:t>
            </a:r>
            <a:r>
              <a:rPr dirty="0" sz="500" spc="-10">
                <a:latin typeface="Arial MT"/>
                <a:cs typeface="Arial MT"/>
              </a:rPr>
              <a:t> Governance</a:t>
            </a:r>
            <a:endParaRPr sz="500">
              <a:latin typeface="Arial MT"/>
              <a:cs typeface="Arial MT"/>
            </a:endParaRPr>
          </a:p>
          <a:p>
            <a:pPr marL="121285">
              <a:lnSpc>
                <a:spcPts val="580"/>
              </a:lnSpc>
            </a:pPr>
            <a:r>
              <a:rPr dirty="0" sz="500">
                <a:latin typeface="Arial MT"/>
                <a:cs typeface="Arial MT"/>
              </a:rPr>
              <a:t>(e.g.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IBM</a:t>
            </a:r>
            <a:r>
              <a:rPr dirty="0" sz="500" spc="5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OpenPages)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9118854" y="4126229"/>
            <a:ext cx="1293495" cy="102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18518" sz="9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dirty="0" baseline="-18518" sz="900" spc="322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Managed Security</a:t>
            </a:r>
            <a:r>
              <a:rPr dirty="0" sz="500" spc="-2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Services</a:t>
            </a:r>
            <a:r>
              <a:rPr dirty="0" sz="500" spc="-2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(Outsourcing)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9205086" y="4199382"/>
            <a:ext cx="453390" cy="180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latin typeface="Arial MT"/>
                <a:cs typeface="Arial MT"/>
              </a:rPr>
              <a:t>(e.g.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IBM</a:t>
            </a:r>
            <a:r>
              <a:rPr dirty="0" sz="500" spc="5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MSS)</a:t>
            </a:r>
            <a:endParaRPr sz="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500">
                <a:latin typeface="Arial MT"/>
                <a:cs typeface="Arial MT"/>
              </a:rPr>
              <a:t>(aka.</a:t>
            </a:r>
            <a:r>
              <a:rPr dirty="0" sz="500" spc="-5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MDR)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8659177" y="4439221"/>
            <a:ext cx="96520" cy="100965"/>
            <a:chOff x="8659177" y="4439221"/>
            <a:chExt cx="96520" cy="100965"/>
          </a:xfrm>
        </p:grpSpPr>
        <p:sp>
          <p:nvSpPr>
            <p:cNvPr id="119" name="object 119" descr=""/>
            <p:cNvSpPr/>
            <p:nvPr/>
          </p:nvSpPr>
          <p:spPr>
            <a:xfrm>
              <a:off x="8663940" y="4443984"/>
              <a:ext cx="86995" cy="91440"/>
            </a:xfrm>
            <a:custGeom>
              <a:avLst/>
              <a:gdLst/>
              <a:ahLst/>
              <a:cxnLst/>
              <a:rect l="l" t="t" r="r" b="b"/>
              <a:pathLst>
                <a:path w="86995" h="91439">
                  <a:moveTo>
                    <a:pt x="43433" y="0"/>
                  </a:moveTo>
                  <a:lnTo>
                    <a:pt x="26521" y="3589"/>
                  </a:lnTo>
                  <a:lnTo>
                    <a:pt x="12715" y="13382"/>
                  </a:lnTo>
                  <a:lnTo>
                    <a:pt x="3411" y="27914"/>
                  </a:lnTo>
                  <a:lnTo>
                    <a:pt x="0" y="45720"/>
                  </a:lnTo>
                  <a:lnTo>
                    <a:pt x="3411" y="63525"/>
                  </a:lnTo>
                  <a:lnTo>
                    <a:pt x="12715" y="78057"/>
                  </a:lnTo>
                  <a:lnTo>
                    <a:pt x="26521" y="87850"/>
                  </a:lnTo>
                  <a:lnTo>
                    <a:pt x="43433" y="91440"/>
                  </a:lnTo>
                  <a:lnTo>
                    <a:pt x="60346" y="87850"/>
                  </a:lnTo>
                  <a:lnTo>
                    <a:pt x="74152" y="78057"/>
                  </a:lnTo>
                  <a:lnTo>
                    <a:pt x="83456" y="63525"/>
                  </a:lnTo>
                  <a:lnTo>
                    <a:pt x="86867" y="45720"/>
                  </a:lnTo>
                  <a:lnTo>
                    <a:pt x="83456" y="27914"/>
                  </a:lnTo>
                  <a:lnTo>
                    <a:pt x="74152" y="13382"/>
                  </a:lnTo>
                  <a:lnTo>
                    <a:pt x="60346" y="3589"/>
                  </a:lnTo>
                  <a:lnTo>
                    <a:pt x="43433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8663940" y="4443984"/>
              <a:ext cx="86995" cy="91440"/>
            </a:xfrm>
            <a:custGeom>
              <a:avLst/>
              <a:gdLst/>
              <a:ahLst/>
              <a:cxnLst/>
              <a:rect l="l" t="t" r="r" b="b"/>
              <a:pathLst>
                <a:path w="86995" h="91439">
                  <a:moveTo>
                    <a:pt x="0" y="45720"/>
                  </a:moveTo>
                  <a:lnTo>
                    <a:pt x="3411" y="27914"/>
                  </a:lnTo>
                  <a:lnTo>
                    <a:pt x="12715" y="13382"/>
                  </a:lnTo>
                  <a:lnTo>
                    <a:pt x="26521" y="3589"/>
                  </a:lnTo>
                  <a:lnTo>
                    <a:pt x="43433" y="0"/>
                  </a:lnTo>
                  <a:lnTo>
                    <a:pt x="60346" y="3589"/>
                  </a:lnTo>
                  <a:lnTo>
                    <a:pt x="74152" y="13382"/>
                  </a:lnTo>
                  <a:lnTo>
                    <a:pt x="83456" y="27914"/>
                  </a:lnTo>
                  <a:lnTo>
                    <a:pt x="86867" y="45720"/>
                  </a:lnTo>
                  <a:lnTo>
                    <a:pt x="83456" y="63525"/>
                  </a:lnTo>
                  <a:lnTo>
                    <a:pt x="74152" y="78057"/>
                  </a:lnTo>
                  <a:lnTo>
                    <a:pt x="60346" y="87850"/>
                  </a:lnTo>
                  <a:lnTo>
                    <a:pt x="43433" y="91440"/>
                  </a:lnTo>
                  <a:lnTo>
                    <a:pt x="26521" y="87850"/>
                  </a:lnTo>
                  <a:lnTo>
                    <a:pt x="12715" y="78057"/>
                  </a:lnTo>
                  <a:lnTo>
                    <a:pt x="3411" y="63525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8758555" y="4429505"/>
            <a:ext cx="19748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>
                <a:latin typeface="Arial MT"/>
                <a:cs typeface="Arial MT"/>
              </a:rPr>
              <a:t>(XDR)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8516746" y="4520819"/>
            <a:ext cx="294005" cy="930910"/>
            <a:chOff x="8516746" y="4520819"/>
            <a:chExt cx="294005" cy="930910"/>
          </a:xfrm>
        </p:grpSpPr>
        <p:sp>
          <p:nvSpPr>
            <p:cNvPr id="123" name="object 123" descr=""/>
            <p:cNvSpPr/>
            <p:nvPr/>
          </p:nvSpPr>
          <p:spPr>
            <a:xfrm>
              <a:off x="8739377" y="4523994"/>
              <a:ext cx="63500" cy="118110"/>
            </a:xfrm>
            <a:custGeom>
              <a:avLst/>
              <a:gdLst/>
              <a:ahLst/>
              <a:cxnLst/>
              <a:rect l="l" t="t" r="r" b="b"/>
              <a:pathLst>
                <a:path w="63500" h="118110">
                  <a:moveTo>
                    <a:pt x="63500" y="11785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8723375" y="5262372"/>
              <a:ext cx="82550" cy="91440"/>
            </a:xfrm>
            <a:custGeom>
              <a:avLst/>
              <a:gdLst/>
              <a:ahLst/>
              <a:cxnLst/>
              <a:rect l="l" t="t" r="r" b="b"/>
              <a:pathLst>
                <a:path w="82550" h="91439">
                  <a:moveTo>
                    <a:pt x="41148" y="0"/>
                  </a:moveTo>
                  <a:lnTo>
                    <a:pt x="25128" y="3589"/>
                  </a:lnTo>
                  <a:lnTo>
                    <a:pt x="12049" y="13382"/>
                  </a:lnTo>
                  <a:lnTo>
                    <a:pt x="3232" y="27914"/>
                  </a:lnTo>
                  <a:lnTo>
                    <a:pt x="0" y="45719"/>
                  </a:lnTo>
                  <a:lnTo>
                    <a:pt x="3232" y="63525"/>
                  </a:lnTo>
                  <a:lnTo>
                    <a:pt x="12049" y="78057"/>
                  </a:lnTo>
                  <a:lnTo>
                    <a:pt x="25128" y="87850"/>
                  </a:lnTo>
                  <a:lnTo>
                    <a:pt x="41148" y="91439"/>
                  </a:lnTo>
                  <a:lnTo>
                    <a:pt x="57167" y="87850"/>
                  </a:lnTo>
                  <a:lnTo>
                    <a:pt x="70246" y="78057"/>
                  </a:lnTo>
                  <a:lnTo>
                    <a:pt x="79063" y="63525"/>
                  </a:lnTo>
                  <a:lnTo>
                    <a:pt x="82296" y="45719"/>
                  </a:lnTo>
                  <a:lnTo>
                    <a:pt x="79063" y="27914"/>
                  </a:lnTo>
                  <a:lnTo>
                    <a:pt x="70246" y="13382"/>
                  </a:lnTo>
                  <a:lnTo>
                    <a:pt x="57167" y="3589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8723375" y="5262372"/>
              <a:ext cx="82550" cy="91440"/>
            </a:xfrm>
            <a:custGeom>
              <a:avLst/>
              <a:gdLst/>
              <a:ahLst/>
              <a:cxnLst/>
              <a:rect l="l" t="t" r="r" b="b"/>
              <a:pathLst>
                <a:path w="82550" h="91439">
                  <a:moveTo>
                    <a:pt x="0" y="45719"/>
                  </a:moveTo>
                  <a:lnTo>
                    <a:pt x="3232" y="27914"/>
                  </a:lnTo>
                  <a:lnTo>
                    <a:pt x="12049" y="13382"/>
                  </a:lnTo>
                  <a:lnTo>
                    <a:pt x="25128" y="3589"/>
                  </a:lnTo>
                  <a:lnTo>
                    <a:pt x="41148" y="0"/>
                  </a:lnTo>
                  <a:lnTo>
                    <a:pt x="57167" y="3589"/>
                  </a:lnTo>
                  <a:lnTo>
                    <a:pt x="70246" y="13382"/>
                  </a:lnTo>
                  <a:lnTo>
                    <a:pt x="79063" y="27914"/>
                  </a:lnTo>
                  <a:lnTo>
                    <a:pt x="82296" y="45719"/>
                  </a:lnTo>
                  <a:lnTo>
                    <a:pt x="79063" y="63525"/>
                  </a:lnTo>
                  <a:lnTo>
                    <a:pt x="70246" y="78057"/>
                  </a:lnTo>
                  <a:lnTo>
                    <a:pt x="57167" y="87850"/>
                  </a:lnTo>
                  <a:lnTo>
                    <a:pt x="41148" y="91439"/>
                  </a:lnTo>
                  <a:lnTo>
                    <a:pt x="25128" y="87850"/>
                  </a:lnTo>
                  <a:lnTo>
                    <a:pt x="12049" y="78057"/>
                  </a:lnTo>
                  <a:lnTo>
                    <a:pt x="3232" y="63525"/>
                  </a:lnTo>
                  <a:lnTo>
                    <a:pt x="0" y="45719"/>
                  </a:lnTo>
                  <a:close/>
                </a:path>
              </a:pathLst>
            </a:custGeom>
            <a:ln w="9525">
              <a:solidFill>
                <a:srgbClr val="11172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8519921" y="5310377"/>
              <a:ext cx="203200" cy="137795"/>
            </a:xfrm>
            <a:custGeom>
              <a:avLst/>
              <a:gdLst/>
              <a:ahLst/>
              <a:cxnLst/>
              <a:rect l="l" t="t" r="r" b="b"/>
              <a:pathLst>
                <a:path w="203200" h="137795">
                  <a:moveTo>
                    <a:pt x="0" y="137668"/>
                  </a:moveTo>
                  <a:lnTo>
                    <a:pt x="203073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 descr=""/>
          <p:cNvSpPr txBox="1"/>
          <p:nvPr/>
        </p:nvSpPr>
        <p:spPr>
          <a:xfrm>
            <a:off x="8838056" y="5242305"/>
            <a:ext cx="202565" cy="102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" spc="-10">
                <a:latin typeface="Arial MT"/>
                <a:cs typeface="Arial MT"/>
              </a:rPr>
              <a:t>(EDR)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10801350" y="3307841"/>
            <a:ext cx="759460" cy="946785"/>
          </a:xfrm>
          <a:prstGeom prst="rect">
            <a:avLst/>
          </a:prstGeom>
          <a:ln w="12700">
            <a:solidFill>
              <a:srgbClr val="BEBEBE"/>
            </a:solidFill>
          </a:ln>
        </p:spPr>
        <p:txBody>
          <a:bodyPr wrap="square" lIns="0" tIns="37465" rIns="0" bIns="0" rtlCol="0" vert="horz">
            <a:spAutoFit/>
          </a:bodyPr>
          <a:lstStyle/>
          <a:p>
            <a:pPr marL="83820" marR="136525">
              <a:lnSpc>
                <a:spcPts val="470"/>
              </a:lnSpc>
              <a:spcBef>
                <a:spcPts val="295"/>
              </a:spcBef>
            </a:pPr>
            <a:r>
              <a:rPr dirty="0" sz="400" b="1">
                <a:latin typeface="Arial"/>
                <a:cs typeface="Arial"/>
              </a:rPr>
              <a:t>IBM </a:t>
            </a:r>
            <a:r>
              <a:rPr dirty="0" sz="400" spc="-10" b="1">
                <a:latin typeface="Arial"/>
                <a:cs typeface="Arial"/>
              </a:rPr>
              <a:t>Competitiveness</a:t>
            </a:r>
            <a:r>
              <a:rPr dirty="0" sz="400" spc="500" b="1">
                <a:latin typeface="Arial"/>
                <a:cs typeface="Arial"/>
              </a:rPr>
              <a:t> </a:t>
            </a:r>
            <a:r>
              <a:rPr dirty="0" sz="400" spc="-10" b="1">
                <a:latin typeface="Arial"/>
                <a:cs typeface="Arial"/>
              </a:rPr>
              <a:t>Ranking</a:t>
            </a:r>
            <a:r>
              <a:rPr dirty="0" baseline="22222" sz="375" spc="-15" b="1">
                <a:latin typeface="Arial"/>
                <a:cs typeface="Arial"/>
              </a:rPr>
              <a:t>fn</a:t>
            </a:r>
            <a:endParaRPr baseline="22222" sz="375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220"/>
              </a:spcBef>
            </a:pPr>
            <a:r>
              <a:rPr dirty="0" sz="500" spc="-25" i="1">
                <a:latin typeface="Arial"/>
                <a:cs typeface="Arial"/>
              </a:rPr>
              <a:t>Low</a:t>
            </a:r>
            <a:endParaRPr sz="500">
              <a:latin typeface="Arial"/>
              <a:cs typeface="Arial"/>
            </a:endParaRPr>
          </a:p>
          <a:p>
            <a:pPr marL="236220" marR="283210">
              <a:lnSpc>
                <a:spcPts val="960"/>
              </a:lnSpc>
              <a:spcBef>
                <a:spcPts val="30"/>
              </a:spcBef>
            </a:pPr>
            <a:r>
              <a:rPr dirty="0" sz="500" spc="-10" i="1">
                <a:latin typeface="Arial"/>
                <a:cs typeface="Arial"/>
              </a:rPr>
              <a:t>Medium</a:t>
            </a:r>
            <a:r>
              <a:rPr dirty="0" sz="500" spc="500" i="1">
                <a:latin typeface="Arial"/>
                <a:cs typeface="Arial"/>
              </a:rPr>
              <a:t> </a:t>
            </a:r>
            <a:r>
              <a:rPr dirty="0" sz="500" spc="-20" i="1">
                <a:latin typeface="Arial"/>
                <a:cs typeface="Arial"/>
              </a:rPr>
              <a:t>High</a:t>
            </a:r>
            <a:endParaRPr sz="5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405"/>
              </a:spcBef>
            </a:pPr>
            <a:r>
              <a:rPr dirty="0" sz="400" b="1">
                <a:latin typeface="Arial"/>
                <a:cs typeface="Arial"/>
              </a:rPr>
              <a:t>2</a:t>
            </a:r>
            <a:r>
              <a:rPr dirty="0" sz="400" spc="204" b="1">
                <a:latin typeface="Arial"/>
                <a:cs typeface="Arial"/>
              </a:rPr>
              <a:t>  </a:t>
            </a:r>
            <a:r>
              <a:rPr dirty="0" baseline="5555" sz="750" spc="-15" i="1">
                <a:latin typeface="Arial"/>
                <a:cs typeface="Arial"/>
              </a:rPr>
              <a:t>Ranking</a:t>
            </a:r>
            <a:endParaRPr baseline="5555" sz="750">
              <a:latin typeface="Arial"/>
              <a:cs typeface="Arial"/>
            </a:endParaRPr>
          </a:p>
          <a:p>
            <a:pPr marL="241935">
              <a:lnSpc>
                <a:spcPts val="590"/>
              </a:lnSpc>
              <a:spcBef>
                <a:spcPts val="229"/>
              </a:spcBef>
            </a:pPr>
            <a:r>
              <a:rPr dirty="0" sz="500" spc="-10" i="1">
                <a:latin typeface="Arial"/>
                <a:cs typeface="Arial"/>
              </a:rPr>
              <a:t>Related</a:t>
            </a:r>
            <a:endParaRPr sz="500">
              <a:latin typeface="Arial"/>
              <a:cs typeface="Arial"/>
            </a:endParaRPr>
          </a:p>
          <a:p>
            <a:pPr marL="241935" marR="103505">
              <a:lnSpc>
                <a:spcPts val="610"/>
              </a:lnSpc>
              <a:spcBef>
                <a:spcPts val="5"/>
              </a:spcBef>
            </a:pPr>
            <a:r>
              <a:rPr dirty="0" sz="500" i="1">
                <a:latin typeface="Arial"/>
                <a:cs typeface="Arial"/>
              </a:rPr>
              <a:t>/</a:t>
            </a:r>
            <a:r>
              <a:rPr dirty="0" sz="500" spc="15" i="1">
                <a:latin typeface="Arial"/>
                <a:cs typeface="Arial"/>
              </a:rPr>
              <a:t> </a:t>
            </a:r>
            <a:r>
              <a:rPr dirty="0" sz="500" i="1">
                <a:latin typeface="Arial"/>
                <a:cs typeface="Arial"/>
              </a:rPr>
              <a:t>Sub-</a:t>
            </a:r>
            <a:r>
              <a:rPr dirty="0" sz="500" spc="-10" i="1">
                <a:latin typeface="Arial"/>
                <a:cs typeface="Arial"/>
              </a:rPr>
              <a:t>Solution</a:t>
            </a:r>
            <a:r>
              <a:rPr dirty="0" sz="500" spc="500" i="1">
                <a:latin typeface="Arial"/>
                <a:cs typeface="Arial"/>
              </a:rPr>
              <a:t> </a:t>
            </a:r>
            <a:r>
              <a:rPr dirty="0" sz="500" spc="-10" i="1">
                <a:latin typeface="Arial"/>
                <a:cs typeface="Arial"/>
              </a:rPr>
              <a:t>(Terminology)</a:t>
            </a:r>
            <a:endParaRPr sz="5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10767441" y="4292600"/>
            <a:ext cx="641350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" b="1" i="1">
                <a:solidFill>
                  <a:srgbClr val="0D60FD"/>
                </a:solidFill>
                <a:latin typeface="Arial"/>
                <a:cs typeface="Arial"/>
              </a:rPr>
              <a:t>Blindspot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9864979" y="4454779"/>
            <a:ext cx="1386840" cy="321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210"/>
              </a:lnSpc>
              <a:spcBef>
                <a:spcPts val="90"/>
              </a:spcBef>
            </a:pPr>
            <a:r>
              <a:rPr dirty="0" sz="500">
                <a:latin typeface="Arial MT"/>
                <a:cs typeface="Arial MT"/>
              </a:rPr>
              <a:t>(IBM</a:t>
            </a:r>
            <a:r>
              <a:rPr dirty="0" sz="500" spc="1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not</a:t>
            </a:r>
            <a:r>
              <a:rPr dirty="0" sz="500" spc="-3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directly</a:t>
            </a:r>
            <a:r>
              <a:rPr dirty="0" sz="500" spc="-3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competing;</a:t>
            </a:r>
            <a:r>
              <a:rPr dirty="0" sz="500" spc="305">
                <a:latin typeface="Arial MT"/>
                <a:cs typeface="Arial MT"/>
              </a:rPr>
              <a:t>  </a:t>
            </a:r>
            <a:r>
              <a:rPr dirty="0" sz="1050" b="1" i="1">
                <a:solidFill>
                  <a:srgbClr val="0D60FD"/>
                </a:solidFill>
                <a:latin typeface="Arial"/>
                <a:cs typeface="Arial"/>
              </a:rPr>
              <a:t>for</a:t>
            </a:r>
            <a:r>
              <a:rPr dirty="0" sz="1050" spc="-10" b="1" i="1">
                <a:solidFill>
                  <a:srgbClr val="0D60FD"/>
                </a:solidFill>
                <a:latin typeface="Arial"/>
                <a:cs typeface="Arial"/>
              </a:rPr>
              <a:t> </a:t>
            </a:r>
            <a:r>
              <a:rPr dirty="0" sz="1050" spc="-25" b="1" i="1">
                <a:solidFill>
                  <a:srgbClr val="0D60FD"/>
                </a:solidFill>
                <a:latin typeface="Arial"/>
                <a:cs typeface="Arial"/>
              </a:rPr>
              <a:t>IBM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540"/>
              </a:lnSpc>
            </a:pPr>
            <a:r>
              <a:rPr dirty="0" sz="500">
                <a:latin typeface="Arial MT"/>
                <a:cs typeface="Arial MT"/>
              </a:rPr>
              <a:t>Collab.</a:t>
            </a:r>
            <a:r>
              <a:rPr dirty="0" sz="500" spc="-35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with</a:t>
            </a:r>
            <a:r>
              <a:rPr dirty="0" sz="500" spc="-20"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Palo</a:t>
            </a:r>
            <a:r>
              <a:rPr dirty="0" sz="500" spc="-5">
                <a:latin typeface="Arial MT"/>
                <a:cs typeface="Arial MT"/>
              </a:rPr>
              <a:t> </a:t>
            </a:r>
            <a:r>
              <a:rPr dirty="0" sz="500" spc="-20">
                <a:latin typeface="Arial MT"/>
                <a:cs typeface="Arial MT"/>
              </a:rPr>
              <a:t>Alto</a:t>
            </a:r>
            <a:endParaRPr sz="500">
              <a:latin typeface="Arial MT"/>
              <a:cs typeface="Arial MT"/>
            </a:endParaRPr>
          </a:p>
          <a:p>
            <a:pPr marL="12700">
              <a:lnSpc>
                <a:spcPts val="590"/>
              </a:lnSpc>
            </a:pPr>
            <a:r>
              <a:rPr dirty="0" sz="500" spc="-10">
                <a:latin typeface="Arial MT"/>
                <a:cs typeface="Arial MT"/>
              </a:rPr>
              <a:t>Networks)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8329993" y="5751385"/>
            <a:ext cx="92075" cy="96520"/>
            <a:chOff x="8329993" y="5751385"/>
            <a:chExt cx="92075" cy="96520"/>
          </a:xfrm>
        </p:grpSpPr>
        <p:sp>
          <p:nvSpPr>
            <p:cNvPr id="132" name="object 132" descr=""/>
            <p:cNvSpPr/>
            <p:nvPr/>
          </p:nvSpPr>
          <p:spPr>
            <a:xfrm>
              <a:off x="8334756" y="5756147"/>
              <a:ext cx="82550" cy="86995"/>
            </a:xfrm>
            <a:custGeom>
              <a:avLst/>
              <a:gdLst/>
              <a:ahLst/>
              <a:cxnLst/>
              <a:rect l="l" t="t" r="r" b="b"/>
              <a:pathLst>
                <a:path w="82550" h="86995">
                  <a:moveTo>
                    <a:pt x="41148" y="0"/>
                  </a:moveTo>
                  <a:lnTo>
                    <a:pt x="25128" y="3412"/>
                  </a:lnTo>
                  <a:lnTo>
                    <a:pt x="12049" y="12720"/>
                  </a:lnTo>
                  <a:lnTo>
                    <a:pt x="3232" y="26526"/>
                  </a:lnTo>
                  <a:lnTo>
                    <a:pt x="0" y="43433"/>
                  </a:lnTo>
                  <a:lnTo>
                    <a:pt x="3232" y="60341"/>
                  </a:lnTo>
                  <a:lnTo>
                    <a:pt x="12049" y="74147"/>
                  </a:lnTo>
                  <a:lnTo>
                    <a:pt x="25128" y="83455"/>
                  </a:lnTo>
                  <a:lnTo>
                    <a:pt x="41148" y="86867"/>
                  </a:lnTo>
                  <a:lnTo>
                    <a:pt x="57167" y="83455"/>
                  </a:lnTo>
                  <a:lnTo>
                    <a:pt x="70246" y="74147"/>
                  </a:lnTo>
                  <a:lnTo>
                    <a:pt x="79063" y="60341"/>
                  </a:lnTo>
                  <a:lnTo>
                    <a:pt x="82296" y="43433"/>
                  </a:lnTo>
                  <a:lnTo>
                    <a:pt x="79063" y="26526"/>
                  </a:lnTo>
                  <a:lnTo>
                    <a:pt x="70246" y="12720"/>
                  </a:lnTo>
                  <a:lnTo>
                    <a:pt x="57167" y="3412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8334756" y="5756147"/>
              <a:ext cx="82550" cy="86995"/>
            </a:xfrm>
            <a:custGeom>
              <a:avLst/>
              <a:gdLst/>
              <a:ahLst/>
              <a:cxnLst/>
              <a:rect l="l" t="t" r="r" b="b"/>
              <a:pathLst>
                <a:path w="82550" h="86995">
                  <a:moveTo>
                    <a:pt x="0" y="43433"/>
                  </a:moveTo>
                  <a:lnTo>
                    <a:pt x="3232" y="26526"/>
                  </a:lnTo>
                  <a:lnTo>
                    <a:pt x="12049" y="12720"/>
                  </a:lnTo>
                  <a:lnTo>
                    <a:pt x="25128" y="3412"/>
                  </a:lnTo>
                  <a:lnTo>
                    <a:pt x="41148" y="0"/>
                  </a:lnTo>
                  <a:lnTo>
                    <a:pt x="57167" y="3412"/>
                  </a:lnTo>
                  <a:lnTo>
                    <a:pt x="70246" y="12720"/>
                  </a:lnTo>
                  <a:lnTo>
                    <a:pt x="79063" y="26526"/>
                  </a:lnTo>
                  <a:lnTo>
                    <a:pt x="82296" y="43433"/>
                  </a:lnTo>
                  <a:lnTo>
                    <a:pt x="79063" y="60341"/>
                  </a:lnTo>
                  <a:lnTo>
                    <a:pt x="70246" y="74147"/>
                  </a:lnTo>
                  <a:lnTo>
                    <a:pt x="57167" y="83455"/>
                  </a:lnTo>
                  <a:lnTo>
                    <a:pt x="41148" y="86867"/>
                  </a:lnTo>
                  <a:lnTo>
                    <a:pt x="25128" y="83455"/>
                  </a:lnTo>
                  <a:lnTo>
                    <a:pt x="12049" y="74147"/>
                  </a:lnTo>
                  <a:lnTo>
                    <a:pt x="3232" y="60341"/>
                  </a:lnTo>
                  <a:lnTo>
                    <a:pt x="0" y="43433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8345169" y="5755030"/>
            <a:ext cx="57785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1285" marR="5080" indent="-109220">
              <a:lnSpc>
                <a:spcPct val="91700"/>
              </a:lnSpc>
              <a:spcBef>
                <a:spcPts val="60"/>
              </a:spcBef>
            </a:pP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dirty="0" sz="600" spc="3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00">
                <a:latin typeface="Arial MT"/>
                <a:cs typeface="Arial MT"/>
              </a:rPr>
              <a:t>(Post-</a:t>
            </a:r>
            <a:r>
              <a:rPr dirty="0" sz="500" spc="-10">
                <a:latin typeface="Arial MT"/>
                <a:cs typeface="Arial MT"/>
              </a:rPr>
              <a:t>Quantum</a:t>
            </a:r>
            <a:r>
              <a:rPr dirty="0" sz="500" spc="500">
                <a:latin typeface="Arial MT"/>
                <a:cs typeface="Arial MT"/>
              </a:rPr>
              <a:t> </a:t>
            </a:r>
            <a:r>
              <a:rPr dirty="0" sz="500" spc="-10">
                <a:latin typeface="Arial MT"/>
                <a:cs typeface="Arial MT"/>
              </a:rPr>
              <a:t>Cryptography)</a:t>
            </a:r>
            <a:endParaRPr sz="500">
              <a:latin typeface="Arial MT"/>
              <a:cs typeface="Arial MT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8261604" y="5769864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50292" y="0"/>
                </a:moveTo>
                <a:lnTo>
                  <a:pt x="0" y="32004"/>
                </a:lnTo>
                <a:lnTo>
                  <a:pt x="50292" y="64008"/>
                </a:lnTo>
                <a:lnTo>
                  <a:pt x="50292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7" name="object 137" descr=""/>
          <p:cNvSpPr/>
          <p:nvPr/>
        </p:nvSpPr>
        <p:spPr>
          <a:xfrm>
            <a:off x="5904738" y="1218438"/>
            <a:ext cx="5667375" cy="0"/>
          </a:xfrm>
          <a:custGeom>
            <a:avLst/>
            <a:gdLst/>
            <a:ahLst/>
            <a:cxnLst/>
            <a:rect l="l" t="t" r="r" b="b"/>
            <a:pathLst>
              <a:path w="5667375" h="0">
                <a:moveTo>
                  <a:pt x="0" y="0"/>
                </a:moveTo>
                <a:lnTo>
                  <a:pt x="5667247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5872734" y="4039361"/>
            <a:ext cx="4677410" cy="0"/>
          </a:xfrm>
          <a:custGeom>
            <a:avLst/>
            <a:gdLst/>
            <a:ahLst/>
            <a:cxnLst/>
            <a:rect l="l" t="t" r="r" b="b"/>
            <a:pathLst>
              <a:path w="4677409" h="0">
                <a:moveTo>
                  <a:pt x="0" y="0"/>
                </a:moveTo>
                <a:lnTo>
                  <a:pt x="4677283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4547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3447415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10"/>
              <a:t>Potential</a:t>
            </a:r>
            <a:r>
              <a:rPr dirty="0" spc="-120"/>
              <a:t> </a:t>
            </a:r>
            <a:r>
              <a:rPr dirty="0"/>
              <a:t>Alternative</a:t>
            </a:r>
            <a:r>
              <a:rPr dirty="0" spc="-60"/>
              <a:t> </a:t>
            </a:r>
            <a:r>
              <a:rPr dirty="0" spc="-10"/>
              <a:t>Targets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11530" y="458470"/>
            <a:ext cx="603313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While</a:t>
            </a:r>
            <a:r>
              <a:rPr dirty="0" sz="1150" spc="-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could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acquire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several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companies,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Rapid7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represents</a:t>
            </a:r>
            <a:r>
              <a:rPr dirty="0" sz="1150" spc="2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most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promising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target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31444" y="1288922"/>
            <a:ext cx="10930255" cy="845819"/>
            <a:chOff x="631444" y="1288922"/>
            <a:chExt cx="10930255" cy="845819"/>
          </a:xfrm>
        </p:grpSpPr>
        <p:sp>
          <p:nvSpPr>
            <p:cNvPr id="7" name="object 7" descr=""/>
            <p:cNvSpPr/>
            <p:nvPr/>
          </p:nvSpPr>
          <p:spPr>
            <a:xfrm>
              <a:off x="637794" y="1351025"/>
              <a:ext cx="10913745" cy="763905"/>
            </a:xfrm>
            <a:custGeom>
              <a:avLst/>
              <a:gdLst/>
              <a:ahLst/>
              <a:cxnLst/>
              <a:rect l="l" t="t" r="r" b="b"/>
              <a:pathLst>
                <a:path w="10913745" h="763905">
                  <a:moveTo>
                    <a:pt x="10913364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10913364" y="763524"/>
                  </a:lnTo>
                  <a:lnTo>
                    <a:pt x="10913364" y="0"/>
                  </a:lnTo>
                  <a:close/>
                </a:path>
              </a:pathLst>
            </a:custGeom>
            <a:solidFill>
              <a:srgbClr val="D2DBEB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37794" y="1351025"/>
              <a:ext cx="10913745" cy="763905"/>
            </a:xfrm>
            <a:custGeom>
              <a:avLst/>
              <a:gdLst/>
              <a:ahLst/>
              <a:cxnLst/>
              <a:rect l="l" t="t" r="r" b="b"/>
              <a:pathLst>
                <a:path w="10913745" h="763905">
                  <a:moveTo>
                    <a:pt x="0" y="763524"/>
                  </a:moveTo>
                  <a:lnTo>
                    <a:pt x="10913364" y="763524"/>
                  </a:lnTo>
                  <a:lnTo>
                    <a:pt x="10913364" y="0"/>
                  </a:lnTo>
                  <a:lnTo>
                    <a:pt x="0" y="0"/>
                  </a:lnTo>
                  <a:lnTo>
                    <a:pt x="0" y="763524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78023" y="1298447"/>
              <a:ext cx="2016125" cy="0"/>
            </a:xfrm>
            <a:custGeom>
              <a:avLst/>
              <a:gdLst/>
              <a:ahLst/>
              <a:cxnLst/>
              <a:rect l="l" t="t" r="r" b="b"/>
              <a:pathLst>
                <a:path w="2016125" h="0">
                  <a:moveTo>
                    <a:pt x="0" y="0"/>
                  </a:moveTo>
                  <a:lnTo>
                    <a:pt x="2016125" y="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37794" y="2128265"/>
              <a:ext cx="10917555" cy="0"/>
            </a:xfrm>
            <a:custGeom>
              <a:avLst/>
              <a:gdLst/>
              <a:ahLst/>
              <a:cxnLst/>
              <a:rect l="l" t="t" r="r" b="b"/>
              <a:pathLst>
                <a:path w="10917555" h="0">
                  <a:moveTo>
                    <a:pt x="0" y="0"/>
                  </a:moveTo>
                  <a:lnTo>
                    <a:pt x="10917174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075558" y="796544"/>
            <a:ext cx="84137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Company</a:t>
            </a:r>
            <a:endParaRPr sz="1400">
              <a:latin typeface="Arial"/>
              <a:cs typeface="Arial"/>
            </a:endParaRPr>
          </a:p>
          <a:p>
            <a:pPr marL="35560">
              <a:lnSpc>
                <a:spcPts val="1670"/>
              </a:lnSpc>
            </a:pPr>
            <a:r>
              <a:rPr dirty="0" sz="1400" spc="-10" b="1"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37794" y="2955798"/>
            <a:ext cx="10917555" cy="0"/>
          </a:xfrm>
          <a:custGeom>
            <a:avLst/>
            <a:gdLst/>
            <a:ahLst/>
            <a:cxnLst/>
            <a:rect l="l" t="t" r="r" b="b"/>
            <a:pathLst>
              <a:path w="10917555" h="0">
                <a:moveTo>
                  <a:pt x="0" y="0"/>
                </a:moveTo>
                <a:lnTo>
                  <a:pt x="10917174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37794" y="3778758"/>
            <a:ext cx="10918190" cy="0"/>
          </a:xfrm>
          <a:custGeom>
            <a:avLst/>
            <a:gdLst/>
            <a:ahLst/>
            <a:cxnLst/>
            <a:rect l="l" t="t" r="r" b="b"/>
            <a:pathLst>
              <a:path w="10918190" h="0">
                <a:moveTo>
                  <a:pt x="0" y="0"/>
                </a:moveTo>
                <a:lnTo>
                  <a:pt x="10917936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37794" y="4606290"/>
            <a:ext cx="10918190" cy="0"/>
          </a:xfrm>
          <a:custGeom>
            <a:avLst/>
            <a:gdLst/>
            <a:ahLst/>
            <a:cxnLst/>
            <a:rect l="l" t="t" r="r" b="b"/>
            <a:pathLst>
              <a:path w="10918190" h="0">
                <a:moveTo>
                  <a:pt x="0" y="0"/>
                </a:moveTo>
                <a:lnTo>
                  <a:pt x="10917936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21791" y="5545835"/>
            <a:ext cx="7287895" cy="398145"/>
          </a:xfrm>
          <a:prstGeom prst="rect">
            <a:avLst/>
          </a:prstGeom>
          <a:solidFill>
            <a:srgbClr val="0D60FD"/>
          </a:solidFill>
        </p:spPr>
        <p:txBody>
          <a:bodyPr wrap="square" lIns="0" tIns="89535" rIns="0" bIns="0" rtlCol="0" vert="horz">
            <a:spAutoFit/>
          </a:bodyPr>
          <a:lstStyle/>
          <a:p>
            <a:pPr marL="535940">
              <a:lnSpc>
                <a:spcPct val="100000"/>
              </a:lnSpc>
              <a:spcBef>
                <a:spcPts val="70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Rapid7</a:t>
            </a:r>
            <a:r>
              <a:rPr dirty="0" sz="13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dirty="0" sz="13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3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r>
              <a:rPr dirty="0" sz="13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3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3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creation,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61019" y="5545835"/>
            <a:ext cx="3388360" cy="39814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635" rIns="0" bIns="0" rtlCol="0" vert="horz">
            <a:spAutoFit/>
          </a:bodyPr>
          <a:lstStyle/>
          <a:p>
            <a:pPr algn="ctr" marL="97155">
              <a:lnSpc>
                <a:spcPts val="1480"/>
              </a:lnSpc>
              <a:spcBef>
                <a:spcPts val="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Attractive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valuation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3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outstanding</a:t>
            </a:r>
            <a:r>
              <a:rPr dirty="0" sz="13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1300">
              <a:latin typeface="Arial MT"/>
              <a:cs typeface="Arial MT"/>
            </a:endParaRPr>
          </a:p>
          <a:p>
            <a:pPr algn="ctr" marL="107950">
              <a:lnSpc>
                <a:spcPts val="1480"/>
              </a:lnSpc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dirty="0" sz="13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cross-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selling</a:t>
            </a:r>
            <a:r>
              <a:rPr dirty="0" sz="130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potential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19505" y="5433821"/>
            <a:ext cx="10917555" cy="0"/>
          </a:xfrm>
          <a:custGeom>
            <a:avLst/>
            <a:gdLst/>
            <a:ahLst/>
            <a:cxnLst/>
            <a:rect l="l" t="t" r="r" b="b"/>
            <a:pathLst>
              <a:path w="10917555" h="0">
                <a:moveTo>
                  <a:pt x="0" y="0"/>
                </a:moveTo>
                <a:lnTo>
                  <a:pt x="10917301" y="0"/>
                </a:lnTo>
              </a:path>
            </a:pathLst>
          </a:custGeom>
          <a:ln w="1270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2494533" y="1337310"/>
            <a:ext cx="222440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33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73355" algn="l"/>
              </a:tabLst>
            </a:pPr>
            <a:r>
              <a:rPr dirty="0" sz="1000" spc="-10">
                <a:latin typeface="Arial MT"/>
                <a:cs typeface="Arial MT"/>
              </a:rPr>
              <a:t>Incorporated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2000</a:t>
            </a:r>
            <a:endParaRPr sz="1000">
              <a:latin typeface="Arial"/>
              <a:cs typeface="Arial"/>
            </a:endParaRPr>
          </a:p>
          <a:p>
            <a:pPr marL="173990" marR="5080" indent="-173990">
              <a:lnSpc>
                <a:spcPts val="1220"/>
              </a:lnSpc>
              <a:spcBef>
                <a:spcPts val="20"/>
              </a:spcBef>
              <a:buChar char="•"/>
              <a:tabLst>
                <a:tab pos="173990" algn="l"/>
              </a:tabLst>
            </a:pPr>
            <a:r>
              <a:rPr dirty="0" sz="1000">
                <a:latin typeface="Arial MT"/>
                <a:cs typeface="Arial MT"/>
              </a:rPr>
              <a:t>Offers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endpoint</a:t>
            </a:r>
            <a:r>
              <a:rPr dirty="0" sz="1000" spc="-9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data </a:t>
            </a:r>
            <a:r>
              <a:rPr dirty="0" sz="1000" b="1">
                <a:latin typeface="Arial"/>
                <a:cs typeface="Arial"/>
              </a:rPr>
              <a:t>collection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sharing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applications</a:t>
            </a:r>
            <a:endParaRPr sz="1000">
              <a:latin typeface="Arial MT"/>
              <a:cs typeface="Arial MT"/>
            </a:endParaRPr>
          </a:p>
          <a:p>
            <a:pPr marL="173355" indent="-173355">
              <a:lnSpc>
                <a:spcPts val="1145"/>
              </a:lnSpc>
              <a:buChar char="•"/>
              <a:tabLst>
                <a:tab pos="173355" algn="l"/>
              </a:tabLst>
            </a:pPr>
            <a:r>
              <a:rPr dirty="0" sz="1000">
                <a:latin typeface="Arial MT"/>
                <a:cs typeface="Arial MT"/>
              </a:rPr>
              <a:t>End-</a:t>
            </a:r>
            <a:r>
              <a:rPr dirty="0" sz="1000" spc="-20">
                <a:latin typeface="Arial MT"/>
                <a:cs typeface="Arial MT"/>
              </a:rPr>
              <a:t>to-</a:t>
            </a:r>
            <a:r>
              <a:rPr dirty="0" sz="1000">
                <a:latin typeface="Arial MT"/>
                <a:cs typeface="Arial MT"/>
              </a:rPr>
              <a:t>end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threat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detection</a:t>
            </a:r>
            <a:endParaRPr sz="1000">
              <a:latin typeface="Arial"/>
              <a:cs typeface="Arial"/>
            </a:endParaRPr>
          </a:p>
          <a:p>
            <a:pPr marL="173355" indent="-173355">
              <a:lnSpc>
                <a:spcPts val="1195"/>
              </a:lnSpc>
              <a:buFont typeface="Arial MT"/>
              <a:buChar char="•"/>
              <a:tabLst>
                <a:tab pos="173355" algn="l"/>
              </a:tabLst>
            </a:pP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risk </a:t>
            </a:r>
            <a:r>
              <a:rPr dirty="0" sz="1000">
                <a:latin typeface="Arial MT"/>
                <a:cs typeface="Arial MT"/>
              </a:rPr>
              <a:t>&amp; </a:t>
            </a:r>
            <a:r>
              <a:rPr dirty="0" sz="1000" b="1">
                <a:latin typeface="Arial"/>
                <a:cs typeface="Arial"/>
              </a:rPr>
              <a:t>compliance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81833" y="2160524"/>
            <a:ext cx="2213610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Incorporated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1999</a:t>
            </a:r>
            <a:endParaRPr sz="1000">
              <a:latin typeface="Arial"/>
              <a:cs typeface="Arial"/>
            </a:endParaRPr>
          </a:p>
          <a:p>
            <a:pPr marL="186690" marR="5080" indent="-173990">
              <a:lnSpc>
                <a:spcPts val="1220"/>
              </a:lnSpc>
              <a:spcBef>
                <a:spcPts val="20"/>
              </a:spcBef>
              <a:buFont typeface="Arial MT"/>
              <a:buChar char="•"/>
              <a:tabLst>
                <a:tab pos="186690" algn="l"/>
              </a:tabLst>
            </a:pPr>
            <a:r>
              <a:rPr dirty="0" sz="1000" spc="-10" b="1">
                <a:solidFill>
                  <a:srgbClr val="1F2023"/>
                </a:solidFill>
                <a:latin typeface="Arial"/>
                <a:cs typeface="Arial"/>
              </a:rPr>
              <a:t>Cloud-</a:t>
            </a: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based</a:t>
            </a:r>
            <a:r>
              <a:rPr dirty="0" sz="1000" spc="-1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platform</a:t>
            </a:r>
            <a:r>
              <a:rPr dirty="0" sz="1000" spc="1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delivering</a:t>
            </a:r>
            <a:r>
              <a:rPr dirty="0" sz="1000" spc="3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F2023"/>
                </a:solidFill>
                <a:latin typeface="Arial MT"/>
                <a:cs typeface="Arial MT"/>
              </a:rPr>
              <a:t>IT, </a:t>
            </a: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security,</a:t>
            </a:r>
            <a:r>
              <a:rPr dirty="0" sz="1000" spc="-2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and</a:t>
            </a:r>
            <a:r>
              <a:rPr dirty="0" sz="1000" spc="-7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compliance</a:t>
            </a:r>
            <a:r>
              <a:rPr dirty="0" sz="1000" spc="-6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45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Cybersecurity</a:t>
            </a:r>
            <a:r>
              <a:rPr dirty="0" sz="1000" spc="-10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asset</a:t>
            </a:r>
            <a:r>
              <a:rPr dirty="0" sz="1000" spc="-35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management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5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solidFill>
                  <a:srgbClr val="1F2023"/>
                </a:solidFill>
                <a:latin typeface="Arial"/>
                <a:cs typeface="Arial"/>
              </a:rPr>
              <a:t>Vulnerability</a:t>
            </a:r>
            <a:r>
              <a:rPr dirty="0" sz="1000" spc="-5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detection</a:t>
            </a:r>
            <a:r>
              <a:rPr dirty="0" sz="1000" spc="-25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F2023"/>
                </a:solidFill>
                <a:latin typeface="Arial MT"/>
                <a:cs typeface="Arial MT"/>
              </a:rPr>
              <a:t>&amp;</a:t>
            </a:r>
            <a:r>
              <a:rPr dirty="0" sz="1000" spc="20">
                <a:solidFill>
                  <a:srgbClr val="1F2023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F2023"/>
                </a:solidFill>
                <a:latin typeface="Arial MT"/>
                <a:cs typeface="Arial MT"/>
              </a:rPr>
              <a:t>response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481833" y="2983737"/>
            <a:ext cx="228282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Incorporated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in</a:t>
            </a:r>
            <a:r>
              <a:rPr dirty="0" sz="1000" spc="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20" b="1">
                <a:solidFill>
                  <a:srgbClr val="0D0D0D"/>
                </a:solidFill>
                <a:latin typeface="Arial"/>
                <a:cs typeface="Arial"/>
              </a:rPr>
              <a:t>2002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Cloud</a:t>
            </a:r>
            <a:r>
              <a:rPr dirty="0" sz="1000" spc="-3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security</a:t>
            </a:r>
            <a:r>
              <a:rPr dirty="0" sz="1000" spc="-4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5"/>
              </a:lnSpc>
              <a:spcBef>
                <a:spcPts val="25"/>
              </a:spcBef>
              <a:buChar char="•"/>
              <a:tabLst>
                <a:tab pos="186055" algn="l"/>
              </a:tabLst>
            </a:pP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External</a:t>
            </a:r>
            <a:r>
              <a:rPr dirty="0" sz="1000" spc="-3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attack</a:t>
            </a:r>
            <a:r>
              <a:rPr dirty="0" sz="1000" spc="-6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surface</a:t>
            </a:r>
            <a:r>
              <a:rPr dirty="0" sz="1000" spc="-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management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Vulnerability</a:t>
            </a:r>
            <a:r>
              <a:rPr dirty="0" sz="10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management</a:t>
            </a:r>
            <a:r>
              <a:rPr dirty="0" sz="1000" spc="2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&amp;</a:t>
            </a:r>
            <a:r>
              <a:rPr dirty="0" sz="10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threat</a:t>
            </a:r>
            <a:endParaRPr sz="1000">
              <a:latin typeface="Arial"/>
              <a:cs typeface="Arial"/>
            </a:endParaRPr>
          </a:p>
          <a:p>
            <a:pPr marL="186690">
              <a:lnSpc>
                <a:spcPts val="1195"/>
              </a:lnSpc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detection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81833" y="3807079"/>
            <a:ext cx="232600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Incorporated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2004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Char char="•"/>
              <a:tabLst>
                <a:tab pos="186055" algn="l"/>
              </a:tabLst>
            </a:pPr>
            <a:r>
              <a:rPr dirty="0" sz="1000" spc="-10">
                <a:latin typeface="Arial MT"/>
                <a:cs typeface="Arial MT"/>
              </a:rPr>
              <a:t>Cloud-</a:t>
            </a:r>
            <a:r>
              <a:rPr dirty="0" sz="1000">
                <a:latin typeface="Arial MT"/>
                <a:cs typeface="Arial MT"/>
              </a:rPr>
              <a:t>based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storage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protection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spcBef>
                <a:spcPts val="25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Protects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unstructured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-20">
                <a:latin typeface="Arial MT"/>
                <a:cs typeface="Arial MT"/>
              </a:rPr>
              <a:t>data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0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Data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identification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tagging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ts val="1195"/>
              </a:lnSpc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Identity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access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management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443733" y="4630292"/>
            <a:ext cx="2415540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4154" indent="-173355">
              <a:lnSpc>
                <a:spcPts val="1195"/>
              </a:lnSpc>
              <a:spcBef>
                <a:spcPts val="105"/>
              </a:spcBef>
              <a:buChar char="•"/>
              <a:tabLst>
                <a:tab pos="224154" algn="l"/>
              </a:tabLst>
            </a:pPr>
            <a:r>
              <a:rPr dirty="0" sz="1000" spc="-10">
                <a:latin typeface="Arial MT"/>
                <a:cs typeface="Arial MT"/>
              </a:rPr>
              <a:t>Incorporated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1999</a:t>
            </a:r>
            <a:endParaRPr sz="1000">
              <a:latin typeface="Arial"/>
              <a:cs typeface="Arial"/>
            </a:endParaRPr>
          </a:p>
          <a:p>
            <a:pPr marL="224154" indent="-173355">
              <a:lnSpc>
                <a:spcPts val="1195"/>
              </a:lnSpc>
              <a:buChar char="•"/>
              <a:tabLst>
                <a:tab pos="224154" algn="l"/>
              </a:tabLst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Risk-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based</a:t>
            </a:r>
            <a:r>
              <a:rPr dirty="0" sz="1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credential</a:t>
            </a:r>
            <a:r>
              <a:rPr dirty="0" sz="1000" spc="-7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security</a:t>
            </a:r>
            <a:r>
              <a:rPr dirty="0" sz="1000" spc="-6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0D0D0D"/>
                </a:solidFill>
                <a:latin typeface="Arial MT"/>
                <a:cs typeface="Arial MT"/>
              </a:rPr>
              <a:t>&amp;</a:t>
            </a:r>
            <a:endParaRPr sz="1000">
              <a:latin typeface="Arial MT"/>
              <a:cs typeface="Arial MT"/>
            </a:endParaRPr>
          </a:p>
          <a:p>
            <a:pPr marL="224790">
              <a:lnSpc>
                <a:spcPts val="1195"/>
              </a:lnSpc>
              <a:spcBef>
                <a:spcPts val="25"/>
              </a:spcBef>
            </a:pP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session</a:t>
            </a:r>
            <a:r>
              <a:rPr dirty="0" sz="1000" spc="-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management</a:t>
            </a:r>
            <a:endParaRPr sz="1000">
              <a:latin typeface="Arial MT"/>
              <a:cs typeface="Arial MT"/>
            </a:endParaRPr>
          </a:p>
          <a:p>
            <a:pPr marL="224154" indent="-173355">
              <a:lnSpc>
                <a:spcPts val="1190"/>
              </a:lnSpc>
              <a:buFont typeface="Arial MT"/>
              <a:buChar char="•"/>
              <a:tabLst>
                <a:tab pos="224154" algn="l"/>
              </a:tabLst>
            </a:pP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Identity</a:t>
            </a:r>
            <a:r>
              <a:rPr dirty="0" sz="1000" spc="-2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&amp;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access</a:t>
            </a:r>
            <a:r>
              <a:rPr dirty="0" sz="1000" spc="-75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management</a:t>
            </a:r>
            <a:endParaRPr sz="1000">
              <a:latin typeface="Arial MT"/>
              <a:cs typeface="Arial MT"/>
            </a:endParaRPr>
          </a:p>
          <a:p>
            <a:pPr marL="224154" indent="-173355">
              <a:lnSpc>
                <a:spcPts val="1195"/>
              </a:lnSpc>
              <a:buChar char="•"/>
              <a:tabLst>
                <a:tab pos="224154" algn="l"/>
              </a:tabLst>
            </a:pPr>
            <a:r>
              <a:rPr dirty="0" sz="1000" spc="-10">
                <a:solidFill>
                  <a:srgbClr val="0D0D0D"/>
                </a:solidFill>
                <a:latin typeface="Arial MT"/>
                <a:cs typeface="Arial MT"/>
              </a:rPr>
              <a:t>Management</a:t>
            </a:r>
            <a:r>
              <a:rPr dirty="0" sz="1000" spc="-2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D0D0D"/>
                </a:solidFill>
                <a:latin typeface="Arial MT"/>
                <a:cs typeface="Arial MT"/>
              </a:rPr>
              <a:t>of</a:t>
            </a:r>
            <a:r>
              <a:rPr dirty="0" sz="1000" spc="1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3</a:t>
            </a:r>
            <a:r>
              <a:rPr dirty="0" baseline="25641" sz="975" b="1">
                <a:solidFill>
                  <a:srgbClr val="0D0D0D"/>
                </a:solidFill>
                <a:latin typeface="Arial"/>
                <a:cs typeface="Arial"/>
              </a:rPr>
              <a:t>rd</a:t>
            </a:r>
            <a:r>
              <a:rPr dirty="0" baseline="25641" sz="975" spc="1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D0D0D"/>
                </a:solidFill>
                <a:latin typeface="Arial"/>
                <a:cs typeface="Arial"/>
              </a:rPr>
              <a:t>party</a:t>
            </a:r>
            <a:r>
              <a:rPr dirty="0" sz="1000" spc="-20" b="1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D0D0D"/>
                </a:solidFill>
                <a:latin typeface="Arial"/>
                <a:cs typeface="Arial"/>
              </a:rPr>
              <a:t>credentials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76655" y="1288922"/>
            <a:ext cx="10854055" cy="727710"/>
            <a:chOff x="676655" y="1288922"/>
            <a:chExt cx="10854055" cy="72771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540763"/>
              <a:ext cx="338328" cy="3383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1659635"/>
              <a:ext cx="950975" cy="16002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777740" y="1298447"/>
              <a:ext cx="6753225" cy="0"/>
            </a:xfrm>
            <a:custGeom>
              <a:avLst/>
              <a:gdLst/>
              <a:ahLst/>
              <a:cxnLst/>
              <a:rect l="l" t="t" r="r" b="b"/>
              <a:pathLst>
                <a:path w="6753225" h="0">
                  <a:moveTo>
                    <a:pt x="1513332" y="0"/>
                  </a:moveTo>
                  <a:lnTo>
                    <a:pt x="2610612" y="0"/>
                  </a:lnTo>
                </a:path>
                <a:path w="6753225" h="0">
                  <a:moveTo>
                    <a:pt x="2894076" y="0"/>
                  </a:moveTo>
                  <a:lnTo>
                    <a:pt x="3991356" y="0"/>
                  </a:lnTo>
                </a:path>
                <a:path w="6753225" h="0">
                  <a:moveTo>
                    <a:pt x="4274820" y="0"/>
                  </a:moveTo>
                  <a:lnTo>
                    <a:pt x="5372100" y="0"/>
                  </a:lnTo>
                </a:path>
                <a:path w="6753225" h="0">
                  <a:moveTo>
                    <a:pt x="5655564" y="0"/>
                  </a:moveTo>
                  <a:lnTo>
                    <a:pt x="6752844" y="0"/>
                  </a:lnTo>
                </a:path>
                <a:path w="6753225" h="0">
                  <a:moveTo>
                    <a:pt x="0" y="0"/>
                  </a:moveTo>
                  <a:lnTo>
                    <a:pt x="1231264" y="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886699" y="145389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86699" y="145389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78892" y="278891"/>
                  </a:lnTo>
                  <a:lnTo>
                    <a:pt x="81660" y="81661"/>
                  </a:lnTo>
                  <a:lnTo>
                    <a:pt x="46827" y="124158"/>
                  </a:lnTo>
                  <a:lnTo>
                    <a:pt x="21208" y="172180"/>
                  </a:lnTo>
                  <a:lnTo>
                    <a:pt x="5401" y="224250"/>
                  </a:lnTo>
                  <a:lnTo>
                    <a:pt x="0" y="278891"/>
                  </a:lnTo>
                  <a:lnTo>
                    <a:pt x="3649" y="324135"/>
                  </a:lnTo>
                  <a:lnTo>
                    <a:pt x="14215" y="367052"/>
                  </a:lnTo>
                  <a:lnTo>
                    <a:pt x="31125" y="407069"/>
                  </a:lnTo>
                  <a:lnTo>
                    <a:pt x="53803" y="443612"/>
                  </a:lnTo>
                  <a:lnTo>
                    <a:pt x="81676" y="476107"/>
                  </a:lnTo>
                  <a:lnTo>
                    <a:pt x="114171" y="503980"/>
                  </a:lnTo>
                  <a:lnTo>
                    <a:pt x="150714" y="526658"/>
                  </a:lnTo>
                  <a:lnTo>
                    <a:pt x="190731" y="543568"/>
                  </a:lnTo>
                  <a:lnTo>
                    <a:pt x="233648" y="554134"/>
                  </a:lnTo>
                  <a:lnTo>
                    <a:pt x="278892" y="557783"/>
                  </a:lnTo>
                  <a:lnTo>
                    <a:pt x="324135" y="554134"/>
                  </a:lnTo>
                  <a:lnTo>
                    <a:pt x="367052" y="543568"/>
                  </a:lnTo>
                  <a:lnTo>
                    <a:pt x="407069" y="526658"/>
                  </a:lnTo>
                  <a:lnTo>
                    <a:pt x="443612" y="503980"/>
                  </a:lnTo>
                  <a:lnTo>
                    <a:pt x="476107" y="476107"/>
                  </a:lnTo>
                  <a:lnTo>
                    <a:pt x="503980" y="443612"/>
                  </a:lnTo>
                  <a:lnTo>
                    <a:pt x="526658" y="407069"/>
                  </a:lnTo>
                  <a:lnTo>
                    <a:pt x="543568" y="367052"/>
                  </a:lnTo>
                  <a:lnTo>
                    <a:pt x="554134" y="324135"/>
                  </a:lnTo>
                  <a:lnTo>
                    <a:pt x="557783" y="278891"/>
                  </a:lnTo>
                  <a:lnTo>
                    <a:pt x="554134" y="233648"/>
                  </a:lnTo>
                  <a:lnTo>
                    <a:pt x="543568" y="190731"/>
                  </a:lnTo>
                  <a:lnTo>
                    <a:pt x="526658" y="150714"/>
                  </a:lnTo>
                  <a:lnTo>
                    <a:pt x="503980" y="114171"/>
                  </a:lnTo>
                  <a:lnTo>
                    <a:pt x="476107" y="81676"/>
                  </a:lnTo>
                  <a:lnTo>
                    <a:pt x="443612" y="53803"/>
                  </a:lnTo>
                  <a:lnTo>
                    <a:pt x="407069" y="31125"/>
                  </a:lnTo>
                  <a:lnTo>
                    <a:pt x="367052" y="14215"/>
                  </a:lnTo>
                  <a:lnTo>
                    <a:pt x="324135" y="364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886699" y="1453895"/>
              <a:ext cx="1965960" cy="558165"/>
            </a:xfrm>
            <a:custGeom>
              <a:avLst/>
              <a:gdLst/>
              <a:ahLst/>
              <a:cxnLst/>
              <a:rect l="l" t="t" r="r" b="b"/>
              <a:pathLst>
                <a:path w="1965959" h="558164">
                  <a:moveTo>
                    <a:pt x="278892" y="0"/>
                  </a:move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lnTo>
                    <a:pt x="5401" y="224250"/>
                  </a:lnTo>
                  <a:lnTo>
                    <a:pt x="21208" y="172180"/>
                  </a:lnTo>
                  <a:lnTo>
                    <a:pt x="46827" y="124158"/>
                  </a:lnTo>
                  <a:lnTo>
                    <a:pt x="81660" y="81661"/>
                  </a:lnTo>
                </a:path>
                <a:path w="1965959" h="558164">
                  <a:moveTo>
                    <a:pt x="1408176" y="278891"/>
                  </a:moveTo>
                  <a:lnTo>
                    <a:pt x="1411825" y="233648"/>
                  </a:lnTo>
                  <a:lnTo>
                    <a:pt x="1422391" y="190731"/>
                  </a:lnTo>
                  <a:lnTo>
                    <a:pt x="1439301" y="150714"/>
                  </a:lnTo>
                  <a:lnTo>
                    <a:pt x="1461979" y="114171"/>
                  </a:lnTo>
                  <a:lnTo>
                    <a:pt x="1489852" y="81676"/>
                  </a:lnTo>
                  <a:lnTo>
                    <a:pt x="1522347" y="53803"/>
                  </a:lnTo>
                  <a:lnTo>
                    <a:pt x="1558890" y="31125"/>
                  </a:lnTo>
                  <a:lnTo>
                    <a:pt x="1598907" y="14215"/>
                  </a:lnTo>
                  <a:lnTo>
                    <a:pt x="1641824" y="3649"/>
                  </a:lnTo>
                  <a:lnTo>
                    <a:pt x="1687068" y="0"/>
                  </a:lnTo>
                  <a:lnTo>
                    <a:pt x="1732311" y="3649"/>
                  </a:lnTo>
                  <a:lnTo>
                    <a:pt x="1775228" y="14215"/>
                  </a:lnTo>
                  <a:lnTo>
                    <a:pt x="1815245" y="31125"/>
                  </a:lnTo>
                  <a:lnTo>
                    <a:pt x="1851788" y="53803"/>
                  </a:lnTo>
                  <a:lnTo>
                    <a:pt x="1884283" y="81676"/>
                  </a:lnTo>
                  <a:lnTo>
                    <a:pt x="1912156" y="114171"/>
                  </a:lnTo>
                  <a:lnTo>
                    <a:pt x="1934834" y="150714"/>
                  </a:lnTo>
                  <a:lnTo>
                    <a:pt x="1951744" y="190731"/>
                  </a:lnTo>
                  <a:lnTo>
                    <a:pt x="1962310" y="233648"/>
                  </a:lnTo>
                  <a:lnTo>
                    <a:pt x="1965959" y="278891"/>
                  </a:lnTo>
                  <a:lnTo>
                    <a:pt x="1962310" y="324135"/>
                  </a:lnTo>
                  <a:lnTo>
                    <a:pt x="1951744" y="367052"/>
                  </a:lnTo>
                  <a:lnTo>
                    <a:pt x="1934834" y="407069"/>
                  </a:lnTo>
                  <a:lnTo>
                    <a:pt x="1912156" y="443612"/>
                  </a:lnTo>
                  <a:lnTo>
                    <a:pt x="1884283" y="476107"/>
                  </a:lnTo>
                  <a:lnTo>
                    <a:pt x="1851788" y="503980"/>
                  </a:lnTo>
                  <a:lnTo>
                    <a:pt x="1815245" y="526658"/>
                  </a:lnTo>
                  <a:lnTo>
                    <a:pt x="1775228" y="543568"/>
                  </a:lnTo>
                  <a:lnTo>
                    <a:pt x="1732311" y="554134"/>
                  </a:lnTo>
                  <a:lnTo>
                    <a:pt x="1687068" y="557783"/>
                  </a:lnTo>
                  <a:lnTo>
                    <a:pt x="1641824" y="554134"/>
                  </a:lnTo>
                  <a:lnTo>
                    <a:pt x="1598907" y="543568"/>
                  </a:lnTo>
                  <a:lnTo>
                    <a:pt x="1558890" y="526658"/>
                  </a:lnTo>
                  <a:lnTo>
                    <a:pt x="1522347" y="503980"/>
                  </a:lnTo>
                  <a:lnTo>
                    <a:pt x="1489852" y="476107"/>
                  </a:lnTo>
                  <a:lnTo>
                    <a:pt x="1461979" y="443612"/>
                  </a:lnTo>
                  <a:lnTo>
                    <a:pt x="1439301" y="407069"/>
                  </a:lnTo>
                  <a:lnTo>
                    <a:pt x="1422391" y="367052"/>
                  </a:lnTo>
                  <a:lnTo>
                    <a:pt x="1411825" y="324135"/>
                  </a:lnTo>
                  <a:lnTo>
                    <a:pt x="1408176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294875" y="145389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78892" y="278891"/>
                  </a:lnTo>
                  <a:lnTo>
                    <a:pt x="81660" y="81661"/>
                  </a:lnTo>
                  <a:lnTo>
                    <a:pt x="46827" y="124158"/>
                  </a:lnTo>
                  <a:lnTo>
                    <a:pt x="21209" y="172180"/>
                  </a:lnTo>
                  <a:lnTo>
                    <a:pt x="5401" y="224250"/>
                  </a:lnTo>
                  <a:lnTo>
                    <a:pt x="0" y="278891"/>
                  </a:lnTo>
                  <a:lnTo>
                    <a:pt x="3649" y="324135"/>
                  </a:lnTo>
                  <a:lnTo>
                    <a:pt x="14215" y="367052"/>
                  </a:lnTo>
                  <a:lnTo>
                    <a:pt x="31125" y="407069"/>
                  </a:lnTo>
                  <a:lnTo>
                    <a:pt x="53803" y="443612"/>
                  </a:lnTo>
                  <a:lnTo>
                    <a:pt x="81676" y="476107"/>
                  </a:lnTo>
                  <a:lnTo>
                    <a:pt x="114171" y="503980"/>
                  </a:lnTo>
                  <a:lnTo>
                    <a:pt x="150714" y="526658"/>
                  </a:lnTo>
                  <a:lnTo>
                    <a:pt x="190731" y="543568"/>
                  </a:lnTo>
                  <a:lnTo>
                    <a:pt x="233648" y="554134"/>
                  </a:lnTo>
                  <a:lnTo>
                    <a:pt x="278892" y="557783"/>
                  </a:lnTo>
                  <a:lnTo>
                    <a:pt x="324135" y="554134"/>
                  </a:lnTo>
                  <a:lnTo>
                    <a:pt x="367052" y="543568"/>
                  </a:lnTo>
                  <a:lnTo>
                    <a:pt x="407069" y="526658"/>
                  </a:lnTo>
                  <a:lnTo>
                    <a:pt x="443612" y="503980"/>
                  </a:lnTo>
                  <a:lnTo>
                    <a:pt x="476107" y="476107"/>
                  </a:lnTo>
                  <a:lnTo>
                    <a:pt x="503980" y="443612"/>
                  </a:lnTo>
                  <a:lnTo>
                    <a:pt x="526658" y="407069"/>
                  </a:lnTo>
                  <a:lnTo>
                    <a:pt x="543568" y="367052"/>
                  </a:lnTo>
                  <a:lnTo>
                    <a:pt x="554134" y="324135"/>
                  </a:lnTo>
                  <a:lnTo>
                    <a:pt x="557783" y="278891"/>
                  </a:lnTo>
                  <a:lnTo>
                    <a:pt x="554134" y="233648"/>
                  </a:lnTo>
                  <a:lnTo>
                    <a:pt x="543568" y="190731"/>
                  </a:lnTo>
                  <a:lnTo>
                    <a:pt x="526658" y="150714"/>
                  </a:lnTo>
                  <a:lnTo>
                    <a:pt x="503980" y="114171"/>
                  </a:lnTo>
                  <a:lnTo>
                    <a:pt x="476107" y="81676"/>
                  </a:lnTo>
                  <a:lnTo>
                    <a:pt x="443612" y="53803"/>
                  </a:lnTo>
                  <a:lnTo>
                    <a:pt x="407069" y="31125"/>
                  </a:lnTo>
                  <a:lnTo>
                    <a:pt x="367052" y="14215"/>
                  </a:lnTo>
                  <a:lnTo>
                    <a:pt x="324135" y="364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294875" y="1453895"/>
              <a:ext cx="1988820" cy="558165"/>
            </a:xfrm>
            <a:custGeom>
              <a:avLst/>
              <a:gdLst/>
              <a:ahLst/>
              <a:cxnLst/>
              <a:rect l="l" t="t" r="r" b="b"/>
              <a:pathLst>
                <a:path w="1988820" h="558164">
                  <a:moveTo>
                    <a:pt x="278892" y="0"/>
                  </a:move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lnTo>
                    <a:pt x="5401" y="224250"/>
                  </a:lnTo>
                  <a:lnTo>
                    <a:pt x="21209" y="172180"/>
                  </a:lnTo>
                  <a:lnTo>
                    <a:pt x="46827" y="124158"/>
                  </a:lnTo>
                  <a:lnTo>
                    <a:pt x="81660" y="81661"/>
                  </a:lnTo>
                </a:path>
                <a:path w="1988820" h="558164">
                  <a:moveTo>
                    <a:pt x="1431035" y="278891"/>
                  </a:moveTo>
                  <a:lnTo>
                    <a:pt x="1434685" y="233648"/>
                  </a:lnTo>
                  <a:lnTo>
                    <a:pt x="1445251" y="190731"/>
                  </a:lnTo>
                  <a:lnTo>
                    <a:pt x="1462161" y="150714"/>
                  </a:lnTo>
                  <a:lnTo>
                    <a:pt x="1484839" y="114171"/>
                  </a:lnTo>
                  <a:lnTo>
                    <a:pt x="1512712" y="81676"/>
                  </a:lnTo>
                  <a:lnTo>
                    <a:pt x="1545207" y="53803"/>
                  </a:lnTo>
                  <a:lnTo>
                    <a:pt x="1581750" y="31125"/>
                  </a:lnTo>
                  <a:lnTo>
                    <a:pt x="1621767" y="14215"/>
                  </a:lnTo>
                  <a:lnTo>
                    <a:pt x="1664684" y="3649"/>
                  </a:lnTo>
                  <a:lnTo>
                    <a:pt x="1709927" y="0"/>
                  </a:lnTo>
                  <a:lnTo>
                    <a:pt x="1755171" y="3649"/>
                  </a:lnTo>
                  <a:lnTo>
                    <a:pt x="1798088" y="14215"/>
                  </a:lnTo>
                  <a:lnTo>
                    <a:pt x="1838105" y="31125"/>
                  </a:lnTo>
                  <a:lnTo>
                    <a:pt x="1874648" y="53803"/>
                  </a:lnTo>
                  <a:lnTo>
                    <a:pt x="1907143" y="81676"/>
                  </a:lnTo>
                  <a:lnTo>
                    <a:pt x="1935016" y="114171"/>
                  </a:lnTo>
                  <a:lnTo>
                    <a:pt x="1957694" y="150714"/>
                  </a:lnTo>
                  <a:lnTo>
                    <a:pt x="1974604" y="190731"/>
                  </a:lnTo>
                  <a:lnTo>
                    <a:pt x="1985170" y="233648"/>
                  </a:lnTo>
                  <a:lnTo>
                    <a:pt x="1988820" y="278891"/>
                  </a:lnTo>
                  <a:lnTo>
                    <a:pt x="1985170" y="324135"/>
                  </a:lnTo>
                  <a:lnTo>
                    <a:pt x="1974604" y="367052"/>
                  </a:lnTo>
                  <a:lnTo>
                    <a:pt x="1957694" y="407069"/>
                  </a:lnTo>
                  <a:lnTo>
                    <a:pt x="1935016" y="443612"/>
                  </a:lnTo>
                  <a:lnTo>
                    <a:pt x="1907143" y="476107"/>
                  </a:lnTo>
                  <a:lnTo>
                    <a:pt x="1874648" y="503980"/>
                  </a:lnTo>
                  <a:lnTo>
                    <a:pt x="1838105" y="526658"/>
                  </a:lnTo>
                  <a:lnTo>
                    <a:pt x="1798088" y="543568"/>
                  </a:lnTo>
                  <a:lnTo>
                    <a:pt x="1755171" y="554134"/>
                  </a:lnTo>
                  <a:lnTo>
                    <a:pt x="1709927" y="557783"/>
                  </a:lnTo>
                  <a:lnTo>
                    <a:pt x="1664684" y="554134"/>
                  </a:lnTo>
                  <a:lnTo>
                    <a:pt x="1621767" y="543568"/>
                  </a:lnTo>
                  <a:lnTo>
                    <a:pt x="1581750" y="526658"/>
                  </a:lnTo>
                  <a:lnTo>
                    <a:pt x="1545207" y="503980"/>
                  </a:lnTo>
                  <a:lnTo>
                    <a:pt x="1512712" y="476107"/>
                  </a:lnTo>
                  <a:lnTo>
                    <a:pt x="1484839" y="443612"/>
                  </a:lnTo>
                  <a:lnTo>
                    <a:pt x="1462161" y="407069"/>
                  </a:lnTo>
                  <a:lnTo>
                    <a:pt x="1445251" y="367052"/>
                  </a:lnTo>
                  <a:lnTo>
                    <a:pt x="1434685" y="324135"/>
                  </a:lnTo>
                  <a:lnTo>
                    <a:pt x="1431035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004803" y="1453895"/>
              <a:ext cx="279400" cy="476250"/>
            </a:xfrm>
            <a:custGeom>
              <a:avLst/>
              <a:gdLst/>
              <a:ahLst/>
              <a:cxnLst/>
              <a:rect l="l" t="t" r="r" b="b"/>
              <a:pathLst>
                <a:path w="279400" h="476250">
                  <a:moveTo>
                    <a:pt x="0" y="0"/>
                  </a:moveTo>
                  <a:lnTo>
                    <a:pt x="0" y="278891"/>
                  </a:lnTo>
                  <a:lnTo>
                    <a:pt x="197230" y="476123"/>
                  </a:lnTo>
                  <a:lnTo>
                    <a:pt x="232064" y="433625"/>
                  </a:lnTo>
                  <a:lnTo>
                    <a:pt x="257682" y="385603"/>
                  </a:lnTo>
                  <a:lnTo>
                    <a:pt x="273490" y="333533"/>
                  </a:lnTo>
                  <a:lnTo>
                    <a:pt x="278892" y="278891"/>
                  </a:lnTo>
                  <a:lnTo>
                    <a:pt x="275242" y="233648"/>
                  </a:lnTo>
                  <a:lnTo>
                    <a:pt x="264676" y="190731"/>
                  </a:lnTo>
                  <a:lnTo>
                    <a:pt x="247766" y="150714"/>
                  </a:lnTo>
                  <a:lnTo>
                    <a:pt x="225088" y="114171"/>
                  </a:lnTo>
                  <a:lnTo>
                    <a:pt x="197215" y="81676"/>
                  </a:lnTo>
                  <a:lnTo>
                    <a:pt x="164720" y="53803"/>
                  </a:lnTo>
                  <a:lnTo>
                    <a:pt x="128177" y="31125"/>
                  </a:lnTo>
                  <a:lnTo>
                    <a:pt x="88160" y="14215"/>
                  </a:lnTo>
                  <a:lnTo>
                    <a:pt x="45243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542532" y="1453895"/>
              <a:ext cx="4741545" cy="558165"/>
            </a:xfrm>
            <a:custGeom>
              <a:avLst/>
              <a:gdLst/>
              <a:ahLst/>
              <a:cxnLst/>
              <a:rect l="l" t="t" r="r" b="b"/>
              <a:pathLst>
                <a:path w="4741545" h="558164">
                  <a:moveTo>
                    <a:pt x="4462272" y="0"/>
                  </a:moveTo>
                  <a:lnTo>
                    <a:pt x="4507515" y="3649"/>
                  </a:lnTo>
                  <a:lnTo>
                    <a:pt x="4550432" y="14215"/>
                  </a:lnTo>
                  <a:lnTo>
                    <a:pt x="4590449" y="31125"/>
                  </a:lnTo>
                  <a:lnTo>
                    <a:pt x="4626992" y="53803"/>
                  </a:lnTo>
                  <a:lnTo>
                    <a:pt x="4659487" y="81676"/>
                  </a:lnTo>
                  <a:lnTo>
                    <a:pt x="4687360" y="114171"/>
                  </a:lnTo>
                  <a:lnTo>
                    <a:pt x="4710038" y="150714"/>
                  </a:lnTo>
                  <a:lnTo>
                    <a:pt x="4726948" y="190731"/>
                  </a:lnTo>
                  <a:lnTo>
                    <a:pt x="4737514" y="233648"/>
                  </a:lnTo>
                  <a:lnTo>
                    <a:pt x="4741164" y="278891"/>
                  </a:lnTo>
                  <a:lnTo>
                    <a:pt x="4735762" y="333533"/>
                  </a:lnTo>
                  <a:lnTo>
                    <a:pt x="4719955" y="385603"/>
                  </a:lnTo>
                  <a:lnTo>
                    <a:pt x="4694336" y="433625"/>
                  </a:lnTo>
                  <a:lnTo>
                    <a:pt x="4659503" y="476123"/>
                  </a:lnTo>
                </a:path>
                <a:path w="4741545" h="558164">
                  <a:moveTo>
                    <a:pt x="0" y="278891"/>
                  </a:moveTo>
                  <a:lnTo>
                    <a:pt x="3619" y="233648"/>
                  </a:lnTo>
                  <a:lnTo>
                    <a:pt x="14100" y="190731"/>
                  </a:lnTo>
                  <a:lnTo>
                    <a:pt x="30871" y="150714"/>
                  </a:lnTo>
                  <a:lnTo>
                    <a:pt x="53364" y="114171"/>
                  </a:lnTo>
                  <a:lnTo>
                    <a:pt x="81010" y="81676"/>
                  </a:lnTo>
                  <a:lnTo>
                    <a:pt x="113239" y="53803"/>
                  </a:lnTo>
                  <a:lnTo>
                    <a:pt x="149482" y="31125"/>
                  </a:lnTo>
                  <a:lnTo>
                    <a:pt x="189171" y="14215"/>
                  </a:lnTo>
                  <a:lnTo>
                    <a:pt x="231735" y="3649"/>
                  </a:lnTo>
                  <a:lnTo>
                    <a:pt x="276606" y="0"/>
                  </a:lnTo>
                  <a:lnTo>
                    <a:pt x="321476" y="3649"/>
                  </a:lnTo>
                  <a:lnTo>
                    <a:pt x="364040" y="14215"/>
                  </a:lnTo>
                  <a:lnTo>
                    <a:pt x="403729" y="31125"/>
                  </a:lnTo>
                  <a:lnTo>
                    <a:pt x="439972" y="53803"/>
                  </a:lnTo>
                  <a:lnTo>
                    <a:pt x="472201" y="81676"/>
                  </a:lnTo>
                  <a:lnTo>
                    <a:pt x="499847" y="114171"/>
                  </a:lnTo>
                  <a:lnTo>
                    <a:pt x="522340" y="150714"/>
                  </a:lnTo>
                  <a:lnTo>
                    <a:pt x="539111" y="190731"/>
                  </a:lnTo>
                  <a:lnTo>
                    <a:pt x="549592" y="233648"/>
                  </a:lnTo>
                  <a:lnTo>
                    <a:pt x="553212" y="278891"/>
                  </a:lnTo>
                  <a:lnTo>
                    <a:pt x="549592" y="324135"/>
                  </a:lnTo>
                  <a:lnTo>
                    <a:pt x="539111" y="367052"/>
                  </a:lnTo>
                  <a:lnTo>
                    <a:pt x="522340" y="407069"/>
                  </a:lnTo>
                  <a:lnTo>
                    <a:pt x="499847" y="443612"/>
                  </a:lnTo>
                  <a:lnTo>
                    <a:pt x="472201" y="476107"/>
                  </a:lnTo>
                  <a:lnTo>
                    <a:pt x="439972" y="503980"/>
                  </a:lnTo>
                  <a:lnTo>
                    <a:pt x="403729" y="526658"/>
                  </a:lnTo>
                  <a:lnTo>
                    <a:pt x="364040" y="543568"/>
                  </a:lnTo>
                  <a:lnTo>
                    <a:pt x="321476" y="554134"/>
                  </a:lnTo>
                  <a:lnTo>
                    <a:pt x="276606" y="557783"/>
                  </a:lnTo>
                  <a:lnTo>
                    <a:pt x="231735" y="554134"/>
                  </a:lnTo>
                  <a:lnTo>
                    <a:pt x="189171" y="543568"/>
                  </a:lnTo>
                  <a:lnTo>
                    <a:pt x="149482" y="526658"/>
                  </a:lnTo>
                  <a:lnTo>
                    <a:pt x="113239" y="503980"/>
                  </a:lnTo>
                  <a:lnTo>
                    <a:pt x="81010" y="476107"/>
                  </a:lnTo>
                  <a:lnTo>
                    <a:pt x="53364" y="443612"/>
                  </a:lnTo>
                  <a:lnTo>
                    <a:pt x="30871" y="407069"/>
                  </a:lnTo>
                  <a:lnTo>
                    <a:pt x="14100" y="367052"/>
                  </a:lnTo>
                  <a:lnTo>
                    <a:pt x="361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542532" y="1453895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20" h="558164">
                  <a:moveTo>
                    <a:pt x="276606" y="0"/>
                  </a:moveTo>
                  <a:lnTo>
                    <a:pt x="276606" y="278891"/>
                  </a:lnTo>
                  <a:lnTo>
                    <a:pt x="0" y="278891"/>
                  </a:lnTo>
                  <a:lnTo>
                    <a:pt x="3619" y="324135"/>
                  </a:lnTo>
                  <a:lnTo>
                    <a:pt x="14100" y="367052"/>
                  </a:lnTo>
                  <a:lnTo>
                    <a:pt x="30871" y="407069"/>
                  </a:lnTo>
                  <a:lnTo>
                    <a:pt x="53364" y="443612"/>
                  </a:lnTo>
                  <a:lnTo>
                    <a:pt x="81010" y="476107"/>
                  </a:lnTo>
                  <a:lnTo>
                    <a:pt x="113239" y="503980"/>
                  </a:lnTo>
                  <a:lnTo>
                    <a:pt x="149482" y="526658"/>
                  </a:lnTo>
                  <a:lnTo>
                    <a:pt x="189171" y="543568"/>
                  </a:lnTo>
                  <a:lnTo>
                    <a:pt x="231735" y="554134"/>
                  </a:lnTo>
                  <a:lnTo>
                    <a:pt x="276606" y="557783"/>
                  </a:lnTo>
                  <a:lnTo>
                    <a:pt x="321476" y="554134"/>
                  </a:lnTo>
                  <a:lnTo>
                    <a:pt x="364040" y="543568"/>
                  </a:lnTo>
                  <a:lnTo>
                    <a:pt x="403729" y="526658"/>
                  </a:lnTo>
                  <a:lnTo>
                    <a:pt x="439972" y="503980"/>
                  </a:lnTo>
                  <a:lnTo>
                    <a:pt x="472201" y="476107"/>
                  </a:lnTo>
                  <a:lnTo>
                    <a:pt x="499847" y="443612"/>
                  </a:lnTo>
                  <a:lnTo>
                    <a:pt x="522340" y="407069"/>
                  </a:lnTo>
                  <a:lnTo>
                    <a:pt x="539111" y="367052"/>
                  </a:lnTo>
                  <a:lnTo>
                    <a:pt x="549592" y="324135"/>
                  </a:lnTo>
                  <a:lnTo>
                    <a:pt x="553212" y="278891"/>
                  </a:lnTo>
                  <a:lnTo>
                    <a:pt x="549592" y="233648"/>
                  </a:lnTo>
                  <a:lnTo>
                    <a:pt x="539111" y="190731"/>
                  </a:lnTo>
                  <a:lnTo>
                    <a:pt x="522340" y="150714"/>
                  </a:lnTo>
                  <a:lnTo>
                    <a:pt x="499847" y="114171"/>
                  </a:lnTo>
                  <a:lnTo>
                    <a:pt x="472201" y="81676"/>
                  </a:lnTo>
                  <a:lnTo>
                    <a:pt x="439972" y="53803"/>
                  </a:lnTo>
                  <a:lnTo>
                    <a:pt x="403729" y="31125"/>
                  </a:lnTo>
                  <a:lnTo>
                    <a:pt x="364040" y="14215"/>
                  </a:lnTo>
                  <a:lnTo>
                    <a:pt x="321476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542532" y="1453895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20" h="558164">
                  <a:moveTo>
                    <a:pt x="276606" y="0"/>
                  </a:moveTo>
                  <a:lnTo>
                    <a:pt x="321476" y="3649"/>
                  </a:lnTo>
                  <a:lnTo>
                    <a:pt x="364040" y="14215"/>
                  </a:lnTo>
                  <a:lnTo>
                    <a:pt x="403729" y="31125"/>
                  </a:lnTo>
                  <a:lnTo>
                    <a:pt x="439972" y="53803"/>
                  </a:lnTo>
                  <a:lnTo>
                    <a:pt x="472201" y="81676"/>
                  </a:lnTo>
                  <a:lnTo>
                    <a:pt x="499847" y="114171"/>
                  </a:lnTo>
                  <a:lnTo>
                    <a:pt x="522340" y="150714"/>
                  </a:lnTo>
                  <a:lnTo>
                    <a:pt x="539111" y="190731"/>
                  </a:lnTo>
                  <a:lnTo>
                    <a:pt x="549592" y="233648"/>
                  </a:lnTo>
                  <a:lnTo>
                    <a:pt x="553212" y="278891"/>
                  </a:lnTo>
                  <a:lnTo>
                    <a:pt x="549592" y="324135"/>
                  </a:lnTo>
                  <a:lnTo>
                    <a:pt x="539111" y="367052"/>
                  </a:lnTo>
                  <a:lnTo>
                    <a:pt x="522340" y="407069"/>
                  </a:lnTo>
                  <a:lnTo>
                    <a:pt x="499847" y="443612"/>
                  </a:lnTo>
                  <a:lnTo>
                    <a:pt x="472201" y="476107"/>
                  </a:lnTo>
                  <a:lnTo>
                    <a:pt x="439972" y="503980"/>
                  </a:lnTo>
                  <a:lnTo>
                    <a:pt x="403729" y="526658"/>
                  </a:lnTo>
                  <a:lnTo>
                    <a:pt x="364040" y="543568"/>
                  </a:lnTo>
                  <a:lnTo>
                    <a:pt x="321476" y="554134"/>
                  </a:lnTo>
                  <a:lnTo>
                    <a:pt x="276606" y="557783"/>
                  </a:lnTo>
                  <a:lnTo>
                    <a:pt x="231735" y="554134"/>
                  </a:lnTo>
                  <a:lnTo>
                    <a:pt x="189171" y="543568"/>
                  </a:lnTo>
                  <a:lnTo>
                    <a:pt x="149482" y="526658"/>
                  </a:lnTo>
                  <a:lnTo>
                    <a:pt x="113239" y="503980"/>
                  </a:lnTo>
                  <a:lnTo>
                    <a:pt x="81010" y="476107"/>
                  </a:lnTo>
                  <a:lnTo>
                    <a:pt x="53364" y="443612"/>
                  </a:lnTo>
                  <a:lnTo>
                    <a:pt x="30871" y="407069"/>
                  </a:lnTo>
                  <a:lnTo>
                    <a:pt x="14100" y="367052"/>
                  </a:lnTo>
                  <a:lnTo>
                    <a:pt x="3619" y="324135"/>
                  </a:lnTo>
                  <a:lnTo>
                    <a:pt x="0" y="27889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2368295"/>
            <a:ext cx="338328" cy="3383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655" y="4850891"/>
            <a:ext cx="338328" cy="33832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708" y="4910328"/>
            <a:ext cx="1202436" cy="237744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676655" y="4023359"/>
            <a:ext cx="1560195" cy="338455"/>
            <a:chOff x="676655" y="4023359"/>
            <a:chExt cx="1560195" cy="338455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1319" y="4089966"/>
              <a:ext cx="1195485" cy="20508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4023359"/>
              <a:ext cx="338328" cy="338327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676655" y="3195827"/>
            <a:ext cx="1471295" cy="338455"/>
            <a:chOff x="676655" y="3195827"/>
            <a:chExt cx="1471295" cy="338455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661" y="3265735"/>
              <a:ext cx="1094250" cy="2442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3195827"/>
              <a:ext cx="338328" cy="338327"/>
            </a:xfrm>
            <a:prstGeom prst="rect">
              <a:avLst/>
            </a:prstGeom>
          </p:spPr>
        </p:pic>
      </p:grpSp>
      <p:pic>
        <p:nvPicPr>
          <p:cNvPr id="45" name="object 4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991" y="2409444"/>
            <a:ext cx="1001268" cy="310896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6445758" y="794715"/>
            <a:ext cx="791845" cy="450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Strategic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 spc="-25" b="1">
                <a:latin typeface="Arial"/>
                <a:cs typeface="Arial"/>
              </a:rPr>
              <a:t>fit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818246" y="794715"/>
            <a:ext cx="805180" cy="450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Financial</a:t>
            </a:r>
            <a:endParaRPr sz="1400">
              <a:latin typeface="Arial"/>
              <a:cs typeface="Arial"/>
            </a:endParaRPr>
          </a:p>
          <a:p>
            <a:pPr algn="ctr" marL="1270">
              <a:lnSpc>
                <a:spcPts val="1670"/>
              </a:lnSpc>
            </a:pPr>
            <a:r>
              <a:rPr dirty="0" sz="1400" spc="-10" b="1">
                <a:latin typeface="Arial"/>
                <a:cs typeface="Arial"/>
              </a:rPr>
              <a:t>impact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132189" y="1008633"/>
            <a:ext cx="9048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Feasibility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725150" y="1008633"/>
            <a:ext cx="5035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Risks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777485" y="795604"/>
            <a:ext cx="1231900" cy="450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450">
              <a:lnSpc>
                <a:spcPts val="167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Revenue</a:t>
            </a:r>
            <a:r>
              <a:rPr dirty="0" sz="1400" spc="-7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b="1">
                <a:latin typeface="Arial"/>
                <a:cs typeface="Arial"/>
              </a:rPr>
              <a:t>(3-year</a:t>
            </a:r>
            <a:r>
              <a:rPr dirty="0" sz="1400" spc="-5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CAGR)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082794" y="1479931"/>
            <a:ext cx="642620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$778m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1670"/>
              </a:lnSpc>
            </a:pPr>
            <a:r>
              <a:rPr dirty="0" sz="1400" spc="-10">
                <a:latin typeface="Arial MT"/>
                <a:cs typeface="Arial MT"/>
              </a:rPr>
              <a:t>(23.6%)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070094" y="2306523"/>
            <a:ext cx="655320" cy="450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45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$554m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spc="-10">
                <a:latin typeface="Arial MT"/>
                <a:cs typeface="Arial MT"/>
              </a:rPr>
              <a:t>(15.2%)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070094" y="3134106"/>
            <a:ext cx="65595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45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$799m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spc="-10">
                <a:latin typeface="Arial MT"/>
                <a:cs typeface="Arial MT"/>
              </a:rPr>
              <a:t>(22.0%)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070094" y="3960698"/>
            <a:ext cx="655320" cy="450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45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$499m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spc="-10">
                <a:latin typeface="Arial MT"/>
                <a:cs typeface="Arial MT"/>
              </a:rPr>
              <a:t>(19.5%)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5070094" y="4788153"/>
            <a:ext cx="655955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>
              <a:lnSpc>
                <a:spcPts val="167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$752m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spc="-10">
                <a:latin typeface="Arial MT"/>
                <a:cs typeface="Arial MT"/>
              </a:rPr>
              <a:t>(17.4%)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7881937" y="2281237"/>
            <a:ext cx="567690" cy="563245"/>
            <a:chOff x="7881937" y="2281237"/>
            <a:chExt cx="567690" cy="563245"/>
          </a:xfrm>
        </p:grpSpPr>
        <p:sp>
          <p:nvSpPr>
            <p:cNvPr id="57" name="object 57" descr=""/>
            <p:cNvSpPr/>
            <p:nvPr/>
          </p:nvSpPr>
          <p:spPr>
            <a:xfrm>
              <a:off x="7886700" y="2286000"/>
              <a:ext cx="558165" cy="553720"/>
            </a:xfrm>
            <a:custGeom>
              <a:avLst/>
              <a:gdLst/>
              <a:ahLst/>
              <a:cxnLst/>
              <a:rect l="l" t="t" r="r" b="b"/>
              <a:pathLst>
                <a:path w="558165" h="553719">
                  <a:moveTo>
                    <a:pt x="0" y="276605"/>
                  </a:moveTo>
                  <a:lnTo>
                    <a:pt x="3649" y="231735"/>
                  </a:lnTo>
                  <a:lnTo>
                    <a:pt x="14215" y="189171"/>
                  </a:lnTo>
                  <a:lnTo>
                    <a:pt x="31125" y="149482"/>
                  </a:lnTo>
                  <a:lnTo>
                    <a:pt x="53803" y="113239"/>
                  </a:lnTo>
                  <a:lnTo>
                    <a:pt x="81676" y="81010"/>
                  </a:lnTo>
                  <a:lnTo>
                    <a:pt x="114171" y="53364"/>
                  </a:lnTo>
                  <a:lnTo>
                    <a:pt x="150714" y="30871"/>
                  </a:lnTo>
                  <a:lnTo>
                    <a:pt x="190731" y="14100"/>
                  </a:lnTo>
                  <a:lnTo>
                    <a:pt x="233648" y="3619"/>
                  </a:lnTo>
                  <a:lnTo>
                    <a:pt x="278892" y="0"/>
                  </a:lnTo>
                  <a:lnTo>
                    <a:pt x="324135" y="3619"/>
                  </a:lnTo>
                  <a:lnTo>
                    <a:pt x="367052" y="14100"/>
                  </a:lnTo>
                  <a:lnTo>
                    <a:pt x="407069" y="30871"/>
                  </a:lnTo>
                  <a:lnTo>
                    <a:pt x="443612" y="53364"/>
                  </a:lnTo>
                  <a:lnTo>
                    <a:pt x="476107" y="81010"/>
                  </a:lnTo>
                  <a:lnTo>
                    <a:pt x="503980" y="113239"/>
                  </a:lnTo>
                  <a:lnTo>
                    <a:pt x="526658" y="149482"/>
                  </a:lnTo>
                  <a:lnTo>
                    <a:pt x="543568" y="189171"/>
                  </a:lnTo>
                  <a:lnTo>
                    <a:pt x="554134" y="231735"/>
                  </a:lnTo>
                  <a:lnTo>
                    <a:pt x="557783" y="276605"/>
                  </a:lnTo>
                  <a:lnTo>
                    <a:pt x="554134" y="321476"/>
                  </a:lnTo>
                  <a:lnTo>
                    <a:pt x="543568" y="364040"/>
                  </a:lnTo>
                  <a:lnTo>
                    <a:pt x="526658" y="403729"/>
                  </a:lnTo>
                  <a:lnTo>
                    <a:pt x="503980" y="439972"/>
                  </a:lnTo>
                  <a:lnTo>
                    <a:pt x="476107" y="472201"/>
                  </a:lnTo>
                  <a:lnTo>
                    <a:pt x="443612" y="499847"/>
                  </a:lnTo>
                  <a:lnTo>
                    <a:pt x="407069" y="522340"/>
                  </a:lnTo>
                  <a:lnTo>
                    <a:pt x="367052" y="539111"/>
                  </a:lnTo>
                  <a:lnTo>
                    <a:pt x="324135" y="549592"/>
                  </a:lnTo>
                  <a:lnTo>
                    <a:pt x="278892" y="553212"/>
                  </a:lnTo>
                  <a:lnTo>
                    <a:pt x="233648" y="549592"/>
                  </a:lnTo>
                  <a:lnTo>
                    <a:pt x="190731" y="539111"/>
                  </a:lnTo>
                  <a:lnTo>
                    <a:pt x="150714" y="522340"/>
                  </a:lnTo>
                  <a:lnTo>
                    <a:pt x="114171" y="499847"/>
                  </a:lnTo>
                  <a:lnTo>
                    <a:pt x="81676" y="472201"/>
                  </a:lnTo>
                  <a:lnTo>
                    <a:pt x="53803" y="439972"/>
                  </a:lnTo>
                  <a:lnTo>
                    <a:pt x="31125" y="403729"/>
                  </a:lnTo>
                  <a:lnTo>
                    <a:pt x="14215" y="364040"/>
                  </a:lnTo>
                  <a:lnTo>
                    <a:pt x="3649" y="321476"/>
                  </a:lnTo>
                  <a:lnTo>
                    <a:pt x="0" y="276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165591" y="2286000"/>
              <a:ext cx="279400" cy="276860"/>
            </a:xfrm>
            <a:custGeom>
              <a:avLst/>
              <a:gdLst/>
              <a:ahLst/>
              <a:cxnLst/>
              <a:rect l="l" t="t" r="r" b="b"/>
              <a:pathLst>
                <a:path w="279400" h="276860">
                  <a:moveTo>
                    <a:pt x="0" y="0"/>
                  </a:moveTo>
                  <a:lnTo>
                    <a:pt x="0" y="276605"/>
                  </a:lnTo>
                  <a:lnTo>
                    <a:pt x="278891" y="276605"/>
                  </a:lnTo>
                  <a:lnTo>
                    <a:pt x="275242" y="231735"/>
                  </a:lnTo>
                  <a:lnTo>
                    <a:pt x="264676" y="189171"/>
                  </a:lnTo>
                  <a:lnTo>
                    <a:pt x="247766" y="149482"/>
                  </a:lnTo>
                  <a:lnTo>
                    <a:pt x="225088" y="113239"/>
                  </a:lnTo>
                  <a:lnTo>
                    <a:pt x="197215" y="81010"/>
                  </a:lnTo>
                  <a:lnTo>
                    <a:pt x="164720" y="53364"/>
                  </a:lnTo>
                  <a:lnTo>
                    <a:pt x="128177" y="30871"/>
                  </a:lnTo>
                  <a:lnTo>
                    <a:pt x="88160" y="14100"/>
                  </a:lnTo>
                  <a:lnTo>
                    <a:pt x="45243" y="3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165591" y="2286000"/>
              <a:ext cx="279400" cy="276860"/>
            </a:xfrm>
            <a:custGeom>
              <a:avLst/>
              <a:gdLst/>
              <a:ahLst/>
              <a:cxnLst/>
              <a:rect l="l" t="t" r="r" b="b"/>
              <a:pathLst>
                <a:path w="279400" h="276860">
                  <a:moveTo>
                    <a:pt x="0" y="0"/>
                  </a:moveTo>
                  <a:lnTo>
                    <a:pt x="45243" y="3619"/>
                  </a:lnTo>
                  <a:lnTo>
                    <a:pt x="88160" y="14100"/>
                  </a:lnTo>
                  <a:lnTo>
                    <a:pt x="128177" y="30871"/>
                  </a:lnTo>
                  <a:lnTo>
                    <a:pt x="164720" y="53364"/>
                  </a:lnTo>
                  <a:lnTo>
                    <a:pt x="197215" y="81010"/>
                  </a:lnTo>
                  <a:lnTo>
                    <a:pt x="225088" y="113239"/>
                  </a:lnTo>
                  <a:lnTo>
                    <a:pt x="247766" y="149482"/>
                  </a:lnTo>
                  <a:lnTo>
                    <a:pt x="264676" y="189171"/>
                  </a:lnTo>
                  <a:lnTo>
                    <a:pt x="275242" y="231735"/>
                  </a:lnTo>
                  <a:lnTo>
                    <a:pt x="278891" y="27660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7881937" y="3072193"/>
            <a:ext cx="567690" cy="567690"/>
            <a:chOff x="7881937" y="3072193"/>
            <a:chExt cx="567690" cy="567690"/>
          </a:xfrm>
        </p:grpSpPr>
        <p:sp>
          <p:nvSpPr>
            <p:cNvPr id="61" name="object 61" descr=""/>
            <p:cNvSpPr/>
            <p:nvPr/>
          </p:nvSpPr>
          <p:spPr>
            <a:xfrm>
              <a:off x="7886700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886700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78892" y="278892"/>
                  </a:lnTo>
                  <a:lnTo>
                    <a:pt x="0" y="278892"/>
                  </a:lnTo>
                  <a:lnTo>
                    <a:pt x="3649" y="324135"/>
                  </a:lnTo>
                  <a:lnTo>
                    <a:pt x="14215" y="367052"/>
                  </a:lnTo>
                  <a:lnTo>
                    <a:pt x="31125" y="407069"/>
                  </a:lnTo>
                  <a:lnTo>
                    <a:pt x="53803" y="443612"/>
                  </a:lnTo>
                  <a:lnTo>
                    <a:pt x="81676" y="476107"/>
                  </a:lnTo>
                  <a:lnTo>
                    <a:pt x="114171" y="503980"/>
                  </a:lnTo>
                  <a:lnTo>
                    <a:pt x="150714" y="526658"/>
                  </a:lnTo>
                  <a:lnTo>
                    <a:pt x="190731" y="543568"/>
                  </a:lnTo>
                  <a:lnTo>
                    <a:pt x="233648" y="554134"/>
                  </a:lnTo>
                  <a:lnTo>
                    <a:pt x="278892" y="557784"/>
                  </a:lnTo>
                  <a:lnTo>
                    <a:pt x="324135" y="554134"/>
                  </a:lnTo>
                  <a:lnTo>
                    <a:pt x="367052" y="543568"/>
                  </a:lnTo>
                  <a:lnTo>
                    <a:pt x="407069" y="526658"/>
                  </a:lnTo>
                  <a:lnTo>
                    <a:pt x="443612" y="503980"/>
                  </a:lnTo>
                  <a:lnTo>
                    <a:pt x="476107" y="476107"/>
                  </a:lnTo>
                  <a:lnTo>
                    <a:pt x="503980" y="443612"/>
                  </a:lnTo>
                  <a:lnTo>
                    <a:pt x="526658" y="407069"/>
                  </a:lnTo>
                  <a:lnTo>
                    <a:pt x="543568" y="367052"/>
                  </a:lnTo>
                  <a:lnTo>
                    <a:pt x="554134" y="324135"/>
                  </a:lnTo>
                  <a:lnTo>
                    <a:pt x="557783" y="278892"/>
                  </a:lnTo>
                  <a:lnTo>
                    <a:pt x="554134" y="233648"/>
                  </a:lnTo>
                  <a:lnTo>
                    <a:pt x="543568" y="190731"/>
                  </a:lnTo>
                  <a:lnTo>
                    <a:pt x="526658" y="150714"/>
                  </a:lnTo>
                  <a:lnTo>
                    <a:pt x="503980" y="114171"/>
                  </a:lnTo>
                  <a:lnTo>
                    <a:pt x="476107" y="81676"/>
                  </a:lnTo>
                  <a:lnTo>
                    <a:pt x="443612" y="53803"/>
                  </a:lnTo>
                  <a:lnTo>
                    <a:pt x="407069" y="31125"/>
                  </a:lnTo>
                  <a:lnTo>
                    <a:pt x="367052" y="14215"/>
                  </a:lnTo>
                  <a:lnTo>
                    <a:pt x="324135" y="364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886700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7881937" y="3890581"/>
            <a:ext cx="567690" cy="567690"/>
            <a:chOff x="7881937" y="3890581"/>
            <a:chExt cx="567690" cy="567690"/>
          </a:xfrm>
        </p:grpSpPr>
        <p:sp>
          <p:nvSpPr>
            <p:cNvPr id="65" name="object 65" descr=""/>
            <p:cNvSpPr/>
            <p:nvPr/>
          </p:nvSpPr>
          <p:spPr>
            <a:xfrm>
              <a:off x="7886700" y="38953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165591" y="3895344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891"/>
                  </a:lnTo>
                  <a:lnTo>
                    <a:pt x="278891" y="278891"/>
                  </a:lnTo>
                  <a:lnTo>
                    <a:pt x="275242" y="233648"/>
                  </a:lnTo>
                  <a:lnTo>
                    <a:pt x="264676" y="190731"/>
                  </a:lnTo>
                  <a:lnTo>
                    <a:pt x="247766" y="150714"/>
                  </a:lnTo>
                  <a:lnTo>
                    <a:pt x="225088" y="114171"/>
                  </a:lnTo>
                  <a:lnTo>
                    <a:pt x="197215" y="81676"/>
                  </a:lnTo>
                  <a:lnTo>
                    <a:pt x="164720" y="53803"/>
                  </a:lnTo>
                  <a:lnTo>
                    <a:pt x="128177" y="31125"/>
                  </a:lnTo>
                  <a:lnTo>
                    <a:pt x="88160" y="14215"/>
                  </a:lnTo>
                  <a:lnTo>
                    <a:pt x="45243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8165591" y="3895344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45243" y="3649"/>
                  </a:lnTo>
                  <a:lnTo>
                    <a:pt x="88160" y="14215"/>
                  </a:lnTo>
                  <a:lnTo>
                    <a:pt x="128177" y="31125"/>
                  </a:lnTo>
                  <a:lnTo>
                    <a:pt x="164720" y="53803"/>
                  </a:lnTo>
                  <a:lnTo>
                    <a:pt x="197215" y="81676"/>
                  </a:lnTo>
                  <a:lnTo>
                    <a:pt x="225088" y="114171"/>
                  </a:lnTo>
                  <a:lnTo>
                    <a:pt x="247766" y="150714"/>
                  </a:lnTo>
                  <a:lnTo>
                    <a:pt x="264676" y="190731"/>
                  </a:lnTo>
                  <a:lnTo>
                    <a:pt x="275242" y="233648"/>
                  </a:lnTo>
                  <a:lnTo>
                    <a:pt x="278891" y="27889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7881937" y="4759261"/>
            <a:ext cx="567690" cy="567690"/>
            <a:chOff x="7881937" y="4759261"/>
            <a:chExt cx="567690" cy="567690"/>
          </a:xfrm>
        </p:grpSpPr>
        <p:sp>
          <p:nvSpPr>
            <p:cNvPr id="69" name="object 69" descr=""/>
            <p:cNvSpPr/>
            <p:nvPr/>
          </p:nvSpPr>
          <p:spPr>
            <a:xfrm>
              <a:off x="7886700" y="4764023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8165591" y="4764023"/>
              <a:ext cx="197485" cy="279400"/>
            </a:xfrm>
            <a:custGeom>
              <a:avLst/>
              <a:gdLst/>
              <a:ahLst/>
              <a:cxnLst/>
              <a:rect l="l" t="t" r="r" b="b"/>
              <a:pathLst>
                <a:path w="197484" h="279400">
                  <a:moveTo>
                    <a:pt x="0" y="0"/>
                  </a:moveTo>
                  <a:lnTo>
                    <a:pt x="0" y="278892"/>
                  </a:lnTo>
                  <a:lnTo>
                    <a:pt x="197230" y="81661"/>
                  </a:lnTo>
                  <a:lnTo>
                    <a:pt x="154733" y="46827"/>
                  </a:lnTo>
                  <a:lnTo>
                    <a:pt x="106711" y="21208"/>
                  </a:lnTo>
                  <a:lnTo>
                    <a:pt x="54641" y="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165591" y="4764023"/>
              <a:ext cx="197485" cy="81915"/>
            </a:xfrm>
            <a:custGeom>
              <a:avLst/>
              <a:gdLst/>
              <a:ahLst/>
              <a:cxnLst/>
              <a:rect l="l" t="t" r="r" b="b"/>
              <a:pathLst>
                <a:path w="197484" h="81914">
                  <a:moveTo>
                    <a:pt x="0" y="0"/>
                  </a:moveTo>
                  <a:lnTo>
                    <a:pt x="54641" y="5401"/>
                  </a:lnTo>
                  <a:lnTo>
                    <a:pt x="106711" y="21208"/>
                  </a:lnTo>
                  <a:lnTo>
                    <a:pt x="154733" y="46827"/>
                  </a:lnTo>
                  <a:lnTo>
                    <a:pt x="197230" y="816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9290113" y="2281237"/>
            <a:ext cx="567690" cy="563245"/>
            <a:chOff x="9290113" y="2281237"/>
            <a:chExt cx="567690" cy="563245"/>
          </a:xfrm>
        </p:grpSpPr>
        <p:sp>
          <p:nvSpPr>
            <p:cNvPr id="73" name="object 73" descr=""/>
            <p:cNvSpPr/>
            <p:nvPr/>
          </p:nvSpPr>
          <p:spPr>
            <a:xfrm>
              <a:off x="9294876" y="2286000"/>
              <a:ext cx="558165" cy="553720"/>
            </a:xfrm>
            <a:custGeom>
              <a:avLst/>
              <a:gdLst/>
              <a:ahLst/>
              <a:cxnLst/>
              <a:rect l="l" t="t" r="r" b="b"/>
              <a:pathLst>
                <a:path w="558165" h="553719">
                  <a:moveTo>
                    <a:pt x="0" y="276605"/>
                  </a:moveTo>
                  <a:lnTo>
                    <a:pt x="3649" y="231735"/>
                  </a:lnTo>
                  <a:lnTo>
                    <a:pt x="14215" y="189171"/>
                  </a:lnTo>
                  <a:lnTo>
                    <a:pt x="31125" y="149482"/>
                  </a:lnTo>
                  <a:lnTo>
                    <a:pt x="53803" y="113239"/>
                  </a:lnTo>
                  <a:lnTo>
                    <a:pt x="81676" y="81010"/>
                  </a:lnTo>
                  <a:lnTo>
                    <a:pt x="114171" y="53364"/>
                  </a:lnTo>
                  <a:lnTo>
                    <a:pt x="150714" y="30871"/>
                  </a:lnTo>
                  <a:lnTo>
                    <a:pt x="190731" y="14100"/>
                  </a:lnTo>
                  <a:lnTo>
                    <a:pt x="233648" y="3619"/>
                  </a:lnTo>
                  <a:lnTo>
                    <a:pt x="278892" y="0"/>
                  </a:lnTo>
                  <a:lnTo>
                    <a:pt x="324135" y="3619"/>
                  </a:lnTo>
                  <a:lnTo>
                    <a:pt x="367052" y="14100"/>
                  </a:lnTo>
                  <a:lnTo>
                    <a:pt x="407069" y="30871"/>
                  </a:lnTo>
                  <a:lnTo>
                    <a:pt x="443612" y="53364"/>
                  </a:lnTo>
                  <a:lnTo>
                    <a:pt x="476107" y="81010"/>
                  </a:lnTo>
                  <a:lnTo>
                    <a:pt x="503980" y="113239"/>
                  </a:lnTo>
                  <a:lnTo>
                    <a:pt x="526658" y="149482"/>
                  </a:lnTo>
                  <a:lnTo>
                    <a:pt x="543568" y="189171"/>
                  </a:lnTo>
                  <a:lnTo>
                    <a:pt x="554134" y="231735"/>
                  </a:lnTo>
                  <a:lnTo>
                    <a:pt x="557783" y="276605"/>
                  </a:lnTo>
                  <a:lnTo>
                    <a:pt x="554134" y="321476"/>
                  </a:lnTo>
                  <a:lnTo>
                    <a:pt x="543568" y="364040"/>
                  </a:lnTo>
                  <a:lnTo>
                    <a:pt x="526658" y="403729"/>
                  </a:lnTo>
                  <a:lnTo>
                    <a:pt x="503980" y="439972"/>
                  </a:lnTo>
                  <a:lnTo>
                    <a:pt x="476107" y="472201"/>
                  </a:lnTo>
                  <a:lnTo>
                    <a:pt x="443612" y="499847"/>
                  </a:lnTo>
                  <a:lnTo>
                    <a:pt x="407069" y="522340"/>
                  </a:lnTo>
                  <a:lnTo>
                    <a:pt x="367052" y="539111"/>
                  </a:lnTo>
                  <a:lnTo>
                    <a:pt x="324135" y="549592"/>
                  </a:lnTo>
                  <a:lnTo>
                    <a:pt x="278892" y="553212"/>
                  </a:lnTo>
                  <a:lnTo>
                    <a:pt x="233648" y="549592"/>
                  </a:lnTo>
                  <a:lnTo>
                    <a:pt x="190731" y="539111"/>
                  </a:lnTo>
                  <a:lnTo>
                    <a:pt x="150714" y="522340"/>
                  </a:lnTo>
                  <a:lnTo>
                    <a:pt x="114171" y="499847"/>
                  </a:lnTo>
                  <a:lnTo>
                    <a:pt x="81676" y="472201"/>
                  </a:lnTo>
                  <a:lnTo>
                    <a:pt x="53803" y="439972"/>
                  </a:lnTo>
                  <a:lnTo>
                    <a:pt x="31125" y="403729"/>
                  </a:lnTo>
                  <a:lnTo>
                    <a:pt x="14215" y="364040"/>
                  </a:lnTo>
                  <a:lnTo>
                    <a:pt x="3649" y="321476"/>
                  </a:lnTo>
                  <a:lnTo>
                    <a:pt x="0" y="276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294876" y="2286000"/>
              <a:ext cx="558165" cy="553720"/>
            </a:xfrm>
            <a:custGeom>
              <a:avLst/>
              <a:gdLst/>
              <a:ahLst/>
              <a:cxnLst/>
              <a:rect l="l" t="t" r="r" b="b"/>
              <a:pathLst>
                <a:path w="558165" h="553719">
                  <a:moveTo>
                    <a:pt x="278892" y="0"/>
                  </a:moveTo>
                  <a:lnTo>
                    <a:pt x="278892" y="276605"/>
                  </a:lnTo>
                  <a:lnTo>
                    <a:pt x="82550" y="80263"/>
                  </a:lnTo>
                  <a:lnTo>
                    <a:pt x="47363" y="122479"/>
                  </a:lnTo>
                  <a:lnTo>
                    <a:pt x="21462" y="170243"/>
                  </a:lnTo>
                  <a:lnTo>
                    <a:pt x="5468" y="222103"/>
                  </a:lnTo>
                  <a:lnTo>
                    <a:pt x="0" y="276605"/>
                  </a:lnTo>
                  <a:lnTo>
                    <a:pt x="3649" y="321476"/>
                  </a:lnTo>
                  <a:lnTo>
                    <a:pt x="14215" y="364040"/>
                  </a:lnTo>
                  <a:lnTo>
                    <a:pt x="31125" y="403729"/>
                  </a:lnTo>
                  <a:lnTo>
                    <a:pt x="53803" y="439972"/>
                  </a:lnTo>
                  <a:lnTo>
                    <a:pt x="81676" y="472201"/>
                  </a:lnTo>
                  <a:lnTo>
                    <a:pt x="114171" y="499847"/>
                  </a:lnTo>
                  <a:lnTo>
                    <a:pt x="150714" y="522340"/>
                  </a:lnTo>
                  <a:lnTo>
                    <a:pt x="190731" y="539111"/>
                  </a:lnTo>
                  <a:lnTo>
                    <a:pt x="233648" y="549592"/>
                  </a:lnTo>
                  <a:lnTo>
                    <a:pt x="278892" y="553212"/>
                  </a:lnTo>
                  <a:lnTo>
                    <a:pt x="324135" y="549592"/>
                  </a:lnTo>
                  <a:lnTo>
                    <a:pt x="367052" y="539111"/>
                  </a:lnTo>
                  <a:lnTo>
                    <a:pt x="407069" y="522340"/>
                  </a:lnTo>
                  <a:lnTo>
                    <a:pt x="443612" y="499847"/>
                  </a:lnTo>
                  <a:lnTo>
                    <a:pt x="476107" y="472201"/>
                  </a:lnTo>
                  <a:lnTo>
                    <a:pt x="503980" y="439972"/>
                  </a:lnTo>
                  <a:lnTo>
                    <a:pt x="526658" y="403729"/>
                  </a:lnTo>
                  <a:lnTo>
                    <a:pt x="543568" y="364040"/>
                  </a:lnTo>
                  <a:lnTo>
                    <a:pt x="554134" y="321476"/>
                  </a:lnTo>
                  <a:lnTo>
                    <a:pt x="557783" y="276605"/>
                  </a:lnTo>
                  <a:lnTo>
                    <a:pt x="554134" y="231735"/>
                  </a:lnTo>
                  <a:lnTo>
                    <a:pt x="543568" y="189171"/>
                  </a:lnTo>
                  <a:lnTo>
                    <a:pt x="526658" y="149482"/>
                  </a:lnTo>
                  <a:lnTo>
                    <a:pt x="503980" y="113239"/>
                  </a:lnTo>
                  <a:lnTo>
                    <a:pt x="476107" y="81010"/>
                  </a:lnTo>
                  <a:lnTo>
                    <a:pt x="443612" y="53364"/>
                  </a:lnTo>
                  <a:lnTo>
                    <a:pt x="407069" y="30871"/>
                  </a:lnTo>
                  <a:lnTo>
                    <a:pt x="367052" y="14100"/>
                  </a:lnTo>
                  <a:lnTo>
                    <a:pt x="324135" y="361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294876" y="2286000"/>
              <a:ext cx="558165" cy="553720"/>
            </a:xfrm>
            <a:custGeom>
              <a:avLst/>
              <a:gdLst/>
              <a:ahLst/>
              <a:cxnLst/>
              <a:rect l="l" t="t" r="r" b="b"/>
              <a:pathLst>
                <a:path w="558165" h="553719">
                  <a:moveTo>
                    <a:pt x="278892" y="0"/>
                  </a:moveTo>
                  <a:lnTo>
                    <a:pt x="324135" y="3619"/>
                  </a:lnTo>
                  <a:lnTo>
                    <a:pt x="367052" y="14100"/>
                  </a:lnTo>
                  <a:lnTo>
                    <a:pt x="407069" y="30871"/>
                  </a:lnTo>
                  <a:lnTo>
                    <a:pt x="443612" y="53364"/>
                  </a:lnTo>
                  <a:lnTo>
                    <a:pt x="476107" y="81010"/>
                  </a:lnTo>
                  <a:lnTo>
                    <a:pt x="503980" y="113239"/>
                  </a:lnTo>
                  <a:lnTo>
                    <a:pt x="526658" y="149482"/>
                  </a:lnTo>
                  <a:lnTo>
                    <a:pt x="543568" y="189171"/>
                  </a:lnTo>
                  <a:lnTo>
                    <a:pt x="554134" y="231735"/>
                  </a:lnTo>
                  <a:lnTo>
                    <a:pt x="557783" y="276605"/>
                  </a:lnTo>
                  <a:lnTo>
                    <a:pt x="554134" y="321476"/>
                  </a:lnTo>
                  <a:lnTo>
                    <a:pt x="543568" y="364040"/>
                  </a:lnTo>
                  <a:lnTo>
                    <a:pt x="526658" y="403729"/>
                  </a:lnTo>
                  <a:lnTo>
                    <a:pt x="503980" y="439972"/>
                  </a:lnTo>
                  <a:lnTo>
                    <a:pt x="476107" y="472201"/>
                  </a:lnTo>
                  <a:lnTo>
                    <a:pt x="443612" y="499847"/>
                  </a:lnTo>
                  <a:lnTo>
                    <a:pt x="407069" y="522340"/>
                  </a:lnTo>
                  <a:lnTo>
                    <a:pt x="367052" y="539111"/>
                  </a:lnTo>
                  <a:lnTo>
                    <a:pt x="324135" y="549592"/>
                  </a:lnTo>
                  <a:lnTo>
                    <a:pt x="278892" y="553212"/>
                  </a:lnTo>
                  <a:lnTo>
                    <a:pt x="233648" y="549592"/>
                  </a:lnTo>
                  <a:lnTo>
                    <a:pt x="190731" y="539111"/>
                  </a:lnTo>
                  <a:lnTo>
                    <a:pt x="150714" y="522340"/>
                  </a:lnTo>
                  <a:lnTo>
                    <a:pt x="114171" y="499847"/>
                  </a:lnTo>
                  <a:lnTo>
                    <a:pt x="81676" y="472201"/>
                  </a:lnTo>
                  <a:lnTo>
                    <a:pt x="53803" y="439972"/>
                  </a:lnTo>
                  <a:lnTo>
                    <a:pt x="31125" y="403729"/>
                  </a:lnTo>
                  <a:lnTo>
                    <a:pt x="14215" y="364040"/>
                  </a:lnTo>
                  <a:lnTo>
                    <a:pt x="3649" y="321476"/>
                  </a:lnTo>
                  <a:lnTo>
                    <a:pt x="0" y="276605"/>
                  </a:lnTo>
                  <a:lnTo>
                    <a:pt x="5468" y="222103"/>
                  </a:lnTo>
                  <a:lnTo>
                    <a:pt x="21462" y="170243"/>
                  </a:lnTo>
                  <a:lnTo>
                    <a:pt x="47363" y="122479"/>
                  </a:lnTo>
                  <a:lnTo>
                    <a:pt x="82550" y="8026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" name="object 76" descr=""/>
          <p:cNvGrpSpPr/>
          <p:nvPr/>
        </p:nvGrpSpPr>
        <p:grpSpPr>
          <a:xfrm>
            <a:off x="9290113" y="3072193"/>
            <a:ext cx="567690" cy="567690"/>
            <a:chOff x="9290113" y="3072193"/>
            <a:chExt cx="567690" cy="567690"/>
          </a:xfrm>
        </p:grpSpPr>
        <p:sp>
          <p:nvSpPr>
            <p:cNvPr id="77" name="object 77" descr=""/>
            <p:cNvSpPr/>
            <p:nvPr/>
          </p:nvSpPr>
          <p:spPr>
            <a:xfrm>
              <a:off x="9294876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294876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78892" y="278892"/>
                  </a:lnTo>
                  <a:lnTo>
                    <a:pt x="81660" y="81661"/>
                  </a:lnTo>
                  <a:lnTo>
                    <a:pt x="46827" y="124158"/>
                  </a:lnTo>
                  <a:lnTo>
                    <a:pt x="21209" y="172180"/>
                  </a:lnTo>
                  <a:lnTo>
                    <a:pt x="5401" y="224250"/>
                  </a:lnTo>
                  <a:lnTo>
                    <a:pt x="0" y="278892"/>
                  </a:lnTo>
                  <a:lnTo>
                    <a:pt x="3649" y="324135"/>
                  </a:lnTo>
                  <a:lnTo>
                    <a:pt x="14215" y="367052"/>
                  </a:lnTo>
                  <a:lnTo>
                    <a:pt x="31125" y="407069"/>
                  </a:lnTo>
                  <a:lnTo>
                    <a:pt x="53803" y="443612"/>
                  </a:lnTo>
                  <a:lnTo>
                    <a:pt x="81676" y="476107"/>
                  </a:lnTo>
                  <a:lnTo>
                    <a:pt x="114171" y="503980"/>
                  </a:lnTo>
                  <a:lnTo>
                    <a:pt x="150714" y="526658"/>
                  </a:lnTo>
                  <a:lnTo>
                    <a:pt x="190731" y="543568"/>
                  </a:lnTo>
                  <a:lnTo>
                    <a:pt x="233648" y="554134"/>
                  </a:lnTo>
                  <a:lnTo>
                    <a:pt x="278892" y="557784"/>
                  </a:lnTo>
                  <a:lnTo>
                    <a:pt x="324135" y="554134"/>
                  </a:lnTo>
                  <a:lnTo>
                    <a:pt x="367052" y="543568"/>
                  </a:lnTo>
                  <a:lnTo>
                    <a:pt x="407069" y="526658"/>
                  </a:lnTo>
                  <a:lnTo>
                    <a:pt x="443612" y="503980"/>
                  </a:lnTo>
                  <a:lnTo>
                    <a:pt x="476107" y="476107"/>
                  </a:lnTo>
                  <a:lnTo>
                    <a:pt x="503980" y="443612"/>
                  </a:lnTo>
                  <a:lnTo>
                    <a:pt x="526658" y="407069"/>
                  </a:lnTo>
                  <a:lnTo>
                    <a:pt x="543568" y="367052"/>
                  </a:lnTo>
                  <a:lnTo>
                    <a:pt x="554134" y="324135"/>
                  </a:lnTo>
                  <a:lnTo>
                    <a:pt x="557783" y="278892"/>
                  </a:lnTo>
                  <a:lnTo>
                    <a:pt x="554134" y="233648"/>
                  </a:lnTo>
                  <a:lnTo>
                    <a:pt x="543568" y="190731"/>
                  </a:lnTo>
                  <a:lnTo>
                    <a:pt x="526658" y="150714"/>
                  </a:lnTo>
                  <a:lnTo>
                    <a:pt x="503980" y="114171"/>
                  </a:lnTo>
                  <a:lnTo>
                    <a:pt x="476107" y="81676"/>
                  </a:lnTo>
                  <a:lnTo>
                    <a:pt x="443612" y="53803"/>
                  </a:lnTo>
                  <a:lnTo>
                    <a:pt x="407069" y="31125"/>
                  </a:lnTo>
                  <a:lnTo>
                    <a:pt x="367052" y="14215"/>
                  </a:lnTo>
                  <a:lnTo>
                    <a:pt x="324135" y="364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294876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lnTo>
                    <a:pt x="5401" y="224250"/>
                  </a:lnTo>
                  <a:lnTo>
                    <a:pt x="21209" y="172180"/>
                  </a:lnTo>
                  <a:lnTo>
                    <a:pt x="46827" y="124158"/>
                  </a:lnTo>
                  <a:lnTo>
                    <a:pt x="81660" y="8166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 descr=""/>
          <p:cNvGrpSpPr/>
          <p:nvPr/>
        </p:nvGrpSpPr>
        <p:grpSpPr>
          <a:xfrm>
            <a:off x="9290113" y="3890581"/>
            <a:ext cx="567690" cy="567690"/>
            <a:chOff x="9290113" y="3890581"/>
            <a:chExt cx="567690" cy="567690"/>
          </a:xfrm>
        </p:grpSpPr>
        <p:sp>
          <p:nvSpPr>
            <p:cNvPr id="81" name="object 81" descr=""/>
            <p:cNvSpPr/>
            <p:nvPr/>
          </p:nvSpPr>
          <p:spPr>
            <a:xfrm>
              <a:off x="9294876" y="38953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294876" y="38953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278892" y="278891"/>
                  </a:lnTo>
                  <a:lnTo>
                    <a:pt x="81660" y="81660"/>
                  </a:lnTo>
                  <a:lnTo>
                    <a:pt x="46827" y="124158"/>
                  </a:lnTo>
                  <a:lnTo>
                    <a:pt x="21209" y="172180"/>
                  </a:lnTo>
                  <a:lnTo>
                    <a:pt x="5401" y="224250"/>
                  </a:lnTo>
                  <a:lnTo>
                    <a:pt x="0" y="278891"/>
                  </a:lnTo>
                  <a:lnTo>
                    <a:pt x="3649" y="324135"/>
                  </a:lnTo>
                  <a:lnTo>
                    <a:pt x="14215" y="367052"/>
                  </a:lnTo>
                  <a:lnTo>
                    <a:pt x="31125" y="407069"/>
                  </a:lnTo>
                  <a:lnTo>
                    <a:pt x="53803" y="443612"/>
                  </a:lnTo>
                  <a:lnTo>
                    <a:pt x="81676" y="476107"/>
                  </a:lnTo>
                  <a:lnTo>
                    <a:pt x="114171" y="503980"/>
                  </a:lnTo>
                  <a:lnTo>
                    <a:pt x="150714" y="526658"/>
                  </a:lnTo>
                  <a:lnTo>
                    <a:pt x="190731" y="543568"/>
                  </a:lnTo>
                  <a:lnTo>
                    <a:pt x="233648" y="554134"/>
                  </a:lnTo>
                  <a:lnTo>
                    <a:pt x="278892" y="557783"/>
                  </a:lnTo>
                  <a:lnTo>
                    <a:pt x="324135" y="554134"/>
                  </a:lnTo>
                  <a:lnTo>
                    <a:pt x="367052" y="543568"/>
                  </a:lnTo>
                  <a:lnTo>
                    <a:pt x="407069" y="526658"/>
                  </a:lnTo>
                  <a:lnTo>
                    <a:pt x="443612" y="503980"/>
                  </a:lnTo>
                  <a:lnTo>
                    <a:pt x="476107" y="476107"/>
                  </a:lnTo>
                  <a:lnTo>
                    <a:pt x="503980" y="443612"/>
                  </a:lnTo>
                  <a:lnTo>
                    <a:pt x="526658" y="407069"/>
                  </a:lnTo>
                  <a:lnTo>
                    <a:pt x="543568" y="367052"/>
                  </a:lnTo>
                  <a:lnTo>
                    <a:pt x="554134" y="324135"/>
                  </a:lnTo>
                  <a:lnTo>
                    <a:pt x="557783" y="278891"/>
                  </a:lnTo>
                  <a:lnTo>
                    <a:pt x="554134" y="233648"/>
                  </a:lnTo>
                  <a:lnTo>
                    <a:pt x="543568" y="190731"/>
                  </a:lnTo>
                  <a:lnTo>
                    <a:pt x="526658" y="150714"/>
                  </a:lnTo>
                  <a:lnTo>
                    <a:pt x="503980" y="114171"/>
                  </a:lnTo>
                  <a:lnTo>
                    <a:pt x="476107" y="81676"/>
                  </a:lnTo>
                  <a:lnTo>
                    <a:pt x="443612" y="53803"/>
                  </a:lnTo>
                  <a:lnTo>
                    <a:pt x="407069" y="31125"/>
                  </a:lnTo>
                  <a:lnTo>
                    <a:pt x="367052" y="14215"/>
                  </a:lnTo>
                  <a:lnTo>
                    <a:pt x="324135" y="3649"/>
                  </a:lnTo>
                  <a:lnTo>
                    <a:pt x="27889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294876" y="38953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278892" y="0"/>
                  </a:move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lnTo>
                    <a:pt x="5401" y="224250"/>
                  </a:lnTo>
                  <a:lnTo>
                    <a:pt x="21209" y="172180"/>
                  </a:lnTo>
                  <a:lnTo>
                    <a:pt x="46827" y="124158"/>
                  </a:lnTo>
                  <a:lnTo>
                    <a:pt x="81660" y="816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9290113" y="4759261"/>
            <a:ext cx="567690" cy="567690"/>
            <a:chOff x="9290113" y="4759261"/>
            <a:chExt cx="567690" cy="567690"/>
          </a:xfrm>
        </p:grpSpPr>
        <p:sp>
          <p:nvSpPr>
            <p:cNvPr id="85" name="object 85" descr=""/>
            <p:cNvSpPr/>
            <p:nvPr/>
          </p:nvSpPr>
          <p:spPr>
            <a:xfrm>
              <a:off x="9294876" y="4764023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3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573768" y="476402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892"/>
                  </a:lnTo>
                  <a:lnTo>
                    <a:pt x="278891" y="278892"/>
                  </a:lnTo>
                  <a:lnTo>
                    <a:pt x="275242" y="233648"/>
                  </a:lnTo>
                  <a:lnTo>
                    <a:pt x="264676" y="190731"/>
                  </a:lnTo>
                  <a:lnTo>
                    <a:pt x="247766" y="150714"/>
                  </a:lnTo>
                  <a:lnTo>
                    <a:pt x="225088" y="114171"/>
                  </a:lnTo>
                  <a:lnTo>
                    <a:pt x="197215" y="81676"/>
                  </a:lnTo>
                  <a:lnTo>
                    <a:pt x="164720" y="53803"/>
                  </a:lnTo>
                  <a:lnTo>
                    <a:pt x="128177" y="31125"/>
                  </a:lnTo>
                  <a:lnTo>
                    <a:pt x="88160" y="14215"/>
                  </a:lnTo>
                  <a:lnTo>
                    <a:pt x="45243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573768" y="476402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45243" y="3649"/>
                  </a:lnTo>
                  <a:lnTo>
                    <a:pt x="88160" y="14215"/>
                  </a:lnTo>
                  <a:lnTo>
                    <a:pt x="128177" y="31125"/>
                  </a:lnTo>
                  <a:lnTo>
                    <a:pt x="164720" y="53803"/>
                  </a:lnTo>
                  <a:lnTo>
                    <a:pt x="197215" y="81676"/>
                  </a:lnTo>
                  <a:lnTo>
                    <a:pt x="225088" y="114171"/>
                  </a:lnTo>
                  <a:lnTo>
                    <a:pt x="247766" y="150714"/>
                  </a:lnTo>
                  <a:lnTo>
                    <a:pt x="264676" y="190731"/>
                  </a:lnTo>
                  <a:lnTo>
                    <a:pt x="275242" y="233648"/>
                  </a:lnTo>
                  <a:lnTo>
                    <a:pt x="278891" y="2788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10721149" y="2281237"/>
            <a:ext cx="567690" cy="563245"/>
            <a:chOff x="10721149" y="2281237"/>
            <a:chExt cx="567690" cy="563245"/>
          </a:xfrm>
        </p:grpSpPr>
        <p:sp>
          <p:nvSpPr>
            <p:cNvPr id="89" name="object 89" descr=""/>
            <p:cNvSpPr/>
            <p:nvPr/>
          </p:nvSpPr>
          <p:spPr>
            <a:xfrm>
              <a:off x="10725911" y="2286000"/>
              <a:ext cx="558165" cy="553720"/>
            </a:xfrm>
            <a:custGeom>
              <a:avLst/>
              <a:gdLst/>
              <a:ahLst/>
              <a:cxnLst/>
              <a:rect l="l" t="t" r="r" b="b"/>
              <a:pathLst>
                <a:path w="558165" h="553719">
                  <a:moveTo>
                    <a:pt x="0" y="276605"/>
                  </a:moveTo>
                  <a:lnTo>
                    <a:pt x="3649" y="231735"/>
                  </a:lnTo>
                  <a:lnTo>
                    <a:pt x="14215" y="189171"/>
                  </a:lnTo>
                  <a:lnTo>
                    <a:pt x="31125" y="149482"/>
                  </a:lnTo>
                  <a:lnTo>
                    <a:pt x="53803" y="113239"/>
                  </a:lnTo>
                  <a:lnTo>
                    <a:pt x="81676" y="81010"/>
                  </a:lnTo>
                  <a:lnTo>
                    <a:pt x="114171" y="53364"/>
                  </a:lnTo>
                  <a:lnTo>
                    <a:pt x="150714" y="30871"/>
                  </a:lnTo>
                  <a:lnTo>
                    <a:pt x="190731" y="14100"/>
                  </a:lnTo>
                  <a:lnTo>
                    <a:pt x="233648" y="3619"/>
                  </a:lnTo>
                  <a:lnTo>
                    <a:pt x="278892" y="0"/>
                  </a:lnTo>
                  <a:lnTo>
                    <a:pt x="324135" y="3619"/>
                  </a:lnTo>
                  <a:lnTo>
                    <a:pt x="367052" y="14100"/>
                  </a:lnTo>
                  <a:lnTo>
                    <a:pt x="407069" y="30871"/>
                  </a:lnTo>
                  <a:lnTo>
                    <a:pt x="443612" y="53364"/>
                  </a:lnTo>
                  <a:lnTo>
                    <a:pt x="476107" y="81010"/>
                  </a:lnTo>
                  <a:lnTo>
                    <a:pt x="503980" y="113239"/>
                  </a:lnTo>
                  <a:lnTo>
                    <a:pt x="526658" y="149482"/>
                  </a:lnTo>
                  <a:lnTo>
                    <a:pt x="543568" y="189171"/>
                  </a:lnTo>
                  <a:lnTo>
                    <a:pt x="554134" y="231735"/>
                  </a:lnTo>
                  <a:lnTo>
                    <a:pt x="557784" y="276605"/>
                  </a:lnTo>
                  <a:lnTo>
                    <a:pt x="554134" y="321476"/>
                  </a:lnTo>
                  <a:lnTo>
                    <a:pt x="543568" y="364040"/>
                  </a:lnTo>
                  <a:lnTo>
                    <a:pt x="526658" y="403729"/>
                  </a:lnTo>
                  <a:lnTo>
                    <a:pt x="503980" y="439972"/>
                  </a:lnTo>
                  <a:lnTo>
                    <a:pt x="476107" y="472201"/>
                  </a:lnTo>
                  <a:lnTo>
                    <a:pt x="443612" y="499847"/>
                  </a:lnTo>
                  <a:lnTo>
                    <a:pt x="407069" y="522340"/>
                  </a:lnTo>
                  <a:lnTo>
                    <a:pt x="367052" y="539111"/>
                  </a:lnTo>
                  <a:lnTo>
                    <a:pt x="324135" y="549592"/>
                  </a:lnTo>
                  <a:lnTo>
                    <a:pt x="278892" y="553212"/>
                  </a:lnTo>
                  <a:lnTo>
                    <a:pt x="233648" y="549592"/>
                  </a:lnTo>
                  <a:lnTo>
                    <a:pt x="190731" y="539111"/>
                  </a:lnTo>
                  <a:lnTo>
                    <a:pt x="150714" y="522340"/>
                  </a:lnTo>
                  <a:lnTo>
                    <a:pt x="114171" y="499847"/>
                  </a:lnTo>
                  <a:lnTo>
                    <a:pt x="81676" y="472201"/>
                  </a:lnTo>
                  <a:lnTo>
                    <a:pt x="53803" y="439972"/>
                  </a:lnTo>
                  <a:lnTo>
                    <a:pt x="31125" y="403729"/>
                  </a:lnTo>
                  <a:lnTo>
                    <a:pt x="14215" y="364040"/>
                  </a:lnTo>
                  <a:lnTo>
                    <a:pt x="3649" y="321476"/>
                  </a:lnTo>
                  <a:lnTo>
                    <a:pt x="0" y="276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1004803" y="2286000"/>
              <a:ext cx="279400" cy="473075"/>
            </a:xfrm>
            <a:custGeom>
              <a:avLst/>
              <a:gdLst/>
              <a:ahLst/>
              <a:cxnLst/>
              <a:rect l="l" t="t" r="r" b="b"/>
              <a:pathLst>
                <a:path w="279400" h="473075">
                  <a:moveTo>
                    <a:pt x="0" y="0"/>
                  </a:moveTo>
                  <a:lnTo>
                    <a:pt x="0" y="276605"/>
                  </a:lnTo>
                  <a:lnTo>
                    <a:pt x="196342" y="472948"/>
                  </a:lnTo>
                  <a:lnTo>
                    <a:pt x="231528" y="430732"/>
                  </a:lnTo>
                  <a:lnTo>
                    <a:pt x="257429" y="382968"/>
                  </a:lnTo>
                  <a:lnTo>
                    <a:pt x="273423" y="331108"/>
                  </a:lnTo>
                  <a:lnTo>
                    <a:pt x="278892" y="276605"/>
                  </a:lnTo>
                  <a:lnTo>
                    <a:pt x="275242" y="231735"/>
                  </a:lnTo>
                  <a:lnTo>
                    <a:pt x="264676" y="189171"/>
                  </a:lnTo>
                  <a:lnTo>
                    <a:pt x="247766" y="149482"/>
                  </a:lnTo>
                  <a:lnTo>
                    <a:pt x="225088" y="113239"/>
                  </a:lnTo>
                  <a:lnTo>
                    <a:pt x="197215" y="81010"/>
                  </a:lnTo>
                  <a:lnTo>
                    <a:pt x="164720" y="53364"/>
                  </a:lnTo>
                  <a:lnTo>
                    <a:pt x="128177" y="30871"/>
                  </a:lnTo>
                  <a:lnTo>
                    <a:pt x="88160" y="14100"/>
                  </a:lnTo>
                  <a:lnTo>
                    <a:pt x="45243" y="3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1004803" y="2286000"/>
              <a:ext cx="279400" cy="473075"/>
            </a:xfrm>
            <a:custGeom>
              <a:avLst/>
              <a:gdLst/>
              <a:ahLst/>
              <a:cxnLst/>
              <a:rect l="l" t="t" r="r" b="b"/>
              <a:pathLst>
                <a:path w="279400" h="473075">
                  <a:moveTo>
                    <a:pt x="0" y="0"/>
                  </a:moveTo>
                  <a:lnTo>
                    <a:pt x="45243" y="3619"/>
                  </a:lnTo>
                  <a:lnTo>
                    <a:pt x="88160" y="14100"/>
                  </a:lnTo>
                  <a:lnTo>
                    <a:pt x="128177" y="30871"/>
                  </a:lnTo>
                  <a:lnTo>
                    <a:pt x="164720" y="53364"/>
                  </a:lnTo>
                  <a:lnTo>
                    <a:pt x="197215" y="81010"/>
                  </a:lnTo>
                  <a:lnTo>
                    <a:pt x="225088" y="113239"/>
                  </a:lnTo>
                  <a:lnTo>
                    <a:pt x="247766" y="149482"/>
                  </a:lnTo>
                  <a:lnTo>
                    <a:pt x="264676" y="189171"/>
                  </a:lnTo>
                  <a:lnTo>
                    <a:pt x="275242" y="231735"/>
                  </a:lnTo>
                  <a:lnTo>
                    <a:pt x="278892" y="276605"/>
                  </a:lnTo>
                  <a:lnTo>
                    <a:pt x="273423" y="331108"/>
                  </a:lnTo>
                  <a:lnTo>
                    <a:pt x="257429" y="382968"/>
                  </a:lnTo>
                  <a:lnTo>
                    <a:pt x="231528" y="430732"/>
                  </a:lnTo>
                  <a:lnTo>
                    <a:pt x="196342" y="47294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10721149" y="3072193"/>
            <a:ext cx="567690" cy="567690"/>
            <a:chOff x="10721149" y="3072193"/>
            <a:chExt cx="567690" cy="567690"/>
          </a:xfrm>
        </p:grpSpPr>
        <p:sp>
          <p:nvSpPr>
            <p:cNvPr id="93" name="object 93" descr=""/>
            <p:cNvSpPr/>
            <p:nvPr/>
          </p:nvSpPr>
          <p:spPr>
            <a:xfrm>
              <a:off x="10725911" y="307695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4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1004803" y="3076955"/>
              <a:ext cx="279400" cy="476250"/>
            </a:xfrm>
            <a:custGeom>
              <a:avLst/>
              <a:gdLst/>
              <a:ahLst/>
              <a:cxnLst/>
              <a:rect l="l" t="t" r="r" b="b"/>
              <a:pathLst>
                <a:path w="279400" h="476250">
                  <a:moveTo>
                    <a:pt x="0" y="0"/>
                  </a:moveTo>
                  <a:lnTo>
                    <a:pt x="0" y="278892"/>
                  </a:lnTo>
                  <a:lnTo>
                    <a:pt x="197230" y="476123"/>
                  </a:lnTo>
                  <a:lnTo>
                    <a:pt x="232064" y="433625"/>
                  </a:lnTo>
                  <a:lnTo>
                    <a:pt x="257682" y="385603"/>
                  </a:lnTo>
                  <a:lnTo>
                    <a:pt x="273490" y="333533"/>
                  </a:lnTo>
                  <a:lnTo>
                    <a:pt x="278892" y="278892"/>
                  </a:lnTo>
                  <a:lnTo>
                    <a:pt x="275242" y="233648"/>
                  </a:lnTo>
                  <a:lnTo>
                    <a:pt x="264676" y="190731"/>
                  </a:lnTo>
                  <a:lnTo>
                    <a:pt x="247766" y="150714"/>
                  </a:lnTo>
                  <a:lnTo>
                    <a:pt x="225088" y="114171"/>
                  </a:lnTo>
                  <a:lnTo>
                    <a:pt x="197215" y="81676"/>
                  </a:lnTo>
                  <a:lnTo>
                    <a:pt x="164720" y="53803"/>
                  </a:lnTo>
                  <a:lnTo>
                    <a:pt x="128177" y="31125"/>
                  </a:lnTo>
                  <a:lnTo>
                    <a:pt x="88160" y="14215"/>
                  </a:lnTo>
                  <a:lnTo>
                    <a:pt x="45243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1004803" y="3076955"/>
              <a:ext cx="279400" cy="476250"/>
            </a:xfrm>
            <a:custGeom>
              <a:avLst/>
              <a:gdLst/>
              <a:ahLst/>
              <a:cxnLst/>
              <a:rect l="l" t="t" r="r" b="b"/>
              <a:pathLst>
                <a:path w="279400" h="476250">
                  <a:moveTo>
                    <a:pt x="0" y="0"/>
                  </a:moveTo>
                  <a:lnTo>
                    <a:pt x="45243" y="3649"/>
                  </a:lnTo>
                  <a:lnTo>
                    <a:pt x="88160" y="14215"/>
                  </a:lnTo>
                  <a:lnTo>
                    <a:pt x="128177" y="31125"/>
                  </a:lnTo>
                  <a:lnTo>
                    <a:pt x="164720" y="53803"/>
                  </a:lnTo>
                  <a:lnTo>
                    <a:pt x="197215" y="81676"/>
                  </a:lnTo>
                  <a:lnTo>
                    <a:pt x="225088" y="114171"/>
                  </a:lnTo>
                  <a:lnTo>
                    <a:pt x="247766" y="150714"/>
                  </a:lnTo>
                  <a:lnTo>
                    <a:pt x="264676" y="190731"/>
                  </a:lnTo>
                  <a:lnTo>
                    <a:pt x="275242" y="233648"/>
                  </a:lnTo>
                  <a:lnTo>
                    <a:pt x="278892" y="278892"/>
                  </a:lnTo>
                  <a:lnTo>
                    <a:pt x="273490" y="333533"/>
                  </a:lnTo>
                  <a:lnTo>
                    <a:pt x="257682" y="385603"/>
                  </a:lnTo>
                  <a:lnTo>
                    <a:pt x="232064" y="433625"/>
                  </a:lnTo>
                  <a:lnTo>
                    <a:pt x="197230" y="47612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10721149" y="3890581"/>
            <a:ext cx="567690" cy="567690"/>
            <a:chOff x="10721149" y="3890581"/>
            <a:chExt cx="567690" cy="567690"/>
          </a:xfrm>
        </p:grpSpPr>
        <p:sp>
          <p:nvSpPr>
            <p:cNvPr id="97" name="object 97" descr=""/>
            <p:cNvSpPr/>
            <p:nvPr/>
          </p:nvSpPr>
          <p:spPr>
            <a:xfrm>
              <a:off x="10725911" y="3895344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1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4" y="278891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3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1004803" y="3895344"/>
              <a:ext cx="279400" cy="558165"/>
            </a:xfrm>
            <a:custGeom>
              <a:avLst/>
              <a:gdLst/>
              <a:ahLst/>
              <a:cxnLst/>
              <a:rect l="l" t="t" r="r" b="b"/>
              <a:pathLst>
                <a:path w="279400" h="558164">
                  <a:moveTo>
                    <a:pt x="0" y="0"/>
                  </a:moveTo>
                  <a:lnTo>
                    <a:pt x="0" y="557783"/>
                  </a:lnTo>
                  <a:lnTo>
                    <a:pt x="45243" y="554134"/>
                  </a:lnTo>
                  <a:lnTo>
                    <a:pt x="88160" y="543568"/>
                  </a:lnTo>
                  <a:lnTo>
                    <a:pt x="128177" y="526658"/>
                  </a:lnTo>
                  <a:lnTo>
                    <a:pt x="164720" y="503980"/>
                  </a:lnTo>
                  <a:lnTo>
                    <a:pt x="197215" y="476107"/>
                  </a:lnTo>
                  <a:lnTo>
                    <a:pt x="225088" y="443612"/>
                  </a:lnTo>
                  <a:lnTo>
                    <a:pt x="247766" y="407069"/>
                  </a:lnTo>
                  <a:lnTo>
                    <a:pt x="264676" y="367052"/>
                  </a:lnTo>
                  <a:lnTo>
                    <a:pt x="275242" y="324135"/>
                  </a:lnTo>
                  <a:lnTo>
                    <a:pt x="278892" y="278891"/>
                  </a:lnTo>
                  <a:lnTo>
                    <a:pt x="275242" y="233648"/>
                  </a:lnTo>
                  <a:lnTo>
                    <a:pt x="264676" y="190731"/>
                  </a:lnTo>
                  <a:lnTo>
                    <a:pt x="247766" y="150714"/>
                  </a:lnTo>
                  <a:lnTo>
                    <a:pt x="225088" y="114171"/>
                  </a:lnTo>
                  <a:lnTo>
                    <a:pt x="197215" y="81676"/>
                  </a:lnTo>
                  <a:lnTo>
                    <a:pt x="164720" y="53803"/>
                  </a:lnTo>
                  <a:lnTo>
                    <a:pt x="128177" y="31125"/>
                  </a:lnTo>
                  <a:lnTo>
                    <a:pt x="88160" y="14215"/>
                  </a:lnTo>
                  <a:lnTo>
                    <a:pt x="45243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1004803" y="3895344"/>
              <a:ext cx="279400" cy="558165"/>
            </a:xfrm>
            <a:custGeom>
              <a:avLst/>
              <a:gdLst/>
              <a:ahLst/>
              <a:cxnLst/>
              <a:rect l="l" t="t" r="r" b="b"/>
              <a:pathLst>
                <a:path w="279400" h="558164">
                  <a:moveTo>
                    <a:pt x="0" y="0"/>
                  </a:moveTo>
                  <a:lnTo>
                    <a:pt x="45243" y="3649"/>
                  </a:lnTo>
                  <a:lnTo>
                    <a:pt x="88160" y="14215"/>
                  </a:lnTo>
                  <a:lnTo>
                    <a:pt x="128177" y="31125"/>
                  </a:lnTo>
                  <a:lnTo>
                    <a:pt x="164720" y="53803"/>
                  </a:lnTo>
                  <a:lnTo>
                    <a:pt x="197215" y="81676"/>
                  </a:lnTo>
                  <a:lnTo>
                    <a:pt x="225088" y="114171"/>
                  </a:lnTo>
                  <a:lnTo>
                    <a:pt x="247766" y="150714"/>
                  </a:lnTo>
                  <a:lnTo>
                    <a:pt x="264676" y="190731"/>
                  </a:lnTo>
                  <a:lnTo>
                    <a:pt x="275242" y="233648"/>
                  </a:lnTo>
                  <a:lnTo>
                    <a:pt x="278892" y="278891"/>
                  </a:lnTo>
                  <a:lnTo>
                    <a:pt x="275242" y="324135"/>
                  </a:lnTo>
                  <a:lnTo>
                    <a:pt x="264676" y="367052"/>
                  </a:lnTo>
                  <a:lnTo>
                    <a:pt x="247766" y="407069"/>
                  </a:lnTo>
                  <a:lnTo>
                    <a:pt x="225088" y="443612"/>
                  </a:lnTo>
                  <a:lnTo>
                    <a:pt x="197215" y="476107"/>
                  </a:lnTo>
                  <a:lnTo>
                    <a:pt x="164720" y="503980"/>
                  </a:lnTo>
                  <a:lnTo>
                    <a:pt x="128177" y="526658"/>
                  </a:lnTo>
                  <a:lnTo>
                    <a:pt x="88160" y="543568"/>
                  </a:lnTo>
                  <a:lnTo>
                    <a:pt x="45243" y="554134"/>
                  </a:lnTo>
                  <a:lnTo>
                    <a:pt x="0" y="55778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 descr=""/>
          <p:cNvGrpSpPr/>
          <p:nvPr/>
        </p:nvGrpSpPr>
        <p:grpSpPr>
          <a:xfrm>
            <a:off x="10721149" y="4759261"/>
            <a:ext cx="567690" cy="567690"/>
            <a:chOff x="10721149" y="4759261"/>
            <a:chExt cx="567690" cy="567690"/>
          </a:xfrm>
        </p:grpSpPr>
        <p:sp>
          <p:nvSpPr>
            <p:cNvPr id="101" name="object 101" descr=""/>
            <p:cNvSpPr/>
            <p:nvPr/>
          </p:nvSpPr>
          <p:spPr>
            <a:xfrm>
              <a:off x="10725911" y="4764023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5" h="558164">
                  <a:moveTo>
                    <a:pt x="0" y="278892"/>
                  </a:moveTo>
                  <a:lnTo>
                    <a:pt x="3649" y="233648"/>
                  </a:lnTo>
                  <a:lnTo>
                    <a:pt x="14215" y="190731"/>
                  </a:lnTo>
                  <a:lnTo>
                    <a:pt x="31125" y="150714"/>
                  </a:lnTo>
                  <a:lnTo>
                    <a:pt x="53803" y="114171"/>
                  </a:lnTo>
                  <a:lnTo>
                    <a:pt x="81676" y="81676"/>
                  </a:lnTo>
                  <a:lnTo>
                    <a:pt x="114171" y="53803"/>
                  </a:lnTo>
                  <a:lnTo>
                    <a:pt x="150714" y="31125"/>
                  </a:lnTo>
                  <a:lnTo>
                    <a:pt x="190731" y="14215"/>
                  </a:lnTo>
                  <a:lnTo>
                    <a:pt x="233648" y="3649"/>
                  </a:lnTo>
                  <a:lnTo>
                    <a:pt x="278892" y="0"/>
                  </a:lnTo>
                  <a:lnTo>
                    <a:pt x="324135" y="3649"/>
                  </a:lnTo>
                  <a:lnTo>
                    <a:pt x="367052" y="14215"/>
                  </a:lnTo>
                  <a:lnTo>
                    <a:pt x="407069" y="31125"/>
                  </a:lnTo>
                  <a:lnTo>
                    <a:pt x="443612" y="53803"/>
                  </a:lnTo>
                  <a:lnTo>
                    <a:pt x="476107" y="81676"/>
                  </a:lnTo>
                  <a:lnTo>
                    <a:pt x="503980" y="114171"/>
                  </a:lnTo>
                  <a:lnTo>
                    <a:pt x="526658" y="150714"/>
                  </a:lnTo>
                  <a:lnTo>
                    <a:pt x="543568" y="190731"/>
                  </a:lnTo>
                  <a:lnTo>
                    <a:pt x="554134" y="233648"/>
                  </a:lnTo>
                  <a:lnTo>
                    <a:pt x="557784" y="278892"/>
                  </a:lnTo>
                  <a:lnTo>
                    <a:pt x="554134" y="324135"/>
                  </a:lnTo>
                  <a:lnTo>
                    <a:pt x="543568" y="367052"/>
                  </a:lnTo>
                  <a:lnTo>
                    <a:pt x="526658" y="407069"/>
                  </a:lnTo>
                  <a:lnTo>
                    <a:pt x="503980" y="443612"/>
                  </a:lnTo>
                  <a:lnTo>
                    <a:pt x="476107" y="476107"/>
                  </a:lnTo>
                  <a:lnTo>
                    <a:pt x="443612" y="503980"/>
                  </a:lnTo>
                  <a:lnTo>
                    <a:pt x="407069" y="526658"/>
                  </a:lnTo>
                  <a:lnTo>
                    <a:pt x="367052" y="543568"/>
                  </a:lnTo>
                  <a:lnTo>
                    <a:pt x="324135" y="554134"/>
                  </a:lnTo>
                  <a:lnTo>
                    <a:pt x="278892" y="557784"/>
                  </a:lnTo>
                  <a:lnTo>
                    <a:pt x="233648" y="554134"/>
                  </a:lnTo>
                  <a:lnTo>
                    <a:pt x="190731" y="543568"/>
                  </a:lnTo>
                  <a:lnTo>
                    <a:pt x="150714" y="526658"/>
                  </a:lnTo>
                  <a:lnTo>
                    <a:pt x="114171" y="503980"/>
                  </a:lnTo>
                  <a:lnTo>
                    <a:pt x="81676" y="476107"/>
                  </a:lnTo>
                  <a:lnTo>
                    <a:pt x="53803" y="443612"/>
                  </a:lnTo>
                  <a:lnTo>
                    <a:pt x="31125" y="407069"/>
                  </a:lnTo>
                  <a:lnTo>
                    <a:pt x="14215" y="367052"/>
                  </a:lnTo>
                  <a:lnTo>
                    <a:pt x="364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807572" y="4764023"/>
              <a:ext cx="476250" cy="558165"/>
            </a:xfrm>
            <a:custGeom>
              <a:avLst/>
              <a:gdLst/>
              <a:ahLst/>
              <a:cxnLst/>
              <a:rect l="l" t="t" r="r" b="b"/>
              <a:pathLst>
                <a:path w="476250" h="558164">
                  <a:moveTo>
                    <a:pt x="197230" y="0"/>
                  </a:moveTo>
                  <a:lnTo>
                    <a:pt x="197230" y="278892"/>
                  </a:lnTo>
                  <a:lnTo>
                    <a:pt x="0" y="476122"/>
                  </a:lnTo>
                  <a:lnTo>
                    <a:pt x="42497" y="510956"/>
                  </a:lnTo>
                  <a:lnTo>
                    <a:pt x="90519" y="536575"/>
                  </a:lnTo>
                  <a:lnTo>
                    <a:pt x="142589" y="552382"/>
                  </a:lnTo>
                  <a:lnTo>
                    <a:pt x="197230" y="557784"/>
                  </a:lnTo>
                  <a:lnTo>
                    <a:pt x="242474" y="554134"/>
                  </a:lnTo>
                  <a:lnTo>
                    <a:pt x="285391" y="543568"/>
                  </a:lnTo>
                  <a:lnTo>
                    <a:pt x="325408" y="526658"/>
                  </a:lnTo>
                  <a:lnTo>
                    <a:pt x="361951" y="503980"/>
                  </a:lnTo>
                  <a:lnTo>
                    <a:pt x="394446" y="476107"/>
                  </a:lnTo>
                  <a:lnTo>
                    <a:pt x="422319" y="443612"/>
                  </a:lnTo>
                  <a:lnTo>
                    <a:pt x="444997" y="407069"/>
                  </a:lnTo>
                  <a:lnTo>
                    <a:pt x="461907" y="367052"/>
                  </a:lnTo>
                  <a:lnTo>
                    <a:pt x="472473" y="324135"/>
                  </a:lnTo>
                  <a:lnTo>
                    <a:pt x="476123" y="278892"/>
                  </a:lnTo>
                  <a:lnTo>
                    <a:pt x="472473" y="233648"/>
                  </a:lnTo>
                  <a:lnTo>
                    <a:pt x="461907" y="190731"/>
                  </a:lnTo>
                  <a:lnTo>
                    <a:pt x="444997" y="150714"/>
                  </a:lnTo>
                  <a:lnTo>
                    <a:pt x="422319" y="114171"/>
                  </a:lnTo>
                  <a:lnTo>
                    <a:pt x="394446" y="81676"/>
                  </a:lnTo>
                  <a:lnTo>
                    <a:pt x="361951" y="53803"/>
                  </a:lnTo>
                  <a:lnTo>
                    <a:pt x="325408" y="31125"/>
                  </a:lnTo>
                  <a:lnTo>
                    <a:pt x="285391" y="14215"/>
                  </a:lnTo>
                  <a:lnTo>
                    <a:pt x="242474" y="3649"/>
                  </a:lnTo>
                  <a:lnTo>
                    <a:pt x="19723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807572" y="4764023"/>
              <a:ext cx="476250" cy="558165"/>
            </a:xfrm>
            <a:custGeom>
              <a:avLst/>
              <a:gdLst/>
              <a:ahLst/>
              <a:cxnLst/>
              <a:rect l="l" t="t" r="r" b="b"/>
              <a:pathLst>
                <a:path w="476250" h="558164">
                  <a:moveTo>
                    <a:pt x="197230" y="0"/>
                  </a:moveTo>
                  <a:lnTo>
                    <a:pt x="242474" y="3649"/>
                  </a:lnTo>
                  <a:lnTo>
                    <a:pt x="285391" y="14215"/>
                  </a:lnTo>
                  <a:lnTo>
                    <a:pt x="325408" y="31125"/>
                  </a:lnTo>
                  <a:lnTo>
                    <a:pt x="361951" y="53803"/>
                  </a:lnTo>
                  <a:lnTo>
                    <a:pt x="394446" y="81676"/>
                  </a:lnTo>
                  <a:lnTo>
                    <a:pt x="422319" y="114171"/>
                  </a:lnTo>
                  <a:lnTo>
                    <a:pt x="444997" y="150714"/>
                  </a:lnTo>
                  <a:lnTo>
                    <a:pt x="461907" y="190731"/>
                  </a:lnTo>
                  <a:lnTo>
                    <a:pt x="472473" y="233648"/>
                  </a:lnTo>
                  <a:lnTo>
                    <a:pt x="476123" y="278892"/>
                  </a:lnTo>
                  <a:lnTo>
                    <a:pt x="472473" y="324135"/>
                  </a:lnTo>
                  <a:lnTo>
                    <a:pt x="461907" y="367052"/>
                  </a:lnTo>
                  <a:lnTo>
                    <a:pt x="444997" y="407069"/>
                  </a:lnTo>
                  <a:lnTo>
                    <a:pt x="422319" y="443612"/>
                  </a:lnTo>
                  <a:lnTo>
                    <a:pt x="394446" y="476107"/>
                  </a:lnTo>
                  <a:lnTo>
                    <a:pt x="361951" y="503980"/>
                  </a:lnTo>
                  <a:lnTo>
                    <a:pt x="325408" y="526658"/>
                  </a:lnTo>
                  <a:lnTo>
                    <a:pt x="285391" y="543568"/>
                  </a:lnTo>
                  <a:lnTo>
                    <a:pt x="242474" y="554134"/>
                  </a:lnTo>
                  <a:lnTo>
                    <a:pt x="197230" y="557784"/>
                  </a:lnTo>
                  <a:lnTo>
                    <a:pt x="142589" y="552382"/>
                  </a:lnTo>
                  <a:lnTo>
                    <a:pt x="90519" y="536575"/>
                  </a:lnTo>
                  <a:lnTo>
                    <a:pt x="42497" y="510956"/>
                  </a:lnTo>
                  <a:lnTo>
                    <a:pt x="0" y="47612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 descr=""/>
          <p:cNvGrpSpPr/>
          <p:nvPr/>
        </p:nvGrpSpPr>
        <p:grpSpPr>
          <a:xfrm>
            <a:off x="6537769" y="2281237"/>
            <a:ext cx="563245" cy="563245"/>
            <a:chOff x="6537769" y="2281237"/>
            <a:chExt cx="563245" cy="563245"/>
          </a:xfrm>
        </p:grpSpPr>
        <p:sp>
          <p:nvSpPr>
            <p:cNvPr id="105" name="object 105" descr=""/>
            <p:cNvSpPr/>
            <p:nvPr/>
          </p:nvSpPr>
          <p:spPr>
            <a:xfrm>
              <a:off x="6542531" y="2286000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20" h="553719">
                  <a:moveTo>
                    <a:pt x="0" y="276605"/>
                  </a:moveTo>
                  <a:lnTo>
                    <a:pt x="4455" y="226881"/>
                  </a:lnTo>
                  <a:lnTo>
                    <a:pt x="17303" y="180082"/>
                  </a:lnTo>
                  <a:lnTo>
                    <a:pt x="37761" y="136990"/>
                  </a:lnTo>
                  <a:lnTo>
                    <a:pt x="65049" y="98385"/>
                  </a:lnTo>
                  <a:lnTo>
                    <a:pt x="98385" y="65049"/>
                  </a:lnTo>
                  <a:lnTo>
                    <a:pt x="136990" y="37761"/>
                  </a:lnTo>
                  <a:lnTo>
                    <a:pt x="180082" y="17303"/>
                  </a:lnTo>
                  <a:lnTo>
                    <a:pt x="226881" y="4455"/>
                  </a:lnTo>
                  <a:lnTo>
                    <a:pt x="276606" y="0"/>
                  </a:lnTo>
                  <a:lnTo>
                    <a:pt x="326330" y="4455"/>
                  </a:lnTo>
                  <a:lnTo>
                    <a:pt x="373129" y="17303"/>
                  </a:lnTo>
                  <a:lnTo>
                    <a:pt x="416221" y="37761"/>
                  </a:lnTo>
                  <a:lnTo>
                    <a:pt x="454826" y="65049"/>
                  </a:lnTo>
                  <a:lnTo>
                    <a:pt x="488162" y="98385"/>
                  </a:lnTo>
                  <a:lnTo>
                    <a:pt x="515450" y="136990"/>
                  </a:lnTo>
                  <a:lnTo>
                    <a:pt x="535908" y="180082"/>
                  </a:lnTo>
                  <a:lnTo>
                    <a:pt x="548756" y="226881"/>
                  </a:lnTo>
                  <a:lnTo>
                    <a:pt x="553212" y="276605"/>
                  </a:lnTo>
                  <a:lnTo>
                    <a:pt x="548756" y="326330"/>
                  </a:lnTo>
                  <a:lnTo>
                    <a:pt x="535908" y="373129"/>
                  </a:lnTo>
                  <a:lnTo>
                    <a:pt x="515450" y="416221"/>
                  </a:lnTo>
                  <a:lnTo>
                    <a:pt x="488162" y="454826"/>
                  </a:lnTo>
                  <a:lnTo>
                    <a:pt x="454826" y="488162"/>
                  </a:lnTo>
                  <a:lnTo>
                    <a:pt x="416221" y="515450"/>
                  </a:lnTo>
                  <a:lnTo>
                    <a:pt x="373129" y="535908"/>
                  </a:lnTo>
                  <a:lnTo>
                    <a:pt x="326330" y="548756"/>
                  </a:lnTo>
                  <a:lnTo>
                    <a:pt x="276606" y="553212"/>
                  </a:lnTo>
                  <a:lnTo>
                    <a:pt x="226881" y="548756"/>
                  </a:lnTo>
                  <a:lnTo>
                    <a:pt x="180082" y="535908"/>
                  </a:lnTo>
                  <a:lnTo>
                    <a:pt x="136990" y="515450"/>
                  </a:lnTo>
                  <a:lnTo>
                    <a:pt x="98385" y="488162"/>
                  </a:lnTo>
                  <a:lnTo>
                    <a:pt x="65049" y="454826"/>
                  </a:lnTo>
                  <a:lnTo>
                    <a:pt x="37761" y="416221"/>
                  </a:lnTo>
                  <a:lnTo>
                    <a:pt x="17303" y="373129"/>
                  </a:lnTo>
                  <a:lnTo>
                    <a:pt x="4455" y="326330"/>
                  </a:lnTo>
                  <a:lnTo>
                    <a:pt x="0" y="27660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6819137" y="2286000"/>
              <a:ext cx="276860" cy="553720"/>
            </a:xfrm>
            <a:custGeom>
              <a:avLst/>
              <a:gdLst/>
              <a:ahLst/>
              <a:cxnLst/>
              <a:rect l="l" t="t" r="r" b="b"/>
              <a:pathLst>
                <a:path w="276859" h="553719">
                  <a:moveTo>
                    <a:pt x="0" y="0"/>
                  </a:moveTo>
                  <a:lnTo>
                    <a:pt x="0" y="553212"/>
                  </a:lnTo>
                  <a:lnTo>
                    <a:pt x="49724" y="548756"/>
                  </a:lnTo>
                  <a:lnTo>
                    <a:pt x="96523" y="535908"/>
                  </a:lnTo>
                  <a:lnTo>
                    <a:pt x="139615" y="515450"/>
                  </a:lnTo>
                  <a:lnTo>
                    <a:pt x="178220" y="488162"/>
                  </a:lnTo>
                  <a:lnTo>
                    <a:pt x="211556" y="454826"/>
                  </a:lnTo>
                  <a:lnTo>
                    <a:pt x="238844" y="416221"/>
                  </a:lnTo>
                  <a:lnTo>
                    <a:pt x="259302" y="373129"/>
                  </a:lnTo>
                  <a:lnTo>
                    <a:pt x="272150" y="326330"/>
                  </a:lnTo>
                  <a:lnTo>
                    <a:pt x="276605" y="276605"/>
                  </a:lnTo>
                  <a:lnTo>
                    <a:pt x="272150" y="226881"/>
                  </a:lnTo>
                  <a:lnTo>
                    <a:pt x="259302" y="180082"/>
                  </a:lnTo>
                  <a:lnTo>
                    <a:pt x="238844" y="136990"/>
                  </a:lnTo>
                  <a:lnTo>
                    <a:pt x="211556" y="98385"/>
                  </a:lnTo>
                  <a:lnTo>
                    <a:pt x="178220" y="65049"/>
                  </a:lnTo>
                  <a:lnTo>
                    <a:pt x="139615" y="37761"/>
                  </a:lnTo>
                  <a:lnTo>
                    <a:pt x="96523" y="17303"/>
                  </a:lnTo>
                  <a:lnTo>
                    <a:pt x="49724" y="4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6819137" y="2286000"/>
              <a:ext cx="276860" cy="553720"/>
            </a:xfrm>
            <a:custGeom>
              <a:avLst/>
              <a:gdLst/>
              <a:ahLst/>
              <a:cxnLst/>
              <a:rect l="l" t="t" r="r" b="b"/>
              <a:pathLst>
                <a:path w="276859" h="553719">
                  <a:moveTo>
                    <a:pt x="0" y="0"/>
                  </a:moveTo>
                  <a:lnTo>
                    <a:pt x="49724" y="4455"/>
                  </a:lnTo>
                  <a:lnTo>
                    <a:pt x="96523" y="17303"/>
                  </a:lnTo>
                  <a:lnTo>
                    <a:pt x="139615" y="37761"/>
                  </a:lnTo>
                  <a:lnTo>
                    <a:pt x="178220" y="65049"/>
                  </a:lnTo>
                  <a:lnTo>
                    <a:pt x="211556" y="98385"/>
                  </a:lnTo>
                  <a:lnTo>
                    <a:pt x="238844" y="136990"/>
                  </a:lnTo>
                  <a:lnTo>
                    <a:pt x="259302" y="180082"/>
                  </a:lnTo>
                  <a:lnTo>
                    <a:pt x="272150" y="226881"/>
                  </a:lnTo>
                  <a:lnTo>
                    <a:pt x="276605" y="276605"/>
                  </a:lnTo>
                  <a:lnTo>
                    <a:pt x="272150" y="326330"/>
                  </a:lnTo>
                  <a:lnTo>
                    <a:pt x="259302" y="373129"/>
                  </a:lnTo>
                  <a:lnTo>
                    <a:pt x="238844" y="416221"/>
                  </a:lnTo>
                  <a:lnTo>
                    <a:pt x="211556" y="454826"/>
                  </a:lnTo>
                  <a:lnTo>
                    <a:pt x="178220" y="488162"/>
                  </a:lnTo>
                  <a:lnTo>
                    <a:pt x="139615" y="515450"/>
                  </a:lnTo>
                  <a:lnTo>
                    <a:pt x="96523" y="535908"/>
                  </a:lnTo>
                  <a:lnTo>
                    <a:pt x="49724" y="548756"/>
                  </a:lnTo>
                  <a:lnTo>
                    <a:pt x="0" y="55321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6537769" y="3072193"/>
            <a:ext cx="563245" cy="567690"/>
            <a:chOff x="6537769" y="3072193"/>
            <a:chExt cx="563245" cy="567690"/>
          </a:xfrm>
        </p:grpSpPr>
        <p:sp>
          <p:nvSpPr>
            <p:cNvPr id="109" name="object 109" descr=""/>
            <p:cNvSpPr/>
            <p:nvPr/>
          </p:nvSpPr>
          <p:spPr>
            <a:xfrm>
              <a:off x="6542531" y="3076955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20" h="558164">
                  <a:moveTo>
                    <a:pt x="0" y="278892"/>
                  </a:moveTo>
                  <a:lnTo>
                    <a:pt x="3619" y="233648"/>
                  </a:lnTo>
                  <a:lnTo>
                    <a:pt x="14100" y="190731"/>
                  </a:lnTo>
                  <a:lnTo>
                    <a:pt x="30871" y="150714"/>
                  </a:lnTo>
                  <a:lnTo>
                    <a:pt x="53364" y="114171"/>
                  </a:lnTo>
                  <a:lnTo>
                    <a:pt x="81010" y="81676"/>
                  </a:lnTo>
                  <a:lnTo>
                    <a:pt x="113239" y="53803"/>
                  </a:lnTo>
                  <a:lnTo>
                    <a:pt x="149482" y="31125"/>
                  </a:lnTo>
                  <a:lnTo>
                    <a:pt x="189171" y="14215"/>
                  </a:lnTo>
                  <a:lnTo>
                    <a:pt x="231735" y="3649"/>
                  </a:lnTo>
                  <a:lnTo>
                    <a:pt x="276606" y="0"/>
                  </a:lnTo>
                  <a:lnTo>
                    <a:pt x="321476" y="3649"/>
                  </a:lnTo>
                  <a:lnTo>
                    <a:pt x="364040" y="14215"/>
                  </a:lnTo>
                  <a:lnTo>
                    <a:pt x="403729" y="31125"/>
                  </a:lnTo>
                  <a:lnTo>
                    <a:pt x="439972" y="53803"/>
                  </a:lnTo>
                  <a:lnTo>
                    <a:pt x="472201" y="81676"/>
                  </a:lnTo>
                  <a:lnTo>
                    <a:pt x="499847" y="114171"/>
                  </a:lnTo>
                  <a:lnTo>
                    <a:pt x="522340" y="150714"/>
                  </a:lnTo>
                  <a:lnTo>
                    <a:pt x="539111" y="190731"/>
                  </a:lnTo>
                  <a:lnTo>
                    <a:pt x="549592" y="233648"/>
                  </a:lnTo>
                  <a:lnTo>
                    <a:pt x="553212" y="278892"/>
                  </a:lnTo>
                  <a:lnTo>
                    <a:pt x="549592" y="324135"/>
                  </a:lnTo>
                  <a:lnTo>
                    <a:pt x="539111" y="367052"/>
                  </a:lnTo>
                  <a:lnTo>
                    <a:pt x="522340" y="407069"/>
                  </a:lnTo>
                  <a:lnTo>
                    <a:pt x="499847" y="443612"/>
                  </a:lnTo>
                  <a:lnTo>
                    <a:pt x="472201" y="476107"/>
                  </a:lnTo>
                  <a:lnTo>
                    <a:pt x="439972" y="503980"/>
                  </a:lnTo>
                  <a:lnTo>
                    <a:pt x="403729" y="526658"/>
                  </a:lnTo>
                  <a:lnTo>
                    <a:pt x="364040" y="543568"/>
                  </a:lnTo>
                  <a:lnTo>
                    <a:pt x="321476" y="554134"/>
                  </a:lnTo>
                  <a:lnTo>
                    <a:pt x="276606" y="557784"/>
                  </a:lnTo>
                  <a:lnTo>
                    <a:pt x="231735" y="554134"/>
                  </a:lnTo>
                  <a:lnTo>
                    <a:pt x="189171" y="543568"/>
                  </a:lnTo>
                  <a:lnTo>
                    <a:pt x="149482" y="526658"/>
                  </a:lnTo>
                  <a:lnTo>
                    <a:pt x="113239" y="503980"/>
                  </a:lnTo>
                  <a:lnTo>
                    <a:pt x="81010" y="476107"/>
                  </a:lnTo>
                  <a:lnTo>
                    <a:pt x="53364" y="443612"/>
                  </a:lnTo>
                  <a:lnTo>
                    <a:pt x="30871" y="407069"/>
                  </a:lnTo>
                  <a:lnTo>
                    <a:pt x="14100" y="367052"/>
                  </a:lnTo>
                  <a:lnTo>
                    <a:pt x="361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819137" y="3076955"/>
              <a:ext cx="276860" cy="475615"/>
            </a:xfrm>
            <a:custGeom>
              <a:avLst/>
              <a:gdLst/>
              <a:ahLst/>
              <a:cxnLst/>
              <a:rect l="l" t="t" r="r" b="b"/>
              <a:pathLst>
                <a:path w="276859" h="475614">
                  <a:moveTo>
                    <a:pt x="0" y="0"/>
                  </a:moveTo>
                  <a:lnTo>
                    <a:pt x="0" y="278892"/>
                  </a:lnTo>
                  <a:lnTo>
                    <a:pt x="196341" y="475234"/>
                  </a:lnTo>
                  <a:lnTo>
                    <a:pt x="230582" y="432875"/>
                  </a:lnTo>
                  <a:lnTo>
                    <a:pt x="255762" y="385063"/>
                  </a:lnTo>
                  <a:lnTo>
                    <a:pt x="271297" y="333251"/>
                  </a:lnTo>
                  <a:lnTo>
                    <a:pt x="276605" y="278892"/>
                  </a:lnTo>
                  <a:lnTo>
                    <a:pt x="272986" y="233648"/>
                  </a:lnTo>
                  <a:lnTo>
                    <a:pt x="262505" y="190731"/>
                  </a:lnTo>
                  <a:lnTo>
                    <a:pt x="245734" y="150714"/>
                  </a:lnTo>
                  <a:lnTo>
                    <a:pt x="223241" y="114171"/>
                  </a:lnTo>
                  <a:lnTo>
                    <a:pt x="195595" y="81676"/>
                  </a:lnTo>
                  <a:lnTo>
                    <a:pt x="163366" y="53803"/>
                  </a:lnTo>
                  <a:lnTo>
                    <a:pt x="127123" y="31125"/>
                  </a:lnTo>
                  <a:lnTo>
                    <a:pt x="87434" y="14215"/>
                  </a:lnTo>
                  <a:lnTo>
                    <a:pt x="44870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819137" y="3076955"/>
              <a:ext cx="276860" cy="475615"/>
            </a:xfrm>
            <a:custGeom>
              <a:avLst/>
              <a:gdLst/>
              <a:ahLst/>
              <a:cxnLst/>
              <a:rect l="l" t="t" r="r" b="b"/>
              <a:pathLst>
                <a:path w="276859" h="475614">
                  <a:moveTo>
                    <a:pt x="0" y="0"/>
                  </a:moveTo>
                  <a:lnTo>
                    <a:pt x="44870" y="3649"/>
                  </a:lnTo>
                  <a:lnTo>
                    <a:pt x="87434" y="14215"/>
                  </a:lnTo>
                  <a:lnTo>
                    <a:pt x="127123" y="31125"/>
                  </a:lnTo>
                  <a:lnTo>
                    <a:pt x="163366" y="53803"/>
                  </a:lnTo>
                  <a:lnTo>
                    <a:pt x="195595" y="81676"/>
                  </a:lnTo>
                  <a:lnTo>
                    <a:pt x="223241" y="114171"/>
                  </a:lnTo>
                  <a:lnTo>
                    <a:pt x="245734" y="150714"/>
                  </a:lnTo>
                  <a:lnTo>
                    <a:pt x="262505" y="190731"/>
                  </a:lnTo>
                  <a:lnTo>
                    <a:pt x="272986" y="233648"/>
                  </a:lnTo>
                  <a:lnTo>
                    <a:pt x="276605" y="278892"/>
                  </a:lnTo>
                  <a:lnTo>
                    <a:pt x="271297" y="333251"/>
                  </a:lnTo>
                  <a:lnTo>
                    <a:pt x="255762" y="385063"/>
                  </a:lnTo>
                  <a:lnTo>
                    <a:pt x="230582" y="432875"/>
                  </a:lnTo>
                  <a:lnTo>
                    <a:pt x="196341" y="47523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2" name="object 112" descr=""/>
          <p:cNvGrpSpPr/>
          <p:nvPr/>
        </p:nvGrpSpPr>
        <p:grpSpPr>
          <a:xfrm>
            <a:off x="6537769" y="3890581"/>
            <a:ext cx="563245" cy="567690"/>
            <a:chOff x="6537769" y="3890581"/>
            <a:chExt cx="563245" cy="567690"/>
          </a:xfrm>
        </p:grpSpPr>
        <p:sp>
          <p:nvSpPr>
            <p:cNvPr id="113" name="object 113" descr=""/>
            <p:cNvSpPr/>
            <p:nvPr/>
          </p:nvSpPr>
          <p:spPr>
            <a:xfrm>
              <a:off x="6542531" y="3895344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20" h="558164">
                  <a:moveTo>
                    <a:pt x="0" y="278891"/>
                  </a:moveTo>
                  <a:lnTo>
                    <a:pt x="3619" y="233648"/>
                  </a:lnTo>
                  <a:lnTo>
                    <a:pt x="14100" y="190731"/>
                  </a:lnTo>
                  <a:lnTo>
                    <a:pt x="30871" y="150714"/>
                  </a:lnTo>
                  <a:lnTo>
                    <a:pt x="53364" y="114171"/>
                  </a:lnTo>
                  <a:lnTo>
                    <a:pt x="81010" y="81676"/>
                  </a:lnTo>
                  <a:lnTo>
                    <a:pt x="113239" y="53803"/>
                  </a:lnTo>
                  <a:lnTo>
                    <a:pt x="149482" y="31125"/>
                  </a:lnTo>
                  <a:lnTo>
                    <a:pt x="189171" y="14215"/>
                  </a:lnTo>
                  <a:lnTo>
                    <a:pt x="231735" y="3649"/>
                  </a:lnTo>
                  <a:lnTo>
                    <a:pt x="276606" y="0"/>
                  </a:lnTo>
                  <a:lnTo>
                    <a:pt x="321476" y="3649"/>
                  </a:lnTo>
                  <a:lnTo>
                    <a:pt x="364040" y="14215"/>
                  </a:lnTo>
                  <a:lnTo>
                    <a:pt x="403729" y="31125"/>
                  </a:lnTo>
                  <a:lnTo>
                    <a:pt x="439972" y="53803"/>
                  </a:lnTo>
                  <a:lnTo>
                    <a:pt x="472201" y="81676"/>
                  </a:lnTo>
                  <a:lnTo>
                    <a:pt x="499847" y="114171"/>
                  </a:lnTo>
                  <a:lnTo>
                    <a:pt x="522340" y="150714"/>
                  </a:lnTo>
                  <a:lnTo>
                    <a:pt x="539111" y="190731"/>
                  </a:lnTo>
                  <a:lnTo>
                    <a:pt x="549592" y="233648"/>
                  </a:lnTo>
                  <a:lnTo>
                    <a:pt x="553212" y="278891"/>
                  </a:lnTo>
                  <a:lnTo>
                    <a:pt x="549592" y="324135"/>
                  </a:lnTo>
                  <a:lnTo>
                    <a:pt x="539111" y="367052"/>
                  </a:lnTo>
                  <a:lnTo>
                    <a:pt x="522340" y="407069"/>
                  </a:lnTo>
                  <a:lnTo>
                    <a:pt x="499847" y="443612"/>
                  </a:lnTo>
                  <a:lnTo>
                    <a:pt x="472201" y="476107"/>
                  </a:lnTo>
                  <a:lnTo>
                    <a:pt x="439972" y="503980"/>
                  </a:lnTo>
                  <a:lnTo>
                    <a:pt x="403729" y="526658"/>
                  </a:lnTo>
                  <a:lnTo>
                    <a:pt x="364040" y="543568"/>
                  </a:lnTo>
                  <a:lnTo>
                    <a:pt x="321476" y="554134"/>
                  </a:lnTo>
                  <a:lnTo>
                    <a:pt x="276606" y="557783"/>
                  </a:lnTo>
                  <a:lnTo>
                    <a:pt x="231735" y="554134"/>
                  </a:lnTo>
                  <a:lnTo>
                    <a:pt x="189171" y="543568"/>
                  </a:lnTo>
                  <a:lnTo>
                    <a:pt x="149482" y="526658"/>
                  </a:lnTo>
                  <a:lnTo>
                    <a:pt x="113239" y="503980"/>
                  </a:lnTo>
                  <a:lnTo>
                    <a:pt x="81010" y="476107"/>
                  </a:lnTo>
                  <a:lnTo>
                    <a:pt x="53364" y="443612"/>
                  </a:lnTo>
                  <a:lnTo>
                    <a:pt x="30871" y="407069"/>
                  </a:lnTo>
                  <a:lnTo>
                    <a:pt x="14100" y="367052"/>
                  </a:lnTo>
                  <a:lnTo>
                    <a:pt x="3619" y="324135"/>
                  </a:lnTo>
                  <a:lnTo>
                    <a:pt x="0" y="27889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622795" y="3895344"/>
              <a:ext cx="473075" cy="558165"/>
            </a:xfrm>
            <a:custGeom>
              <a:avLst/>
              <a:gdLst/>
              <a:ahLst/>
              <a:cxnLst/>
              <a:rect l="l" t="t" r="r" b="b"/>
              <a:pathLst>
                <a:path w="473075" h="558164">
                  <a:moveTo>
                    <a:pt x="196342" y="0"/>
                  </a:moveTo>
                  <a:lnTo>
                    <a:pt x="196342" y="278891"/>
                  </a:lnTo>
                  <a:lnTo>
                    <a:pt x="0" y="475233"/>
                  </a:lnTo>
                  <a:lnTo>
                    <a:pt x="42215" y="510420"/>
                  </a:lnTo>
                  <a:lnTo>
                    <a:pt x="89979" y="536320"/>
                  </a:lnTo>
                  <a:lnTo>
                    <a:pt x="141839" y="552315"/>
                  </a:lnTo>
                  <a:lnTo>
                    <a:pt x="196342" y="557783"/>
                  </a:lnTo>
                  <a:lnTo>
                    <a:pt x="241212" y="554134"/>
                  </a:lnTo>
                  <a:lnTo>
                    <a:pt x="283776" y="543568"/>
                  </a:lnTo>
                  <a:lnTo>
                    <a:pt x="323465" y="526658"/>
                  </a:lnTo>
                  <a:lnTo>
                    <a:pt x="359708" y="503980"/>
                  </a:lnTo>
                  <a:lnTo>
                    <a:pt x="391937" y="476107"/>
                  </a:lnTo>
                  <a:lnTo>
                    <a:pt x="419583" y="443612"/>
                  </a:lnTo>
                  <a:lnTo>
                    <a:pt x="442076" y="407069"/>
                  </a:lnTo>
                  <a:lnTo>
                    <a:pt x="458847" y="367052"/>
                  </a:lnTo>
                  <a:lnTo>
                    <a:pt x="469328" y="324135"/>
                  </a:lnTo>
                  <a:lnTo>
                    <a:pt x="472948" y="278891"/>
                  </a:lnTo>
                  <a:lnTo>
                    <a:pt x="469328" y="233648"/>
                  </a:lnTo>
                  <a:lnTo>
                    <a:pt x="458847" y="190731"/>
                  </a:lnTo>
                  <a:lnTo>
                    <a:pt x="442076" y="150714"/>
                  </a:lnTo>
                  <a:lnTo>
                    <a:pt x="419583" y="114171"/>
                  </a:lnTo>
                  <a:lnTo>
                    <a:pt x="391937" y="81676"/>
                  </a:lnTo>
                  <a:lnTo>
                    <a:pt x="359708" y="53803"/>
                  </a:lnTo>
                  <a:lnTo>
                    <a:pt x="323465" y="31125"/>
                  </a:lnTo>
                  <a:lnTo>
                    <a:pt x="283776" y="14215"/>
                  </a:lnTo>
                  <a:lnTo>
                    <a:pt x="241212" y="3649"/>
                  </a:lnTo>
                  <a:lnTo>
                    <a:pt x="19634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622795" y="3895344"/>
              <a:ext cx="473075" cy="558165"/>
            </a:xfrm>
            <a:custGeom>
              <a:avLst/>
              <a:gdLst/>
              <a:ahLst/>
              <a:cxnLst/>
              <a:rect l="l" t="t" r="r" b="b"/>
              <a:pathLst>
                <a:path w="473075" h="558164">
                  <a:moveTo>
                    <a:pt x="196342" y="0"/>
                  </a:moveTo>
                  <a:lnTo>
                    <a:pt x="241212" y="3649"/>
                  </a:lnTo>
                  <a:lnTo>
                    <a:pt x="283776" y="14215"/>
                  </a:lnTo>
                  <a:lnTo>
                    <a:pt x="323465" y="31125"/>
                  </a:lnTo>
                  <a:lnTo>
                    <a:pt x="359708" y="53803"/>
                  </a:lnTo>
                  <a:lnTo>
                    <a:pt x="391937" y="81676"/>
                  </a:lnTo>
                  <a:lnTo>
                    <a:pt x="419583" y="114171"/>
                  </a:lnTo>
                  <a:lnTo>
                    <a:pt x="442076" y="150714"/>
                  </a:lnTo>
                  <a:lnTo>
                    <a:pt x="458847" y="190731"/>
                  </a:lnTo>
                  <a:lnTo>
                    <a:pt x="469328" y="233648"/>
                  </a:lnTo>
                  <a:lnTo>
                    <a:pt x="472948" y="278891"/>
                  </a:lnTo>
                  <a:lnTo>
                    <a:pt x="469328" y="324135"/>
                  </a:lnTo>
                  <a:lnTo>
                    <a:pt x="458847" y="367052"/>
                  </a:lnTo>
                  <a:lnTo>
                    <a:pt x="442076" y="407069"/>
                  </a:lnTo>
                  <a:lnTo>
                    <a:pt x="419583" y="443612"/>
                  </a:lnTo>
                  <a:lnTo>
                    <a:pt x="391937" y="476107"/>
                  </a:lnTo>
                  <a:lnTo>
                    <a:pt x="359708" y="503980"/>
                  </a:lnTo>
                  <a:lnTo>
                    <a:pt x="323465" y="526658"/>
                  </a:lnTo>
                  <a:lnTo>
                    <a:pt x="283776" y="543568"/>
                  </a:lnTo>
                  <a:lnTo>
                    <a:pt x="241212" y="554134"/>
                  </a:lnTo>
                  <a:lnTo>
                    <a:pt x="196342" y="557783"/>
                  </a:lnTo>
                  <a:lnTo>
                    <a:pt x="141839" y="552315"/>
                  </a:lnTo>
                  <a:lnTo>
                    <a:pt x="89979" y="536320"/>
                  </a:lnTo>
                  <a:lnTo>
                    <a:pt x="42215" y="510420"/>
                  </a:lnTo>
                  <a:lnTo>
                    <a:pt x="0" y="47523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 descr=""/>
          <p:cNvGrpSpPr/>
          <p:nvPr/>
        </p:nvGrpSpPr>
        <p:grpSpPr>
          <a:xfrm>
            <a:off x="6537769" y="4759261"/>
            <a:ext cx="563245" cy="567690"/>
            <a:chOff x="6537769" y="4759261"/>
            <a:chExt cx="563245" cy="567690"/>
          </a:xfrm>
        </p:grpSpPr>
        <p:sp>
          <p:nvSpPr>
            <p:cNvPr id="117" name="object 117" descr=""/>
            <p:cNvSpPr/>
            <p:nvPr/>
          </p:nvSpPr>
          <p:spPr>
            <a:xfrm>
              <a:off x="6542531" y="4764023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20" h="558164">
                  <a:moveTo>
                    <a:pt x="0" y="278892"/>
                  </a:moveTo>
                  <a:lnTo>
                    <a:pt x="3619" y="233648"/>
                  </a:lnTo>
                  <a:lnTo>
                    <a:pt x="14100" y="190731"/>
                  </a:lnTo>
                  <a:lnTo>
                    <a:pt x="30871" y="150714"/>
                  </a:lnTo>
                  <a:lnTo>
                    <a:pt x="53364" y="114171"/>
                  </a:lnTo>
                  <a:lnTo>
                    <a:pt x="81010" y="81676"/>
                  </a:lnTo>
                  <a:lnTo>
                    <a:pt x="113239" y="53803"/>
                  </a:lnTo>
                  <a:lnTo>
                    <a:pt x="149482" y="31125"/>
                  </a:lnTo>
                  <a:lnTo>
                    <a:pt x="189171" y="14215"/>
                  </a:lnTo>
                  <a:lnTo>
                    <a:pt x="231735" y="3649"/>
                  </a:lnTo>
                  <a:lnTo>
                    <a:pt x="276606" y="0"/>
                  </a:lnTo>
                  <a:lnTo>
                    <a:pt x="321476" y="3649"/>
                  </a:lnTo>
                  <a:lnTo>
                    <a:pt x="364040" y="14215"/>
                  </a:lnTo>
                  <a:lnTo>
                    <a:pt x="403729" y="31125"/>
                  </a:lnTo>
                  <a:lnTo>
                    <a:pt x="439972" y="53803"/>
                  </a:lnTo>
                  <a:lnTo>
                    <a:pt x="472201" y="81676"/>
                  </a:lnTo>
                  <a:lnTo>
                    <a:pt x="499847" y="114171"/>
                  </a:lnTo>
                  <a:lnTo>
                    <a:pt x="522340" y="150714"/>
                  </a:lnTo>
                  <a:lnTo>
                    <a:pt x="539111" y="190731"/>
                  </a:lnTo>
                  <a:lnTo>
                    <a:pt x="549592" y="233648"/>
                  </a:lnTo>
                  <a:lnTo>
                    <a:pt x="553212" y="278892"/>
                  </a:lnTo>
                  <a:lnTo>
                    <a:pt x="549592" y="324135"/>
                  </a:lnTo>
                  <a:lnTo>
                    <a:pt x="539111" y="367052"/>
                  </a:lnTo>
                  <a:lnTo>
                    <a:pt x="522340" y="407069"/>
                  </a:lnTo>
                  <a:lnTo>
                    <a:pt x="499847" y="443612"/>
                  </a:lnTo>
                  <a:lnTo>
                    <a:pt x="472201" y="476107"/>
                  </a:lnTo>
                  <a:lnTo>
                    <a:pt x="439972" y="503980"/>
                  </a:lnTo>
                  <a:lnTo>
                    <a:pt x="403729" y="526658"/>
                  </a:lnTo>
                  <a:lnTo>
                    <a:pt x="364040" y="543568"/>
                  </a:lnTo>
                  <a:lnTo>
                    <a:pt x="321476" y="554134"/>
                  </a:lnTo>
                  <a:lnTo>
                    <a:pt x="276606" y="557784"/>
                  </a:lnTo>
                  <a:lnTo>
                    <a:pt x="231735" y="554134"/>
                  </a:lnTo>
                  <a:lnTo>
                    <a:pt x="189171" y="543568"/>
                  </a:lnTo>
                  <a:lnTo>
                    <a:pt x="149482" y="526658"/>
                  </a:lnTo>
                  <a:lnTo>
                    <a:pt x="113239" y="503980"/>
                  </a:lnTo>
                  <a:lnTo>
                    <a:pt x="81010" y="476107"/>
                  </a:lnTo>
                  <a:lnTo>
                    <a:pt x="53364" y="443612"/>
                  </a:lnTo>
                  <a:lnTo>
                    <a:pt x="30871" y="407069"/>
                  </a:lnTo>
                  <a:lnTo>
                    <a:pt x="14100" y="367052"/>
                  </a:lnTo>
                  <a:lnTo>
                    <a:pt x="3619" y="324135"/>
                  </a:lnTo>
                  <a:lnTo>
                    <a:pt x="0" y="2788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819137" y="4764023"/>
              <a:ext cx="276860" cy="279400"/>
            </a:xfrm>
            <a:custGeom>
              <a:avLst/>
              <a:gdLst/>
              <a:ahLst/>
              <a:cxnLst/>
              <a:rect l="l" t="t" r="r" b="b"/>
              <a:pathLst>
                <a:path w="276859" h="279400">
                  <a:moveTo>
                    <a:pt x="0" y="0"/>
                  </a:moveTo>
                  <a:lnTo>
                    <a:pt x="0" y="278892"/>
                  </a:lnTo>
                  <a:lnTo>
                    <a:pt x="276605" y="278892"/>
                  </a:lnTo>
                  <a:lnTo>
                    <a:pt x="272986" y="233648"/>
                  </a:lnTo>
                  <a:lnTo>
                    <a:pt x="262505" y="190731"/>
                  </a:lnTo>
                  <a:lnTo>
                    <a:pt x="245734" y="150714"/>
                  </a:lnTo>
                  <a:lnTo>
                    <a:pt x="223241" y="114171"/>
                  </a:lnTo>
                  <a:lnTo>
                    <a:pt x="195595" y="81676"/>
                  </a:lnTo>
                  <a:lnTo>
                    <a:pt x="163366" y="53803"/>
                  </a:lnTo>
                  <a:lnTo>
                    <a:pt x="127123" y="31125"/>
                  </a:lnTo>
                  <a:lnTo>
                    <a:pt x="87434" y="14215"/>
                  </a:lnTo>
                  <a:lnTo>
                    <a:pt x="44870" y="3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819137" y="4764023"/>
              <a:ext cx="276860" cy="279400"/>
            </a:xfrm>
            <a:custGeom>
              <a:avLst/>
              <a:gdLst/>
              <a:ahLst/>
              <a:cxnLst/>
              <a:rect l="l" t="t" r="r" b="b"/>
              <a:pathLst>
                <a:path w="276859" h="279400">
                  <a:moveTo>
                    <a:pt x="0" y="0"/>
                  </a:moveTo>
                  <a:lnTo>
                    <a:pt x="44870" y="3649"/>
                  </a:lnTo>
                  <a:lnTo>
                    <a:pt x="87434" y="14215"/>
                  </a:lnTo>
                  <a:lnTo>
                    <a:pt x="127123" y="31125"/>
                  </a:lnTo>
                  <a:lnTo>
                    <a:pt x="163366" y="53803"/>
                  </a:lnTo>
                  <a:lnTo>
                    <a:pt x="195595" y="81676"/>
                  </a:lnTo>
                  <a:lnTo>
                    <a:pt x="223241" y="114171"/>
                  </a:lnTo>
                  <a:lnTo>
                    <a:pt x="245734" y="150714"/>
                  </a:lnTo>
                  <a:lnTo>
                    <a:pt x="262505" y="190731"/>
                  </a:lnTo>
                  <a:lnTo>
                    <a:pt x="272986" y="233648"/>
                  </a:lnTo>
                  <a:lnTo>
                    <a:pt x="276605" y="27889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815464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(Rapid</a:t>
            </a:r>
            <a:r>
              <a:rPr dirty="0" sz="800" spc="-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7,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(2024a,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2024b,</a:t>
            </a:r>
            <a:r>
              <a:rPr dirty="0" sz="800" spc="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n.d.))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44651" y="2144267"/>
            <a:ext cx="5032375" cy="0"/>
          </a:xfrm>
          <a:custGeom>
            <a:avLst/>
            <a:gdLst/>
            <a:ahLst/>
            <a:cxnLst/>
            <a:rect l="l" t="t" r="r" b="b"/>
            <a:pathLst>
              <a:path w="5032375" h="0">
                <a:moveTo>
                  <a:pt x="0" y="0"/>
                </a:moveTo>
                <a:lnTo>
                  <a:pt x="1655064" y="0"/>
                </a:lnTo>
              </a:path>
              <a:path w="5032375" h="0">
                <a:moveTo>
                  <a:pt x="3278124" y="0"/>
                </a:moveTo>
                <a:lnTo>
                  <a:pt x="5032121" y="0"/>
                </a:lnTo>
              </a:path>
            </a:pathLst>
          </a:custGeom>
          <a:ln w="952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59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Rapid7</a:t>
            </a:r>
            <a:r>
              <a:rPr dirty="0" spc="-80"/>
              <a:t> </a:t>
            </a:r>
            <a:r>
              <a:rPr dirty="0"/>
              <a:t>Company</a:t>
            </a:r>
            <a:r>
              <a:rPr dirty="0" spc="-105"/>
              <a:t> </a:t>
            </a:r>
            <a:r>
              <a:rPr dirty="0" spc="-10"/>
              <a:t>Overview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Rapid7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missing</a:t>
            </a:r>
            <a:r>
              <a:rPr dirty="0" sz="1150" spc="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piece</a:t>
            </a:r>
            <a:r>
              <a:rPr dirty="0" sz="1150" spc="1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IBM‘s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data-</a:t>
            </a:r>
            <a:r>
              <a:rPr dirty="0" sz="1150" b="0">
                <a:latin typeface="Arial MT"/>
                <a:cs typeface="Arial MT"/>
              </a:rPr>
              <a:t>center-focused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strategy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covers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21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dimension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22503" y="1100785"/>
            <a:ext cx="208851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Rapid7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company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100785"/>
            <a:ext cx="207645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Detailed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product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17640" y="1392758"/>
            <a:ext cx="457962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Rapid7</a:t>
            </a:r>
            <a:r>
              <a:rPr dirty="0" sz="1200" spc="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market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leader</a:t>
            </a:r>
            <a:r>
              <a:rPr dirty="0" sz="1200" spc="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cybersecurity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infrastructure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for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Cloud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0252" y="3613226"/>
            <a:ext cx="14808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Financial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overview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0252" y="3905503"/>
            <a:ext cx="4034154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Rapid7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currently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unprofitable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due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high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SG&amp;A</a:t>
            </a:r>
            <a:r>
              <a:rPr dirty="0" sz="1150" spc="-10">
                <a:latin typeface="Arial MT"/>
                <a:cs typeface="Arial MT"/>
              </a:rPr>
              <a:t> expenses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65194" y="2115533"/>
            <a:ext cx="1602740" cy="1219835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50" b="1">
                <a:solidFill>
                  <a:srgbClr val="506691"/>
                </a:solidFill>
                <a:latin typeface="Arial"/>
                <a:cs typeface="Arial"/>
              </a:rPr>
              <a:t>Professional</a:t>
            </a:r>
            <a:r>
              <a:rPr dirty="0" sz="1150" spc="220" b="1">
                <a:solidFill>
                  <a:srgbClr val="506691"/>
                </a:solidFill>
                <a:latin typeface="Arial"/>
                <a:cs typeface="Arial"/>
              </a:rPr>
              <a:t> </a:t>
            </a:r>
            <a:r>
              <a:rPr dirty="0" sz="1150" spc="-10" b="1">
                <a:solidFill>
                  <a:srgbClr val="506691"/>
                </a:solidFill>
                <a:latin typeface="Arial"/>
                <a:cs typeface="Arial"/>
              </a:rPr>
              <a:t>Services</a:t>
            </a:r>
            <a:endParaRPr sz="1150">
              <a:latin typeface="Arial"/>
              <a:cs typeface="Arial"/>
            </a:endParaRPr>
          </a:p>
          <a:p>
            <a:pPr algn="r" marL="149225" marR="5080" indent="63500">
              <a:lnSpc>
                <a:spcPts val="1190"/>
              </a:lnSpc>
              <a:spcBef>
                <a:spcPts val="690"/>
              </a:spcBef>
            </a:pPr>
            <a:r>
              <a:rPr dirty="0" sz="1000">
                <a:latin typeface="Arial MT"/>
                <a:cs typeface="Arial MT"/>
              </a:rPr>
              <a:t>Provision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professional </a:t>
            </a:r>
            <a:r>
              <a:rPr dirty="0" sz="1000" b="1">
                <a:latin typeface="Arial"/>
                <a:cs typeface="Arial"/>
              </a:rPr>
              <a:t>services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complement </a:t>
            </a:r>
            <a:r>
              <a:rPr dirty="0" sz="1000">
                <a:latin typeface="Arial MT"/>
                <a:cs typeface="Arial MT"/>
              </a:rPr>
              <a:t>Rapid7’s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cybersecurity</a:t>
            </a:r>
            <a:endParaRPr sz="1000">
              <a:latin typeface="Arial MT"/>
              <a:cs typeface="Arial MT"/>
            </a:endParaRPr>
          </a:p>
          <a:p>
            <a:pPr marL="781050">
              <a:lnSpc>
                <a:spcPts val="1185"/>
              </a:lnSpc>
            </a:pPr>
            <a:r>
              <a:rPr dirty="0" sz="1000" b="1">
                <a:latin typeface="Arial"/>
                <a:cs typeface="Arial"/>
              </a:rPr>
              <a:t>product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suite</a:t>
            </a:r>
            <a:endParaRPr sz="1000">
              <a:latin typeface="Arial"/>
              <a:cs typeface="Arial"/>
            </a:endParaRPr>
          </a:p>
          <a:p>
            <a:pPr marL="560705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Arial MT"/>
                <a:cs typeface="Arial MT"/>
              </a:rPr>
              <a:t>Makes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up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4.8%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of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486402" y="3307207"/>
            <a:ext cx="10744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segment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revenue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3580" y="2209291"/>
            <a:ext cx="67183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 b="1">
                <a:solidFill>
                  <a:srgbClr val="374662"/>
                </a:solidFill>
                <a:latin typeface="Arial"/>
                <a:cs typeface="Arial"/>
              </a:rPr>
              <a:t>Products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03580" y="2469895"/>
            <a:ext cx="1692910" cy="865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Sale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cybersecurity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related </a:t>
            </a:r>
            <a:r>
              <a:rPr dirty="0" sz="1000" b="1">
                <a:latin typeface="Arial"/>
                <a:cs typeface="Arial"/>
              </a:rPr>
              <a:t>products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threat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detection, </a:t>
            </a:r>
            <a:r>
              <a:rPr dirty="0" sz="1000">
                <a:latin typeface="Arial MT"/>
                <a:cs typeface="Arial MT"/>
              </a:rPr>
              <a:t>incident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response,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>
                <a:latin typeface="Arial MT"/>
                <a:cs typeface="Arial MT"/>
              </a:rPr>
              <a:t>compliance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assessment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00">
                <a:latin typeface="Arial MT"/>
                <a:cs typeface="Arial MT"/>
              </a:rPr>
              <a:t>Makes up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95%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of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03580" y="3307207"/>
            <a:ext cx="10744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segment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revenue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58394" y="1568196"/>
            <a:ext cx="2985770" cy="393065"/>
            <a:chOff x="658394" y="1568196"/>
            <a:chExt cx="2985770" cy="393065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94" y="1568611"/>
              <a:ext cx="2317950" cy="392152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971800" y="1568196"/>
              <a:ext cx="672465" cy="388620"/>
            </a:xfrm>
            <a:custGeom>
              <a:avLst/>
              <a:gdLst/>
              <a:ahLst/>
              <a:cxnLst/>
              <a:rect l="l" t="t" r="r" b="b"/>
              <a:pathLst>
                <a:path w="672464" h="388619">
                  <a:moveTo>
                    <a:pt x="560070" y="0"/>
                  </a:moveTo>
                  <a:lnTo>
                    <a:pt x="0" y="0"/>
                  </a:lnTo>
                  <a:lnTo>
                    <a:pt x="35399" y="9905"/>
                  </a:lnTo>
                  <a:lnTo>
                    <a:pt x="66147" y="37490"/>
                  </a:lnTo>
                  <a:lnTo>
                    <a:pt x="90397" y="79552"/>
                  </a:lnTo>
                  <a:lnTo>
                    <a:pt x="106302" y="132892"/>
                  </a:lnTo>
                  <a:lnTo>
                    <a:pt x="112013" y="194309"/>
                  </a:lnTo>
                  <a:lnTo>
                    <a:pt x="106302" y="255727"/>
                  </a:lnTo>
                  <a:lnTo>
                    <a:pt x="90397" y="309067"/>
                  </a:lnTo>
                  <a:lnTo>
                    <a:pt x="66147" y="351129"/>
                  </a:lnTo>
                  <a:lnTo>
                    <a:pt x="35399" y="378713"/>
                  </a:lnTo>
                  <a:lnTo>
                    <a:pt x="0" y="388619"/>
                  </a:lnTo>
                  <a:lnTo>
                    <a:pt x="560070" y="388619"/>
                  </a:lnTo>
                  <a:lnTo>
                    <a:pt x="626217" y="351129"/>
                  </a:lnTo>
                  <a:lnTo>
                    <a:pt x="650467" y="309067"/>
                  </a:lnTo>
                  <a:lnTo>
                    <a:pt x="666372" y="255727"/>
                  </a:lnTo>
                  <a:lnTo>
                    <a:pt x="672084" y="194309"/>
                  </a:lnTo>
                  <a:lnTo>
                    <a:pt x="666372" y="132892"/>
                  </a:lnTo>
                  <a:lnTo>
                    <a:pt x="650467" y="79552"/>
                  </a:lnTo>
                  <a:lnTo>
                    <a:pt x="626217" y="37490"/>
                  </a:lnTo>
                  <a:lnTo>
                    <a:pt x="595469" y="9905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086100" y="1568196"/>
            <a:ext cx="2588260" cy="388620"/>
          </a:xfrm>
          <a:prstGeom prst="rect">
            <a:avLst/>
          </a:prstGeom>
          <a:solidFill>
            <a:srgbClr val="1C2231"/>
          </a:solidFill>
        </p:spPr>
        <p:txBody>
          <a:bodyPr wrap="square" lIns="0" tIns="39369" rIns="0" bIns="0" rtlCol="0" vert="horz">
            <a:spAutoFit/>
          </a:bodyPr>
          <a:lstStyle/>
          <a:p>
            <a:pPr marL="93345">
              <a:lnSpc>
                <a:spcPts val="1195"/>
              </a:lnSpc>
              <a:spcBef>
                <a:spcPts val="309"/>
              </a:spcBef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Rapid7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0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  <a:r>
              <a:rPr dirty="0" sz="10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  <a:p>
            <a:pPr marL="93345">
              <a:lnSpc>
                <a:spcPts val="1195"/>
              </a:lnSpc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market</a:t>
            </a:r>
            <a:r>
              <a:rPr dirty="0" sz="1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leader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528816" y="5143500"/>
            <a:ext cx="2867025" cy="873760"/>
            <a:chOff x="6528816" y="5143500"/>
            <a:chExt cx="2867025" cy="873760"/>
          </a:xfrm>
        </p:grpSpPr>
        <p:sp>
          <p:nvSpPr>
            <p:cNvPr id="25" name="object 25" descr=""/>
            <p:cNvSpPr/>
            <p:nvPr/>
          </p:nvSpPr>
          <p:spPr>
            <a:xfrm>
              <a:off x="6528816" y="5143500"/>
              <a:ext cx="2867025" cy="873760"/>
            </a:xfrm>
            <a:custGeom>
              <a:avLst/>
              <a:gdLst/>
              <a:ahLst/>
              <a:cxnLst/>
              <a:rect l="l" t="t" r="r" b="b"/>
              <a:pathLst>
                <a:path w="2867025" h="873760">
                  <a:moveTo>
                    <a:pt x="2866644" y="0"/>
                  </a:moveTo>
                  <a:lnTo>
                    <a:pt x="0" y="0"/>
                  </a:lnTo>
                  <a:lnTo>
                    <a:pt x="0" y="873252"/>
                  </a:lnTo>
                  <a:lnTo>
                    <a:pt x="2866644" y="873252"/>
                  </a:lnTo>
                  <a:lnTo>
                    <a:pt x="286664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60" y="5573268"/>
              <a:ext cx="402335" cy="4023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4616" y="5212080"/>
              <a:ext cx="608076" cy="1143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1252" y="5609844"/>
              <a:ext cx="315468" cy="30175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2260" y="5239511"/>
              <a:ext cx="470916" cy="9601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1968" y="5582412"/>
              <a:ext cx="402335" cy="3108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0940" y="5394961"/>
              <a:ext cx="512064" cy="11887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4636" y="5669280"/>
              <a:ext cx="315468" cy="24231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8856" y="5394961"/>
              <a:ext cx="512064" cy="11887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8140446" y="5264657"/>
              <a:ext cx="0" cy="670560"/>
            </a:xfrm>
            <a:custGeom>
              <a:avLst/>
              <a:gdLst/>
              <a:ahLst/>
              <a:cxnLst/>
              <a:rect l="l" t="t" r="r" b="b"/>
              <a:pathLst>
                <a:path w="0" h="670560">
                  <a:moveTo>
                    <a:pt x="0" y="0"/>
                  </a:moveTo>
                  <a:lnTo>
                    <a:pt x="0" y="670077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6589903" y="4933569"/>
            <a:ext cx="44729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1490" algn="l"/>
              </a:tabLst>
            </a:pPr>
            <a:r>
              <a:rPr dirty="0" baseline="2777" sz="1500" b="1">
                <a:solidFill>
                  <a:srgbClr val="1C2231"/>
                </a:solidFill>
                <a:latin typeface="Arial"/>
                <a:cs typeface="Arial"/>
              </a:rPr>
              <a:t>Customer</a:t>
            </a:r>
            <a:r>
              <a:rPr dirty="0" baseline="2777" sz="1500" spc="-97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baseline="2777" sz="1500" spc="-15" b="1">
                <a:solidFill>
                  <a:srgbClr val="1C2231"/>
                </a:solidFill>
                <a:latin typeface="Arial"/>
                <a:cs typeface="Arial"/>
              </a:rPr>
              <a:t>Exposure</a:t>
            </a:r>
            <a:r>
              <a:rPr dirty="0" baseline="2777" sz="1500" b="1">
                <a:solidFill>
                  <a:srgbClr val="1C2231"/>
                </a:solidFill>
                <a:latin typeface="Arial"/>
                <a:cs typeface="Arial"/>
              </a:rPr>
              <a:t>	</a:t>
            </a:r>
            <a:r>
              <a:rPr dirty="0" sz="1000" b="1">
                <a:solidFill>
                  <a:srgbClr val="1C2231"/>
                </a:solidFill>
                <a:latin typeface="Arial"/>
                <a:cs typeface="Arial"/>
              </a:rPr>
              <a:t>Geographical</a:t>
            </a:r>
            <a:r>
              <a:rPr dirty="0" sz="1000" spc="-65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C2231"/>
                </a:solidFill>
                <a:latin typeface="Arial"/>
                <a:cs typeface="Arial"/>
              </a:rPr>
              <a:t>Exposure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528816" y="5143500"/>
            <a:ext cx="2867025" cy="87376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700530">
              <a:lnSpc>
                <a:spcPct val="100000"/>
              </a:lnSpc>
              <a:spcBef>
                <a:spcPts val="1030"/>
              </a:spcBef>
            </a:pPr>
            <a:r>
              <a:rPr dirty="0" sz="1800" spc="-10">
                <a:latin typeface="Georgia"/>
                <a:cs typeface="Georgia"/>
              </a:rPr>
              <a:t>11’000+</a:t>
            </a:r>
            <a:endParaRPr sz="1800">
              <a:latin typeface="Georgia"/>
              <a:cs typeface="Georgia"/>
            </a:endParaRPr>
          </a:p>
          <a:p>
            <a:pPr marL="1708150" marR="316230">
              <a:lnSpc>
                <a:spcPts val="1190"/>
              </a:lnSpc>
              <a:spcBef>
                <a:spcPts val="240"/>
              </a:spcBef>
            </a:pPr>
            <a:r>
              <a:rPr dirty="0" sz="1000">
                <a:latin typeface="Arial MT"/>
                <a:cs typeface="Arial MT"/>
              </a:rPr>
              <a:t>Existing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broad </a:t>
            </a:r>
            <a:r>
              <a:rPr dirty="0" sz="1000">
                <a:latin typeface="Arial MT"/>
                <a:cs typeface="Arial MT"/>
              </a:rPr>
              <a:t>customer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base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2299716" y="2011679"/>
            <a:ext cx="1623060" cy="247015"/>
          </a:xfrm>
          <a:custGeom>
            <a:avLst/>
            <a:gdLst/>
            <a:ahLst/>
            <a:cxnLst/>
            <a:rect l="l" t="t" r="r" b="b"/>
            <a:pathLst>
              <a:path w="1623060" h="247014">
                <a:moveTo>
                  <a:pt x="1623059" y="0"/>
                </a:moveTo>
                <a:lnTo>
                  <a:pt x="0" y="0"/>
                </a:lnTo>
                <a:lnTo>
                  <a:pt x="0" y="246887"/>
                </a:lnTo>
                <a:lnTo>
                  <a:pt x="1623059" y="246887"/>
                </a:lnTo>
                <a:lnTo>
                  <a:pt x="1623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490977" y="2041093"/>
            <a:ext cx="12395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b="1">
                <a:latin typeface="Arial"/>
                <a:cs typeface="Arial"/>
              </a:rPr>
              <a:t>Business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Segments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651569" y="4823459"/>
            <a:ext cx="3027045" cy="795020"/>
            <a:chOff x="2651569" y="4823459"/>
            <a:chExt cx="3027045" cy="795020"/>
          </a:xfrm>
        </p:grpSpPr>
        <p:sp>
          <p:nvSpPr>
            <p:cNvPr id="40" name="object 40" descr=""/>
            <p:cNvSpPr/>
            <p:nvPr/>
          </p:nvSpPr>
          <p:spPr>
            <a:xfrm>
              <a:off x="4336542" y="4825745"/>
              <a:ext cx="870585" cy="791210"/>
            </a:xfrm>
            <a:custGeom>
              <a:avLst/>
              <a:gdLst/>
              <a:ahLst/>
              <a:cxnLst/>
              <a:rect l="l" t="t" r="r" b="b"/>
              <a:pathLst>
                <a:path w="870585" h="791210">
                  <a:moveTo>
                    <a:pt x="603504" y="790955"/>
                  </a:moveTo>
                  <a:lnTo>
                    <a:pt x="870204" y="790955"/>
                  </a:lnTo>
                </a:path>
                <a:path w="870585" h="791210">
                  <a:moveTo>
                    <a:pt x="0" y="0"/>
                  </a:moveTo>
                  <a:lnTo>
                    <a:pt x="26289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599432" y="4823459"/>
              <a:ext cx="338455" cy="754380"/>
            </a:xfrm>
            <a:custGeom>
              <a:avLst/>
              <a:gdLst/>
              <a:ahLst/>
              <a:cxnLst/>
              <a:rect l="l" t="t" r="r" b="b"/>
              <a:pathLst>
                <a:path w="338454" h="754379">
                  <a:moveTo>
                    <a:pt x="338327" y="0"/>
                  </a:moveTo>
                  <a:lnTo>
                    <a:pt x="0" y="0"/>
                  </a:lnTo>
                  <a:lnTo>
                    <a:pt x="0" y="754379"/>
                  </a:lnTo>
                  <a:lnTo>
                    <a:pt x="338327" y="754379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207508" y="5577839"/>
              <a:ext cx="334010" cy="36830"/>
            </a:xfrm>
            <a:custGeom>
              <a:avLst/>
              <a:gdLst/>
              <a:ahLst/>
              <a:cxnLst/>
              <a:rect l="l" t="t" r="r" b="b"/>
              <a:pathLst>
                <a:path w="334010" h="36829">
                  <a:moveTo>
                    <a:pt x="333755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33755" y="36576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599432" y="5577839"/>
              <a:ext cx="338455" cy="36830"/>
            </a:xfrm>
            <a:custGeom>
              <a:avLst/>
              <a:gdLst/>
              <a:ahLst/>
              <a:cxnLst/>
              <a:rect l="l" t="t" r="r" b="b"/>
              <a:pathLst>
                <a:path w="338454" h="36829">
                  <a:moveTo>
                    <a:pt x="338327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338327" y="36576"/>
                  </a:lnTo>
                  <a:lnTo>
                    <a:pt x="33832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656332" y="5577839"/>
              <a:ext cx="3017520" cy="0"/>
            </a:xfrm>
            <a:custGeom>
              <a:avLst/>
              <a:gdLst/>
              <a:ahLst/>
              <a:cxnLst/>
              <a:rect l="l" t="t" r="r" b="b"/>
              <a:pathLst>
                <a:path w="3017520" h="0">
                  <a:moveTo>
                    <a:pt x="0" y="0"/>
                  </a:moveTo>
                  <a:lnTo>
                    <a:pt x="30175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/>
          <p:nvPr/>
        </p:nvSpPr>
        <p:spPr>
          <a:xfrm>
            <a:off x="3733038" y="4825746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 h="0">
                <a:moveTo>
                  <a:pt x="0" y="0"/>
                </a:moveTo>
                <a:lnTo>
                  <a:pt x="262889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124961" y="4505705"/>
            <a:ext cx="268605" cy="0"/>
          </a:xfrm>
          <a:custGeom>
            <a:avLst/>
            <a:gdLst/>
            <a:ahLst/>
            <a:cxnLst/>
            <a:rect l="l" t="t" r="r" b="b"/>
            <a:pathLst>
              <a:path w="268604" h="0">
                <a:moveTo>
                  <a:pt x="0" y="0"/>
                </a:moveTo>
                <a:lnTo>
                  <a:pt x="26835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2788920" y="4503420"/>
            <a:ext cx="334010" cy="1074420"/>
          </a:xfrm>
          <a:prstGeom prst="rect">
            <a:avLst/>
          </a:prstGeom>
          <a:solidFill>
            <a:srgbClr val="DFDFD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00">
              <a:latin typeface="Times New Roman"/>
              <a:cs typeface="Times New Roman"/>
            </a:endParaRPr>
          </a:p>
          <a:p>
            <a:pPr marL="57785">
              <a:lnSpc>
                <a:spcPct val="100000"/>
              </a:lnSpc>
            </a:pPr>
            <a:r>
              <a:rPr dirty="0" sz="1000" spc="-25">
                <a:latin typeface="Arial MT"/>
                <a:cs typeface="Arial MT"/>
              </a:rPr>
              <a:t>778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995928" y="4823459"/>
            <a:ext cx="338455" cy="75438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59690">
              <a:lnSpc>
                <a:spcPct val="100000"/>
              </a:lnSpc>
            </a:pP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546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392423" y="4503420"/>
            <a:ext cx="334010" cy="32004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77470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610"/>
              </a:spcBef>
            </a:pPr>
            <a:r>
              <a:rPr dirty="0" sz="1000" spc="-25">
                <a:latin typeface="Arial MT"/>
                <a:cs typeface="Arial MT"/>
              </a:rPr>
              <a:t>232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4599432" y="5559552"/>
            <a:ext cx="338455" cy="36830"/>
          </a:xfrm>
          <a:custGeom>
            <a:avLst/>
            <a:gdLst/>
            <a:ahLst/>
            <a:cxnLst/>
            <a:rect l="l" t="t" r="r" b="b"/>
            <a:pathLst>
              <a:path w="338454" h="36829">
                <a:moveTo>
                  <a:pt x="338327" y="0"/>
                </a:moveTo>
                <a:lnTo>
                  <a:pt x="0" y="0"/>
                </a:lnTo>
                <a:lnTo>
                  <a:pt x="0" y="36576"/>
                </a:lnTo>
                <a:lnTo>
                  <a:pt x="338327" y="36576"/>
                </a:lnTo>
                <a:lnTo>
                  <a:pt x="33832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2689986" y="5794349"/>
            <a:ext cx="5314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576953" y="5794349"/>
            <a:ext cx="3854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SG&amp;A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649470" y="5123129"/>
            <a:ext cx="24511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25">
                <a:latin typeface="Arial MT"/>
                <a:cs typeface="Arial MT"/>
              </a:rPr>
              <a:t>573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219827" y="5588304"/>
            <a:ext cx="314960" cy="38544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15"/>
              </a:spcBef>
            </a:pPr>
            <a:r>
              <a:rPr dirty="0" sz="1000" spc="-25">
                <a:latin typeface="Arial MT"/>
                <a:cs typeface="Arial MT"/>
              </a:rPr>
              <a:t>-27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000" spc="-20">
                <a:latin typeface="Arial MT"/>
                <a:cs typeface="Arial MT"/>
              </a:rPr>
              <a:t>EBIT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982973" y="5794349"/>
            <a:ext cx="363855" cy="31623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5560" marR="5080" indent="-22860">
              <a:lnSpc>
                <a:spcPts val="1080"/>
              </a:lnSpc>
              <a:spcBef>
                <a:spcPts val="240"/>
              </a:spcBef>
            </a:pPr>
            <a:r>
              <a:rPr dirty="0" sz="1000" spc="-20">
                <a:latin typeface="Arial MT"/>
                <a:cs typeface="Arial MT"/>
              </a:rPr>
              <a:t>Gross </a:t>
            </a:r>
            <a:r>
              <a:rPr dirty="0" sz="1000" spc="-10">
                <a:latin typeface="Arial MT"/>
                <a:cs typeface="Arial MT"/>
              </a:rPr>
              <a:t>Profit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357117" y="5794349"/>
            <a:ext cx="4032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COGS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9605771" y="5170932"/>
            <a:ext cx="1948180" cy="873760"/>
            <a:chOff x="9605771" y="5170932"/>
            <a:chExt cx="1948180" cy="873760"/>
          </a:xfrm>
        </p:grpSpPr>
        <p:sp>
          <p:nvSpPr>
            <p:cNvPr id="58" name="object 58" descr=""/>
            <p:cNvSpPr/>
            <p:nvPr/>
          </p:nvSpPr>
          <p:spPr>
            <a:xfrm>
              <a:off x="9605771" y="5170932"/>
              <a:ext cx="1948180" cy="873760"/>
            </a:xfrm>
            <a:custGeom>
              <a:avLst/>
              <a:gdLst/>
              <a:ahLst/>
              <a:cxnLst/>
              <a:rect l="l" t="t" r="r" b="b"/>
              <a:pathLst>
                <a:path w="1948179" h="873760">
                  <a:moveTo>
                    <a:pt x="1947672" y="0"/>
                  </a:moveTo>
                  <a:lnTo>
                    <a:pt x="0" y="0"/>
                  </a:lnTo>
                  <a:lnTo>
                    <a:pt x="0" y="873252"/>
                  </a:lnTo>
                  <a:lnTo>
                    <a:pt x="1947672" y="873252"/>
                  </a:lnTo>
                  <a:lnTo>
                    <a:pt x="1947672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88766" y="5500814"/>
              <a:ext cx="821563" cy="442086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9695688" y="5233542"/>
            <a:ext cx="9912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Arial"/>
                <a:cs typeface="Arial"/>
              </a:rPr>
              <a:t>Key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Market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USA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728070" y="5424297"/>
            <a:ext cx="7283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0013442" y="5446877"/>
            <a:ext cx="1282700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4"/>
              </a:spcBef>
            </a:pPr>
            <a:r>
              <a:rPr dirty="0" baseline="-15277" sz="3000">
                <a:latin typeface="Georgia"/>
                <a:cs typeface="Georgia"/>
              </a:rPr>
              <a:t>74.7%</a:t>
            </a:r>
            <a:r>
              <a:rPr dirty="0" sz="1000">
                <a:latin typeface="Arial MT"/>
                <a:cs typeface="Arial MT"/>
              </a:rPr>
              <a:t>vs</a:t>
            </a:r>
            <a:r>
              <a:rPr dirty="0" sz="1000" spc="6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25.3%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728070" y="5730951"/>
            <a:ext cx="4241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exports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8394318" y="1773935"/>
            <a:ext cx="1225550" cy="1225550"/>
            <a:chOff x="8394318" y="1773935"/>
            <a:chExt cx="1225550" cy="1225550"/>
          </a:xfrm>
        </p:grpSpPr>
        <p:sp>
          <p:nvSpPr>
            <p:cNvPr id="65" name="object 65" descr=""/>
            <p:cNvSpPr/>
            <p:nvPr/>
          </p:nvSpPr>
          <p:spPr>
            <a:xfrm>
              <a:off x="8394318" y="1773935"/>
              <a:ext cx="1225550" cy="1225550"/>
            </a:xfrm>
            <a:custGeom>
              <a:avLst/>
              <a:gdLst/>
              <a:ahLst/>
              <a:cxnLst/>
              <a:rect l="l" t="t" r="r" b="b"/>
              <a:pathLst>
                <a:path w="1225550" h="1225550">
                  <a:moveTo>
                    <a:pt x="612521" y="0"/>
                  </a:moveTo>
                  <a:lnTo>
                    <a:pt x="564647" y="1843"/>
                  </a:lnTo>
                  <a:lnTo>
                    <a:pt x="517782" y="7282"/>
                  </a:lnTo>
                  <a:lnTo>
                    <a:pt x="472062" y="16181"/>
                  </a:lnTo>
                  <a:lnTo>
                    <a:pt x="427623" y="28404"/>
                  </a:lnTo>
                  <a:lnTo>
                    <a:pt x="384600" y="43814"/>
                  </a:lnTo>
                  <a:lnTo>
                    <a:pt x="343131" y="62275"/>
                  </a:lnTo>
                  <a:lnTo>
                    <a:pt x="303351" y="83650"/>
                  </a:lnTo>
                  <a:lnTo>
                    <a:pt x="265396" y="107804"/>
                  </a:lnTo>
                  <a:lnTo>
                    <a:pt x="229402" y="134600"/>
                  </a:lnTo>
                  <a:lnTo>
                    <a:pt x="195506" y="163902"/>
                  </a:lnTo>
                  <a:lnTo>
                    <a:pt x="163843" y="195574"/>
                  </a:lnTo>
                  <a:lnTo>
                    <a:pt x="134550" y="229479"/>
                  </a:lnTo>
                  <a:lnTo>
                    <a:pt x="107763" y="265482"/>
                  </a:lnTo>
                  <a:lnTo>
                    <a:pt x="83617" y="303445"/>
                  </a:lnTo>
                  <a:lnTo>
                    <a:pt x="62249" y="343233"/>
                  </a:lnTo>
                  <a:lnTo>
                    <a:pt x="43796" y="384709"/>
                  </a:lnTo>
                  <a:lnTo>
                    <a:pt x="28392" y="427737"/>
                  </a:lnTo>
                  <a:lnTo>
                    <a:pt x="16174" y="472182"/>
                  </a:lnTo>
                  <a:lnTo>
                    <a:pt x="7279" y="517906"/>
                  </a:lnTo>
                  <a:lnTo>
                    <a:pt x="1842" y="564773"/>
                  </a:lnTo>
                  <a:lnTo>
                    <a:pt x="0" y="612648"/>
                  </a:lnTo>
                  <a:lnTo>
                    <a:pt x="1842" y="660522"/>
                  </a:lnTo>
                  <a:lnTo>
                    <a:pt x="7279" y="707389"/>
                  </a:lnTo>
                  <a:lnTo>
                    <a:pt x="16174" y="753113"/>
                  </a:lnTo>
                  <a:lnTo>
                    <a:pt x="28392" y="797558"/>
                  </a:lnTo>
                  <a:lnTo>
                    <a:pt x="43796" y="840586"/>
                  </a:lnTo>
                  <a:lnTo>
                    <a:pt x="62249" y="882062"/>
                  </a:lnTo>
                  <a:lnTo>
                    <a:pt x="83617" y="921850"/>
                  </a:lnTo>
                  <a:lnTo>
                    <a:pt x="107763" y="959813"/>
                  </a:lnTo>
                  <a:lnTo>
                    <a:pt x="134550" y="995816"/>
                  </a:lnTo>
                  <a:lnTo>
                    <a:pt x="163843" y="1029721"/>
                  </a:lnTo>
                  <a:lnTo>
                    <a:pt x="195506" y="1061393"/>
                  </a:lnTo>
                  <a:lnTo>
                    <a:pt x="229402" y="1090695"/>
                  </a:lnTo>
                  <a:lnTo>
                    <a:pt x="265396" y="1117491"/>
                  </a:lnTo>
                  <a:lnTo>
                    <a:pt x="303351" y="1141645"/>
                  </a:lnTo>
                  <a:lnTo>
                    <a:pt x="343131" y="1163020"/>
                  </a:lnTo>
                  <a:lnTo>
                    <a:pt x="384600" y="1181481"/>
                  </a:lnTo>
                  <a:lnTo>
                    <a:pt x="427623" y="1196891"/>
                  </a:lnTo>
                  <a:lnTo>
                    <a:pt x="472062" y="1209114"/>
                  </a:lnTo>
                  <a:lnTo>
                    <a:pt x="517782" y="1218013"/>
                  </a:lnTo>
                  <a:lnTo>
                    <a:pt x="564647" y="1223452"/>
                  </a:lnTo>
                  <a:lnTo>
                    <a:pt x="612521" y="1225296"/>
                  </a:lnTo>
                  <a:lnTo>
                    <a:pt x="660395" y="1223452"/>
                  </a:lnTo>
                  <a:lnTo>
                    <a:pt x="707262" y="1218013"/>
                  </a:lnTo>
                  <a:lnTo>
                    <a:pt x="752986" y="1209114"/>
                  </a:lnTo>
                  <a:lnTo>
                    <a:pt x="797431" y="1196891"/>
                  </a:lnTo>
                  <a:lnTo>
                    <a:pt x="840459" y="1181481"/>
                  </a:lnTo>
                  <a:lnTo>
                    <a:pt x="881935" y="1163020"/>
                  </a:lnTo>
                  <a:lnTo>
                    <a:pt x="921723" y="1141645"/>
                  </a:lnTo>
                  <a:lnTo>
                    <a:pt x="959686" y="1117491"/>
                  </a:lnTo>
                  <a:lnTo>
                    <a:pt x="995689" y="1090695"/>
                  </a:lnTo>
                  <a:lnTo>
                    <a:pt x="1029594" y="1061393"/>
                  </a:lnTo>
                  <a:lnTo>
                    <a:pt x="1061266" y="1029721"/>
                  </a:lnTo>
                  <a:lnTo>
                    <a:pt x="1090568" y="995816"/>
                  </a:lnTo>
                  <a:lnTo>
                    <a:pt x="1117364" y="959813"/>
                  </a:lnTo>
                  <a:lnTo>
                    <a:pt x="1141518" y="921850"/>
                  </a:lnTo>
                  <a:lnTo>
                    <a:pt x="1162893" y="882062"/>
                  </a:lnTo>
                  <a:lnTo>
                    <a:pt x="1181354" y="840586"/>
                  </a:lnTo>
                  <a:lnTo>
                    <a:pt x="1196764" y="797558"/>
                  </a:lnTo>
                  <a:lnTo>
                    <a:pt x="1208987" y="753113"/>
                  </a:lnTo>
                  <a:lnTo>
                    <a:pt x="1217886" y="707389"/>
                  </a:lnTo>
                  <a:lnTo>
                    <a:pt x="1223325" y="660522"/>
                  </a:lnTo>
                  <a:lnTo>
                    <a:pt x="1225169" y="612648"/>
                  </a:lnTo>
                  <a:lnTo>
                    <a:pt x="1223325" y="564773"/>
                  </a:lnTo>
                  <a:lnTo>
                    <a:pt x="1217886" y="517906"/>
                  </a:lnTo>
                  <a:lnTo>
                    <a:pt x="1208987" y="472182"/>
                  </a:lnTo>
                  <a:lnTo>
                    <a:pt x="1196764" y="427737"/>
                  </a:lnTo>
                  <a:lnTo>
                    <a:pt x="1181354" y="384709"/>
                  </a:lnTo>
                  <a:lnTo>
                    <a:pt x="1162893" y="343233"/>
                  </a:lnTo>
                  <a:lnTo>
                    <a:pt x="1141518" y="303445"/>
                  </a:lnTo>
                  <a:lnTo>
                    <a:pt x="1117364" y="265482"/>
                  </a:lnTo>
                  <a:lnTo>
                    <a:pt x="1090568" y="229479"/>
                  </a:lnTo>
                  <a:lnTo>
                    <a:pt x="1061266" y="195574"/>
                  </a:lnTo>
                  <a:lnTo>
                    <a:pt x="1029594" y="163902"/>
                  </a:lnTo>
                  <a:lnTo>
                    <a:pt x="995689" y="134600"/>
                  </a:lnTo>
                  <a:lnTo>
                    <a:pt x="959686" y="107804"/>
                  </a:lnTo>
                  <a:lnTo>
                    <a:pt x="921723" y="83650"/>
                  </a:lnTo>
                  <a:lnTo>
                    <a:pt x="881935" y="62275"/>
                  </a:lnTo>
                  <a:lnTo>
                    <a:pt x="840459" y="43814"/>
                  </a:lnTo>
                  <a:lnTo>
                    <a:pt x="797431" y="28404"/>
                  </a:lnTo>
                  <a:lnTo>
                    <a:pt x="752986" y="16181"/>
                  </a:lnTo>
                  <a:lnTo>
                    <a:pt x="707262" y="7282"/>
                  </a:lnTo>
                  <a:lnTo>
                    <a:pt x="660395" y="1843"/>
                  </a:lnTo>
                  <a:lnTo>
                    <a:pt x="612521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460485" y="1840356"/>
              <a:ext cx="1092835" cy="1092835"/>
            </a:xfrm>
            <a:custGeom>
              <a:avLst/>
              <a:gdLst/>
              <a:ahLst/>
              <a:cxnLst/>
              <a:rect l="l" t="t" r="r" b="b"/>
              <a:pathLst>
                <a:path w="1092834" h="1092835">
                  <a:moveTo>
                    <a:pt x="1092581" y="546226"/>
                  </a:moveTo>
                  <a:lnTo>
                    <a:pt x="1090575" y="593368"/>
                  </a:lnTo>
                  <a:lnTo>
                    <a:pt x="1084668" y="639394"/>
                  </a:lnTo>
                  <a:lnTo>
                    <a:pt x="1075025" y="684141"/>
                  </a:lnTo>
                  <a:lnTo>
                    <a:pt x="1061808" y="727444"/>
                  </a:lnTo>
                  <a:lnTo>
                    <a:pt x="1045181" y="769141"/>
                  </a:lnTo>
                  <a:lnTo>
                    <a:pt x="1025310" y="809066"/>
                  </a:lnTo>
                  <a:lnTo>
                    <a:pt x="1002358" y="847057"/>
                  </a:lnTo>
                  <a:lnTo>
                    <a:pt x="976490" y="882950"/>
                  </a:lnTo>
                  <a:lnTo>
                    <a:pt x="947868" y="916581"/>
                  </a:lnTo>
                  <a:lnTo>
                    <a:pt x="916658" y="947786"/>
                  </a:lnTo>
                  <a:lnTo>
                    <a:pt x="883023" y="976402"/>
                  </a:lnTo>
                  <a:lnTo>
                    <a:pt x="847128" y="1002264"/>
                  </a:lnTo>
                  <a:lnTo>
                    <a:pt x="809137" y="1025209"/>
                  </a:lnTo>
                  <a:lnTo>
                    <a:pt x="769213" y="1045074"/>
                  </a:lnTo>
                  <a:lnTo>
                    <a:pt x="727521" y="1061694"/>
                  </a:lnTo>
                  <a:lnTo>
                    <a:pt x="684225" y="1074906"/>
                  </a:lnTo>
                  <a:lnTo>
                    <a:pt x="639489" y="1084545"/>
                  </a:lnTo>
                  <a:lnTo>
                    <a:pt x="593477" y="1090449"/>
                  </a:lnTo>
                  <a:lnTo>
                    <a:pt x="546354" y="1092453"/>
                  </a:lnTo>
                  <a:lnTo>
                    <a:pt x="499229" y="1090449"/>
                  </a:lnTo>
                  <a:lnTo>
                    <a:pt x="453214" y="1084545"/>
                  </a:lnTo>
                  <a:lnTo>
                    <a:pt x="408473" y="1074906"/>
                  </a:lnTo>
                  <a:lnTo>
                    <a:pt x="365171" y="1061694"/>
                  </a:lnTo>
                  <a:lnTo>
                    <a:pt x="323472" y="1045074"/>
                  </a:lnTo>
                  <a:lnTo>
                    <a:pt x="283540" y="1025209"/>
                  </a:lnTo>
                  <a:lnTo>
                    <a:pt x="245540" y="1002264"/>
                  </a:lnTo>
                  <a:lnTo>
                    <a:pt x="209635" y="976402"/>
                  </a:lnTo>
                  <a:lnTo>
                    <a:pt x="175991" y="947786"/>
                  </a:lnTo>
                  <a:lnTo>
                    <a:pt x="144770" y="916581"/>
                  </a:lnTo>
                  <a:lnTo>
                    <a:pt x="116139" y="882950"/>
                  </a:lnTo>
                  <a:lnTo>
                    <a:pt x="90261" y="847057"/>
                  </a:lnTo>
                  <a:lnTo>
                    <a:pt x="67300" y="809066"/>
                  </a:lnTo>
                  <a:lnTo>
                    <a:pt x="47420" y="769141"/>
                  </a:lnTo>
                  <a:lnTo>
                    <a:pt x="30787" y="727444"/>
                  </a:lnTo>
                  <a:lnTo>
                    <a:pt x="17564" y="684141"/>
                  </a:lnTo>
                  <a:lnTo>
                    <a:pt x="7915" y="639394"/>
                  </a:lnTo>
                  <a:lnTo>
                    <a:pt x="2006" y="593368"/>
                  </a:lnTo>
                  <a:lnTo>
                    <a:pt x="0" y="546226"/>
                  </a:lnTo>
                  <a:lnTo>
                    <a:pt x="2006" y="499085"/>
                  </a:lnTo>
                  <a:lnTo>
                    <a:pt x="7915" y="453059"/>
                  </a:lnTo>
                  <a:lnTo>
                    <a:pt x="17564" y="408312"/>
                  </a:lnTo>
                  <a:lnTo>
                    <a:pt x="30787" y="365009"/>
                  </a:lnTo>
                  <a:lnTo>
                    <a:pt x="47420" y="323312"/>
                  </a:lnTo>
                  <a:lnTo>
                    <a:pt x="67300" y="283387"/>
                  </a:lnTo>
                  <a:lnTo>
                    <a:pt x="90261" y="245396"/>
                  </a:lnTo>
                  <a:lnTo>
                    <a:pt x="116139" y="209503"/>
                  </a:lnTo>
                  <a:lnTo>
                    <a:pt x="144770" y="175872"/>
                  </a:lnTo>
                  <a:lnTo>
                    <a:pt x="175991" y="144667"/>
                  </a:lnTo>
                  <a:lnTo>
                    <a:pt x="209635" y="116051"/>
                  </a:lnTo>
                  <a:lnTo>
                    <a:pt x="245540" y="90189"/>
                  </a:lnTo>
                  <a:lnTo>
                    <a:pt x="283540" y="67244"/>
                  </a:lnTo>
                  <a:lnTo>
                    <a:pt x="323472" y="47379"/>
                  </a:lnTo>
                  <a:lnTo>
                    <a:pt x="365171" y="30759"/>
                  </a:lnTo>
                  <a:lnTo>
                    <a:pt x="408473" y="17547"/>
                  </a:lnTo>
                  <a:lnTo>
                    <a:pt x="453214" y="7908"/>
                  </a:lnTo>
                  <a:lnTo>
                    <a:pt x="499229" y="2004"/>
                  </a:lnTo>
                  <a:lnTo>
                    <a:pt x="546354" y="0"/>
                  </a:lnTo>
                  <a:lnTo>
                    <a:pt x="593477" y="2004"/>
                  </a:lnTo>
                  <a:lnTo>
                    <a:pt x="639489" y="7908"/>
                  </a:lnTo>
                  <a:lnTo>
                    <a:pt x="684225" y="17547"/>
                  </a:lnTo>
                  <a:lnTo>
                    <a:pt x="727521" y="30759"/>
                  </a:lnTo>
                  <a:lnTo>
                    <a:pt x="769213" y="47379"/>
                  </a:lnTo>
                  <a:lnTo>
                    <a:pt x="809137" y="67244"/>
                  </a:lnTo>
                  <a:lnTo>
                    <a:pt x="847128" y="90189"/>
                  </a:lnTo>
                  <a:lnTo>
                    <a:pt x="883023" y="116051"/>
                  </a:lnTo>
                  <a:lnTo>
                    <a:pt x="916658" y="144667"/>
                  </a:lnTo>
                  <a:lnTo>
                    <a:pt x="947868" y="175872"/>
                  </a:lnTo>
                  <a:lnTo>
                    <a:pt x="976490" y="209503"/>
                  </a:lnTo>
                  <a:lnTo>
                    <a:pt x="1002358" y="245396"/>
                  </a:lnTo>
                  <a:lnTo>
                    <a:pt x="1025310" y="283387"/>
                  </a:lnTo>
                  <a:lnTo>
                    <a:pt x="1045181" y="323312"/>
                  </a:lnTo>
                  <a:lnTo>
                    <a:pt x="1061808" y="365009"/>
                  </a:lnTo>
                  <a:lnTo>
                    <a:pt x="1075025" y="408312"/>
                  </a:lnTo>
                  <a:lnTo>
                    <a:pt x="1084668" y="453059"/>
                  </a:lnTo>
                  <a:lnTo>
                    <a:pt x="1090575" y="499085"/>
                  </a:lnTo>
                  <a:lnTo>
                    <a:pt x="1092581" y="546226"/>
                  </a:lnTo>
                  <a:close/>
                </a:path>
              </a:pathLst>
            </a:custGeom>
            <a:ln w="3175">
              <a:solidFill>
                <a:srgbClr val="C9CA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 descr=""/>
          <p:cNvGrpSpPr/>
          <p:nvPr/>
        </p:nvGrpSpPr>
        <p:grpSpPr>
          <a:xfrm>
            <a:off x="6707123" y="1773935"/>
            <a:ext cx="1381125" cy="402590"/>
            <a:chOff x="6707123" y="1773935"/>
            <a:chExt cx="1381125" cy="402590"/>
          </a:xfrm>
        </p:grpSpPr>
        <p:sp>
          <p:nvSpPr>
            <p:cNvPr id="68" name="object 68" descr=""/>
            <p:cNvSpPr/>
            <p:nvPr/>
          </p:nvSpPr>
          <p:spPr>
            <a:xfrm>
              <a:off x="6912863" y="1773935"/>
              <a:ext cx="1175385" cy="402590"/>
            </a:xfrm>
            <a:custGeom>
              <a:avLst/>
              <a:gdLst/>
              <a:ahLst/>
              <a:cxnLst/>
              <a:rect l="l" t="t" r="r" b="b"/>
              <a:pathLst>
                <a:path w="1175384" h="402589">
                  <a:moveTo>
                    <a:pt x="1010538" y="0"/>
                  </a:moveTo>
                  <a:lnTo>
                    <a:pt x="163194" y="0"/>
                  </a:lnTo>
                  <a:lnTo>
                    <a:pt x="0" y="201167"/>
                  </a:lnTo>
                  <a:lnTo>
                    <a:pt x="163194" y="402336"/>
                  </a:lnTo>
                  <a:lnTo>
                    <a:pt x="1010538" y="402336"/>
                  </a:lnTo>
                  <a:lnTo>
                    <a:pt x="1014349" y="400812"/>
                  </a:lnTo>
                  <a:lnTo>
                    <a:pt x="1175003" y="202691"/>
                  </a:lnTo>
                  <a:lnTo>
                    <a:pt x="1175003" y="199643"/>
                  </a:lnTo>
                  <a:lnTo>
                    <a:pt x="1014349" y="1650"/>
                  </a:lnTo>
                  <a:lnTo>
                    <a:pt x="1010538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707123" y="1773935"/>
              <a:ext cx="416559" cy="402590"/>
            </a:xfrm>
            <a:custGeom>
              <a:avLst/>
              <a:gdLst/>
              <a:ahLst/>
              <a:cxnLst/>
              <a:rect l="l" t="t" r="r" b="b"/>
              <a:pathLst>
                <a:path w="416559" h="402589">
                  <a:moveTo>
                    <a:pt x="416051" y="0"/>
                  </a:moveTo>
                  <a:lnTo>
                    <a:pt x="187071" y="0"/>
                  </a:lnTo>
                  <a:lnTo>
                    <a:pt x="184150" y="0"/>
                  </a:lnTo>
                  <a:lnTo>
                    <a:pt x="181609" y="1015"/>
                  </a:lnTo>
                  <a:lnTo>
                    <a:pt x="0" y="200278"/>
                  </a:lnTo>
                  <a:lnTo>
                    <a:pt x="0" y="202184"/>
                  </a:lnTo>
                  <a:lnTo>
                    <a:pt x="181609" y="401319"/>
                  </a:lnTo>
                  <a:lnTo>
                    <a:pt x="184150" y="402336"/>
                  </a:lnTo>
                  <a:lnTo>
                    <a:pt x="416051" y="402336"/>
                  </a:lnTo>
                  <a:lnTo>
                    <a:pt x="232791" y="201167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B9C3D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5551" y="1989327"/>
              <a:ext cx="82296" cy="77088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/>
          <p:nvPr/>
        </p:nvSpPr>
        <p:spPr>
          <a:xfrm>
            <a:off x="7378700" y="1892249"/>
            <a:ext cx="60261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InsightVM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524243" y="2253995"/>
            <a:ext cx="1426845" cy="402590"/>
            <a:chOff x="6524243" y="2253995"/>
            <a:chExt cx="1426845" cy="402590"/>
          </a:xfrm>
        </p:grpSpPr>
        <p:sp>
          <p:nvSpPr>
            <p:cNvPr id="73" name="object 73" descr=""/>
            <p:cNvSpPr/>
            <p:nvPr/>
          </p:nvSpPr>
          <p:spPr>
            <a:xfrm>
              <a:off x="6775830" y="2253995"/>
              <a:ext cx="1174750" cy="402590"/>
            </a:xfrm>
            <a:custGeom>
              <a:avLst/>
              <a:gdLst/>
              <a:ahLst/>
              <a:cxnLst/>
              <a:rect l="l" t="t" r="r" b="b"/>
              <a:pathLst>
                <a:path w="1174750" h="402589">
                  <a:moveTo>
                    <a:pt x="1010412" y="0"/>
                  </a:moveTo>
                  <a:lnTo>
                    <a:pt x="163068" y="0"/>
                  </a:lnTo>
                  <a:lnTo>
                    <a:pt x="0" y="201167"/>
                  </a:lnTo>
                  <a:lnTo>
                    <a:pt x="163068" y="402336"/>
                  </a:lnTo>
                  <a:lnTo>
                    <a:pt x="1010412" y="402336"/>
                  </a:lnTo>
                  <a:lnTo>
                    <a:pt x="1014222" y="400812"/>
                  </a:lnTo>
                  <a:lnTo>
                    <a:pt x="1174750" y="202691"/>
                  </a:lnTo>
                  <a:lnTo>
                    <a:pt x="1174750" y="199643"/>
                  </a:lnTo>
                  <a:lnTo>
                    <a:pt x="1014222" y="1524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524243" y="2253995"/>
              <a:ext cx="416559" cy="402590"/>
            </a:xfrm>
            <a:custGeom>
              <a:avLst/>
              <a:gdLst/>
              <a:ahLst/>
              <a:cxnLst/>
              <a:rect l="l" t="t" r="r" b="b"/>
              <a:pathLst>
                <a:path w="416559" h="402589">
                  <a:moveTo>
                    <a:pt x="416051" y="0"/>
                  </a:moveTo>
                  <a:lnTo>
                    <a:pt x="167766" y="0"/>
                  </a:lnTo>
                  <a:lnTo>
                    <a:pt x="165100" y="0"/>
                  </a:lnTo>
                  <a:lnTo>
                    <a:pt x="162813" y="1015"/>
                  </a:lnTo>
                  <a:lnTo>
                    <a:pt x="0" y="200151"/>
                  </a:lnTo>
                  <a:lnTo>
                    <a:pt x="0" y="202183"/>
                  </a:lnTo>
                  <a:lnTo>
                    <a:pt x="162813" y="401319"/>
                  </a:lnTo>
                  <a:lnTo>
                    <a:pt x="165100" y="402336"/>
                  </a:lnTo>
                  <a:lnTo>
                    <a:pt x="416051" y="402336"/>
                  </a:lnTo>
                  <a:lnTo>
                    <a:pt x="251586" y="201167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A2B0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54670" y="2436875"/>
              <a:ext cx="108457" cy="105156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7179691" y="2369896"/>
            <a:ext cx="62992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InsightIDR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6524243" y="2729483"/>
            <a:ext cx="1426845" cy="402590"/>
            <a:chOff x="6524243" y="2729483"/>
            <a:chExt cx="1426845" cy="402590"/>
          </a:xfrm>
        </p:grpSpPr>
        <p:sp>
          <p:nvSpPr>
            <p:cNvPr id="78" name="object 78" descr=""/>
            <p:cNvSpPr/>
            <p:nvPr/>
          </p:nvSpPr>
          <p:spPr>
            <a:xfrm>
              <a:off x="6775830" y="2729483"/>
              <a:ext cx="1174750" cy="402590"/>
            </a:xfrm>
            <a:custGeom>
              <a:avLst/>
              <a:gdLst/>
              <a:ahLst/>
              <a:cxnLst/>
              <a:rect l="l" t="t" r="r" b="b"/>
              <a:pathLst>
                <a:path w="1174750" h="402589">
                  <a:moveTo>
                    <a:pt x="1010412" y="0"/>
                  </a:moveTo>
                  <a:lnTo>
                    <a:pt x="163068" y="0"/>
                  </a:lnTo>
                  <a:lnTo>
                    <a:pt x="0" y="201167"/>
                  </a:lnTo>
                  <a:lnTo>
                    <a:pt x="163068" y="402336"/>
                  </a:lnTo>
                  <a:lnTo>
                    <a:pt x="1010412" y="402336"/>
                  </a:lnTo>
                  <a:lnTo>
                    <a:pt x="1014222" y="400812"/>
                  </a:lnTo>
                  <a:lnTo>
                    <a:pt x="1174750" y="202691"/>
                  </a:lnTo>
                  <a:lnTo>
                    <a:pt x="1174750" y="199643"/>
                  </a:lnTo>
                  <a:lnTo>
                    <a:pt x="1014222" y="1524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24243" y="2729483"/>
              <a:ext cx="416559" cy="402590"/>
            </a:xfrm>
            <a:custGeom>
              <a:avLst/>
              <a:gdLst/>
              <a:ahLst/>
              <a:cxnLst/>
              <a:rect l="l" t="t" r="r" b="b"/>
              <a:pathLst>
                <a:path w="416559" h="402589">
                  <a:moveTo>
                    <a:pt x="416051" y="0"/>
                  </a:moveTo>
                  <a:lnTo>
                    <a:pt x="167766" y="0"/>
                  </a:lnTo>
                  <a:lnTo>
                    <a:pt x="165100" y="0"/>
                  </a:lnTo>
                  <a:lnTo>
                    <a:pt x="162813" y="1015"/>
                  </a:lnTo>
                  <a:lnTo>
                    <a:pt x="0" y="200278"/>
                  </a:lnTo>
                  <a:lnTo>
                    <a:pt x="0" y="202183"/>
                  </a:lnTo>
                  <a:lnTo>
                    <a:pt x="162813" y="401319"/>
                  </a:lnTo>
                  <a:lnTo>
                    <a:pt x="165100" y="402336"/>
                  </a:lnTo>
                  <a:lnTo>
                    <a:pt x="416051" y="402336"/>
                  </a:lnTo>
                  <a:lnTo>
                    <a:pt x="251586" y="201167"/>
                  </a:lnTo>
                  <a:lnTo>
                    <a:pt x="416051" y="0"/>
                  </a:lnTo>
                  <a:close/>
                </a:path>
              </a:pathLst>
            </a:custGeom>
            <a:solidFill>
              <a:srgbClr val="C4CF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649349" y="2907918"/>
              <a:ext cx="100330" cy="132715"/>
            </a:xfrm>
            <a:custGeom>
              <a:avLst/>
              <a:gdLst/>
              <a:ahLst/>
              <a:cxnLst/>
              <a:rect l="l" t="t" r="r" b="b"/>
              <a:pathLst>
                <a:path w="100329" h="132714">
                  <a:moveTo>
                    <a:pt x="8318" y="113792"/>
                  </a:moveTo>
                  <a:lnTo>
                    <a:pt x="7962" y="107162"/>
                  </a:lnTo>
                  <a:lnTo>
                    <a:pt x="6972" y="101473"/>
                  </a:lnTo>
                  <a:lnTo>
                    <a:pt x="6210" y="97917"/>
                  </a:lnTo>
                  <a:lnTo>
                    <a:pt x="5194" y="95885"/>
                  </a:lnTo>
                  <a:lnTo>
                    <a:pt x="4178" y="95885"/>
                  </a:lnTo>
                  <a:lnTo>
                    <a:pt x="2908" y="95885"/>
                  </a:lnTo>
                  <a:lnTo>
                    <a:pt x="1892" y="97917"/>
                  </a:lnTo>
                  <a:lnTo>
                    <a:pt x="1130" y="101473"/>
                  </a:lnTo>
                  <a:lnTo>
                    <a:pt x="266" y="107238"/>
                  </a:lnTo>
                  <a:lnTo>
                    <a:pt x="0" y="113982"/>
                  </a:lnTo>
                  <a:lnTo>
                    <a:pt x="317" y="120840"/>
                  </a:lnTo>
                  <a:lnTo>
                    <a:pt x="1257" y="126873"/>
                  </a:lnTo>
                  <a:lnTo>
                    <a:pt x="2019" y="130429"/>
                  </a:lnTo>
                  <a:lnTo>
                    <a:pt x="3035" y="132461"/>
                  </a:lnTo>
                  <a:lnTo>
                    <a:pt x="5194" y="132461"/>
                  </a:lnTo>
                  <a:lnTo>
                    <a:pt x="6337" y="130429"/>
                  </a:lnTo>
                  <a:lnTo>
                    <a:pt x="7099" y="126873"/>
                  </a:lnTo>
                  <a:lnTo>
                    <a:pt x="8013" y="120624"/>
                  </a:lnTo>
                  <a:lnTo>
                    <a:pt x="8318" y="113792"/>
                  </a:lnTo>
                  <a:close/>
                </a:path>
                <a:path w="100329" h="132714">
                  <a:moveTo>
                    <a:pt x="22466" y="27813"/>
                  </a:moveTo>
                  <a:lnTo>
                    <a:pt x="13068" y="1905"/>
                  </a:lnTo>
                  <a:lnTo>
                    <a:pt x="12560" y="635"/>
                  </a:lnTo>
                  <a:lnTo>
                    <a:pt x="11925" y="0"/>
                  </a:lnTo>
                  <a:lnTo>
                    <a:pt x="11290" y="0"/>
                  </a:lnTo>
                  <a:lnTo>
                    <a:pt x="10782" y="0"/>
                  </a:lnTo>
                  <a:lnTo>
                    <a:pt x="10147" y="635"/>
                  </a:lnTo>
                  <a:lnTo>
                    <a:pt x="8750" y="4318"/>
                  </a:lnTo>
                  <a:lnTo>
                    <a:pt x="8750" y="8509"/>
                  </a:lnTo>
                  <a:lnTo>
                    <a:pt x="9639" y="11049"/>
                  </a:lnTo>
                  <a:lnTo>
                    <a:pt x="18783" y="35687"/>
                  </a:lnTo>
                  <a:lnTo>
                    <a:pt x="19291" y="36322"/>
                  </a:lnTo>
                  <a:lnTo>
                    <a:pt x="20434" y="36322"/>
                  </a:lnTo>
                  <a:lnTo>
                    <a:pt x="21069" y="35687"/>
                  </a:lnTo>
                  <a:lnTo>
                    <a:pt x="22466" y="32004"/>
                  </a:lnTo>
                  <a:lnTo>
                    <a:pt x="22466" y="27813"/>
                  </a:lnTo>
                  <a:close/>
                </a:path>
                <a:path w="100329" h="132714">
                  <a:moveTo>
                    <a:pt x="59042" y="2540"/>
                  </a:moveTo>
                  <a:lnTo>
                    <a:pt x="57010" y="0"/>
                  </a:lnTo>
                  <a:lnTo>
                    <a:pt x="54470" y="0"/>
                  </a:lnTo>
                  <a:lnTo>
                    <a:pt x="52057" y="0"/>
                  </a:lnTo>
                  <a:lnTo>
                    <a:pt x="49898" y="2540"/>
                  </a:lnTo>
                  <a:lnTo>
                    <a:pt x="49898" y="33909"/>
                  </a:lnTo>
                  <a:lnTo>
                    <a:pt x="52057" y="36322"/>
                  </a:lnTo>
                  <a:lnTo>
                    <a:pt x="57010" y="36322"/>
                  </a:lnTo>
                  <a:lnTo>
                    <a:pt x="59042" y="33909"/>
                  </a:lnTo>
                  <a:lnTo>
                    <a:pt x="59042" y="2540"/>
                  </a:lnTo>
                  <a:close/>
                </a:path>
                <a:path w="100329" h="132714">
                  <a:moveTo>
                    <a:pt x="81902" y="92075"/>
                  </a:moveTo>
                  <a:lnTo>
                    <a:pt x="80886" y="83566"/>
                  </a:lnTo>
                  <a:lnTo>
                    <a:pt x="80251" y="77089"/>
                  </a:lnTo>
                  <a:lnTo>
                    <a:pt x="78854" y="73533"/>
                  </a:lnTo>
                  <a:lnTo>
                    <a:pt x="77457" y="73533"/>
                  </a:lnTo>
                  <a:lnTo>
                    <a:pt x="76822" y="73533"/>
                  </a:lnTo>
                  <a:lnTo>
                    <a:pt x="76314" y="74041"/>
                  </a:lnTo>
                  <a:lnTo>
                    <a:pt x="75679" y="75565"/>
                  </a:lnTo>
                  <a:lnTo>
                    <a:pt x="75552" y="75565"/>
                  </a:lnTo>
                  <a:lnTo>
                    <a:pt x="73647" y="80010"/>
                  </a:lnTo>
                  <a:lnTo>
                    <a:pt x="72885" y="90551"/>
                  </a:lnTo>
                  <a:lnTo>
                    <a:pt x="73901" y="99568"/>
                  </a:lnTo>
                  <a:lnTo>
                    <a:pt x="74663" y="105537"/>
                  </a:lnTo>
                  <a:lnTo>
                    <a:pt x="75933" y="109093"/>
                  </a:lnTo>
                  <a:lnTo>
                    <a:pt x="77965" y="109093"/>
                  </a:lnTo>
                  <a:lnTo>
                    <a:pt x="78600" y="108585"/>
                  </a:lnTo>
                  <a:lnTo>
                    <a:pt x="79235" y="107569"/>
                  </a:lnTo>
                  <a:lnTo>
                    <a:pt x="81140" y="102616"/>
                  </a:lnTo>
                  <a:lnTo>
                    <a:pt x="81902" y="92075"/>
                  </a:lnTo>
                  <a:close/>
                </a:path>
                <a:path w="100329" h="132714">
                  <a:moveTo>
                    <a:pt x="100063" y="4318"/>
                  </a:moveTo>
                  <a:lnTo>
                    <a:pt x="99174" y="1905"/>
                  </a:lnTo>
                  <a:lnTo>
                    <a:pt x="98793" y="635"/>
                  </a:lnTo>
                  <a:lnTo>
                    <a:pt x="98158" y="0"/>
                  </a:lnTo>
                  <a:lnTo>
                    <a:pt x="97523" y="0"/>
                  </a:lnTo>
                  <a:lnTo>
                    <a:pt x="97015" y="0"/>
                  </a:lnTo>
                  <a:lnTo>
                    <a:pt x="96380" y="635"/>
                  </a:lnTo>
                  <a:lnTo>
                    <a:pt x="95999" y="1905"/>
                  </a:lnTo>
                  <a:lnTo>
                    <a:pt x="87363" y="25273"/>
                  </a:lnTo>
                  <a:lnTo>
                    <a:pt x="86474" y="27813"/>
                  </a:lnTo>
                  <a:lnTo>
                    <a:pt x="86474" y="32004"/>
                  </a:lnTo>
                  <a:lnTo>
                    <a:pt x="87871" y="35687"/>
                  </a:lnTo>
                  <a:lnTo>
                    <a:pt x="88506" y="36322"/>
                  </a:lnTo>
                  <a:lnTo>
                    <a:pt x="89649" y="36322"/>
                  </a:lnTo>
                  <a:lnTo>
                    <a:pt x="90284" y="35687"/>
                  </a:lnTo>
                  <a:lnTo>
                    <a:pt x="90665" y="34417"/>
                  </a:lnTo>
                  <a:lnTo>
                    <a:pt x="100063" y="8509"/>
                  </a:lnTo>
                  <a:lnTo>
                    <a:pt x="100063" y="4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6955663" y="2849118"/>
            <a:ext cx="85216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InsightAppSec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6533388" y="3218688"/>
            <a:ext cx="1426845" cy="402590"/>
            <a:chOff x="6533388" y="3218688"/>
            <a:chExt cx="1426845" cy="402590"/>
          </a:xfrm>
        </p:grpSpPr>
        <p:sp>
          <p:nvSpPr>
            <p:cNvPr id="83" name="object 83" descr=""/>
            <p:cNvSpPr/>
            <p:nvPr/>
          </p:nvSpPr>
          <p:spPr>
            <a:xfrm>
              <a:off x="6784975" y="3218688"/>
              <a:ext cx="1174750" cy="402590"/>
            </a:xfrm>
            <a:custGeom>
              <a:avLst/>
              <a:gdLst/>
              <a:ahLst/>
              <a:cxnLst/>
              <a:rect l="l" t="t" r="r" b="b"/>
              <a:pathLst>
                <a:path w="1174750" h="402589">
                  <a:moveTo>
                    <a:pt x="1010539" y="0"/>
                  </a:moveTo>
                  <a:lnTo>
                    <a:pt x="163068" y="0"/>
                  </a:lnTo>
                  <a:lnTo>
                    <a:pt x="0" y="201167"/>
                  </a:lnTo>
                  <a:lnTo>
                    <a:pt x="163068" y="402336"/>
                  </a:lnTo>
                  <a:lnTo>
                    <a:pt x="1010539" y="402336"/>
                  </a:lnTo>
                  <a:lnTo>
                    <a:pt x="1014222" y="400812"/>
                  </a:lnTo>
                  <a:lnTo>
                    <a:pt x="1174750" y="202691"/>
                  </a:lnTo>
                  <a:lnTo>
                    <a:pt x="1174750" y="199644"/>
                  </a:lnTo>
                  <a:lnTo>
                    <a:pt x="1014222" y="1524"/>
                  </a:lnTo>
                  <a:lnTo>
                    <a:pt x="1010539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533388" y="3218688"/>
              <a:ext cx="415925" cy="402590"/>
            </a:xfrm>
            <a:custGeom>
              <a:avLst/>
              <a:gdLst/>
              <a:ahLst/>
              <a:cxnLst/>
              <a:rect l="l" t="t" r="r" b="b"/>
              <a:pathLst>
                <a:path w="415925" h="402589">
                  <a:moveTo>
                    <a:pt x="415925" y="0"/>
                  </a:moveTo>
                  <a:lnTo>
                    <a:pt x="167766" y="0"/>
                  </a:lnTo>
                  <a:lnTo>
                    <a:pt x="165226" y="0"/>
                  </a:lnTo>
                  <a:lnTo>
                    <a:pt x="162940" y="1015"/>
                  </a:lnTo>
                  <a:lnTo>
                    <a:pt x="0" y="200151"/>
                  </a:lnTo>
                  <a:lnTo>
                    <a:pt x="0" y="202057"/>
                  </a:lnTo>
                  <a:lnTo>
                    <a:pt x="162940" y="401319"/>
                  </a:lnTo>
                  <a:lnTo>
                    <a:pt x="165226" y="402336"/>
                  </a:lnTo>
                  <a:lnTo>
                    <a:pt x="415925" y="402336"/>
                  </a:lnTo>
                  <a:lnTo>
                    <a:pt x="251586" y="201167"/>
                  </a:lnTo>
                  <a:lnTo>
                    <a:pt x="415925" y="0"/>
                  </a:lnTo>
                  <a:close/>
                </a:path>
              </a:pathLst>
            </a:custGeom>
            <a:solidFill>
              <a:srgbClr val="E0E7F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8955" y="3415284"/>
              <a:ext cx="100584" cy="100583"/>
            </a:xfrm>
            <a:prstGeom prst="rect">
              <a:avLst/>
            </a:prstGeom>
          </p:spPr>
        </p:pic>
      </p:grpSp>
      <p:sp>
        <p:nvSpPr>
          <p:cNvPr id="86" name="object 86" descr=""/>
          <p:cNvSpPr txBox="1"/>
          <p:nvPr/>
        </p:nvSpPr>
        <p:spPr>
          <a:xfrm>
            <a:off x="6926706" y="3339465"/>
            <a:ext cx="8788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InsightConnect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9971658" y="1773935"/>
            <a:ext cx="1412875" cy="402590"/>
            <a:chOff x="9971658" y="1773935"/>
            <a:chExt cx="1412875" cy="402590"/>
          </a:xfrm>
        </p:grpSpPr>
        <p:sp>
          <p:nvSpPr>
            <p:cNvPr id="88" name="object 88" descr=""/>
            <p:cNvSpPr/>
            <p:nvPr/>
          </p:nvSpPr>
          <p:spPr>
            <a:xfrm>
              <a:off x="9971658" y="1773935"/>
              <a:ext cx="1161415" cy="402590"/>
            </a:xfrm>
            <a:custGeom>
              <a:avLst/>
              <a:gdLst/>
              <a:ahLst/>
              <a:cxnLst/>
              <a:rect l="l" t="t" r="r" b="b"/>
              <a:pathLst>
                <a:path w="1161415" h="402589">
                  <a:moveTo>
                    <a:pt x="998347" y="0"/>
                  </a:moveTo>
                  <a:lnTo>
                    <a:pt x="167894" y="0"/>
                  </a:lnTo>
                  <a:lnTo>
                    <a:pt x="163957" y="0"/>
                  </a:lnTo>
                  <a:lnTo>
                    <a:pt x="160274" y="1650"/>
                  </a:lnTo>
                  <a:lnTo>
                    <a:pt x="0" y="199643"/>
                  </a:lnTo>
                  <a:lnTo>
                    <a:pt x="0" y="202691"/>
                  </a:lnTo>
                  <a:lnTo>
                    <a:pt x="160274" y="400812"/>
                  </a:lnTo>
                  <a:lnTo>
                    <a:pt x="163957" y="402336"/>
                  </a:lnTo>
                  <a:lnTo>
                    <a:pt x="998347" y="402336"/>
                  </a:lnTo>
                  <a:lnTo>
                    <a:pt x="1161034" y="201167"/>
                  </a:lnTo>
                  <a:lnTo>
                    <a:pt x="99834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972799" y="1773935"/>
              <a:ext cx="411480" cy="402590"/>
            </a:xfrm>
            <a:custGeom>
              <a:avLst/>
              <a:gdLst/>
              <a:ahLst/>
              <a:cxnLst/>
              <a:rect l="l" t="t" r="r" b="b"/>
              <a:pathLst>
                <a:path w="411479" h="402589">
                  <a:moveTo>
                    <a:pt x="248157" y="0"/>
                  </a:moveTo>
                  <a:lnTo>
                    <a:pt x="0" y="0"/>
                  </a:lnTo>
                  <a:lnTo>
                    <a:pt x="162559" y="201167"/>
                  </a:lnTo>
                  <a:lnTo>
                    <a:pt x="0" y="402336"/>
                  </a:lnTo>
                  <a:lnTo>
                    <a:pt x="248157" y="402336"/>
                  </a:lnTo>
                  <a:lnTo>
                    <a:pt x="250444" y="401319"/>
                  </a:lnTo>
                  <a:lnTo>
                    <a:pt x="410082" y="203708"/>
                  </a:lnTo>
                  <a:lnTo>
                    <a:pt x="411479" y="202184"/>
                  </a:lnTo>
                  <a:lnTo>
                    <a:pt x="411479" y="200278"/>
                  </a:lnTo>
                  <a:lnTo>
                    <a:pt x="250444" y="1015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54411" y="1947798"/>
              <a:ext cx="132520" cy="140970"/>
            </a:xfrm>
            <a:prstGeom prst="rect">
              <a:avLst/>
            </a:prstGeom>
          </p:spPr>
        </p:pic>
      </p:grpSp>
      <p:sp>
        <p:nvSpPr>
          <p:cNvPr id="91" name="object 91" descr=""/>
          <p:cNvSpPr txBox="1"/>
          <p:nvPr/>
        </p:nvSpPr>
        <p:spPr>
          <a:xfrm>
            <a:off x="10192257" y="1816354"/>
            <a:ext cx="5537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Managed Services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10149840" y="2253995"/>
            <a:ext cx="1417320" cy="402590"/>
            <a:chOff x="10149840" y="2253995"/>
            <a:chExt cx="1417320" cy="402590"/>
          </a:xfrm>
        </p:grpSpPr>
        <p:sp>
          <p:nvSpPr>
            <p:cNvPr id="93" name="object 93" descr=""/>
            <p:cNvSpPr/>
            <p:nvPr/>
          </p:nvSpPr>
          <p:spPr>
            <a:xfrm>
              <a:off x="10149840" y="2253995"/>
              <a:ext cx="1165860" cy="402590"/>
            </a:xfrm>
            <a:custGeom>
              <a:avLst/>
              <a:gdLst/>
              <a:ahLst/>
              <a:cxnLst/>
              <a:rect l="l" t="t" r="r" b="b"/>
              <a:pathLst>
                <a:path w="1165859" h="402589">
                  <a:moveTo>
                    <a:pt x="1002410" y="0"/>
                  </a:moveTo>
                  <a:lnTo>
                    <a:pt x="168782" y="0"/>
                  </a:lnTo>
                  <a:lnTo>
                    <a:pt x="164718" y="0"/>
                  </a:lnTo>
                  <a:lnTo>
                    <a:pt x="161035" y="1524"/>
                  </a:lnTo>
                  <a:lnTo>
                    <a:pt x="0" y="199643"/>
                  </a:lnTo>
                  <a:lnTo>
                    <a:pt x="0" y="202691"/>
                  </a:lnTo>
                  <a:lnTo>
                    <a:pt x="161035" y="400812"/>
                  </a:lnTo>
                  <a:lnTo>
                    <a:pt x="164718" y="402336"/>
                  </a:lnTo>
                  <a:lnTo>
                    <a:pt x="1002410" y="402336"/>
                  </a:lnTo>
                  <a:lnTo>
                    <a:pt x="1165859" y="201167"/>
                  </a:lnTo>
                  <a:lnTo>
                    <a:pt x="100241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1151108" y="2253995"/>
              <a:ext cx="416559" cy="402590"/>
            </a:xfrm>
            <a:custGeom>
              <a:avLst/>
              <a:gdLst/>
              <a:ahLst/>
              <a:cxnLst/>
              <a:rect l="l" t="t" r="r" b="b"/>
              <a:pathLst>
                <a:path w="416559" h="402589">
                  <a:moveTo>
                    <a:pt x="250825" y="0"/>
                  </a:moveTo>
                  <a:lnTo>
                    <a:pt x="0" y="0"/>
                  </a:lnTo>
                  <a:lnTo>
                    <a:pt x="164465" y="201167"/>
                  </a:lnTo>
                  <a:lnTo>
                    <a:pt x="0" y="402336"/>
                  </a:lnTo>
                  <a:lnTo>
                    <a:pt x="250825" y="402336"/>
                  </a:lnTo>
                  <a:lnTo>
                    <a:pt x="253238" y="401319"/>
                  </a:lnTo>
                  <a:lnTo>
                    <a:pt x="416051" y="202183"/>
                  </a:lnTo>
                  <a:lnTo>
                    <a:pt x="416051" y="200151"/>
                  </a:lnTo>
                  <a:lnTo>
                    <a:pt x="253238" y="1015"/>
                  </a:lnTo>
                  <a:lnTo>
                    <a:pt x="250825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23703" y="2441447"/>
              <a:ext cx="141604" cy="105155"/>
            </a:xfrm>
            <a:prstGeom prst="rect">
              <a:avLst/>
            </a:prstGeom>
          </p:spPr>
        </p:pic>
      </p:grpSp>
      <p:sp>
        <p:nvSpPr>
          <p:cNvPr id="96" name="object 96" descr=""/>
          <p:cNvSpPr txBox="1"/>
          <p:nvPr/>
        </p:nvSpPr>
        <p:spPr>
          <a:xfrm>
            <a:off x="10360914" y="2369896"/>
            <a:ext cx="27813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tCell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10149840" y="2729483"/>
            <a:ext cx="1417320" cy="402590"/>
            <a:chOff x="10149840" y="2729483"/>
            <a:chExt cx="1417320" cy="402590"/>
          </a:xfrm>
        </p:grpSpPr>
        <p:sp>
          <p:nvSpPr>
            <p:cNvPr id="98" name="object 98" descr=""/>
            <p:cNvSpPr/>
            <p:nvPr/>
          </p:nvSpPr>
          <p:spPr>
            <a:xfrm>
              <a:off x="10149840" y="2729483"/>
              <a:ext cx="1165860" cy="402590"/>
            </a:xfrm>
            <a:custGeom>
              <a:avLst/>
              <a:gdLst/>
              <a:ahLst/>
              <a:cxnLst/>
              <a:rect l="l" t="t" r="r" b="b"/>
              <a:pathLst>
                <a:path w="1165859" h="402589">
                  <a:moveTo>
                    <a:pt x="1002410" y="0"/>
                  </a:moveTo>
                  <a:lnTo>
                    <a:pt x="168782" y="0"/>
                  </a:lnTo>
                  <a:lnTo>
                    <a:pt x="164718" y="0"/>
                  </a:lnTo>
                  <a:lnTo>
                    <a:pt x="161035" y="1524"/>
                  </a:lnTo>
                  <a:lnTo>
                    <a:pt x="0" y="199643"/>
                  </a:lnTo>
                  <a:lnTo>
                    <a:pt x="0" y="202691"/>
                  </a:lnTo>
                  <a:lnTo>
                    <a:pt x="161035" y="400812"/>
                  </a:lnTo>
                  <a:lnTo>
                    <a:pt x="164718" y="402336"/>
                  </a:lnTo>
                  <a:lnTo>
                    <a:pt x="1002410" y="402336"/>
                  </a:lnTo>
                  <a:lnTo>
                    <a:pt x="1165859" y="201167"/>
                  </a:lnTo>
                  <a:lnTo>
                    <a:pt x="1002410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1151108" y="2729483"/>
              <a:ext cx="416559" cy="402590"/>
            </a:xfrm>
            <a:custGeom>
              <a:avLst/>
              <a:gdLst/>
              <a:ahLst/>
              <a:cxnLst/>
              <a:rect l="l" t="t" r="r" b="b"/>
              <a:pathLst>
                <a:path w="416559" h="402589">
                  <a:moveTo>
                    <a:pt x="250825" y="0"/>
                  </a:moveTo>
                  <a:lnTo>
                    <a:pt x="0" y="0"/>
                  </a:lnTo>
                  <a:lnTo>
                    <a:pt x="164465" y="201167"/>
                  </a:lnTo>
                  <a:lnTo>
                    <a:pt x="0" y="402336"/>
                  </a:lnTo>
                  <a:lnTo>
                    <a:pt x="250825" y="402336"/>
                  </a:lnTo>
                  <a:lnTo>
                    <a:pt x="253238" y="401319"/>
                  </a:lnTo>
                  <a:lnTo>
                    <a:pt x="416051" y="202183"/>
                  </a:lnTo>
                  <a:lnTo>
                    <a:pt x="416051" y="200278"/>
                  </a:lnTo>
                  <a:lnTo>
                    <a:pt x="253238" y="1015"/>
                  </a:lnTo>
                  <a:lnTo>
                    <a:pt x="250825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2847" y="2916935"/>
              <a:ext cx="127761" cy="100456"/>
            </a:xfrm>
            <a:prstGeom prst="rect">
              <a:avLst/>
            </a:prstGeom>
          </p:spPr>
        </p:pic>
      </p:grpSp>
      <p:sp>
        <p:nvSpPr>
          <p:cNvPr id="101" name="object 101" descr=""/>
          <p:cNvSpPr txBox="1"/>
          <p:nvPr/>
        </p:nvSpPr>
        <p:spPr>
          <a:xfrm>
            <a:off x="10360914" y="2849118"/>
            <a:ext cx="6007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Metasploit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10149967" y="3232404"/>
            <a:ext cx="1165860" cy="398145"/>
          </a:xfrm>
          <a:custGeom>
            <a:avLst/>
            <a:gdLst/>
            <a:ahLst/>
            <a:cxnLst/>
            <a:rect l="l" t="t" r="r" b="b"/>
            <a:pathLst>
              <a:path w="1165859" h="398145">
                <a:moveTo>
                  <a:pt x="1002283" y="0"/>
                </a:moveTo>
                <a:lnTo>
                  <a:pt x="168655" y="0"/>
                </a:lnTo>
                <a:lnTo>
                  <a:pt x="164591" y="0"/>
                </a:lnTo>
                <a:lnTo>
                  <a:pt x="160908" y="1524"/>
                </a:lnTo>
                <a:lnTo>
                  <a:pt x="0" y="197358"/>
                </a:lnTo>
                <a:lnTo>
                  <a:pt x="0" y="200406"/>
                </a:lnTo>
                <a:lnTo>
                  <a:pt x="160908" y="396240"/>
                </a:lnTo>
                <a:lnTo>
                  <a:pt x="164591" y="397764"/>
                </a:lnTo>
                <a:lnTo>
                  <a:pt x="1002283" y="397764"/>
                </a:lnTo>
                <a:lnTo>
                  <a:pt x="1165605" y="198882"/>
                </a:lnTo>
                <a:lnTo>
                  <a:pt x="1002283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10269473" y="3340049"/>
            <a:ext cx="96139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InsightCloudSec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4" name="object 104" descr=""/>
          <p:cNvGrpSpPr/>
          <p:nvPr/>
        </p:nvGrpSpPr>
        <p:grpSpPr>
          <a:xfrm>
            <a:off x="10351134" y="3232404"/>
            <a:ext cx="1216025" cy="398145"/>
            <a:chOff x="10351134" y="3232404"/>
            <a:chExt cx="1216025" cy="398145"/>
          </a:xfrm>
        </p:grpSpPr>
        <p:sp>
          <p:nvSpPr>
            <p:cNvPr id="105" name="object 105" descr=""/>
            <p:cNvSpPr/>
            <p:nvPr/>
          </p:nvSpPr>
          <p:spPr>
            <a:xfrm>
              <a:off x="11151107" y="3232404"/>
              <a:ext cx="416559" cy="398145"/>
            </a:xfrm>
            <a:custGeom>
              <a:avLst/>
              <a:gdLst/>
              <a:ahLst/>
              <a:cxnLst/>
              <a:rect l="l" t="t" r="r" b="b"/>
              <a:pathLst>
                <a:path w="416559" h="398145">
                  <a:moveTo>
                    <a:pt x="250825" y="0"/>
                  </a:moveTo>
                  <a:lnTo>
                    <a:pt x="0" y="0"/>
                  </a:lnTo>
                  <a:lnTo>
                    <a:pt x="164465" y="198882"/>
                  </a:lnTo>
                  <a:lnTo>
                    <a:pt x="0" y="397764"/>
                  </a:lnTo>
                  <a:lnTo>
                    <a:pt x="250825" y="397764"/>
                  </a:lnTo>
                  <a:lnTo>
                    <a:pt x="253111" y="396748"/>
                  </a:lnTo>
                  <a:lnTo>
                    <a:pt x="416051" y="199771"/>
                  </a:lnTo>
                  <a:lnTo>
                    <a:pt x="416051" y="197866"/>
                  </a:lnTo>
                  <a:lnTo>
                    <a:pt x="253111" y="1016"/>
                  </a:lnTo>
                  <a:lnTo>
                    <a:pt x="250825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51134" y="3451860"/>
              <a:ext cx="82169" cy="128015"/>
            </a:xfrm>
            <a:prstGeom prst="rect">
              <a:avLst/>
            </a:prstGeom>
          </p:spPr>
        </p:pic>
      </p:grpSp>
      <p:sp>
        <p:nvSpPr>
          <p:cNvPr id="107" name="object 107" descr=""/>
          <p:cNvSpPr txBox="1"/>
          <p:nvPr/>
        </p:nvSpPr>
        <p:spPr>
          <a:xfrm>
            <a:off x="8740267" y="2366518"/>
            <a:ext cx="5765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Products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6535673" y="4002785"/>
            <a:ext cx="5034280" cy="772795"/>
          </a:xfrm>
          <a:prstGeom prst="rect">
            <a:avLst/>
          </a:prstGeom>
          <a:ln w="31750">
            <a:solidFill>
              <a:srgbClr val="0D60FD"/>
            </a:solidFill>
          </a:ln>
        </p:spPr>
        <p:txBody>
          <a:bodyPr wrap="square" lIns="0" tIns="129540" rIns="0" bIns="0" rtlCol="0" vert="horz">
            <a:spAutoFit/>
          </a:bodyPr>
          <a:lstStyle/>
          <a:p>
            <a:pPr algn="ctr" marL="124460" marR="118745" indent="3175">
              <a:lnSpc>
                <a:spcPct val="109600"/>
              </a:lnSpc>
              <a:spcBef>
                <a:spcPts val="1020"/>
              </a:spcBef>
            </a:pPr>
            <a:r>
              <a:rPr dirty="0" sz="1000">
                <a:latin typeface="Arial MT"/>
                <a:cs typeface="Arial MT"/>
              </a:rPr>
              <a:t>Rapid7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offers</a:t>
            </a:r>
            <a:r>
              <a:rPr dirty="0" sz="1000" spc="8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cybersecurity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solutions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for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digital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infrastructure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market </a:t>
            </a:r>
            <a:r>
              <a:rPr dirty="0" sz="1000" b="1">
                <a:latin typeface="Arial"/>
                <a:cs typeface="Arial"/>
              </a:rPr>
              <a:t>leader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in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cybersecurity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their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Workload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Protection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Platform</a:t>
            </a:r>
            <a:r>
              <a:rPr dirty="0" sz="1000" spc="6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and </a:t>
            </a:r>
            <a:r>
              <a:rPr dirty="0" sz="1000">
                <a:latin typeface="Arial MT"/>
                <a:cs typeface="Arial MT"/>
              </a:rPr>
              <a:t>products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such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InsightCloudSec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Cloud Risk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Complete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6066472" y="1085850"/>
            <a:ext cx="184150" cy="4956810"/>
            <a:chOff x="6066472" y="1085850"/>
            <a:chExt cx="184150" cy="4956810"/>
          </a:xfrm>
        </p:grpSpPr>
        <p:sp>
          <p:nvSpPr>
            <p:cNvPr id="110" name="object 110" descr=""/>
            <p:cNvSpPr/>
            <p:nvPr/>
          </p:nvSpPr>
          <p:spPr>
            <a:xfrm>
              <a:off x="6142481" y="1085850"/>
              <a:ext cx="0" cy="4956810"/>
            </a:xfrm>
            <a:custGeom>
              <a:avLst/>
              <a:gdLst/>
              <a:ahLst/>
              <a:cxnLst/>
              <a:rect l="l" t="t" r="r" b="b"/>
              <a:pathLst>
                <a:path w="0" h="4956810">
                  <a:moveTo>
                    <a:pt x="0" y="0"/>
                  </a:moveTo>
                  <a:lnTo>
                    <a:pt x="0" y="495634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3" name="object 113" descr=""/>
          <p:cNvGrpSpPr/>
          <p:nvPr/>
        </p:nvGrpSpPr>
        <p:grpSpPr>
          <a:xfrm>
            <a:off x="8357616" y="2180844"/>
            <a:ext cx="1285240" cy="1819910"/>
            <a:chOff x="8357616" y="2180844"/>
            <a:chExt cx="1285240" cy="1819910"/>
          </a:xfrm>
        </p:grpSpPr>
        <p:pic>
          <p:nvPicPr>
            <p:cNvPr id="114" name="object 11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22792" y="2180844"/>
              <a:ext cx="768096" cy="164591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7616" y="2697480"/>
              <a:ext cx="1284731" cy="1220724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8801100" y="3840479"/>
              <a:ext cx="416559" cy="160020"/>
            </a:xfrm>
            <a:custGeom>
              <a:avLst/>
              <a:gdLst/>
              <a:ahLst/>
              <a:cxnLst/>
              <a:rect l="l" t="t" r="r" b="b"/>
              <a:pathLst>
                <a:path w="416559" h="160020">
                  <a:moveTo>
                    <a:pt x="208025" y="0"/>
                  </a:moveTo>
                  <a:lnTo>
                    <a:pt x="0" y="160020"/>
                  </a:lnTo>
                  <a:lnTo>
                    <a:pt x="416051" y="160020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4467352" y="4247896"/>
            <a:ext cx="1192530" cy="1009650"/>
            <a:chOff x="4467352" y="4247896"/>
            <a:chExt cx="1192530" cy="1009650"/>
          </a:xfrm>
        </p:grpSpPr>
        <p:sp>
          <p:nvSpPr>
            <p:cNvPr id="118" name="object 118" descr=""/>
            <p:cNvSpPr/>
            <p:nvPr/>
          </p:nvSpPr>
          <p:spPr>
            <a:xfrm>
              <a:off x="4473702" y="4254246"/>
              <a:ext cx="1179830" cy="996950"/>
            </a:xfrm>
            <a:custGeom>
              <a:avLst/>
              <a:gdLst/>
              <a:ahLst/>
              <a:cxnLst/>
              <a:rect l="l" t="t" r="r" b="b"/>
              <a:pathLst>
                <a:path w="1179829" h="996950">
                  <a:moveTo>
                    <a:pt x="1179576" y="0"/>
                  </a:moveTo>
                  <a:lnTo>
                    <a:pt x="0" y="0"/>
                  </a:lnTo>
                  <a:lnTo>
                    <a:pt x="0" y="772667"/>
                  </a:lnTo>
                  <a:lnTo>
                    <a:pt x="688086" y="772667"/>
                  </a:lnTo>
                  <a:lnTo>
                    <a:pt x="657351" y="996568"/>
                  </a:lnTo>
                  <a:lnTo>
                    <a:pt x="982980" y="772667"/>
                  </a:lnTo>
                  <a:lnTo>
                    <a:pt x="1179576" y="772667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473702" y="4254246"/>
              <a:ext cx="1179830" cy="996950"/>
            </a:xfrm>
            <a:custGeom>
              <a:avLst/>
              <a:gdLst/>
              <a:ahLst/>
              <a:cxnLst/>
              <a:rect l="l" t="t" r="r" b="b"/>
              <a:pathLst>
                <a:path w="1179829" h="996950">
                  <a:moveTo>
                    <a:pt x="0" y="0"/>
                  </a:moveTo>
                  <a:lnTo>
                    <a:pt x="688086" y="0"/>
                  </a:lnTo>
                  <a:lnTo>
                    <a:pt x="982980" y="0"/>
                  </a:lnTo>
                  <a:lnTo>
                    <a:pt x="1179576" y="0"/>
                  </a:lnTo>
                  <a:lnTo>
                    <a:pt x="1179576" y="450722"/>
                  </a:lnTo>
                  <a:lnTo>
                    <a:pt x="1179576" y="643889"/>
                  </a:lnTo>
                  <a:lnTo>
                    <a:pt x="1179576" y="772667"/>
                  </a:lnTo>
                  <a:lnTo>
                    <a:pt x="982980" y="772667"/>
                  </a:lnTo>
                  <a:lnTo>
                    <a:pt x="657351" y="996568"/>
                  </a:lnTo>
                  <a:lnTo>
                    <a:pt x="688086" y="772667"/>
                  </a:lnTo>
                  <a:lnTo>
                    <a:pt x="0" y="772667"/>
                  </a:lnTo>
                  <a:lnTo>
                    <a:pt x="0" y="643889"/>
                  </a:lnTo>
                  <a:lnTo>
                    <a:pt x="0" y="4507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4514469" y="4319092"/>
            <a:ext cx="1089025" cy="6375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45085">
              <a:lnSpc>
                <a:spcPct val="100099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Rapid7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5" b="1">
                <a:latin typeface="Arial"/>
                <a:cs typeface="Arial"/>
              </a:rPr>
              <a:t>not </a:t>
            </a:r>
            <a:r>
              <a:rPr dirty="0" sz="1000" b="1">
                <a:latin typeface="Arial"/>
                <a:cs typeface="Arial"/>
              </a:rPr>
              <a:t>profitable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due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to </a:t>
            </a:r>
            <a:r>
              <a:rPr dirty="0" sz="1000" b="1">
                <a:latin typeface="Arial"/>
                <a:cs typeface="Arial"/>
              </a:rPr>
              <a:t>high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SG&amp;A</a:t>
            </a:r>
            <a:r>
              <a:rPr dirty="0" sz="1000">
                <a:latin typeface="Arial MT"/>
                <a:cs typeface="Arial MT"/>
              </a:rPr>
              <a:t>, </a:t>
            </a:r>
            <a:r>
              <a:rPr dirty="0" sz="1000" spc="-10">
                <a:latin typeface="Arial MT"/>
                <a:cs typeface="Arial MT"/>
              </a:rPr>
              <a:t>which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could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reduce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2605151" y="2292350"/>
            <a:ext cx="1041400" cy="1041400"/>
            <a:chOff x="2605151" y="2292350"/>
            <a:chExt cx="1041400" cy="1041400"/>
          </a:xfrm>
        </p:grpSpPr>
        <p:sp>
          <p:nvSpPr>
            <p:cNvPr id="122" name="object 122" descr=""/>
            <p:cNvSpPr/>
            <p:nvPr/>
          </p:nvSpPr>
          <p:spPr>
            <a:xfrm>
              <a:off x="2605151" y="2292350"/>
              <a:ext cx="1041400" cy="1041400"/>
            </a:xfrm>
            <a:custGeom>
              <a:avLst/>
              <a:gdLst/>
              <a:ahLst/>
              <a:cxnLst/>
              <a:rect l="l" t="t" r="r" b="b"/>
              <a:pathLst>
                <a:path w="1041400" h="1041400">
                  <a:moveTo>
                    <a:pt x="520700" y="0"/>
                  </a:moveTo>
                  <a:lnTo>
                    <a:pt x="473293" y="2128"/>
                  </a:lnTo>
                  <a:lnTo>
                    <a:pt x="427082" y="8390"/>
                  </a:lnTo>
                  <a:lnTo>
                    <a:pt x="382249" y="18603"/>
                  </a:lnTo>
                  <a:lnTo>
                    <a:pt x="338978" y="32581"/>
                  </a:lnTo>
                  <a:lnTo>
                    <a:pt x="297453" y="50142"/>
                  </a:lnTo>
                  <a:lnTo>
                    <a:pt x="257857" y="71101"/>
                  </a:lnTo>
                  <a:lnTo>
                    <a:pt x="220373" y="95274"/>
                  </a:lnTo>
                  <a:lnTo>
                    <a:pt x="185186" y="122477"/>
                  </a:lnTo>
                  <a:lnTo>
                    <a:pt x="152479" y="152526"/>
                  </a:lnTo>
                  <a:lnTo>
                    <a:pt x="122435" y="185238"/>
                  </a:lnTo>
                  <a:lnTo>
                    <a:pt x="95239" y="220428"/>
                  </a:lnTo>
                  <a:lnTo>
                    <a:pt x="71072" y="257913"/>
                  </a:lnTo>
                  <a:lnTo>
                    <a:pt x="50121" y="297508"/>
                  </a:lnTo>
                  <a:lnTo>
                    <a:pt x="32567" y="339029"/>
                  </a:lnTo>
                  <a:lnTo>
                    <a:pt x="18594" y="382293"/>
                  </a:lnTo>
                  <a:lnTo>
                    <a:pt x="8386" y="427115"/>
                  </a:lnTo>
                  <a:lnTo>
                    <a:pt x="2127" y="473312"/>
                  </a:lnTo>
                  <a:lnTo>
                    <a:pt x="0" y="520700"/>
                  </a:lnTo>
                  <a:lnTo>
                    <a:pt x="2127" y="568087"/>
                  </a:lnTo>
                  <a:lnTo>
                    <a:pt x="8386" y="614284"/>
                  </a:lnTo>
                  <a:lnTo>
                    <a:pt x="18594" y="659106"/>
                  </a:lnTo>
                  <a:lnTo>
                    <a:pt x="32567" y="702370"/>
                  </a:lnTo>
                  <a:lnTo>
                    <a:pt x="50121" y="743891"/>
                  </a:lnTo>
                  <a:lnTo>
                    <a:pt x="71072" y="783486"/>
                  </a:lnTo>
                  <a:lnTo>
                    <a:pt x="95239" y="820971"/>
                  </a:lnTo>
                  <a:lnTo>
                    <a:pt x="122435" y="856161"/>
                  </a:lnTo>
                  <a:lnTo>
                    <a:pt x="152479" y="888872"/>
                  </a:lnTo>
                  <a:lnTo>
                    <a:pt x="185186" y="918922"/>
                  </a:lnTo>
                  <a:lnTo>
                    <a:pt x="220373" y="946125"/>
                  </a:lnTo>
                  <a:lnTo>
                    <a:pt x="257857" y="970298"/>
                  </a:lnTo>
                  <a:lnTo>
                    <a:pt x="297453" y="991257"/>
                  </a:lnTo>
                  <a:lnTo>
                    <a:pt x="338978" y="1008818"/>
                  </a:lnTo>
                  <a:lnTo>
                    <a:pt x="382249" y="1022796"/>
                  </a:lnTo>
                  <a:lnTo>
                    <a:pt x="427082" y="1033009"/>
                  </a:lnTo>
                  <a:lnTo>
                    <a:pt x="473293" y="1039271"/>
                  </a:lnTo>
                  <a:lnTo>
                    <a:pt x="520700" y="1041400"/>
                  </a:lnTo>
                  <a:lnTo>
                    <a:pt x="568087" y="1039271"/>
                  </a:lnTo>
                  <a:lnTo>
                    <a:pt x="614284" y="1033009"/>
                  </a:lnTo>
                  <a:lnTo>
                    <a:pt x="659106" y="1022796"/>
                  </a:lnTo>
                  <a:lnTo>
                    <a:pt x="702370" y="1008818"/>
                  </a:lnTo>
                  <a:lnTo>
                    <a:pt x="743891" y="991257"/>
                  </a:lnTo>
                  <a:lnTo>
                    <a:pt x="783486" y="970298"/>
                  </a:lnTo>
                  <a:lnTo>
                    <a:pt x="820971" y="946125"/>
                  </a:lnTo>
                  <a:lnTo>
                    <a:pt x="856161" y="918922"/>
                  </a:lnTo>
                  <a:lnTo>
                    <a:pt x="888872" y="888873"/>
                  </a:lnTo>
                  <a:lnTo>
                    <a:pt x="918922" y="856161"/>
                  </a:lnTo>
                  <a:lnTo>
                    <a:pt x="946125" y="820971"/>
                  </a:lnTo>
                  <a:lnTo>
                    <a:pt x="970298" y="783486"/>
                  </a:lnTo>
                  <a:lnTo>
                    <a:pt x="991257" y="743891"/>
                  </a:lnTo>
                  <a:lnTo>
                    <a:pt x="1008818" y="702370"/>
                  </a:lnTo>
                  <a:lnTo>
                    <a:pt x="1022796" y="659106"/>
                  </a:lnTo>
                  <a:lnTo>
                    <a:pt x="1033009" y="614284"/>
                  </a:lnTo>
                  <a:lnTo>
                    <a:pt x="1039271" y="568087"/>
                  </a:lnTo>
                  <a:lnTo>
                    <a:pt x="1041400" y="520700"/>
                  </a:lnTo>
                  <a:lnTo>
                    <a:pt x="911225" y="520700"/>
                  </a:lnTo>
                  <a:lnTo>
                    <a:pt x="907943" y="571342"/>
                  </a:lnTo>
                  <a:lnTo>
                    <a:pt x="898335" y="620305"/>
                  </a:lnTo>
                  <a:lnTo>
                    <a:pt x="882757" y="667108"/>
                  </a:lnTo>
                  <a:lnTo>
                    <a:pt x="861566" y="711267"/>
                  </a:lnTo>
                  <a:lnTo>
                    <a:pt x="835120" y="752300"/>
                  </a:lnTo>
                  <a:lnTo>
                    <a:pt x="803773" y="789725"/>
                  </a:lnTo>
                  <a:lnTo>
                    <a:pt x="767884" y="823060"/>
                  </a:lnTo>
                  <a:lnTo>
                    <a:pt x="727808" y="851822"/>
                  </a:lnTo>
                  <a:lnTo>
                    <a:pt x="683902" y="875529"/>
                  </a:lnTo>
                  <a:lnTo>
                    <a:pt x="636524" y="893699"/>
                  </a:lnTo>
                  <a:lnTo>
                    <a:pt x="588835" y="905304"/>
                  </a:lnTo>
                  <a:lnTo>
                    <a:pt x="541149" y="910797"/>
                  </a:lnTo>
                  <a:lnTo>
                    <a:pt x="493923" y="910417"/>
                  </a:lnTo>
                  <a:lnTo>
                    <a:pt x="447615" y="904405"/>
                  </a:lnTo>
                  <a:lnTo>
                    <a:pt x="402684" y="893002"/>
                  </a:lnTo>
                  <a:lnTo>
                    <a:pt x="359586" y="876448"/>
                  </a:lnTo>
                  <a:lnTo>
                    <a:pt x="318779" y="854983"/>
                  </a:lnTo>
                  <a:lnTo>
                    <a:pt x="280722" y="828847"/>
                  </a:lnTo>
                  <a:lnTo>
                    <a:pt x="245872" y="798281"/>
                  </a:lnTo>
                  <a:lnTo>
                    <a:pt x="214687" y="763526"/>
                  </a:lnTo>
                  <a:lnTo>
                    <a:pt x="187625" y="724820"/>
                  </a:lnTo>
                  <a:lnTo>
                    <a:pt x="165143" y="682406"/>
                  </a:lnTo>
                  <a:lnTo>
                    <a:pt x="147700" y="636524"/>
                  </a:lnTo>
                  <a:lnTo>
                    <a:pt x="136068" y="588860"/>
                  </a:lnTo>
                  <a:lnTo>
                    <a:pt x="130552" y="541191"/>
                  </a:lnTo>
                  <a:lnTo>
                    <a:pt x="130913" y="493975"/>
                  </a:lnTo>
                  <a:lnTo>
                    <a:pt x="136909" y="447672"/>
                  </a:lnTo>
                  <a:lnTo>
                    <a:pt x="148299" y="402739"/>
                  </a:lnTo>
                  <a:lnTo>
                    <a:pt x="164844" y="359637"/>
                  </a:lnTo>
                  <a:lnTo>
                    <a:pt x="186302" y="318823"/>
                  </a:lnTo>
                  <a:lnTo>
                    <a:pt x="212432" y="280757"/>
                  </a:lnTo>
                  <a:lnTo>
                    <a:pt x="242995" y="245897"/>
                  </a:lnTo>
                  <a:lnTo>
                    <a:pt x="277748" y="214703"/>
                  </a:lnTo>
                  <a:lnTo>
                    <a:pt x="316452" y="187632"/>
                  </a:lnTo>
                  <a:lnTo>
                    <a:pt x="358866" y="165146"/>
                  </a:lnTo>
                  <a:lnTo>
                    <a:pt x="404749" y="147700"/>
                  </a:lnTo>
                  <a:lnTo>
                    <a:pt x="452437" y="136095"/>
                  </a:lnTo>
                  <a:lnTo>
                    <a:pt x="500123" y="130602"/>
                  </a:lnTo>
                  <a:lnTo>
                    <a:pt x="547349" y="130982"/>
                  </a:lnTo>
                  <a:lnTo>
                    <a:pt x="593657" y="136994"/>
                  </a:lnTo>
                  <a:lnTo>
                    <a:pt x="638588" y="148397"/>
                  </a:lnTo>
                  <a:lnTo>
                    <a:pt x="681686" y="164951"/>
                  </a:lnTo>
                  <a:lnTo>
                    <a:pt x="722493" y="186416"/>
                  </a:lnTo>
                  <a:lnTo>
                    <a:pt x="760550" y="212552"/>
                  </a:lnTo>
                  <a:lnTo>
                    <a:pt x="795400" y="243118"/>
                  </a:lnTo>
                  <a:lnTo>
                    <a:pt x="826585" y="277873"/>
                  </a:lnTo>
                  <a:lnTo>
                    <a:pt x="853647" y="316579"/>
                  </a:lnTo>
                  <a:lnTo>
                    <a:pt x="876129" y="358993"/>
                  </a:lnTo>
                  <a:lnTo>
                    <a:pt x="893572" y="404875"/>
                  </a:lnTo>
                  <a:lnTo>
                    <a:pt x="1017904" y="366267"/>
                  </a:lnTo>
                  <a:lnTo>
                    <a:pt x="1001390" y="320685"/>
                  </a:lnTo>
                  <a:lnTo>
                    <a:pt x="981012" y="277399"/>
                  </a:lnTo>
                  <a:lnTo>
                    <a:pt x="957006" y="236581"/>
                  </a:lnTo>
                  <a:lnTo>
                    <a:pt x="929608" y="198405"/>
                  </a:lnTo>
                  <a:lnTo>
                    <a:pt x="899052" y="163043"/>
                  </a:lnTo>
                  <a:lnTo>
                    <a:pt x="865572" y="130670"/>
                  </a:lnTo>
                  <a:lnTo>
                    <a:pt x="829405" y="101457"/>
                  </a:lnTo>
                  <a:lnTo>
                    <a:pt x="790784" y="75577"/>
                  </a:lnTo>
                  <a:lnTo>
                    <a:pt x="749945" y="53205"/>
                  </a:lnTo>
                  <a:lnTo>
                    <a:pt x="707123" y="34512"/>
                  </a:lnTo>
                  <a:lnTo>
                    <a:pt x="662552" y="19673"/>
                  </a:lnTo>
                  <a:lnTo>
                    <a:pt x="616468" y="8858"/>
                  </a:lnTo>
                  <a:lnTo>
                    <a:pt x="569106" y="2243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8723" y="2658618"/>
              <a:ext cx="147827" cy="15443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4932" y="2779776"/>
              <a:ext cx="438912" cy="91439"/>
            </a:xfrm>
            <a:prstGeom prst="rect">
              <a:avLst/>
            </a:prstGeom>
          </p:spPr>
        </p:pic>
      </p:grpSp>
      <p:sp>
        <p:nvSpPr>
          <p:cNvPr id="125" name="object 125" descr=""/>
          <p:cNvSpPr/>
          <p:nvPr/>
        </p:nvSpPr>
        <p:spPr>
          <a:xfrm>
            <a:off x="2176272" y="3396996"/>
            <a:ext cx="142240" cy="105410"/>
          </a:xfrm>
          <a:custGeom>
            <a:avLst/>
            <a:gdLst/>
            <a:ahLst/>
            <a:cxnLst/>
            <a:rect l="l" t="t" r="r" b="b"/>
            <a:pathLst>
              <a:path w="142239" h="105410">
                <a:moveTo>
                  <a:pt x="141731" y="0"/>
                </a:moveTo>
                <a:lnTo>
                  <a:pt x="0" y="0"/>
                </a:lnTo>
                <a:lnTo>
                  <a:pt x="0" y="105155"/>
                </a:lnTo>
                <a:lnTo>
                  <a:pt x="141731" y="105155"/>
                </a:lnTo>
                <a:lnTo>
                  <a:pt x="141731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/>
          <p:nvPr/>
        </p:nvSpPr>
        <p:spPr>
          <a:xfrm>
            <a:off x="2871216" y="3396996"/>
            <a:ext cx="146685" cy="105410"/>
          </a:xfrm>
          <a:custGeom>
            <a:avLst/>
            <a:gdLst/>
            <a:ahLst/>
            <a:cxnLst/>
            <a:rect l="l" t="t" r="r" b="b"/>
            <a:pathLst>
              <a:path w="146685" h="105410">
                <a:moveTo>
                  <a:pt x="146304" y="0"/>
                </a:moveTo>
                <a:lnTo>
                  <a:pt x="0" y="0"/>
                </a:lnTo>
                <a:lnTo>
                  <a:pt x="0" y="105155"/>
                </a:lnTo>
                <a:lnTo>
                  <a:pt x="146304" y="105155"/>
                </a:lnTo>
                <a:lnTo>
                  <a:pt x="146304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 txBox="1"/>
          <p:nvPr/>
        </p:nvSpPr>
        <p:spPr>
          <a:xfrm>
            <a:off x="2356866" y="3377945"/>
            <a:ext cx="4184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Products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3055366" y="3377945"/>
            <a:ext cx="998219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Professional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Services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29" name="object 129" descr=""/>
          <p:cNvGrpSpPr/>
          <p:nvPr/>
        </p:nvGrpSpPr>
        <p:grpSpPr>
          <a:xfrm>
            <a:off x="690181" y="4681728"/>
            <a:ext cx="1669414" cy="896619"/>
            <a:chOff x="690181" y="4681728"/>
            <a:chExt cx="1669414" cy="896619"/>
          </a:xfrm>
        </p:grpSpPr>
        <p:sp>
          <p:nvSpPr>
            <p:cNvPr id="130" name="object 130" descr=""/>
            <p:cNvSpPr/>
            <p:nvPr/>
          </p:nvSpPr>
          <p:spPr>
            <a:xfrm>
              <a:off x="818388" y="4681728"/>
              <a:ext cx="1412875" cy="891540"/>
            </a:xfrm>
            <a:custGeom>
              <a:avLst/>
              <a:gdLst/>
              <a:ahLst/>
              <a:cxnLst/>
              <a:rect l="l" t="t" r="r" b="b"/>
              <a:pathLst>
                <a:path w="1412875" h="891539">
                  <a:moveTo>
                    <a:pt x="306324" y="278892"/>
                  </a:moveTo>
                  <a:lnTo>
                    <a:pt x="0" y="278892"/>
                  </a:lnTo>
                  <a:lnTo>
                    <a:pt x="0" y="891540"/>
                  </a:lnTo>
                  <a:lnTo>
                    <a:pt x="306324" y="891540"/>
                  </a:lnTo>
                  <a:lnTo>
                    <a:pt x="306324" y="278892"/>
                  </a:lnTo>
                  <a:close/>
                </a:path>
                <a:path w="1412875" h="891539">
                  <a:moveTo>
                    <a:pt x="859536" y="109728"/>
                  </a:moveTo>
                  <a:lnTo>
                    <a:pt x="553212" y="109728"/>
                  </a:lnTo>
                  <a:lnTo>
                    <a:pt x="553212" y="891540"/>
                  </a:lnTo>
                  <a:lnTo>
                    <a:pt x="859536" y="891540"/>
                  </a:lnTo>
                  <a:lnTo>
                    <a:pt x="859536" y="109728"/>
                  </a:lnTo>
                  <a:close/>
                </a:path>
                <a:path w="1412875" h="891539">
                  <a:moveTo>
                    <a:pt x="1412748" y="0"/>
                  </a:moveTo>
                  <a:lnTo>
                    <a:pt x="1106424" y="0"/>
                  </a:lnTo>
                  <a:lnTo>
                    <a:pt x="1106424" y="891540"/>
                  </a:lnTo>
                  <a:lnTo>
                    <a:pt x="1412748" y="891540"/>
                  </a:lnTo>
                  <a:lnTo>
                    <a:pt x="141274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94944" y="5573268"/>
              <a:ext cx="1659889" cy="0"/>
            </a:xfrm>
            <a:custGeom>
              <a:avLst/>
              <a:gdLst/>
              <a:ahLst/>
              <a:cxnLst/>
              <a:rect l="l" t="t" r="r" b="b"/>
              <a:pathLst>
                <a:path w="1659889" h="0">
                  <a:moveTo>
                    <a:pt x="0" y="0"/>
                  </a:moveTo>
                  <a:lnTo>
                    <a:pt x="165963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849274" y="4770882"/>
            <a:ext cx="245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535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1403096" y="4599178"/>
            <a:ext cx="245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685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1956561" y="4492244"/>
            <a:ext cx="24511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778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35" name="object 135" descr=""/>
          <p:cNvGrpSpPr/>
          <p:nvPr/>
        </p:nvGrpSpPr>
        <p:grpSpPr>
          <a:xfrm>
            <a:off x="969772" y="4228909"/>
            <a:ext cx="1151255" cy="533400"/>
            <a:chOff x="969772" y="4228909"/>
            <a:chExt cx="1151255" cy="533400"/>
          </a:xfrm>
        </p:grpSpPr>
        <p:sp>
          <p:nvSpPr>
            <p:cNvPr id="136" name="object 136" descr=""/>
            <p:cNvSpPr/>
            <p:nvPr/>
          </p:nvSpPr>
          <p:spPr>
            <a:xfrm>
              <a:off x="976122" y="4331969"/>
              <a:ext cx="1106805" cy="430530"/>
            </a:xfrm>
            <a:custGeom>
              <a:avLst/>
              <a:gdLst/>
              <a:ahLst/>
              <a:cxnLst/>
              <a:rect l="l" t="t" r="r" b="b"/>
              <a:pathLst>
                <a:path w="1106805" h="430529">
                  <a:moveTo>
                    <a:pt x="0" y="430275"/>
                  </a:moveTo>
                  <a:lnTo>
                    <a:pt x="0" y="0"/>
                  </a:lnTo>
                </a:path>
                <a:path w="1106805" h="430529">
                  <a:moveTo>
                    <a:pt x="0" y="0"/>
                  </a:moveTo>
                  <a:lnTo>
                    <a:pt x="110655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7" name="object 1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44446" y="4331969"/>
              <a:ext cx="76200" cy="152400"/>
            </a:xfrm>
            <a:prstGeom prst="rect">
              <a:avLst/>
            </a:prstGeom>
          </p:spPr>
        </p:pic>
        <p:sp>
          <p:nvSpPr>
            <p:cNvPr id="138" name="object 138" descr=""/>
            <p:cNvSpPr/>
            <p:nvPr/>
          </p:nvSpPr>
          <p:spPr>
            <a:xfrm>
              <a:off x="1220724" y="4233671"/>
              <a:ext cx="608330" cy="192405"/>
            </a:xfrm>
            <a:custGeom>
              <a:avLst/>
              <a:gdLst/>
              <a:ahLst/>
              <a:cxnLst/>
              <a:rect l="l" t="t" r="r" b="b"/>
              <a:pathLst>
                <a:path w="608330" h="192404">
                  <a:moveTo>
                    <a:pt x="304038" y="0"/>
                  </a:moveTo>
                  <a:lnTo>
                    <a:pt x="234331" y="2532"/>
                  </a:lnTo>
                  <a:lnTo>
                    <a:pt x="170339" y="9748"/>
                  </a:lnTo>
                  <a:lnTo>
                    <a:pt x="113886" y="21073"/>
                  </a:lnTo>
                  <a:lnTo>
                    <a:pt x="66800" y="35936"/>
                  </a:lnTo>
                  <a:lnTo>
                    <a:pt x="30906" y="53762"/>
                  </a:lnTo>
                  <a:lnTo>
                    <a:pt x="0" y="96011"/>
                  </a:lnTo>
                  <a:lnTo>
                    <a:pt x="8030" y="118045"/>
                  </a:lnTo>
                  <a:lnTo>
                    <a:pt x="66800" y="156087"/>
                  </a:lnTo>
                  <a:lnTo>
                    <a:pt x="113886" y="170950"/>
                  </a:lnTo>
                  <a:lnTo>
                    <a:pt x="170339" y="182275"/>
                  </a:lnTo>
                  <a:lnTo>
                    <a:pt x="234331" y="189491"/>
                  </a:lnTo>
                  <a:lnTo>
                    <a:pt x="304038" y="192023"/>
                  </a:lnTo>
                  <a:lnTo>
                    <a:pt x="373744" y="189491"/>
                  </a:lnTo>
                  <a:lnTo>
                    <a:pt x="437736" y="182275"/>
                  </a:lnTo>
                  <a:lnTo>
                    <a:pt x="494189" y="170950"/>
                  </a:lnTo>
                  <a:lnTo>
                    <a:pt x="541275" y="156087"/>
                  </a:lnTo>
                  <a:lnTo>
                    <a:pt x="577169" y="138261"/>
                  </a:lnTo>
                  <a:lnTo>
                    <a:pt x="608076" y="96011"/>
                  </a:lnTo>
                  <a:lnTo>
                    <a:pt x="600045" y="73978"/>
                  </a:lnTo>
                  <a:lnTo>
                    <a:pt x="541275" y="35936"/>
                  </a:lnTo>
                  <a:lnTo>
                    <a:pt x="494189" y="21073"/>
                  </a:lnTo>
                  <a:lnTo>
                    <a:pt x="437736" y="9748"/>
                  </a:lnTo>
                  <a:lnTo>
                    <a:pt x="373744" y="2532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220724" y="4233671"/>
              <a:ext cx="608330" cy="192405"/>
            </a:xfrm>
            <a:custGeom>
              <a:avLst/>
              <a:gdLst/>
              <a:ahLst/>
              <a:cxnLst/>
              <a:rect l="l" t="t" r="r" b="b"/>
              <a:pathLst>
                <a:path w="608330" h="192404">
                  <a:moveTo>
                    <a:pt x="0" y="96011"/>
                  </a:moveTo>
                  <a:lnTo>
                    <a:pt x="30906" y="53762"/>
                  </a:lnTo>
                  <a:lnTo>
                    <a:pt x="66800" y="35936"/>
                  </a:lnTo>
                  <a:lnTo>
                    <a:pt x="113886" y="21073"/>
                  </a:lnTo>
                  <a:lnTo>
                    <a:pt x="170339" y="9748"/>
                  </a:lnTo>
                  <a:lnTo>
                    <a:pt x="234331" y="2532"/>
                  </a:lnTo>
                  <a:lnTo>
                    <a:pt x="304038" y="0"/>
                  </a:lnTo>
                  <a:lnTo>
                    <a:pt x="373744" y="2532"/>
                  </a:lnTo>
                  <a:lnTo>
                    <a:pt x="437736" y="9748"/>
                  </a:lnTo>
                  <a:lnTo>
                    <a:pt x="494189" y="21073"/>
                  </a:lnTo>
                  <a:lnTo>
                    <a:pt x="541275" y="35936"/>
                  </a:lnTo>
                  <a:lnTo>
                    <a:pt x="577169" y="53762"/>
                  </a:lnTo>
                  <a:lnTo>
                    <a:pt x="608076" y="96011"/>
                  </a:lnTo>
                  <a:lnTo>
                    <a:pt x="600045" y="118045"/>
                  </a:lnTo>
                  <a:lnTo>
                    <a:pt x="541275" y="156087"/>
                  </a:lnTo>
                  <a:lnTo>
                    <a:pt x="494189" y="170950"/>
                  </a:lnTo>
                  <a:lnTo>
                    <a:pt x="437736" y="182275"/>
                  </a:lnTo>
                  <a:lnTo>
                    <a:pt x="373744" y="189491"/>
                  </a:lnTo>
                  <a:lnTo>
                    <a:pt x="304038" y="192023"/>
                  </a:lnTo>
                  <a:lnTo>
                    <a:pt x="234331" y="189491"/>
                  </a:lnTo>
                  <a:lnTo>
                    <a:pt x="170339" y="182275"/>
                  </a:lnTo>
                  <a:lnTo>
                    <a:pt x="113886" y="170950"/>
                  </a:lnTo>
                  <a:lnTo>
                    <a:pt x="66800" y="156087"/>
                  </a:lnTo>
                  <a:lnTo>
                    <a:pt x="30906" y="138261"/>
                  </a:lnTo>
                  <a:lnTo>
                    <a:pt x="0" y="960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 descr=""/>
          <p:cNvSpPr txBox="1"/>
          <p:nvPr/>
        </p:nvSpPr>
        <p:spPr>
          <a:xfrm>
            <a:off x="1919985" y="5589523"/>
            <a:ext cx="3181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2023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813003" y="5589523"/>
            <a:ext cx="3181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latin typeface="Arial MT"/>
                <a:cs typeface="Arial MT"/>
              </a:rPr>
              <a:t>2021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1292097" y="4234053"/>
            <a:ext cx="4679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+45.3%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303782" y="5542392"/>
            <a:ext cx="531495" cy="42799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dirty="0" sz="1000" spc="-20">
                <a:latin typeface="Arial MT"/>
                <a:cs typeface="Arial MT"/>
              </a:rPr>
              <a:t>2022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000" spc="-10">
                <a:latin typeface="Arial MT"/>
                <a:cs typeface="Arial MT"/>
              </a:rPr>
              <a:t>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1088136" y="5811011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7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4516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MARKET</a:t>
            </a:r>
            <a:r>
              <a:rPr dirty="0" sz="3200" spc="-155">
                <a:solidFill>
                  <a:srgbClr val="FFFFFF"/>
                </a:solidFill>
              </a:rPr>
              <a:t> </a:t>
            </a:r>
            <a:r>
              <a:rPr dirty="0" sz="3200" spc="-55">
                <a:solidFill>
                  <a:srgbClr val="FFFFFF"/>
                </a:solidFill>
              </a:rPr>
              <a:t>ANALYSIS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37886" y="3428491"/>
            <a:ext cx="231394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dirty="0" sz="2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Oil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689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73911" y="6032093"/>
            <a:ext cx="271145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i="1">
                <a:latin typeface="Arial"/>
                <a:cs typeface="Arial"/>
              </a:rPr>
              <a:t>(Solberg,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T.L.,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(Goldman</a:t>
            </a:r>
            <a:r>
              <a:rPr dirty="0" sz="800" i="1">
                <a:latin typeface="Arial"/>
                <a:cs typeface="Arial"/>
              </a:rPr>
              <a:t> Sachs,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2023),</a:t>
            </a:r>
            <a:r>
              <a:rPr dirty="0" sz="800" spc="50" i="1">
                <a:latin typeface="Arial"/>
                <a:cs typeface="Arial"/>
              </a:rPr>
              <a:t> </a:t>
            </a:r>
            <a:r>
              <a:rPr dirty="0" sz="800">
                <a:latin typeface="Arial MT"/>
                <a:cs typeface="Arial MT"/>
              </a:rPr>
              <a:t>(IBM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2023a)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IBM</a:t>
            </a:r>
            <a:r>
              <a:rPr dirty="0" spc="-140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/>
              <a:t>Rapid7</a:t>
            </a:r>
            <a:r>
              <a:rPr dirty="0" spc="-75"/>
              <a:t> </a:t>
            </a:r>
            <a:r>
              <a:rPr dirty="0"/>
              <a:t>Strategic</a:t>
            </a:r>
            <a:r>
              <a:rPr dirty="0" spc="-114"/>
              <a:t> </a:t>
            </a:r>
            <a:r>
              <a:rPr dirty="0" spc="-25"/>
              <a:t>Fit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An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acquisition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would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strengthen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IBM’s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network</a:t>
            </a:r>
            <a:r>
              <a:rPr dirty="0" sz="1150" spc="2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security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offerings,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filling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key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gap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firm‘s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portfolio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100785"/>
            <a:ext cx="30930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Comprehensive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-10" b="1">
                <a:latin typeface="Arial"/>
                <a:cs typeface="Arial"/>
              </a:rPr>
              <a:t> security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offering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7640" y="1100785"/>
            <a:ext cx="47053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 b="1">
                <a:latin typeface="Arial"/>
                <a:cs typeface="Arial"/>
              </a:rPr>
              <a:t>SMEs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392758"/>
            <a:ext cx="5032375" cy="5302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83515" marR="5080" indent="-171450">
              <a:lnSpc>
                <a:spcPct val="99600"/>
              </a:lnSpc>
              <a:spcBef>
                <a:spcPts val="120"/>
              </a:spcBef>
              <a:buChar char="•"/>
              <a:tabLst>
                <a:tab pos="186055" algn="l"/>
              </a:tabLst>
            </a:pPr>
            <a:r>
              <a:rPr dirty="0" sz="1100">
                <a:latin typeface="Arial MT"/>
                <a:cs typeface="Arial MT"/>
              </a:rPr>
              <a:t>Both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IBM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Rapid7 service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customers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across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industries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 sizes,</a:t>
            </a:r>
            <a:r>
              <a:rPr dirty="0" sz="1100" spc="-10">
                <a:latin typeface="Arial MT"/>
                <a:cs typeface="Arial MT"/>
              </a:rPr>
              <a:t> however, </a:t>
            </a:r>
            <a:r>
              <a:rPr dirty="0" sz="1100" spc="-10">
                <a:latin typeface="Arial MT"/>
                <a:cs typeface="Arial MT"/>
              </a:rPr>
              <a:t>	</a:t>
            </a:r>
            <a:r>
              <a:rPr dirty="0" sz="1100">
                <a:latin typeface="Arial MT"/>
                <a:cs typeface="Arial MT"/>
              </a:rPr>
              <a:t>Rapid7‘s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20" b="1">
                <a:latin typeface="Arial"/>
                <a:cs typeface="Arial"/>
              </a:rPr>
              <a:t>Cloud-</a:t>
            </a:r>
            <a:r>
              <a:rPr dirty="0" sz="1100" b="1">
                <a:latin typeface="Arial"/>
                <a:cs typeface="Arial"/>
              </a:rPr>
              <a:t>native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offerings,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software-</a:t>
            </a:r>
            <a:r>
              <a:rPr dirty="0" sz="1100" b="1">
                <a:latin typeface="Arial"/>
                <a:cs typeface="Arial"/>
              </a:rPr>
              <a:t>first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products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price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points </a:t>
            </a:r>
            <a:r>
              <a:rPr dirty="0" sz="1100" spc="-10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are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geared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more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towards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spc="-20" b="1">
                <a:latin typeface="Arial"/>
                <a:cs typeface="Arial"/>
              </a:rPr>
              <a:t>SMEs</a:t>
            </a:r>
            <a:r>
              <a:rPr dirty="0" sz="1100" spc="-2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17640" y="2061209"/>
            <a:ext cx="4938395" cy="534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3515" marR="5080" indent="-171450">
              <a:lnSpc>
                <a:spcPct val="100899"/>
              </a:lnSpc>
              <a:spcBef>
                <a:spcPts val="105"/>
              </a:spcBef>
              <a:buChar char="•"/>
              <a:tabLst>
                <a:tab pos="186055" algn="l"/>
              </a:tabLst>
            </a:pPr>
            <a:r>
              <a:rPr dirty="0" sz="1100">
                <a:latin typeface="Arial MT"/>
                <a:cs typeface="Arial MT"/>
              </a:rPr>
              <a:t>Rapid7’s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knowledge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expertise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managing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cybersecurity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spc="-10" b="1">
                <a:latin typeface="Arial"/>
                <a:cs typeface="Arial"/>
              </a:rPr>
              <a:t>Cloud </a:t>
            </a:r>
            <a:r>
              <a:rPr dirty="0" sz="1100" spc="-10" b="1">
                <a:latin typeface="Arial"/>
                <a:cs typeface="Arial"/>
              </a:rPr>
              <a:t>	</a:t>
            </a:r>
            <a:r>
              <a:rPr dirty="0" sz="1100" b="1">
                <a:latin typeface="Arial"/>
                <a:cs typeface="Arial"/>
              </a:rPr>
              <a:t>computing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firms,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colocation</a:t>
            </a:r>
            <a:r>
              <a:rPr dirty="0" sz="1100" spc="6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centers,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data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centers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and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tech-heavy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firms </a:t>
            </a:r>
            <a:r>
              <a:rPr dirty="0" sz="1100" spc="-10" b="1">
                <a:latin typeface="Arial"/>
                <a:cs typeface="Arial"/>
              </a:rPr>
              <a:t>	</a:t>
            </a:r>
            <a:r>
              <a:rPr dirty="0" sz="1100">
                <a:latin typeface="Arial MT"/>
                <a:cs typeface="Arial MT"/>
              </a:rPr>
              <a:t>would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further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allow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IBM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offer</a:t>
            </a:r>
            <a:r>
              <a:rPr dirty="0" sz="1100" spc="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products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growing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niche.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17640" y="2733243"/>
            <a:ext cx="4969510" cy="5302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20"/>
              </a:spcBef>
            </a:pPr>
            <a:r>
              <a:rPr dirty="0" sz="1100">
                <a:latin typeface="Arial MT"/>
                <a:cs typeface="Arial MT"/>
              </a:rPr>
              <a:t>Positioning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itself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well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these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markets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would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enable</a:t>
            </a:r>
            <a:r>
              <a:rPr dirty="0" sz="1100" spc="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IBM</a:t>
            </a:r>
            <a:r>
              <a:rPr dirty="0" sz="1100" spc="-8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capitalize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on</a:t>
            </a:r>
            <a:r>
              <a:rPr dirty="0" sz="1100" spc="-105">
                <a:latin typeface="Arial MT"/>
                <a:cs typeface="Arial MT"/>
              </a:rPr>
              <a:t> </a:t>
            </a:r>
            <a:r>
              <a:rPr dirty="0" sz="1100" spc="-10" b="1">
                <a:latin typeface="Arial"/>
                <a:cs typeface="Arial"/>
              </a:rPr>
              <a:t>strong </a:t>
            </a:r>
            <a:r>
              <a:rPr dirty="0" sz="1100" b="1">
                <a:latin typeface="Arial"/>
                <a:cs typeface="Arial"/>
              </a:rPr>
              <a:t>demand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growth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SMBs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crucial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industries accelerate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investments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in </a:t>
            </a:r>
            <a:r>
              <a:rPr dirty="0" sz="1100">
                <a:latin typeface="Arial MT"/>
                <a:cs typeface="Arial MT"/>
              </a:rPr>
              <a:t>Cloud </a:t>
            </a:r>
            <a:r>
              <a:rPr dirty="0" sz="1100" spc="-10">
                <a:latin typeface="Arial MT"/>
                <a:cs typeface="Arial MT"/>
              </a:rPr>
              <a:t>cybersecurity.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45159" y="1509267"/>
            <a:ext cx="1549400" cy="1224280"/>
            <a:chOff x="645159" y="1509267"/>
            <a:chExt cx="1549400" cy="1224280"/>
          </a:xfrm>
        </p:grpSpPr>
        <p:sp>
          <p:nvSpPr>
            <p:cNvPr id="15" name="object 15" descr=""/>
            <p:cNvSpPr/>
            <p:nvPr/>
          </p:nvSpPr>
          <p:spPr>
            <a:xfrm>
              <a:off x="651510" y="2207259"/>
              <a:ext cx="1536700" cy="519430"/>
            </a:xfrm>
            <a:custGeom>
              <a:avLst/>
              <a:gdLst/>
              <a:ahLst/>
              <a:cxnLst/>
              <a:rect l="l" t="t" r="r" b="b"/>
              <a:pathLst>
                <a:path w="1536700" h="519430">
                  <a:moveTo>
                    <a:pt x="1536192" y="424180"/>
                  </a:moveTo>
                  <a:lnTo>
                    <a:pt x="942721" y="424180"/>
                  </a:lnTo>
                  <a:lnTo>
                    <a:pt x="942721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0" y="519430"/>
                  </a:lnTo>
                  <a:lnTo>
                    <a:pt x="1536192" y="519430"/>
                  </a:lnTo>
                  <a:lnTo>
                    <a:pt x="1536192" y="424180"/>
                  </a:lnTo>
                  <a:close/>
                </a:path>
                <a:path w="1536700" h="519430">
                  <a:moveTo>
                    <a:pt x="1536192" y="254"/>
                  </a:moveTo>
                  <a:lnTo>
                    <a:pt x="1409446" y="254"/>
                  </a:lnTo>
                  <a:lnTo>
                    <a:pt x="1409446" y="423672"/>
                  </a:lnTo>
                  <a:lnTo>
                    <a:pt x="1536192" y="423672"/>
                  </a:lnTo>
                  <a:lnTo>
                    <a:pt x="1536192" y="254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1509" y="1515617"/>
              <a:ext cx="1536700" cy="1211580"/>
            </a:xfrm>
            <a:custGeom>
              <a:avLst/>
              <a:gdLst/>
              <a:ahLst/>
              <a:cxnLst/>
              <a:rect l="l" t="t" r="r" b="b"/>
              <a:pathLst>
                <a:path w="1536700" h="1211580">
                  <a:moveTo>
                    <a:pt x="942721" y="691896"/>
                  </a:moveTo>
                  <a:lnTo>
                    <a:pt x="942721" y="1115314"/>
                  </a:lnTo>
                  <a:lnTo>
                    <a:pt x="1409446" y="1115314"/>
                  </a:lnTo>
                  <a:lnTo>
                    <a:pt x="1409446" y="691896"/>
                  </a:lnTo>
                  <a:lnTo>
                    <a:pt x="942721" y="691896"/>
                  </a:lnTo>
                  <a:close/>
                </a:path>
                <a:path w="1536700" h="1211580">
                  <a:moveTo>
                    <a:pt x="0" y="0"/>
                  </a:moveTo>
                  <a:lnTo>
                    <a:pt x="1536192" y="0"/>
                  </a:lnTo>
                  <a:lnTo>
                    <a:pt x="1536192" y="1211580"/>
                  </a:lnTo>
                  <a:lnTo>
                    <a:pt x="0" y="12115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51509" y="1515617"/>
            <a:ext cx="1536700" cy="692150"/>
          </a:xfrm>
          <a:prstGeom prst="rect">
            <a:avLst/>
          </a:prstGeom>
          <a:solidFill>
            <a:srgbClr val="374662"/>
          </a:solidFill>
          <a:ln w="12700">
            <a:solidFill>
              <a:srgbClr val="6B86C1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2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Cybersecurity</a:t>
            </a:r>
            <a:endParaRPr sz="12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50"/>
              </a:spcBef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Portfolio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35508" y="2203704"/>
            <a:ext cx="5066030" cy="1225550"/>
            <a:chOff x="635508" y="2203704"/>
            <a:chExt cx="5066030" cy="1225550"/>
          </a:xfrm>
        </p:grpSpPr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1619" y="2203704"/>
              <a:ext cx="683513" cy="66065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060" y="2354580"/>
              <a:ext cx="486917" cy="38176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597025" y="2235073"/>
              <a:ext cx="552450" cy="526415"/>
            </a:xfrm>
            <a:custGeom>
              <a:avLst/>
              <a:gdLst/>
              <a:ahLst/>
              <a:cxnLst/>
              <a:rect l="l" t="t" r="r" b="b"/>
              <a:pathLst>
                <a:path w="552450" h="526414">
                  <a:moveTo>
                    <a:pt x="131191" y="0"/>
                  </a:moveTo>
                  <a:lnTo>
                    <a:pt x="0" y="381380"/>
                  </a:lnTo>
                  <a:lnTo>
                    <a:pt x="421131" y="526288"/>
                  </a:lnTo>
                  <a:lnTo>
                    <a:pt x="552323" y="144906"/>
                  </a:lnTo>
                  <a:lnTo>
                    <a:pt x="131191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97025" y="2235073"/>
              <a:ext cx="552450" cy="526415"/>
            </a:xfrm>
            <a:custGeom>
              <a:avLst/>
              <a:gdLst/>
              <a:ahLst/>
              <a:cxnLst/>
              <a:rect l="l" t="t" r="r" b="b"/>
              <a:pathLst>
                <a:path w="552450" h="526414">
                  <a:moveTo>
                    <a:pt x="131191" y="0"/>
                  </a:moveTo>
                  <a:lnTo>
                    <a:pt x="552323" y="144906"/>
                  </a:lnTo>
                  <a:lnTo>
                    <a:pt x="421131" y="526288"/>
                  </a:lnTo>
                  <a:lnTo>
                    <a:pt x="0" y="381380"/>
                  </a:lnTo>
                  <a:lnTo>
                    <a:pt x="131191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0313" y="2432304"/>
              <a:ext cx="244602" cy="124587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35508" y="2807208"/>
              <a:ext cx="5066030" cy="622300"/>
            </a:xfrm>
            <a:custGeom>
              <a:avLst/>
              <a:gdLst/>
              <a:ahLst/>
              <a:cxnLst/>
              <a:rect l="l" t="t" r="r" b="b"/>
              <a:pathLst>
                <a:path w="5066030" h="622300">
                  <a:moveTo>
                    <a:pt x="5065776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5065776" y="621791"/>
                  </a:lnTo>
                  <a:lnTo>
                    <a:pt x="5065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2310510" y="1495806"/>
            <a:ext cx="3266440" cy="938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90"/>
              </a:spcBef>
            </a:pPr>
            <a:r>
              <a:rPr dirty="0" sz="1150" b="1">
                <a:latin typeface="Arial"/>
                <a:cs typeface="Arial"/>
              </a:rPr>
              <a:t>With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acquisition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Rapid7,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remedy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 spc="-60">
                <a:latin typeface="Arial MT"/>
                <a:cs typeface="Arial MT"/>
              </a:rPr>
              <a:t>a </a:t>
            </a:r>
            <a:r>
              <a:rPr dirty="0" sz="1150">
                <a:latin typeface="Arial MT"/>
                <a:cs typeface="Arial MT"/>
              </a:rPr>
              <a:t>crucial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gap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in-house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Cloud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workload </a:t>
            </a:r>
            <a:r>
              <a:rPr dirty="0" sz="1150">
                <a:latin typeface="Arial MT"/>
                <a:cs typeface="Arial MT"/>
              </a:rPr>
              <a:t>security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offering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create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productive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synergies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hybrid</a:t>
            </a:r>
            <a:r>
              <a:rPr dirty="0" sz="1200" spc="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Cloud,</a:t>
            </a:r>
            <a:r>
              <a:rPr dirty="0" sz="1200" spc="-10">
                <a:latin typeface="Arial MT"/>
                <a:cs typeface="Arial MT"/>
              </a:rPr>
              <a:t> network</a:t>
            </a:r>
            <a:r>
              <a:rPr dirty="0" sz="1200" spc="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protection,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EDR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and </a:t>
            </a:r>
            <a:r>
              <a:rPr dirty="0" sz="1150">
                <a:latin typeface="Arial MT"/>
                <a:cs typeface="Arial MT"/>
              </a:rPr>
              <a:t>vulnerability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management.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11530" y="3482466"/>
            <a:ext cx="14649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Rapid7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integration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312163" y="3785615"/>
            <a:ext cx="2052955" cy="2103120"/>
          </a:xfrm>
          <a:custGeom>
            <a:avLst/>
            <a:gdLst/>
            <a:ahLst/>
            <a:cxnLst/>
            <a:rect l="l" t="t" r="r" b="b"/>
            <a:pathLst>
              <a:path w="2052954" h="2103120">
                <a:moveTo>
                  <a:pt x="2052827" y="0"/>
                </a:moveTo>
                <a:lnTo>
                  <a:pt x="0" y="0"/>
                </a:lnTo>
                <a:lnTo>
                  <a:pt x="0" y="2103119"/>
                </a:lnTo>
                <a:lnTo>
                  <a:pt x="2052827" y="2103119"/>
                </a:lnTo>
                <a:lnTo>
                  <a:pt x="2052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393063" y="3817747"/>
            <a:ext cx="103568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InsightCloudSec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393063" y="4215764"/>
            <a:ext cx="1869439" cy="8782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8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Particularly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security posture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dirty="0" sz="8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CSPM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Cloud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Workload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Protection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CWP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),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ts val="935"/>
              </a:lnSpc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InsightCloudSec</a:t>
            </a:r>
            <a:r>
              <a:rPr dirty="0" sz="8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fill</a:t>
            </a:r>
            <a:r>
              <a:rPr dirty="0" sz="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crucial</a:t>
            </a:r>
            <a:endParaRPr sz="800">
              <a:latin typeface="Arial MT"/>
              <a:cs typeface="Arial MT"/>
            </a:endParaRPr>
          </a:p>
          <a:p>
            <a:pPr marL="12700" marR="322580">
              <a:lnSpc>
                <a:spcPct val="99400"/>
              </a:lnSpc>
              <a:spcBef>
                <a:spcPts val="2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weakness</a:t>
            </a:r>
            <a:r>
              <a:rPr dirty="0" sz="80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Security Solutions,</a:t>
            </a:r>
            <a:r>
              <a:rPr dirty="0" sz="8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compliment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Randoori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596128" y="3785615"/>
            <a:ext cx="2052955" cy="2094230"/>
          </a:xfrm>
          <a:custGeom>
            <a:avLst/>
            <a:gdLst/>
            <a:ahLst/>
            <a:cxnLst/>
            <a:rect l="l" t="t" r="r" b="b"/>
            <a:pathLst>
              <a:path w="2052954" h="2094229">
                <a:moveTo>
                  <a:pt x="2052827" y="0"/>
                </a:moveTo>
                <a:lnTo>
                  <a:pt x="0" y="0"/>
                </a:lnTo>
                <a:lnTo>
                  <a:pt x="0" y="2093976"/>
                </a:lnTo>
                <a:lnTo>
                  <a:pt x="2052827" y="2093976"/>
                </a:lnTo>
                <a:lnTo>
                  <a:pt x="205282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677027" y="3818890"/>
            <a:ext cx="66167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InsightIDR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77027" y="4217034"/>
            <a:ext cx="1842135" cy="6356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Compliments</a:t>
            </a:r>
            <a:r>
              <a:rPr dirty="0" sz="8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SIEM</a:t>
            </a:r>
            <a:r>
              <a:rPr dirty="0" sz="8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offering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strengthening</a:t>
            </a:r>
            <a:r>
              <a:rPr dirty="0" sz="80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Cloud-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80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analytics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profiling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QRadar®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.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grants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edge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behavioral analytics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early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threat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detection.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3456432" y="3794759"/>
            <a:ext cx="2048510" cy="2085339"/>
          </a:xfrm>
          <a:custGeom>
            <a:avLst/>
            <a:gdLst/>
            <a:ahLst/>
            <a:cxnLst/>
            <a:rect l="l" t="t" r="r" b="b"/>
            <a:pathLst>
              <a:path w="2048510" h="2085339">
                <a:moveTo>
                  <a:pt x="2048256" y="0"/>
                </a:moveTo>
                <a:lnTo>
                  <a:pt x="0" y="0"/>
                </a:lnTo>
                <a:lnTo>
                  <a:pt x="0" y="2084831"/>
                </a:lnTo>
                <a:lnTo>
                  <a:pt x="2048256" y="2084831"/>
                </a:lnTo>
                <a:lnTo>
                  <a:pt x="20482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3535171" y="3826205"/>
            <a:ext cx="63500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InsightVM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535171" y="4224654"/>
            <a:ext cx="1820545" cy="7594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InsightVM's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ability to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assess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remediate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on-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premises,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Cloud,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virtual</a:t>
            </a:r>
            <a:r>
              <a:rPr dirty="0" sz="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infrastructures</a:t>
            </a:r>
            <a:r>
              <a:rPr dirty="0" sz="8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dovetail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existing</a:t>
            </a:r>
            <a:r>
              <a:rPr dirty="0" sz="8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r>
              <a:rPr dirty="0" sz="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provide</a:t>
            </a:r>
            <a:r>
              <a:rPr dirty="0" sz="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 more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robust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end-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to-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dirty="0" sz="8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vulnerability management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solution.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7735823" y="3799332"/>
            <a:ext cx="2052955" cy="2080260"/>
          </a:xfrm>
          <a:custGeom>
            <a:avLst/>
            <a:gdLst/>
            <a:ahLst/>
            <a:cxnLst/>
            <a:rect l="l" t="t" r="r" b="b"/>
            <a:pathLst>
              <a:path w="2052954" h="2080260">
                <a:moveTo>
                  <a:pt x="2052827" y="0"/>
                </a:moveTo>
                <a:lnTo>
                  <a:pt x="0" y="0"/>
                </a:lnTo>
                <a:lnTo>
                  <a:pt x="0" y="2080260"/>
                </a:lnTo>
                <a:lnTo>
                  <a:pt x="2052827" y="2080260"/>
                </a:lnTo>
                <a:lnTo>
                  <a:pt x="20528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7818881" y="3830777"/>
            <a:ext cx="95504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InsightConnect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818881" y="4229226"/>
            <a:ext cx="1868170" cy="7594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Rapid7’s</a:t>
            </a:r>
            <a:r>
              <a:rPr dirty="0" sz="8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orchestration, automation,</a:t>
            </a:r>
            <a:r>
              <a:rPr dirty="0" sz="8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response</a:t>
            </a:r>
            <a:r>
              <a:rPr dirty="0" sz="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SOAR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)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allows</a:t>
            </a:r>
            <a:r>
              <a:rPr dirty="0" sz="8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clients streamline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dirty="0" sz="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responses</a:t>
            </a:r>
            <a:r>
              <a:rPr dirty="0" sz="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threats</a:t>
            </a:r>
            <a:r>
              <a:rPr dirty="0" sz="8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efficiently</a:t>
            </a:r>
            <a:r>
              <a:rPr dirty="0" sz="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manage</a:t>
            </a:r>
            <a:r>
              <a:rPr dirty="0" sz="8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workflows.</a:t>
            </a:r>
            <a:r>
              <a:rPr dirty="0" sz="8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would compliment</a:t>
            </a:r>
            <a:r>
              <a:rPr dirty="0" sz="8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IBM’s</a:t>
            </a:r>
            <a:r>
              <a:rPr dirty="0" sz="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AIOps</a:t>
            </a:r>
            <a:r>
              <a:rPr dirty="0" sz="8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9939146" y="3780663"/>
            <a:ext cx="1637664" cy="1207770"/>
            <a:chOff x="9939146" y="3780663"/>
            <a:chExt cx="1637664" cy="1207770"/>
          </a:xfrm>
        </p:grpSpPr>
        <p:sp>
          <p:nvSpPr>
            <p:cNvPr id="40" name="object 40" descr=""/>
            <p:cNvSpPr/>
            <p:nvPr/>
          </p:nvSpPr>
          <p:spPr>
            <a:xfrm>
              <a:off x="9948671" y="3790188"/>
              <a:ext cx="1618615" cy="1188720"/>
            </a:xfrm>
            <a:custGeom>
              <a:avLst/>
              <a:gdLst/>
              <a:ahLst/>
              <a:cxnLst/>
              <a:rect l="l" t="t" r="r" b="b"/>
              <a:pathLst>
                <a:path w="1618615" h="1188720">
                  <a:moveTo>
                    <a:pt x="1618487" y="0"/>
                  </a:moveTo>
                  <a:lnTo>
                    <a:pt x="0" y="0"/>
                  </a:lnTo>
                  <a:lnTo>
                    <a:pt x="0" y="1188720"/>
                  </a:lnTo>
                  <a:lnTo>
                    <a:pt x="1618487" y="1188720"/>
                  </a:lnTo>
                  <a:lnTo>
                    <a:pt x="1618487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48671" y="3790188"/>
              <a:ext cx="1618615" cy="1188720"/>
            </a:xfrm>
            <a:custGeom>
              <a:avLst/>
              <a:gdLst/>
              <a:ahLst/>
              <a:cxnLst/>
              <a:rect l="l" t="t" r="r" b="b"/>
              <a:pathLst>
                <a:path w="1618615" h="1188720">
                  <a:moveTo>
                    <a:pt x="0" y="1188720"/>
                  </a:moveTo>
                  <a:lnTo>
                    <a:pt x="1618487" y="1188720"/>
                  </a:lnTo>
                  <a:lnTo>
                    <a:pt x="1618487" y="0"/>
                  </a:lnTo>
                  <a:lnTo>
                    <a:pt x="0" y="0"/>
                  </a:lnTo>
                  <a:lnTo>
                    <a:pt x="0" y="118872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9948671" y="3822954"/>
            <a:ext cx="1618615" cy="960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tCell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900">
              <a:latin typeface="Arial"/>
              <a:cs typeface="Arial"/>
            </a:endParaRPr>
          </a:p>
          <a:p>
            <a:pPr marL="95885" marR="107314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tCell</a:t>
            </a:r>
            <a:r>
              <a:rPr dirty="0" sz="60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bolsters</a:t>
            </a:r>
            <a:r>
              <a:rPr dirty="0" sz="6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6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offerings</a:t>
            </a:r>
            <a:r>
              <a:rPr dirty="0" sz="6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20">
                <a:solidFill>
                  <a:srgbClr val="FFFFFF"/>
                </a:solidFill>
                <a:latin typeface="Arial MT"/>
                <a:cs typeface="Arial MT"/>
              </a:rPr>
              <a:t>web-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security in</a:t>
            </a:r>
            <a:r>
              <a:rPr dirty="0" sz="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WebSphere.</a:t>
            </a:r>
            <a:r>
              <a:rPr dirty="0" sz="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It’s</a:t>
            </a:r>
            <a:r>
              <a:rPr dirty="0" sz="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runtime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dirty="0" sz="6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self-protection</a:t>
            </a:r>
            <a:r>
              <a:rPr dirty="0" sz="6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(RASP) and</a:t>
            </a:r>
            <a:r>
              <a:rPr dirty="0" sz="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in-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dirty="0" sz="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dirty="0" sz="6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dirty="0" sz="6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firewall</a:t>
            </a:r>
            <a:r>
              <a:rPr dirty="0" sz="6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20">
                <a:solidFill>
                  <a:srgbClr val="FFFFFF"/>
                </a:solidFill>
                <a:latin typeface="Arial MT"/>
                <a:cs typeface="Arial MT"/>
              </a:rPr>
              <a:t>(WAF)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r>
              <a:rPr dirty="0" sz="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dirty="0" sz="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6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addition</a:t>
            </a:r>
            <a:r>
              <a:rPr dirty="0" sz="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6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dirty="0" sz="6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60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products.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9939146" y="4983098"/>
            <a:ext cx="1637664" cy="1080135"/>
            <a:chOff x="9939146" y="4983098"/>
            <a:chExt cx="1637664" cy="1080135"/>
          </a:xfrm>
        </p:grpSpPr>
        <p:sp>
          <p:nvSpPr>
            <p:cNvPr id="44" name="object 44" descr=""/>
            <p:cNvSpPr/>
            <p:nvPr/>
          </p:nvSpPr>
          <p:spPr>
            <a:xfrm>
              <a:off x="9948671" y="4992623"/>
              <a:ext cx="1618615" cy="1061085"/>
            </a:xfrm>
            <a:custGeom>
              <a:avLst/>
              <a:gdLst/>
              <a:ahLst/>
              <a:cxnLst/>
              <a:rect l="l" t="t" r="r" b="b"/>
              <a:pathLst>
                <a:path w="1618615" h="1061085">
                  <a:moveTo>
                    <a:pt x="1618487" y="0"/>
                  </a:moveTo>
                  <a:lnTo>
                    <a:pt x="0" y="0"/>
                  </a:lnTo>
                  <a:lnTo>
                    <a:pt x="0" y="1060704"/>
                  </a:lnTo>
                  <a:lnTo>
                    <a:pt x="1618487" y="1060704"/>
                  </a:lnTo>
                  <a:lnTo>
                    <a:pt x="1618487" y="0"/>
                  </a:lnTo>
                  <a:close/>
                </a:path>
              </a:pathLst>
            </a:custGeom>
            <a:solidFill>
              <a:srgbClr val="6F6F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9948671" y="4992623"/>
              <a:ext cx="1618615" cy="1061085"/>
            </a:xfrm>
            <a:custGeom>
              <a:avLst/>
              <a:gdLst/>
              <a:ahLst/>
              <a:cxnLst/>
              <a:rect l="l" t="t" r="r" b="b"/>
              <a:pathLst>
                <a:path w="1618615" h="1061085">
                  <a:moveTo>
                    <a:pt x="0" y="1060704"/>
                  </a:moveTo>
                  <a:lnTo>
                    <a:pt x="1618487" y="1060704"/>
                  </a:lnTo>
                  <a:lnTo>
                    <a:pt x="1618487" y="0"/>
                  </a:lnTo>
                  <a:lnTo>
                    <a:pt x="0" y="0"/>
                  </a:lnTo>
                  <a:lnTo>
                    <a:pt x="0" y="106070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9948671" y="5025897"/>
            <a:ext cx="1618615" cy="912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InsightOps</a:t>
            </a:r>
            <a:endParaRPr sz="900">
              <a:latin typeface="Arial"/>
              <a:cs typeface="Arial"/>
            </a:endParaRPr>
          </a:p>
          <a:p>
            <a:pPr marL="95885" marR="88265">
              <a:lnSpc>
                <a:spcPct val="108100"/>
              </a:lnSpc>
              <a:spcBef>
                <a:spcPts val="835"/>
              </a:spcBef>
            </a:pPr>
            <a:r>
              <a:rPr dirty="0" sz="650" spc="10">
                <a:solidFill>
                  <a:srgbClr val="FFFFFF"/>
                </a:solidFill>
                <a:latin typeface="Arial MT"/>
                <a:cs typeface="Arial MT"/>
              </a:rPr>
              <a:t>Rapid7’s</a:t>
            </a:r>
            <a:r>
              <a:rPr dirty="0" sz="650" spc="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dirty="0" sz="6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0" b="1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dirty="0" sz="65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65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r>
              <a:rPr dirty="0" sz="650" spc="2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tool</a:t>
            </a:r>
            <a:r>
              <a:rPr dirty="0" sz="650" spc="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complements</a:t>
            </a:r>
            <a:r>
              <a:rPr dirty="0" sz="650" spc="50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IBM’s</a:t>
            </a:r>
            <a:r>
              <a:rPr dirty="0" sz="6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dirty="0" sz="650" spc="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dirty="0" sz="650" spc="2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 spc="-10">
                <a:solidFill>
                  <a:srgbClr val="FFFFFF"/>
                </a:solidFill>
                <a:latin typeface="Arial MT"/>
                <a:cs typeface="Arial MT"/>
              </a:rPr>
              <a:t>solutions,</a:t>
            </a:r>
            <a:r>
              <a:rPr dirty="0" sz="65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offering</a:t>
            </a:r>
            <a:r>
              <a:rPr dirty="0" sz="65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650" spc="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clients</a:t>
            </a:r>
            <a:r>
              <a:rPr dirty="0" sz="650" spc="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650" spc="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>
                <a:solidFill>
                  <a:srgbClr val="FFFFFF"/>
                </a:solidFill>
                <a:latin typeface="Arial MT"/>
                <a:cs typeface="Arial MT"/>
              </a:rPr>
              <a:t>options</a:t>
            </a:r>
            <a:r>
              <a:rPr dirty="0" sz="650" spc="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65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5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6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FFFFFF"/>
                </a:solidFill>
                <a:latin typeface="Arial"/>
                <a:cs typeface="Arial"/>
              </a:rPr>
              <a:t>visibility</a:t>
            </a:r>
            <a:r>
              <a:rPr dirty="0" sz="650" spc="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6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dirty="0" sz="65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b="1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650" spc="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FFFFFF"/>
                </a:solidFill>
                <a:latin typeface="Arial"/>
                <a:cs typeface="Arial"/>
              </a:rPr>
              <a:t>QRadar®.</a:t>
            </a:r>
            <a:endParaRPr sz="65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35508" y="2807207"/>
            <a:ext cx="5066030" cy="622300"/>
          </a:xfrm>
          <a:prstGeom prst="rect">
            <a:avLst/>
          </a:prstGeom>
          <a:ln w="38100">
            <a:solidFill>
              <a:srgbClr val="0D60FD"/>
            </a:solidFill>
          </a:ln>
        </p:spPr>
        <p:txBody>
          <a:bodyPr wrap="square" lIns="0" tIns="67310" rIns="0" bIns="0" rtlCol="0" vert="horz">
            <a:spAutoFit/>
          </a:bodyPr>
          <a:lstStyle/>
          <a:p>
            <a:pPr marL="90805" marR="92075">
              <a:lnSpc>
                <a:spcPct val="100000"/>
              </a:lnSpc>
              <a:spcBef>
                <a:spcPts val="530"/>
              </a:spcBef>
            </a:pPr>
            <a:r>
              <a:rPr dirty="0" sz="1050">
                <a:latin typeface="Arial MT"/>
                <a:cs typeface="Arial MT"/>
              </a:rPr>
              <a:t>Combining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the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two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firm’s</a:t>
            </a:r>
            <a:r>
              <a:rPr dirty="0" sz="1050" spc="-6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product</a:t>
            </a:r>
            <a:r>
              <a:rPr dirty="0" sz="1050" spc="-2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strengths</a:t>
            </a:r>
            <a:r>
              <a:rPr dirty="0" sz="1050" spc="-3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and</a:t>
            </a:r>
            <a:r>
              <a:rPr dirty="0" sz="1050" spc="-1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niche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expertise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would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allow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IBM</a:t>
            </a:r>
            <a:r>
              <a:rPr dirty="0" sz="1050" spc="10">
                <a:latin typeface="Arial MT"/>
                <a:cs typeface="Arial MT"/>
              </a:rPr>
              <a:t> </a:t>
            </a:r>
            <a:r>
              <a:rPr dirty="0" sz="1050" spc="-25">
                <a:latin typeface="Arial MT"/>
                <a:cs typeface="Arial MT"/>
              </a:rPr>
              <a:t>to </a:t>
            </a:r>
            <a:r>
              <a:rPr dirty="0" sz="1050" b="1">
                <a:latin typeface="Arial"/>
                <a:cs typeface="Arial"/>
              </a:rPr>
              <a:t>service</a:t>
            </a:r>
            <a:r>
              <a:rPr dirty="0" sz="1050" spc="-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rather</a:t>
            </a:r>
            <a:r>
              <a:rPr dirty="0" sz="1050" spc="-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than</a:t>
            </a:r>
            <a:r>
              <a:rPr dirty="0" sz="1050" spc="-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operate all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parts of</a:t>
            </a:r>
            <a:r>
              <a:rPr dirty="0" sz="1050" spc="-5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-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Cloud</a:t>
            </a:r>
            <a:r>
              <a:rPr dirty="0" sz="1050" spc="-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computing</a:t>
            </a:r>
            <a:r>
              <a:rPr dirty="0" sz="1050" spc="-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value</a:t>
            </a:r>
            <a:r>
              <a:rPr dirty="0" sz="1050" spc="-6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chain, </a:t>
            </a:r>
            <a:r>
              <a:rPr dirty="0" sz="1050">
                <a:latin typeface="Arial MT"/>
                <a:cs typeface="Arial MT"/>
              </a:rPr>
              <a:t>without</a:t>
            </a:r>
            <a:r>
              <a:rPr dirty="0" sz="1050" spc="-2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the</a:t>
            </a:r>
            <a:r>
              <a:rPr dirty="0" sz="1050" spc="-50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downsides</a:t>
            </a:r>
            <a:r>
              <a:rPr dirty="0" sz="1050" spc="-5">
                <a:latin typeface="Arial MT"/>
                <a:cs typeface="Arial MT"/>
              </a:rPr>
              <a:t> </a:t>
            </a:r>
            <a:r>
              <a:rPr dirty="0" sz="1050">
                <a:latin typeface="Arial MT"/>
                <a:cs typeface="Arial MT"/>
              </a:rPr>
              <a:t>of</a:t>
            </a:r>
            <a:r>
              <a:rPr dirty="0" sz="1050" spc="-55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capital-</a:t>
            </a:r>
            <a:r>
              <a:rPr dirty="0" sz="1050">
                <a:latin typeface="Arial MT"/>
                <a:cs typeface="Arial MT"/>
              </a:rPr>
              <a:t>heavy</a:t>
            </a:r>
            <a:r>
              <a:rPr dirty="0" sz="1050" spc="30">
                <a:latin typeface="Arial MT"/>
                <a:cs typeface="Arial MT"/>
              </a:rPr>
              <a:t> </a:t>
            </a:r>
            <a:r>
              <a:rPr dirty="0" sz="1050" spc="-10">
                <a:latin typeface="Arial MT"/>
                <a:cs typeface="Arial MT"/>
              </a:rPr>
              <a:t>investments.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31444" y="3712971"/>
            <a:ext cx="10946130" cy="2098040"/>
            <a:chOff x="631444" y="3712971"/>
            <a:chExt cx="10946130" cy="2098040"/>
          </a:xfrm>
        </p:grpSpPr>
        <p:sp>
          <p:nvSpPr>
            <p:cNvPr id="49" name="object 49" descr=""/>
            <p:cNvSpPr/>
            <p:nvPr/>
          </p:nvSpPr>
          <p:spPr>
            <a:xfrm>
              <a:off x="637794" y="3719321"/>
              <a:ext cx="10933430" cy="0"/>
            </a:xfrm>
            <a:custGeom>
              <a:avLst/>
              <a:gdLst/>
              <a:ahLst/>
              <a:cxnLst/>
              <a:rect l="l" t="t" r="r" b="b"/>
              <a:pathLst>
                <a:path w="10933430" h="0">
                  <a:moveTo>
                    <a:pt x="0" y="0"/>
                  </a:moveTo>
                  <a:lnTo>
                    <a:pt x="1093317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79041" y="5292089"/>
              <a:ext cx="1696720" cy="512445"/>
            </a:xfrm>
            <a:custGeom>
              <a:avLst/>
              <a:gdLst/>
              <a:ahLst/>
              <a:cxnLst/>
              <a:rect l="l" t="t" r="r" b="b"/>
              <a:pathLst>
                <a:path w="1696720" h="512445">
                  <a:moveTo>
                    <a:pt x="1610868" y="0"/>
                  </a:moveTo>
                  <a:lnTo>
                    <a:pt x="0" y="0"/>
                  </a:lnTo>
                  <a:lnTo>
                    <a:pt x="0" y="426720"/>
                  </a:lnTo>
                  <a:lnTo>
                    <a:pt x="85344" y="512064"/>
                  </a:lnTo>
                  <a:lnTo>
                    <a:pt x="1696212" y="512064"/>
                  </a:lnTo>
                  <a:lnTo>
                    <a:pt x="1696212" y="85344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479041" y="5292089"/>
              <a:ext cx="1696720" cy="512445"/>
            </a:xfrm>
            <a:custGeom>
              <a:avLst/>
              <a:gdLst/>
              <a:ahLst/>
              <a:cxnLst/>
              <a:rect l="l" t="t" r="r" b="b"/>
              <a:pathLst>
                <a:path w="1696720" h="512445">
                  <a:moveTo>
                    <a:pt x="0" y="0"/>
                  </a:moveTo>
                  <a:lnTo>
                    <a:pt x="1610868" y="0"/>
                  </a:lnTo>
                  <a:lnTo>
                    <a:pt x="1696212" y="85344"/>
                  </a:lnTo>
                  <a:lnTo>
                    <a:pt x="1696212" y="512064"/>
                  </a:lnTo>
                  <a:lnTo>
                    <a:pt x="85344" y="512064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1646682" y="5353050"/>
            <a:ext cx="1357630" cy="3892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99500"/>
              </a:lnSpc>
              <a:spcBef>
                <a:spcPts val="9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InsightCloudSec</a:t>
            </a:r>
            <a:r>
              <a:rPr dirty="0" sz="8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represents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8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crown</a:t>
            </a: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jewel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Rapid7</a:t>
            </a:r>
            <a:r>
              <a:rPr dirty="0" sz="8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acquisition.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2724911" y="3593591"/>
            <a:ext cx="6880859" cy="2221865"/>
            <a:chOff x="2724911" y="3593591"/>
            <a:chExt cx="6880859" cy="2221865"/>
          </a:xfrm>
        </p:grpSpPr>
        <p:pic>
          <p:nvPicPr>
            <p:cNvPr id="54" name="object 5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4911" y="3593591"/>
              <a:ext cx="676656" cy="64465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4596" y="3593591"/>
              <a:ext cx="676655" cy="64465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7902702" y="5296661"/>
              <a:ext cx="1696720" cy="512445"/>
            </a:xfrm>
            <a:custGeom>
              <a:avLst/>
              <a:gdLst/>
              <a:ahLst/>
              <a:cxnLst/>
              <a:rect l="l" t="t" r="r" b="b"/>
              <a:pathLst>
                <a:path w="1696720" h="512445">
                  <a:moveTo>
                    <a:pt x="1610868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85344" y="512063"/>
                  </a:lnTo>
                  <a:lnTo>
                    <a:pt x="1696212" y="512063"/>
                  </a:lnTo>
                  <a:lnTo>
                    <a:pt x="1696212" y="85343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902702" y="5296661"/>
              <a:ext cx="1696720" cy="512445"/>
            </a:xfrm>
            <a:custGeom>
              <a:avLst/>
              <a:gdLst/>
              <a:ahLst/>
              <a:cxnLst/>
              <a:rect l="l" t="t" r="r" b="b"/>
              <a:pathLst>
                <a:path w="1696720" h="512445">
                  <a:moveTo>
                    <a:pt x="0" y="0"/>
                  </a:moveTo>
                  <a:lnTo>
                    <a:pt x="1610868" y="0"/>
                  </a:lnTo>
                  <a:lnTo>
                    <a:pt x="1696212" y="85343"/>
                  </a:lnTo>
                  <a:lnTo>
                    <a:pt x="1696212" y="512063"/>
                  </a:lnTo>
                  <a:lnTo>
                    <a:pt x="85344" y="512063"/>
                  </a:lnTo>
                  <a:lnTo>
                    <a:pt x="0" y="4267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040116" y="5327141"/>
            <a:ext cx="1416685" cy="4502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 indent="1905">
              <a:lnSpc>
                <a:spcPct val="107800"/>
              </a:lnSpc>
              <a:spcBef>
                <a:spcPts val="70"/>
              </a:spcBef>
            </a:pPr>
            <a:r>
              <a:rPr dirty="0" sz="650" spc="10" b="1">
                <a:latin typeface="Arial"/>
                <a:cs typeface="Arial"/>
              </a:rPr>
              <a:t>Better</a:t>
            </a:r>
            <a:r>
              <a:rPr dirty="0" sz="650" spc="14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servicing</a:t>
            </a:r>
            <a:r>
              <a:rPr dirty="0" sz="650" spc="8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of</a:t>
            </a:r>
            <a:r>
              <a:rPr dirty="0" sz="650" spc="10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SMEs</a:t>
            </a:r>
            <a:r>
              <a:rPr dirty="0" sz="650" spc="35" b="1">
                <a:latin typeface="Arial"/>
                <a:cs typeface="Arial"/>
              </a:rPr>
              <a:t> </a:t>
            </a:r>
            <a:r>
              <a:rPr dirty="0" sz="650" spc="-25" b="1">
                <a:latin typeface="Arial"/>
                <a:cs typeface="Arial"/>
              </a:rPr>
              <a:t>and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firms</a:t>
            </a:r>
            <a:r>
              <a:rPr dirty="0" sz="650" spc="9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with</a:t>
            </a:r>
            <a:r>
              <a:rPr dirty="0" sz="650" spc="13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nascent</a:t>
            </a:r>
            <a:r>
              <a:rPr dirty="0" sz="650" spc="20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cybersecurity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budgets,</a:t>
            </a:r>
            <a:r>
              <a:rPr dirty="0" sz="650" spc="2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allowing</a:t>
            </a:r>
            <a:r>
              <a:rPr dirty="0" sz="650" spc="14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for</a:t>
            </a:r>
            <a:r>
              <a:rPr dirty="0" sz="650" spc="110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future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upselling</a:t>
            </a:r>
            <a:r>
              <a:rPr dirty="0" sz="650" spc="185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opportunities.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5770371" y="5285740"/>
            <a:ext cx="1704339" cy="520700"/>
            <a:chOff x="5770371" y="5285740"/>
            <a:chExt cx="1704339" cy="520700"/>
          </a:xfrm>
        </p:grpSpPr>
        <p:sp>
          <p:nvSpPr>
            <p:cNvPr id="60" name="object 60" descr=""/>
            <p:cNvSpPr/>
            <p:nvPr/>
          </p:nvSpPr>
          <p:spPr>
            <a:xfrm>
              <a:off x="5776721" y="5292090"/>
              <a:ext cx="1691639" cy="508000"/>
            </a:xfrm>
            <a:custGeom>
              <a:avLst/>
              <a:gdLst/>
              <a:ahLst/>
              <a:cxnLst/>
              <a:rect l="l" t="t" r="r" b="b"/>
              <a:pathLst>
                <a:path w="1691640" h="508000">
                  <a:moveTo>
                    <a:pt x="1607057" y="0"/>
                  </a:moveTo>
                  <a:lnTo>
                    <a:pt x="0" y="0"/>
                  </a:lnTo>
                  <a:lnTo>
                    <a:pt x="0" y="422910"/>
                  </a:lnTo>
                  <a:lnTo>
                    <a:pt x="84581" y="507492"/>
                  </a:lnTo>
                  <a:lnTo>
                    <a:pt x="1691639" y="507492"/>
                  </a:lnTo>
                  <a:lnTo>
                    <a:pt x="1691639" y="84582"/>
                  </a:lnTo>
                  <a:lnTo>
                    <a:pt x="1607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776721" y="5292090"/>
              <a:ext cx="1691639" cy="508000"/>
            </a:xfrm>
            <a:custGeom>
              <a:avLst/>
              <a:gdLst/>
              <a:ahLst/>
              <a:cxnLst/>
              <a:rect l="l" t="t" r="r" b="b"/>
              <a:pathLst>
                <a:path w="1691640" h="508000">
                  <a:moveTo>
                    <a:pt x="0" y="0"/>
                  </a:moveTo>
                  <a:lnTo>
                    <a:pt x="1607057" y="0"/>
                  </a:lnTo>
                  <a:lnTo>
                    <a:pt x="1691639" y="84582"/>
                  </a:lnTo>
                  <a:lnTo>
                    <a:pt x="1691639" y="507492"/>
                  </a:lnTo>
                  <a:lnTo>
                    <a:pt x="84581" y="507492"/>
                  </a:lnTo>
                  <a:lnTo>
                    <a:pt x="0" y="4229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5900673" y="5322189"/>
            <a:ext cx="1435100" cy="4502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>
              <a:lnSpc>
                <a:spcPct val="107700"/>
              </a:lnSpc>
              <a:spcBef>
                <a:spcPts val="70"/>
              </a:spcBef>
            </a:pPr>
            <a:r>
              <a:rPr dirty="0" sz="650" spc="10" b="1">
                <a:latin typeface="Arial"/>
                <a:cs typeface="Arial"/>
              </a:rPr>
              <a:t>Provides</a:t>
            </a:r>
            <a:r>
              <a:rPr dirty="0" sz="650" spc="1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a</a:t>
            </a:r>
            <a:r>
              <a:rPr dirty="0" sz="650" spc="10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lightweight</a:t>
            </a:r>
            <a:r>
              <a:rPr dirty="0" sz="650" spc="120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alternative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to</a:t>
            </a:r>
            <a:r>
              <a:rPr dirty="0" sz="650" spc="11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IBM’s</a:t>
            </a:r>
            <a:r>
              <a:rPr dirty="0" sz="650" spc="114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existing</a:t>
            </a:r>
            <a:r>
              <a:rPr dirty="0" sz="650" spc="114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SIEM</a:t>
            </a:r>
            <a:r>
              <a:rPr dirty="0" sz="650" spc="11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&amp;</a:t>
            </a:r>
            <a:r>
              <a:rPr dirty="0" sz="650" spc="60" b="1">
                <a:latin typeface="Arial"/>
                <a:cs typeface="Arial"/>
              </a:rPr>
              <a:t> </a:t>
            </a:r>
            <a:r>
              <a:rPr dirty="0" sz="650" spc="-25" b="1">
                <a:latin typeface="Arial"/>
                <a:cs typeface="Arial"/>
              </a:rPr>
              <a:t>XDR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tools,</a:t>
            </a:r>
            <a:r>
              <a:rPr dirty="0" sz="650" spc="114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reaching</a:t>
            </a:r>
            <a:r>
              <a:rPr dirty="0" sz="650" spc="1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a</a:t>
            </a:r>
            <a:r>
              <a:rPr dirty="0" sz="650" spc="5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particular</a:t>
            </a:r>
            <a:r>
              <a:rPr dirty="0" sz="650" spc="114" b="1">
                <a:latin typeface="Arial"/>
                <a:cs typeface="Arial"/>
              </a:rPr>
              <a:t> </a:t>
            </a:r>
            <a:r>
              <a:rPr dirty="0" sz="650" spc="-20" b="1">
                <a:latin typeface="Arial"/>
                <a:cs typeface="Arial"/>
              </a:rPr>
              <a:t>niche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of</a:t>
            </a:r>
            <a:r>
              <a:rPr dirty="0" sz="650" spc="175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lower-budget</a:t>
            </a:r>
            <a:r>
              <a:rPr dirty="0" sz="650" spc="175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customers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3644391" y="3593591"/>
            <a:ext cx="6231255" cy="2230755"/>
            <a:chOff x="3644391" y="3593591"/>
            <a:chExt cx="6231255" cy="2230755"/>
          </a:xfrm>
        </p:grpSpPr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8863" y="3593591"/>
              <a:ext cx="676655" cy="64465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1723" y="3611879"/>
              <a:ext cx="630935" cy="356616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3650741" y="5305805"/>
              <a:ext cx="1691639" cy="512445"/>
            </a:xfrm>
            <a:custGeom>
              <a:avLst/>
              <a:gdLst/>
              <a:ahLst/>
              <a:cxnLst/>
              <a:rect l="l" t="t" r="r" b="b"/>
              <a:pathLst>
                <a:path w="1691639" h="512445">
                  <a:moveTo>
                    <a:pt x="1606296" y="0"/>
                  </a:moveTo>
                  <a:lnTo>
                    <a:pt x="0" y="0"/>
                  </a:lnTo>
                  <a:lnTo>
                    <a:pt x="0" y="426720"/>
                  </a:lnTo>
                  <a:lnTo>
                    <a:pt x="85344" y="512064"/>
                  </a:lnTo>
                  <a:lnTo>
                    <a:pt x="1691640" y="512064"/>
                  </a:lnTo>
                  <a:lnTo>
                    <a:pt x="1691640" y="85344"/>
                  </a:lnTo>
                  <a:lnTo>
                    <a:pt x="1606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650741" y="5305805"/>
              <a:ext cx="1691639" cy="512445"/>
            </a:xfrm>
            <a:custGeom>
              <a:avLst/>
              <a:gdLst/>
              <a:ahLst/>
              <a:cxnLst/>
              <a:rect l="l" t="t" r="r" b="b"/>
              <a:pathLst>
                <a:path w="1691639" h="512445">
                  <a:moveTo>
                    <a:pt x="0" y="0"/>
                  </a:moveTo>
                  <a:lnTo>
                    <a:pt x="1606296" y="0"/>
                  </a:lnTo>
                  <a:lnTo>
                    <a:pt x="1691640" y="85344"/>
                  </a:lnTo>
                  <a:lnTo>
                    <a:pt x="1691640" y="512064"/>
                  </a:lnTo>
                  <a:lnTo>
                    <a:pt x="85344" y="512064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3790315" y="5336794"/>
            <a:ext cx="1405890" cy="4502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 indent="1270">
              <a:lnSpc>
                <a:spcPct val="107800"/>
              </a:lnSpc>
              <a:spcBef>
                <a:spcPts val="70"/>
              </a:spcBef>
            </a:pPr>
            <a:r>
              <a:rPr dirty="0" sz="650" spc="10" b="1">
                <a:latin typeface="Arial"/>
                <a:cs typeface="Arial"/>
              </a:rPr>
              <a:t>Provides</a:t>
            </a:r>
            <a:r>
              <a:rPr dirty="0" sz="650" spc="2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a</a:t>
            </a:r>
            <a:r>
              <a:rPr dirty="0" sz="650" spc="110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stronger</a:t>
            </a:r>
            <a:r>
              <a:rPr dirty="0" sz="650" spc="25" b="1">
                <a:latin typeface="Arial"/>
                <a:cs typeface="Arial"/>
              </a:rPr>
              <a:t> </a:t>
            </a:r>
            <a:r>
              <a:rPr dirty="0" sz="650" spc="10" b="1">
                <a:latin typeface="Arial"/>
                <a:cs typeface="Arial"/>
              </a:rPr>
              <a:t>foothold</a:t>
            </a:r>
            <a:r>
              <a:rPr dirty="0" sz="650" spc="160" b="1">
                <a:latin typeface="Arial"/>
                <a:cs typeface="Arial"/>
              </a:rPr>
              <a:t> </a:t>
            </a:r>
            <a:r>
              <a:rPr dirty="0" sz="650" spc="-25" b="1">
                <a:latin typeface="Arial"/>
                <a:cs typeface="Arial"/>
              </a:rPr>
              <a:t>in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vulnerability</a:t>
            </a:r>
            <a:r>
              <a:rPr dirty="0" sz="650" spc="240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management,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especially</a:t>
            </a:r>
            <a:r>
              <a:rPr dirty="0" sz="650" spc="145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in</a:t>
            </a:r>
            <a:r>
              <a:rPr dirty="0" sz="650" spc="145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Cloud</a:t>
            </a:r>
            <a:r>
              <a:rPr dirty="0" sz="650" spc="95" b="1">
                <a:latin typeface="Arial"/>
                <a:cs typeface="Arial"/>
              </a:rPr>
              <a:t> </a:t>
            </a:r>
            <a:r>
              <a:rPr dirty="0" sz="650" spc="-10" b="1">
                <a:latin typeface="Arial"/>
                <a:cs typeface="Arial"/>
              </a:rPr>
              <a:t>management</a:t>
            </a:r>
            <a:r>
              <a:rPr dirty="0" sz="650" spc="500" b="1">
                <a:latin typeface="Arial"/>
                <a:cs typeface="Arial"/>
              </a:rPr>
              <a:t> </a:t>
            </a:r>
            <a:r>
              <a:rPr dirty="0" sz="650" b="1">
                <a:latin typeface="Arial"/>
                <a:cs typeface="Arial"/>
              </a:rPr>
              <a:t>for</a:t>
            </a:r>
            <a:r>
              <a:rPr dirty="0" sz="650" spc="95" b="1">
                <a:latin typeface="Arial"/>
                <a:cs typeface="Arial"/>
              </a:rPr>
              <a:t> </a:t>
            </a:r>
            <a:r>
              <a:rPr dirty="0" sz="650" spc="-25" b="1">
                <a:latin typeface="Arial"/>
                <a:cs typeface="Arial"/>
              </a:rPr>
              <a:t>IBM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1312163" y="3543300"/>
            <a:ext cx="4274820" cy="2510155"/>
            <a:chOff x="1312163" y="3543300"/>
            <a:chExt cx="4274820" cy="2510155"/>
          </a:xfrm>
        </p:grpSpPr>
        <p:pic>
          <p:nvPicPr>
            <p:cNvPr id="70" name="object 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1748" y="3543300"/>
              <a:ext cx="745236" cy="694944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312163" y="5897879"/>
              <a:ext cx="4192904" cy="155575"/>
            </a:xfrm>
            <a:custGeom>
              <a:avLst/>
              <a:gdLst/>
              <a:ahLst/>
              <a:cxnLst/>
              <a:rect l="l" t="t" r="r" b="b"/>
              <a:pathLst>
                <a:path w="4192904" h="155575">
                  <a:moveTo>
                    <a:pt x="4192524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4192524" y="155448"/>
                  </a:lnTo>
                  <a:lnTo>
                    <a:pt x="41925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655116" y="3798519"/>
            <a:ext cx="482600" cy="185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50" spc="-10" i="1">
                <a:latin typeface="Arial"/>
                <a:cs typeface="Arial"/>
              </a:rPr>
              <a:t>Product</a:t>
            </a:r>
            <a:endParaRPr sz="105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55116" y="4252722"/>
            <a:ext cx="501650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" i="1">
                <a:latin typeface="Arial"/>
                <a:cs typeface="Arial"/>
              </a:rPr>
              <a:t>Offering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-25" i="1">
                <a:latin typeface="Arial"/>
                <a:cs typeface="Arial"/>
              </a:rPr>
              <a:t>Fit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55116" y="5296027"/>
            <a:ext cx="539750" cy="344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-10" i="1">
                <a:latin typeface="Arial"/>
                <a:cs typeface="Arial"/>
              </a:rPr>
              <a:t>Synergy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-10" i="1">
                <a:latin typeface="Arial"/>
                <a:cs typeface="Arial"/>
              </a:rPr>
              <a:t>Potential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236722" y="5902858"/>
            <a:ext cx="34734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5596128" y="5897879"/>
            <a:ext cx="4192904" cy="160020"/>
          </a:xfrm>
          <a:custGeom>
            <a:avLst/>
            <a:gdLst/>
            <a:ahLst/>
            <a:cxnLst/>
            <a:rect l="l" t="t" r="r" b="b"/>
            <a:pathLst>
              <a:path w="4192904" h="160020">
                <a:moveTo>
                  <a:pt x="4192524" y="0"/>
                </a:moveTo>
                <a:lnTo>
                  <a:pt x="0" y="0"/>
                </a:lnTo>
                <a:lnTo>
                  <a:pt x="0" y="160020"/>
                </a:lnTo>
                <a:lnTo>
                  <a:pt x="4192524" y="160020"/>
                </a:lnTo>
                <a:lnTo>
                  <a:pt x="4192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7552435" y="5902858"/>
            <a:ext cx="27622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SME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813417" y="4173473"/>
            <a:ext cx="1295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799701" y="5239334"/>
            <a:ext cx="1301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0" b="1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36893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30745" y="1714500"/>
            <a:ext cx="5061585" cy="1399540"/>
            <a:chOff x="630745" y="1714500"/>
            <a:chExt cx="5061585" cy="1399540"/>
          </a:xfrm>
        </p:grpSpPr>
        <p:sp>
          <p:nvSpPr>
            <p:cNvPr id="8" name="object 8" descr=""/>
            <p:cNvSpPr/>
            <p:nvPr/>
          </p:nvSpPr>
          <p:spPr>
            <a:xfrm>
              <a:off x="777240" y="1714499"/>
              <a:ext cx="4768850" cy="1399540"/>
            </a:xfrm>
            <a:custGeom>
              <a:avLst/>
              <a:gdLst/>
              <a:ahLst/>
              <a:cxnLst/>
              <a:rect l="l" t="t" r="r" b="b"/>
              <a:pathLst>
                <a:path w="4768850" h="1399539">
                  <a:moveTo>
                    <a:pt x="347472" y="1325880"/>
                  </a:moveTo>
                  <a:lnTo>
                    <a:pt x="0" y="1325880"/>
                  </a:lnTo>
                  <a:lnTo>
                    <a:pt x="0" y="1399032"/>
                  </a:lnTo>
                  <a:lnTo>
                    <a:pt x="347472" y="1399032"/>
                  </a:lnTo>
                  <a:lnTo>
                    <a:pt x="347472" y="1325880"/>
                  </a:lnTo>
                  <a:close/>
                </a:path>
                <a:path w="4768850" h="1399539">
                  <a:moveTo>
                    <a:pt x="978408" y="1312164"/>
                  </a:moveTo>
                  <a:lnTo>
                    <a:pt x="630936" y="1312164"/>
                  </a:lnTo>
                  <a:lnTo>
                    <a:pt x="630936" y="1325880"/>
                  </a:lnTo>
                  <a:lnTo>
                    <a:pt x="978408" y="1325880"/>
                  </a:lnTo>
                  <a:lnTo>
                    <a:pt x="978408" y="1312164"/>
                  </a:lnTo>
                  <a:close/>
                </a:path>
                <a:path w="4768850" h="1399539">
                  <a:moveTo>
                    <a:pt x="1613916" y="1156716"/>
                  </a:moveTo>
                  <a:lnTo>
                    <a:pt x="1261872" y="1156716"/>
                  </a:lnTo>
                  <a:lnTo>
                    <a:pt x="1261872" y="1325880"/>
                  </a:lnTo>
                  <a:lnTo>
                    <a:pt x="1613916" y="1325880"/>
                  </a:lnTo>
                  <a:lnTo>
                    <a:pt x="1613916" y="1156716"/>
                  </a:lnTo>
                  <a:close/>
                </a:path>
                <a:path w="4768850" h="1399539">
                  <a:moveTo>
                    <a:pt x="2244852" y="964692"/>
                  </a:moveTo>
                  <a:lnTo>
                    <a:pt x="1892808" y="964692"/>
                  </a:lnTo>
                  <a:lnTo>
                    <a:pt x="1892808" y="1325880"/>
                  </a:lnTo>
                  <a:lnTo>
                    <a:pt x="2244852" y="1325880"/>
                  </a:lnTo>
                  <a:lnTo>
                    <a:pt x="2244852" y="964692"/>
                  </a:lnTo>
                  <a:close/>
                </a:path>
                <a:path w="4768850" h="1399539">
                  <a:moveTo>
                    <a:pt x="2875788" y="731520"/>
                  </a:moveTo>
                  <a:lnTo>
                    <a:pt x="2523744" y="731520"/>
                  </a:lnTo>
                  <a:lnTo>
                    <a:pt x="2523744" y="1325880"/>
                  </a:lnTo>
                  <a:lnTo>
                    <a:pt x="2875788" y="1325880"/>
                  </a:lnTo>
                  <a:lnTo>
                    <a:pt x="2875788" y="731520"/>
                  </a:lnTo>
                  <a:close/>
                </a:path>
                <a:path w="4768850" h="1399539">
                  <a:moveTo>
                    <a:pt x="3506724" y="502920"/>
                  </a:moveTo>
                  <a:lnTo>
                    <a:pt x="3154680" y="502920"/>
                  </a:lnTo>
                  <a:lnTo>
                    <a:pt x="3154680" y="1325880"/>
                  </a:lnTo>
                  <a:lnTo>
                    <a:pt x="3506724" y="1325880"/>
                  </a:lnTo>
                  <a:lnTo>
                    <a:pt x="3506724" y="502920"/>
                  </a:lnTo>
                  <a:close/>
                </a:path>
                <a:path w="4768850" h="1399539">
                  <a:moveTo>
                    <a:pt x="4137660" y="256032"/>
                  </a:moveTo>
                  <a:lnTo>
                    <a:pt x="3785616" y="256032"/>
                  </a:lnTo>
                  <a:lnTo>
                    <a:pt x="3785616" y="1325880"/>
                  </a:lnTo>
                  <a:lnTo>
                    <a:pt x="4137660" y="1325880"/>
                  </a:lnTo>
                  <a:lnTo>
                    <a:pt x="4137660" y="256032"/>
                  </a:lnTo>
                  <a:close/>
                </a:path>
                <a:path w="4768850" h="1399539">
                  <a:moveTo>
                    <a:pt x="4768596" y="0"/>
                  </a:moveTo>
                  <a:lnTo>
                    <a:pt x="4416552" y="0"/>
                  </a:lnTo>
                  <a:lnTo>
                    <a:pt x="4416552" y="1325880"/>
                  </a:lnTo>
                  <a:lnTo>
                    <a:pt x="4768596" y="1325880"/>
                  </a:lnTo>
                  <a:lnTo>
                    <a:pt x="4768596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5508" y="3040380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60" h="0">
                  <a:moveTo>
                    <a:pt x="0" y="0"/>
                  </a:moveTo>
                  <a:lnTo>
                    <a:pt x="505205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527810" y="2806649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16963" y="26531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48533" y="2460752"/>
            <a:ext cx="1905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82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42513" y="2225115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135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05909" y="1749044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244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237479" y="1493596"/>
            <a:ext cx="2724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302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838704" y="1443863"/>
            <a:ext cx="1899285" cy="734695"/>
            <a:chOff x="2838704" y="1443863"/>
            <a:chExt cx="1899285" cy="734695"/>
          </a:xfrm>
        </p:grpSpPr>
        <p:sp>
          <p:nvSpPr>
            <p:cNvPr id="17" name="object 17" descr=""/>
            <p:cNvSpPr/>
            <p:nvPr/>
          </p:nvSpPr>
          <p:spPr>
            <a:xfrm>
              <a:off x="2838704" y="1443863"/>
              <a:ext cx="1899285" cy="734695"/>
            </a:xfrm>
            <a:custGeom>
              <a:avLst/>
              <a:gdLst/>
              <a:ahLst/>
              <a:cxnLst/>
              <a:rect l="l" t="t" r="r" b="b"/>
              <a:pathLst>
                <a:path w="1899285" h="734694">
                  <a:moveTo>
                    <a:pt x="1813677" y="26728"/>
                  </a:moveTo>
                  <a:lnTo>
                    <a:pt x="0" y="707898"/>
                  </a:lnTo>
                  <a:lnTo>
                    <a:pt x="10159" y="734567"/>
                  </a:lnTo>
                  <a:lnTo>
                    <a:pt x="1823724" y="53520"/>
                  </a:lnTo>
                  <a:lnTo>
                    <a:pt x="1813677" y="26728"/>
                  </a:lnTo>
                  <a:close/>
                </a:path>
                <a:path w="1899285" h="734694">
                  <a:moveTo>
                    <a:pt x="1888065" y="21716"/>
                  </a:moveTo>
                  <a:lnTo>
                    <a:pt x="1827021" y="21716"/>
                  </a:lnTo>
                  <a:lnTo>
                    <a:pt x="1837055" y="48513"/>
                  </a:lnTo>
                  <a:lnTo>
                    <a:pt x="1823724" y="53520"/>
                  </a:lnTo>
                  <a:lnTo>
                    <a:pt x="1833753" y="80263"/>
                  </a:lnTo>
                  <a:lnTo>
                    <a:pt x="1888065" y="21716"/>
                  </a:lnTo>
                  <a:close/>
                </a:path>
                <a:path w="1899285" h="734694">
                  <a:moveTo>
                    <a:pt x="1827021" y="21716"/>
                  </a:moveTo>
                  <a:lnTo>
                    <a:pt x="1813677" y="26728"/>
                  </a:lnTo>
                  <a:lnTo>
                    <a:pt x="1823724" y="53520"/>
                  </a:lnTo>
                  <a:lnTo>
                    <a:pt x="1837055" y="48513"/>
                  </a:lnTo>
                  <a:lnTo>
                    <a:pt x="1827021" y="21716"/>
                  </a:lnTo>
                  <a:close/>
                </a:path>
                <a:path w="1899285" h="734694">
                  <a:moveTo>
                    <a:pt x="1803654" y="0"/>
                  </a:moveTo>
                  <a:lnTo>
                    <a:pt x="1813677" y="26728"/>
                  </a:lnTo>
                  <a:lnTo>
                    <a:pt x="1827021" y="21716"/>
                  </a:lnTo>
                  <a:lnTo>
                    <a:pt x="1888065" y="21716"/>
                  </a:lnTo>
                  <a:lnTo>
                    <a:pt x="1898904" y="10033"/>
                  </a:lnTo>
                  <a:lnTo>
                    <a:pt x="18036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456432" y="1691640"/>
              <a:ext cx="672465" cy="233679"/>
            </a:xfrm>
            <a:custGeom>
              <a:avLst/>
              <a:gdLst/>
              <a:ahLst/>
              <a:cxnLst/>
              <a:rect l="l" t="t" r="r" b="b"/>
              <a:pathLst>
                <a:path w="672464" h="233680">
                  <a:moveTo>
                    <a:pt x="336041" y="0"/>
                  </a:moveTo>
                  <a:lnTo>
                    <a:pt x="268330" y="2368"/>
                  </a:lnTo>
                  <a:lnTo>
                    <a:pt x="205257" y="9161"/>
                  </a:lnTo>
                  <a:lnTo>
                    <a:pt x="148177" y="19910"/>
                  </a:lnTo>
                  <a:lnTo>
                    <a:pt x="98440" y="34147"/>
                  </a:lnTo>
                  <a:lnTo>
                    <a:pt x="57402" y="51401"/>
                  </a:lnTo>
                  <a:lnTo>
                    <a:pt x="6828" y="93089"/>
                  </a:lnTo>
                  <a:lnTo>
                    <a:pt x="0" y="116586"/>
                  </a:lnTo>
                  <a:lnTo>
                    <a:pt x="6828" y="140082"/>
                  </a:lnTo>
                  <a:lnTo>
                    <a:pt x="57402" y="181770"/>
                  </a:lnTo>
                  <a:lnTo>
                    <a:pt x="98440" y="199024"/>
                  </a:lnTo>
                  <a:lnTo>
                    <a:pt x="148177" y="213261"/>
                  </a:lnTo>
                  <a:lnTo>
                    <a:pt x="205257" y="224010"/>
                  </a:lnTo>
                  <a:lnTo>
                    <a:pt x="268330" y="230803"/>
                  </a:lnTo>
                  <a:lnTo>
                    <a:pt x="336041" y="233172"/>
                  </a:lnTo>
                  <a:lnTo>
                    <a:pt x="403753" y="230803"/>
                  </a:lnTo>
                  <a:lnTo>
                    <a:pt x="466826" y="224010"/>
                  </a:lnTo>
                  <a:lnTo>
                    <a:pt x="523906" y="213261"/>
                  </a:lnTo>
                  <a:lnTo>
                    <a:pt x="573643" y="199024"/>
                  </a:lnTo>
                  <a:lnTo>
                    <a:pt x="614681" y="181770"/>
                  </a:lnTo>
                  <a:lnTo>
                    <a:pt x="665255" y="140082"/>
                  </a:lnTo>
                  <a:lnTo>
                    <a:pt x="672083" y="116586"/>
                  </a:lnTo>
                  <a:lnTo>
                    <a:pt x="665255" y="93089"/>
                  </a:lnTo>
                  <a:lnTo>
                    <a:pt x="614681" y="51401"/>
                  </a:lnTo>
                  <a:lnTo>
                    <a:pt x="573643" y="34147"/>
                  </a:lnTo>
                  <a:lnTo>
                    <a:pt x="523906" y="19910"/>
                  </a:lnTo>
                  <a:lnTo>
                    <a:pt x="466826" y="9161"/>
                  </a:lnTo>
                  <a:lnTo>
                    <a:pt x="403753" y="2368"/>
                  </a:lnTo>
                  <a:lnTo>
                    <a:pt x="3360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456432" y="1691640"/>
              <a:ext cx="672465" cy="233679"/>
            </a:xfrm>
            <a:custGeom>
              <a:avLst/>
              <a:gdLst/>
              <a:ahLst/>
              <a:cxnLst/>
              <a:rect l="l" t="t" r="r" b="b"/>
              <a:pathLst>
                <a:path w="672464" h="233680">
                  <a:moveTo>
                    <a:pt x="0" y="116586"/>
                  </a:moveTo>
                  <a:lnTo>
                    <a:pt x="26414" y="71205"/>
                  </a:lnTo>
                  <a:lnTo>
                    <a:pt x="98440" y="34147"/>
                  </a:lnTo>
                  <a:lnTo>
                    <a:pt x="148177" y="19910"/>
                  </a:lnTo>
                  <a:lnTo>
                    <a:pt x="205257" y="9161"/>
                  </a:lnTo>
                  <a:lnTo>
                    <a:pt x="268330" y="2368"/>
                  </a:lnTo>
                  <a:lnTo>
                    <a:pt x="336041" y="0"/>
                  </a:lnTo>
                  <a:lnTo>
                    <a:pt x="403753" y="2368"/>
                  </a:lnTo>
                  <a:lnTo>
                    <a:pt x="466826" y="9161"/>
                  </a:lnTo>
                  <a:lnTo>
                    <a:pt x="523906" y="19910"/>
                  </a:lnTo>
                  <a:lnTo>
                    <a:pt x="573643" y="34147"/>
                  </a:lnTo>
                  <a:lnTo>
                    <a:pt x="614681" y="51401"/>
                  </a:lnTo>
                  <a:lnTo>
                    <a:pt x="665255" y="93089"/>
                  </a:lnTo>
                  <a:lnTo>
                    <a:pt x="672083" y="116586"/>
                  </a:lnTo>
                  <a:lnTo>
                    <a:pt x="665255" y="140082"/>
                  </a:lnTo>
                  <a:lnTo>
                    <a:pt x="614681" y="181770"/>
                  </a:lnTo>
                  <a:lnTo>
                    <a:pt x="573643" y="199024"/>
                  </a:lnTo>
                  <a:lnTo>
                    <a:pt x="523906" y="213261"/>
                  </a:lnTo>
                  <a:lnTo>
                    <a:pt x="466826" y="224010"/>
                  </a:lnTo>
                  <a:lnTo>
                    <a:pt x="403753" y="230803"/>
                  </a:lnTo>
                  <a:lnTo>
                    <a:pt x="336041" y="233172"/>
                  </a:lnTo>
                  <a:lnTo>
                    <a:pt x="268330" y="230803"/>
                  </a:lnTo>
                  <a:lnTo>
                    <a:pt x="205257" y="224010"/>
                  </a:lnTo>
                  <a:lnTo>
                    <a:pt x="148177" y="213261"/>
                  </a:lnTo>
                  <a:lnTo>
                    <a:pt x="98440" y="199024"/>
                  </a:lnTo>
                  <a:lnTo>
                    <a:pt x="57402" y="181770"/>
                  </a:lnTo>
                  <a:lnTo>
                    <a:pt x="6828" y="140082"/>
                  </a:lnTo>
                  <a:lnTo>
                    <a:pt x="0" y="11658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546728" y="1691081"/>
            <a:ext cx="69977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 b="1">
                <a:latin typeface="Arial"/>
                <a:cs typeface="Arial"/>
              </a:rPr>
              <a:t>+162m</a:t>
            </a:r>
            <a:endParaRPr sz="1200">
              <a:latin typeface="Arial"/>
              <a:cs typeface="Arial"/>
            </a:endParaRPr>
          </a:p>
          <a:p>
            <a:pPr marL="440055">
              <a:lnSpc>
                <a:spcPct val="100000"/>
              </a:lnSpc>
              <a:spcBef>
                <a:spcPts val="1015"/>
              </a:spcBef>
            </a:pPr>
            <a:r>
              <a:rPr dirty="0" sz="1150" spc="-25">
                <a:latin typeface="Arial MT"/>
                <a:cs typeface="Arial MT"/>
              </a:rPr>
              <a:t>188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00252" y="3079304"/>
            <a:ext cx="3715385" cy="75755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0665">
              <a:lnSpc>
                <a:spcPct val="100000"/>
              </a:lnSpc>
              <a:spcBef>
                <a:spcPts val="390"/>
              </a:spcBef>
            </a:pPr>
            <a:r>
              <a:rPr dirty="0" sz="1150">
                <a:latin typeface="Arial MT"/>
                <a:cs typeface="Arial MT"/>
              </a:rPr>
              <a:t>-</a:t>
            </a:r>
            <a:r>
              <a:rPr dirty="0" sz="1150" spc="-25">
                <a:latin typeface="Arial MT"/>
                <a:cs typeface="Arial MT"/>
              </a:rPr>
              <a:t>17</a:t>
            </a:r>
            <a:endParaRPr sz="1150">
              <a:latin typeface="Arial MT"/>
              <a:cs typeface="Arial MT"/>
            </a:endParaRPr>
          </a:p>
          <a:p>
            <a:pPr marL="163195">
              <a:lnSpc>
                <a:spcPct val="100000"/>
              </a:lnSpc>
              <a:spcBef>
                <a:spcPts val="225"/>
              </a:spcBef>
              <a:tabLst>
                <a:tab pos="795655" algn="l"/>
                <a:tab pos="1425575" algn="l"/>
                <a:tab pos="2058035" algn="l"/>
                <a:tab pos="2689860" algn="l"/>
                <a:tab pos="3322320" algn="l"/>
              </a:tabLst>
            </a:pP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2029E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flow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forecast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assumptions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(base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case)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40377" y="33193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2030E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172583" y="3319399"/>
            <a:ext cx="4057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2031E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Stand-</a:t>
            </a:r>
            <a:r>
              <a:rPr dirty="0"/>
              <a:t>Alone</a:t>
            </a:r>
            <a:r>
              <a:rPr dirty="0" spc="-45"/>
              <a:t> </a:t>
            </a:r>
            <a:r>
              <a:rPr dirty="0"/>
              <a:t>DCF</a:t>
            </a:r>
            <a:r>
              <a:rPr dirty="0" spc="-20"/>
              <a:t> </a:t>
            </a:r>
            <a:r>
              <a:rPr dirty="0" spc="-10"/>
              <a:t>Valuation</a:t>
            </a:r>
            <a:r>
              <a:rPr dirty="0" spc="-114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10"/>
              <a:t>Rapid7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stand-alone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DCF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Rapid7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3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around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$44.6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per</a:t>
            </a:r>
            <a:r>
              <a:rPr dirty="0" sz="1150" spc="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share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compared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current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price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$54.4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2503" y="1100785"/>
            <a:ext cx="24034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Free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flow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forecasts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($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517640" y="1100785"/>
            <a:ext cx="30581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Enterprise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value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equity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bridge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($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53872" y="3974338"/>
            <a:ext cx="4775200" cy="187071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00355" indent="-287655">
              <a:lnSpc>
                <a:spcPts val="1310"/>
              </a:lnSpc>
              <a:spcBef>
                <a:spcPts val="114"/>
              </a:spcBef>
              <a:buChar char="•"/>
              <a:tabLst>
                <a:tab pos="300355" algn="l"/>
              </a:tabLst>
            </a:pPr>
            <a:r>
              <a:rPr dirty="0" sz="1100">
                <a:latin typeface="Arial MT"/>
                <a:cs typeface="Arial MT"/>
              </a:rPr>
              <a:t>Revenue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growth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around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12%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driven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customer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expansion</a:t>
            </a:r>
            <a:r>
              <a:rPr dirty="0" sz="1100">
                <a:latin typeface="Arial MT"/>
                <a:cs typeface="Arial MT"/>
              </a:rPr>
              <a:t>,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 b="1">
                <a:latin typeface="Arial"/>
                <a:cs typeface="Arial"/>
              </a:rPr>
              <a:t>cross-</a:t>
            </a:r>
            <a:endParaRPr sz="1100">
              <a:latin typeface="Arial"/>
              <a:cs typeface="Arial"/>
            </a:endParaRPr>
          </a:p>
          <a:p>
            <a:pPr marL="300355">
              <a:lnSpc>
                <a:spcPts val="1310"/>
              </a:lnSpc>
            </a:pPr>
            <a:r>
              <a:rPr dirty="0" sz="1100" b="1">
                <a:latin typeface="Arial"/>
                <a:cs typeface="Arial"/>
              </a:rPr>
              <a:t>selling</a:t>
            </a:r>
            <a:r>
              <a:rPr dirty="0" sz="1100">
                <a:latin typeface="Arial MT"/>
                <a:cs typeface="Arial MT"/>
              </a:rPr>
              <a:t>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1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up-</a:t>
            </a:r>
            <a:r>
              <a:rPr dirty="0" sz="1100" spc="-10">
                <a:latin typeface="Arial MT"/>
                <a:cs typeface="Arial MT"/>
              </a:rPr>
              <a:t>selling</a:t>
            </a:r>
            <a:endParaRPr sz="1100">
              <a:latin typeface="Arial MT"/>
              <a:cs typeface="Arial MT"/>
            </a:endParaRPr>
          </a:p>
          <a:p>
            <a:pPr marL="300355" marR="5080" indent="-288290">
              <a:lnSpc>
                <a:spcPct val="100899"/>
              </a:lnSpc>
              <a:spcBef>
                <a:spcPts val="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R&amp;D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expenses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decrease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percentage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revenue</a:t>
            </a:r>
            <a:r>
              <a:rPr dirty="0" sz="1100" spc="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move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closer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to </a:t>
            </a:r>
            <a:r>
              <a:rPr dirty="0" sz="1100">
                <a:latin typeface="Arial MT"/>
                <a:cs typeface="Arial MT"/>
              </a:rPr>
              <a:t>industry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average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line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10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years’</a:t>
            </a:r>
            <a:r>
              <a:rPr dirty="0" sz="1100" spc="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trends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ts val="1295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SG&amp;A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expenses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move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industry</a:t>
            </a:r>
            <a:r>
              <a:rPr dirty="0" sz="1100" spc="-5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averages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terminal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year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as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10"/>
              </a:spcBef>
            </a:pPr>
            <a:r>
              <a:rPr dirty="0" sz="1100">
                <a:latin typeface="Arial MT"/>
                <a:cs typeface="Arial MT"/>
              </a:rPr>
              <a:t>already</a:t>
            </a:r>
            <a:r>
              <a:rPr dirty="0" sz="1100" spc="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observed</a:t>
            </a:r>
            <a:r>
              <a:rPr dirty="0" sz="1100" spc="6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past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years</a:t>
            </a:r>
            <a:endParaRPr sz="1100">
              <a:latin typeface="Arial MT"/>
              <a:cs typeface="Arial MT"/>
            </a:endParaRPr>
          </a:p>
          <a:p>
            <a:pPr marL="300355" marR="275590" indent="-288290">
              <a:lnSpc>
                <a:spcPts val="1300"/>
              </a:lnSpc>
              <a:spcBef>
                <a:spcPts val="75"/>
              </a:spcBef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WACC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of</a:t>
            </a:r>
            <a:r>
              <a:rPr dirty="0" sz="1100" spc="-4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8.34%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has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been</a:t>
            </a:r>
            <a:r>
              <a:rPr dirty="0" sz="1100" spc="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obtained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using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peer</a:t>
            </a:r>
            <a:r>
              <a:rPr dirty="0" sz="1100" spc="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group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beta,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revenue </a:t>
            </a:r>
            <a:r>
              <a:rPr dirty="0" sz="1100">
                <a:latin typeface="Arial MT"/>
                <a:cs typeface="Arial MT"/>
              </a:rPr>
              <a:t>weighted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equity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risk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premium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current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capital</a:t>
            </a:r>
            <a:r>
              <a:rPr dirty="0" sz="1100" spc="-10">
                <a:latin typeface="Arial MT"/>
                <a:cs typeface="Arial MT"/>
              </a:rPr>
              <a:t> structure</a:t>
            </a:r>
            <a:endParaRPr sz="1100">
              <a:latin typeface="Arial MT"/>
              <a:cs typeface="Arial MT"/>
            </a:endParaRPr>
          </a:p>
          <a:p>
            <a:pPr marL="300355" indent="-287655">
              <a:lnSpc>
                <a:spcPts val="1290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Capex</a:t>
            </a:r>
            <a:r>
              <a:rPr dirty="0" sz="1100" spc="-7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at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comparably</a:t>
            </a:r>
            <a:r>
              <a:rPr dirty="0" sz="1100" spc="-7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low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percentage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revenue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most</a:t>
            </a:r>
            <a:r>
              <a:rPr dirty="0" sz="1100" spc="-7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capex</a:t>
            </a:r>
            <a:r>
              <a:rPr dirty="0" sz="1100" spc="-1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is</a:t>
            </a:r>
            <a:endParaRPr sz="1100">
              <a:latin typeface="Arial MT"/>
              <a:cs typeface="Arial MT"/>
            </a:endParaRPr>
          </a:p>
          <a:p>
            <a:pPr marL="300355">
              <a:lnSpc>
                <a:spcPts val="1310"/>
              </a:lnSpc>
              <a:spcBef>
                <a:spcPts val="10"/>
              </a:spcBef>
            </a:pPr>
            <a:r>
              <a:rPr dirty="0" sz="1100" spc="-10" b="1">
                <a:latin typeface="Arial"/>
                <a:cs typeface="Arial"/>
              </a:rPr>
              <a:t>reflected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R&amp;D</a:t>
            </a:r>
            <a:r>
              <a:rPr dirty="0" sz="1100" spc="-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expenses</a:t>
            </a:r>
            <a:endParaRPr sz="1100">
              <a:latin typeface="Arial"/>
              <a:cs typeface="Arial"/>
            </a:endParaRPr>
          </a:p>
          <a:p>
            <a:pPr marL="300355" indent="-287655">
              <a:lnSpc>
                <a:spcPts val="1310"/>
              </a:lnSpc>
              <a:buFont typeface="Arial MT"/>
              <a:buChar char="•"/>
              <a:tabLst>
                <a:tab pos="300355" algn="l"/>
              </a:tabLst>
            </a:pPr>
            <a:r>
              <a:rPr dirty="0" sz="1100" b="1">
                <a:latin typeface="Arial"/>
                <a:cs typeface="Arial"/>
              </a:rPr>
              <a:t>Negative </a:t>
            </a:r>
            <a:r>
              <a:rPr dirty="0" sz="1100" spc="-20">
                <a:latin typeface="Arial MT"/>
                <a:cs typeface="Arial MT"/>
              </a:rPr>
              <a:t>non-</a:t>
            </a:r>
            <a:r>
              <a:rPr dirty="0" sz="1100">
                <a:latin typeface="Arial MT"/>
                <a:cs typeface="Arial MT"/>
              </a:rPr>
              <a:t>cash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working</a:t>
            </a:r>
            <a:r>
              <a:rPr dirty="0" sz="1100" spc="-5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capital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due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high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b="1">
                <a:latin typeface="Arial"/>
                <a:cs typeface="Arial"/>
              </a:rPr>
              <a:t>deferred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revenue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473761" y="1892807"/>
            <a:ext cx="5098415" cy="3068320"/>
            <a:chOff x="6473761" y="1892807"/>
            <a:chExt cx="5098415" cy="3068320"/>
          </a:xfrm>
        </p:grpSpPr>
        <p:sp>
          <p:nvSpPr>
            <p:cNvPr id="30" name="object 30" descr=""/>
            <p:cNvSpPr/>
            <p:nvPr/>
          </p:nvSpPr>
          <p:spPr>
            <a:xfrm>
              <a:off x="7271765" y="1895093"/>
              <a:ext cx="2487295" cy="356870"/>
            </a:xfrm>
            <a:custGeom>
              <a:avLst/>
              <a:gdLst/>
              <a:ahLst/>
              <a:cxnLst/>
              <a:rect l="l" t="t" r="r" b="b"/>
              <a:pathLst>
                <a:path w="2487295" h="356869">
                  <a:moveTo>
                    <a:pt x="2034539" y="356615"/>
                  </a:moveTo>
                  <a:lnTo>
                    <a:pt x="2487040" y="356615"/>
                  </a:lnTo>
                </a:path>
                <a:path w="2487295" h="356869">
                  <a:moveTo>
                    <a:pt x="0" y="0"/>
                  </a:moveTo>
                  <a:lnTo>
                    <a:pt x="450850" y="0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702551" y="1892807"/>
              <a:ext cx="567055" cy="3063240"/>
            </a:xfrm>
            <a:custGeom>
              <a:avLst/>
              <a:gdLst/>
              <a:ahLst/>
              <a:cxnLst/>
              <a:rect l="l" t="t" r="r" b="b"/>
              <a:pathLst>
                <a:path w="567054" h="3063240">
                  <a:moveTo>
                    <a:pt x="566927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566927" y="3063240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776203" y="2427731"/>
              <a:ext cx="567055" cy="2528570"/>
            </a:xfrm>
            <a:custGeom>
              <a:avLst/>
              <a:gdLst/>
              <a:ahLst/>
              <a:cxnLst/>
              <a:rect l="l" t="t" r="r" b="b"/>
              <a:pathLst>
                <a:path w="567054" h="2528570">
                  <a:moveTo>
                    <a:pt x="566927" y="0"/>
                  </a:moveTo>
                  <a:lnTo>
                    <a:pt x="0" y="0"/>
                  </a:lnTo>
                  <a:lnTo>
                    <a:pt x="0" y="2528316"/>
                  </a:lnTo>
                  <a:lnTo>
                    <a:pt x="566927" y="2528316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741663" y="2601467"/>
              <a:ext cx="562610" cy="50800"/>
            </a:xfrm>
            <a:custGeom>
              <a:avLst/>
              <a:gdLst/>
              <a:ahLst/>
              <a:cxnLst/>
              <a:rect l="l" t="t" r="r" b="b"/>
              <a:pathLst>
                <a:path w="562609" h="50800">
                  <a:moveTo>
                    <a:pt x="562355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562355" y="50291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41663" y="2249423"/>
              <a:ext cx="562610" cy="352425"/>
            </a:xfrm>
            <a:custGeom>
              <a:avLst/>
              <a:gdLst/>
              <a:ahLst/>
              <a:cxnLst/>
              <a:rect l="l" t="t" r="r" b="b"/>
              <a:pathLst>
                <a:path w="562609" h="352425">
                  <a:moveTo>
                    <a:pt x="562355" y="0"/>
                  </a:moveTo>
                  <a:lnTo>
                    <a:pt x="0" y="0"/>
                  </a:lnTo>
                  <a:lnTo>
                    <a:pt x="0" y="352043"/>
                  </a:lnTo>
                  <a:lnTo>
                    <a:pt x="562355" y="352043"/>
                  </a:lnTo>
                  <a:lnTo>
                    <a:pt x="562355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722107" y="1892807"/>
              <a:ext cx="567055" cy="672465"/>
            </a:xfrm>
            <a:custGeom>
              <a:avLst/>
              <a:gdLst/>
              <a:ahLst/>
              <a:cxnLst/>
              <a:rect l="l" t="t" r="r" b="b"/>
              <a:pathLst>
                <a:path w="567054" h="672464">
                  <a:moveTo>
                    <a:pt x="566927" y="0"/>
                  </a:moveTo>
                  <a:lnTo>
                    <a:pt x="0" y="0"/>
                  </a:lnTo>
                  <a:lnTo>
                    <a:pt x="0" y="672084"/>
                  </a:lnTo>
                  <a:lnTo>
                    <a:pt x="566927" y="672084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478523" y="4956047"/>
              <a:ext cx="5088890" cy="0"/>
            </a:xfrm>
            <a:custGeom>
              <a:avLst/>
              <a:gdLst/>
              <a:ahLst/>
              <a:cxnLst/>
              <a:rect l="l" t="t" r="r" b="b"/>
              <a:pathLst>
                <a:path w="5088890" h="0">
                  <a:moveTo>
                    <a:pt x="0" y="0"/>
                  </a:moveTo>
                  <a:lnTo>
                    <a:pt x="508863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8891396" y="2312670"/>
            <a:ext cx="27241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383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981952" y="1582419"/>
            <a:ext cx="4118610" cy="1129030"/>
            <a:chOff x="6981952" y="1582419"/>
            <a:chExt cx="4118610" cy="1129030"/>
          </a:xfrm>
        </p:grpSpPr>
        <p:sp>
          <p:nvSpPr>
            <p:cNvPr id="39" name="object 39" descr=""/>
            <p:cNvSpPr/>
            <p:nvPr/>
          </p:nvSpPr>
          <p:spPr>
            <a:xfrm>
              <a:off x="6988302" y="1588769"/>
              <a:ext cx="4072254" cy="0"/>
            </a:xfrm>
            <a:custGeom>
              <a:avLst/>
              <a:gdLst/>
              <a:ahLst/>
              <a:cxnLst/>
              <a:rect l="l" t="t" r="r" b="b"/>
              <a:pathLst>
                <a:path w="4072254" h="0">
                  <a:moveTo>
                    <a:pt x="0" y="0"/>
                  </a:moveTo>
                  <a:lnTo>
                    <a:pt x="40720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023854" y="1588769"/>
              <a:ext cx="76200" cy="612775"/>
            </a:xfrm>
            <a:custGeom>
              <a:avLst/>
              <a:gdLst/>
              <a:ahLst/>
              <a:cxnLst/>
              <a:rect l="l" t="t" r="r" b="b"/>
              <a:pathLst>
                <a:path w="76200" h="612775">
                  <a:moveTo>
                    <a:pt x="31750" y="536575"/>
                  </a:moveTo>
                  <a:lnTo>
                    <a:pt x="0" y="536575"/>
                  </a:lnTo>
                  <a:lnTo>
                    <a:pt x="38100" y="612775"/>
                  </a:lnTo>
                  <a:lnTo>
                    <a:pt x="69850" y="549275"/>
                  </a:lnTo>
                  <a:lnTo>
                    <a:pt x="31750" y="549275"/>
                  </a:lnTo>
                  <a:lnTo>
                    <a:pt x="31750" y="536575"/>
                  </a:lnTo>
                  <a:close/>
                </a:path>
                <a:path w="76200" h="612775">
                  <a:moveTo>
                    <a:pt x="44450" y="0"/>
                  </a:moveTo>
                  <a:lnTo>
                    <a:pt x="31750" y="0"/>
                  </a:lnTo>
                  <a:lnTo>
                    <a:pt x="31750" y="549275"/>
                  </a:lnTo>
                  <a:lnTo>
                    <a:pt x="44450" y="549275"/>
                  </a:lnTo>
                  <a:lnTo>
                    <a:pt x="44450" y="0"/>
                  </a:lnTo>
                  <a:close/>
                </a:path>
                <a:path w="76200" h="612775">
                  <a:moveTo>
                    <a:pt x="76200" y="536575"/>
                  </a:moveTo>
                  <a:lnTo>
                    <a:pt x="44450" y="536575"/>
                  </a:lnTo>
                  <a:lnTo>
                    <a:pt x="44450" y="549275"/>
                  </a:lnTo>
                  <a:lnTo>
                    <a:pt x="69850" y="549275"/>
                  </a:lnTo>
                  <a:lnTo>
                    <a:pt x="76200" y="5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988302" y="1588769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w="0"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8915400" y="2546603"/>
              <a:ext cx="215265" cy="165100"/>
            </a:xfrm>
            <a:custGeom>
              <a:avLst/>
              <a:gdLst/>
              <a:ahLst/>
              <a:cxnLst/>
              <a:rect l="l" t="t" r="r" b="b"/>
              <a:pathLst>
                <a:path w="215265" h="165100">
                  <a:moveTo>
                    <a:pt x="214883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14883" y="164591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0873485" y="4985130"/>
            <a:ext cx="38608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Equity 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722107" y="2564892"/>
            <a:ext cx="567055" cy="12827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0" rIns="0" bIns="0" rtlCol="0" vert="horz">
            <a:spAutoFit/>
          </a:bodyPr>
          <a:lstStyle/>
          <a:p>
            <a:pPr marL="149860">
              <a:lnSpc>
                <a:spcPts val="965"/>
              </a:lnSpc>
            </a:pPr>
            <a:r>
              <a:rPr dirty="0" sz="1200" spc="-20">
                <a:solidFill>
                  <a:srgbClr val="FFFFFF"/>
                </a:solidFill>
                <a:latin typeface="Arial MT"/>
                <a:cs typeface="Arial MT"/>
              </a:rPr>
              <a:t>(95)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278621" y="2493340"/>
            <a:ext cx="514984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1650" algn="l"/>
              </a:tabLst>
            </a:pPr>
            <a:r>
              <a:rPr dirty="0" u="dashLong"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535159" y="4985130"/>
            <a:ext cx="10166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Other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Obligations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666480" y="4985130"/>
            <a:ext cx="71564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3716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&amp; </a:t>
            </a:r>
            <a:r>
              <a:rPr dirty="0" sz="1000" spc="-10">
                <a:latin typeface="Arial MT"/>
                <a:cs typeface="Arial MT"/>
              </a:rPr>
              <a:t>Investments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756647" y="2251710"/>
            <a:ext cx="567055" cy="17653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0" rIns="0" bIns="0" rtlCol="0" vert="horz">
            <a:spAutoFit/>
          </a:bodyPr>
          <a:lstStyle/>
          <a:p>
            <a:pPr marL="111760">
              <a:lnSpc>
                <a:spcPts val="1285"/>
              </a:lnSpc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(192)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928354" y="2511297"/>
            <a:ext cx="1905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56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579868" y="4985130"/>
            <a:ext cx="8528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Debt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&amp;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Leases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687439" y="4985130"/>
            <a:ext cx="60833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Enterprise 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722107" y="2112086"/>
            <a:ext cx="5670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(738)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792214" y="1666494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3,347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287761" y="2202890"/>
            <a:ext cx="100076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27050" algn="l"/>
              </a:tabLst>
            </a:pPr>
            <a:r>
              <a:rPr dirty="0" u="dashLong" baseline="-7246" sz="1725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baseline="-7246" sz="1725" spc="322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2,762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800909" y="1453705"/>
            <a:ext cx="439420" cy="266065"/>
            <a:chOff x="8800909" y="1453705"/>
            <a:chExt cx="439420" cy="266065"/>
          </a:xfrm>
        </p:grpSpPr>
        <p:sp>
          <p:nvSpPr>
            <p:cNvPr id="56" name="object 56" descr=""/>
            <p:cNvSpPr/>
            <p:nvPr/>
          </p:nvSpPr>
          <p:spPr>
            <a:xfrm>
              <a:off x="8805671" y="1458467"/>
              <a:ext cx="429895" cy="256540"/>
            </a:xfrm>
            <a:custGeom>
              <a:avLst/>
              <a:gdLst/>
              <a:ahLst/>
              <a:cxnLst/>
              <a:rect l="l" t="t" r="r" b="b"/>
              <a:pathLst>
                <a:path w="429895" h="256539">
                  <a:moveTo>
                    <a:pt x="214883" y="0"/>
                  </a:moveTo>
                  <a:lnTo>
                    <a:pt x="157779" y="4570"/>
                  </a:lnTo>
                  <a:lnTo>
                    <a:pt x="106454" y="17469"/>
                  </a:lnTo>
                  <a:lnTo>
                    <a:pt x="62960" y="37480"/>
                  </a:lnTo>
                  <a:lnTo>
                    <a:pt x="29351" y="63387"/>
                  </a:lnTo>
                  <a:lnTo>
                    <a:pt x="0" y="128016"/>
                  </a:lnTo>
                  <a:lnTo>
                    <a:pt x="7679" y="162060"/>
                  </a:lnTo>
                  <a:lnTo>
                    <a:pt x="62960" y="218551"/>
                  </a:lnTo>
                  <a:lnTo>
                    <a:pt x="106454" y="238562"/>
                  </a:lnTo>
                  <a:lnTo>
                    <a:pt x="157779" y="251461"/>
                  </a:lnTo>
                  <a:lnTo>
                    <a:pt x="214883" y="256032"/>
                  </a:lnTo>
                  <a:lnTo>
                    <a:pt x="271988" y="251461"/>
                  </a:lnTo>
                  <a:lnTo>
                    <a:pt x="323313" y="238562"/>
                  </a:lnTo>
                  <a:lnTo>
                    <a:pt x="366807" y="218551"/>
                  </a:lnTo>
                  <a:lnTo>
                    <a:pt x="400416" y="192644"/>
                  </a:lnTo>
                  <a:lnTo>
                    <a:pt x="429768" y="128016"/>
                  </a:lnTo>
                  <a:lnTo>
                    <a:pt x="422088" y="93971"/>
                  </a:lnTo>
                  <a:lnTo>
                    <a:pt x="366807" y="37480"/>
                  </a:lnTo>
                  <a:lnTo>
                    <a:pt x="323313" y="17469"/>
                  </a:lnTo>
                  <a:lnTo>
                    <a:pt x="271988" y="4570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805671" y="1458467"/>
              <a:ext cx="429895" cy="256540"/>
            </a:xfrm>
            <a:custGeom>
              <a:avLst/>
              <a:gdLst/>
              <a:ahLst/>
              <a:cxnLst/>
              <a:rect l="l" t="t" r="r" b="b"/>
              <a:pathLst>
                <a:path w="429895" h="256539">
                  <a:moveTo>
                    <a:pt x="0" y="128016"/>
                  </a:moveTo>
                  <a:lnTo>
                    <a:pt x="29351" y="63387"/>
                  </a:lnTo>
                  <a:lnTo>
                    <a:pt x="62960" y="37480"/>
                  </a:lnTo>
                  <a:lnTo>
                    <a:pt x="106454" y="17469"/>
                  </a:lnTo>
                  <a:lnTo>
                    <a:pt x="157779" y="4570"/>
                  </a:lnTo>
                  <a:lnTo>
                    <a:pt x="214883" y="0"/>
                  </a:lnTo>
                  <a:lnTo>
                    <a:pt x="271988" y="4570"/>
                  </a:lnTo>
                  <a:lnTo>
                    <a:pt x="323313" y="17469"/>
                  </a:lnTo>
                  <a:lnTo>
                    <a:pt x="366807" y="37480"/>
                  </a:lnTo>
                  <a:lnTo>
                    <a:pt x="400416" y="63387"/>
                  </a:lnTo>
                  <a:lnTo>
                    <a:pt x="429768" y="128016"/>
                  </a:lnTo>
                  <a:lnTo>
                    <a:pt x="422088" y="162060"/>
                  </a:lnTo>
                  <a:lnTo>
                    <a:pt x="366807" y="218551"/>
                  </a:lnTo>
                  <a:lnTo>
                    <a:pt x="323313" y="238562"/>
                  </a:lnTo>
                  <a:lnTo>
                    <a:pt x="271988" y="251461"/>
                  </a:lnTo>
                  <a:lnTo>
                    <a:pt x="214883" y="256032"/>
                  </a:lnTo>
                  <a:lnTo>
                    <a:pt x="157779" y="251461"/>
                  </a:lnTo>
                  <a:lnTo>
                    <a:pt x="106454" y="238562"/>
                  </a:lnTo>
                  <a:lnTo>
                    <a:pt x="62960" y="218551"/>
                  </a:lnTo>
                  <a:lnTo>
                    <a:pt x="29351" y="192644"/>
                  </a:lnTo>
                  <a:lnTo>
                    <a:pt x="0" y="12801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861552" y="1478737"/>
            <a:ext cx="32385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585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338314" y="2681172"/>
            <a:ext cx="87820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000">
                <a:latin typeface="Arial MT"/>
                <a:cs typeface="Arial MT"/>
              </a:rPr>
              <a:t>Leases</a:t>
            </a:r>
            <a:r>
              <a:rPr dirty="0" sz="1000" spc="70">
                <a:latin typeface="Arial MT"/>
                <a:cs typeface="Arial MT"/>
              </a:rPr>
              <a:t> </a:t>
            </a:r>
            <a:r>
              <a:rPr dirty="0" baseline="9259" sz="1800" spc="-15">
                <a:latin typeface="Arial MT"/>
                <a:cs typeface="Arial MT"/>
              </a:rPr>
              <a:t>(833)</a:t>
            </a:r>
            <a:endParaRPr baseline="9259" sz="18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396228" y="5545835"/>
            <a:ext cx="5267325" cy="398145"/>
          </a:xfrm>
          <a:prstGeom prst="rect">
            <a:avLst/>
          </a:prstGeom>
          <a:solidFill>
            <a:srgbClr val="374662"/>
          </a:solidFill>
        </p:spPr>
        <p:txBody>
          <a:bodyPr wrap="square" lIns="0" tIns="89535" rIns="0" bIns="0" rtlCol="0" vert="horz">
            <a:spAutoFit/>
          </a:bodyPr>
          <a:lstStyle/>
          <a:p>
            <a:pPr marL="211454">
              <a:lnSpc>
                <a:spcPct val="100000"/>
              </a:lnSpc>
              <a:spcBef>
                <a:spcPts val="70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dirty="0" sz="1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1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assumptions</a:t>
            </a:r>
            <a:r>
              <a:rPr dirty="0" sz="13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dirty="0" sz="13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down-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18.2%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577198" y="2762504"/>
            <a:ext cx="706120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55"/>
              </a:spcBef>
            </a:pPr>
            <a:r>
              <a:rPr dirty="0" sz="1000">
                <a:latin typeface="Arial MT"/>
                <a:cs typeface="Arial MT"/>
              </a:rPr>
              <a:t>Long-</a:t>
            </a:r>
            <a:r>
              <a:rPr dirty="0" sz="1000" spc="-20">
                <a:latin typeface="Arial MT"/>
                <a:cs typeface="Arial MT"/>
              </a:rPr>
              <a:t>term </a:t>
            </a:r>
            <a:r>
              <a:rPr dirty="0" sz="1000" spc="-10">
                <a:latin typeface="Arial MT"/>
                <a:cs typeface="Arial MT"/>
              </a:rPr>
              <a:t>investments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738741" y="2519552"/>
            <a:ext cx="436880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155"/>
              </a:spcBef>
            </a:pPr>
            <a:r>
              <a:rPr dirty="0" sz="1000" spc="-10">
                <a:latin typeface="Arial MT"/>
                <a:cs typeface="Arial MT"/>
              </a:rPr>
              <a:t>Stock options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447280" y="1677365"/>
            <a:ext cx="101282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Convertible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notes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480297" y="2027046"/>
            <a:ext cx="67945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145">
                <a:latin typeface="Arial MT"/>
                <a:cs typeface="Arial MT"/>
              </a:rPr>
              <a:t>  </a:t>
            </a:r>
            <a:r>
              <a:rPr dirty="0" sz="1150" spc="-25">
                <a:latin typeface="Arial MT"/>
                <a:cs typeface="Arial MT"/>
              </a:rPr>
              <a:t>439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66" name="object 66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45478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(Yahoo</a:t>
            </a:r>
            <a:r>
              <a:rPr dirty="0" sz="80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Finance,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3575685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Peer</a:t>
            </a:r>
            <a:r>
              <a:rPr dirty="0" spc="-30"/>
              <a:t> </a:t>
            </a:r>
            <a:r>
              <a:rPr dirty="0"/>
              <a:t>Group</a:t>
            </a:r>
            <a:r>
              <a:rPr dirty="0" spc="-75"/>
              <a:t> </a:t>
            </a:r>
            <a:r>
              <a:rPr dirty="0" spc="-10"/>
              <a:t>Trading</a:t>
            </a:r>
            <a:r>
              <a:rPr dirty="0" spc="-114"/>
              <a:t> </a:t>
            </a:r>
            <a:r>
              <a:rPr dirty="0" spc="-10"/>
              <a:t>Multiples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11530" y="458470"/>
            <a:ext cx="700214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Rapid7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trades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significantly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lower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multiples</a:t>
            </a:r>
            <a:r>
              <a:rPr dirty="0" sz="1150" spc="1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compared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peer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group,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indicating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high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upside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potential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31444" y="1288922"/>
            <a:ext cx="10930890" cy="4147820"/>
            <a:chOff x="631444" y="1288922"/>
            <a:chExt cx="10930890" cy="4147820"/>
          </a:xfrm>
        </p:grpSpPr>
        <p:sp>
          <p:nvSpPr>
            <p:cNvPr id="7" name="object 7" descr=""/>
            <p:cNvSpPr/>
            <p:nvPr/>
          </p:nvSpPr>
          <p:spPr>
            <a:xfrm>
              <a:off x="635508" y="1307591"/>
              <a:ext cx="10913745" cy="805180"/>
            </a:xfrm>
            <a:custGeom>
              <a:avLst/>
              <a:gdLst/>
              <a:ahLst/>
              <a:cxnLst/>
              <a:rect l="l" t="t" r="r" b="b"/>
              <a:pathLst>
                <a:path w="10913745" h="805180">
                  <a:moveTo>
                    <a:pt x="10913364" y="0"/>
                  </a:moveTo>
                  <a:lnTo>
                    <a:pt x="0" y="0"/>
                  </a:lnTo>
                  <a:lnTo>
                    <a:pt x="0" y="804672"/>
                  </a:lnTo>
                  <a:lnTo>
                    <a:pt x="10913364" y="804672"/>
                  </a:lnTo>
                  <a:lnTo>
                    <a:pt x="10913364" y="0"/>
                  </a:lnTo>
                  <a:close/>
                </a:path>
              </a:pathLst>
            </a:custGeom>
            <a:solidFill>
              <a:srgbClr val="D2DBEB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78023" y="1298447"/>
              <a:ext cx="9071610" cy="8255"/>
            </a:xfrm>
            <a:custGeom>
              <a:avLst/>
              <a:gdLst/>
              <a:ahLst/>
              <a:cxnLst/>
              <a:rect l="l" t="t" r="r" b="b"/>
              <a:pathLst>
                <a:path w="9071610" h="8255">
                  <a:moveTo>
                    <a:pt x="0" y="0"/>
                  </a:moveTo>
                  <a:lnTo>
                    <a:pt x="1427734" y="0"/>
                  </a:lnTo>
                </a:path>
                <a:path w="9071610" h="8255">
                  <a:moveTo>
                    <a:pt x="2208276" y="0"/>
                  </a:moveTo>
                  <a:lnTo>
                    <a:pt x="3973576" y="0"/>
                  </a:lnTo>
                </a:path>
                <a:path w="9071610" h="8255">
                  <a:moveTo>
                    <a:pt x="4759452" y="0"/>
                  </a:moveTo>
                  <a:lnTo>
                    <a:pt x="6523228" y="0"/>
                  </a:lnTo>
                </a:path>
                <a:path w="9071610" h="8255">
                  <a:moveTo>
                    <a:pt x="7306056" y="0"/>
                  </a:moveTo>
                  <a:lnTo>
                    <a:pt x="9071356" y="8000"/>
                  </a:lnTo>
                </a:path>
              </a:pathLst>
            </a:custGeom>
            <a:ln w="19050">
              <a:solidFill>
                <a:srgbClr val="6F6F6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7794" y="2128265"/>
              <a:ext cx="10918190" cy="2478405"/>
            </a:xfrm>
            <a:custGeom>
              <a:avLst/>
              <a:gdLst/>
              <a:ahLst/>
              <a:cxnLst/>
              <a:rect l="l" t="t" r="r" b="b"/>
              <a:pathLst>
                <a:path w="10918190" h="2478404">
                  <a:moveTo>
                    <a:pt x="5961887" y="827532"/>
                  </a:moveTo>
                  <a:lnTo>
                    <a:pt x="10917174" y="827532"/>
                  </a:lnTo>
                </a:path>
                <a:path w="10918190" h="2478404">
                  <a:moveTo>
                    <a:pt x="0" y="827532"/>
                  </a:moveTo>
                  <a:lnTo>
                    <a:pt x="4549140" y="827532"/>
                  </a:lnTo>
                </a:path>
                <a:path w="10918190" h="2478404">
                  <a:moveTo>
                    <a:pt x="0" y="1650492"/>
                  </a:moveTo>
                  <a:lnTo>
                    <a:pt x="10917936" y="1650492"/>
                  </a:lnTo>
                </a:path>
                <a:path w="10918190" h="2478404">
                  <a:moveTo>
                    <a:pt x="0" y="2478024"/>
                  </a:moveTo>
                  <a:lnTo>
                    <a:pt x="10917936" y="2478024"/>
                  </a:lnTo>
                </a:path>
                <a:path w="10918190" h="2478404">
                  <a:moveTo>
                    <a:pt x="0" y="0"/>
                  </a:moveTo>
                  <a:lnTo>
                    <a:pt x="10917174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98897" y="1424177"/>
              <a:ext cx="512445" cy="292735"/>
            </a:xfrm>
            <a:custGeom>
              <a:avLst/>
              <a:gdLst/>
              <a:ahLst/>
              <a:cxnLst/>
              <a:rect l="l" t="t" r="r" b="b"/>
              <a:pathLst>
                <a:path w="512445" h="292735">
                  <a:moveTo>
                    <a:pt x="512063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512063" y="292608"/>
                  </a:lnTo>
                  <a:lnTo>
                    <a:pt x="512063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98897" y="1424177"/>
              <a:ext cx="512445" cy="292735"/>
            </a:xfrm>
            <a:custGeom>
              <a:avLst/>
              <a:gdLst/>
              <a:ahLst/>
              <a:cxnLst/>
              <a:rect l="l" t="t" r="r" b="b"/>
              <a:pathLst>
                <a:path w="512445" h="292735">
                  <a:moveTo>
                    <a:pt x="0" y="292608"/>
                  </a:moveTo>
                  <a:lnTo>
                    <a:pt x="512063" y="292608"/>
                  </a:lnTo>
                  <a:lnTo>
                    <a:pt x="512063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98898" y="2247137"/>
              <a:ext cx="1225550" cy="2771140"/>
            </a:xfrm>
            <a:custGeom>
              <a:avLst/>
              <a:gdLst/>
              <a:ahLst/>
              <a:cxnLst/>
              <a:rect l="l" t="t" r="r" b="b"/>
              <a:pathLst>
                <a:path w="1225550" h="2771140">
                  <a:moveTo>
                    <a:pt x="644652" y="827532"/>
                  </a:moveTo>
                  <a:lnTo>
                    <a:pt x="0" y="827532"/>
                  </a:lnTo>
                  <a:lnTo>
                    <a:pt x="0" y="1120140"/>
                  </a:lnTo>
                  <a:lnTo>
                    <a:pt x="644652" y="1120140"/>
                  </a:lnTo>
                  <a:lnTo>
                    <a:pt x="644652" y="827532"/>
                  </a:lnTo>
                  <a:close/>
                </a:path>
                <a:path w="1225550" h="2771140">
                  <a:moveTo>
                    <a:pt x="1037844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1037844" y="297180"/>
                  </a:lnTo>
                  <a:lnTo>
                    <a:pt x="1037844" y="0"/>
                  </a:lnTo>
                  <a:close/>
                </a:path>
                <a:path w="1225550" h="2771140">
                  <a:moveTo>
                    <a:pt x="1051560" y="1650492"/>
                  </a:moveTo>
                  <a:lnTo>
                    <a:pt x="0" y="1650492"/>
                  </a:lnTo>
                  <a:lnTo>
                    <a:pt x="0" y="1947672"/>
                  </a:lnTo>
                  <a:lnTo>
                    <a:pt x="1051560" y="1947672"/>
                  </a:lnTo>
                  <a:lnTo>
                    <a:pt x="1051560" y="1650492"/>
                  </a:lnTo>
                  <a:close/>
                </a:path>
                <a:path w="1225550" h="2771140">
                  <a:moveTo>
                    <a:pt x="1225296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1225296" y="2770632"/>
                  </a:lnTo>
                  <a:lnTo>
                    <a:pt x="1225296" y="2478024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898897" y="2247137"/>
              <a:ext cx="1225550" cy="2771140"/>
            </a:xfrm>
            <a:custGeom>
              <a:avLst/>
              <a:gdLst/>
              <a:ahLst/>
              <a:cxnLst/>
              <a:rect l="l" t="t" r="r" b="b"/>
              <a:pathLst>
                <a:path w="1225550" h="2771140">
                  <a:moveTo>
                    <a:pt x="1037843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37843" y="297179"/>
                  </a:lnTo>
                  <a:lnTo>
                    <a:pt x="1037843" y="0"/>
                  </a:lnTo>
                  <a:close/>
                </a:path>
                <a:path w="1225550" h="2771140">
                  <a:moveTo>
                    <a:pt x="644651" y="827532"/>
                  </a:moveTo>
                  <a:lnTo>
                    <a:pt x="0" y="827532"/>
                  </a:lnTo>
                  <a:lnTo>
                    <a:pt x="0" y="1120139"/>
                  </a:lnTo>
                  <a:lnTo>
                    <a:pt x="644651" y="1120139"/>
                  </a:lnTo>
                  <a:lnTo>
                    <a:pt x="644651" y="827532"/>
                  </a:lnTo>
                  <a:close/>
                </a:path>
                <a:path w="1225550" h="2771140">
                  <a:moveTo>
                    <a:pt x="1051560" y="1650492"/>
                  </a:moveTo>
                  <a:lnTo>
                    <a:pt x="0" y="1650492"/>
                  </a:lnTo>
                  <a:lnTo>
                    <a:pt x="0" y="1947672"/>
                  </a:lnTo>
                  <a:lnTo>
                    <a:pt x="1051560" y="1947672"/>
                  </a:lnTo>
                  <a:lnTo>
                    <a:pt x="1051560" y="1650492"/>
                  </a:lnTo>
                  <a:close/>
                </a:path>
                <a:path w="1225550" h="2771140">
                  <a:moveTo>
                    <a:pt x="1225296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1225296" y="2770632"/>
                  </a:lnTo>
                  <a:lnTo>
                    <a:pt x="1225296" y="24780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98898" y="1716785"/>
              <a:ext cx="1508760" cy="3598545"/>
            </a:xfrm>
            <a:custGeom>
              <a:avLst/>
              <a:gdLst/>
              <a:ahLst/>
              <a:cxnLst/>
              <a:rect l="l" t="t" r="r" b="b"/>
              <a:pathLst>
                <a:path w="1508760" h="3598545">
                  <a:moveTo>
                    <a:pt x="562356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562356" y="297180"/>
                  </a:lnTo>
                  <a:lnTo>
                    <a:pt x="562356" y="0"/>
                  </a:lnTo>
                  <a:close/>
                </a:path>
                <a:path w="1508760" h="3598545">
                  <a:moveTo>
                    <a:pt x="726948" y="1650492"/>
                  </a:moveTo>
                  <a:lnTo>
                    <a:pt x="0" y="1650492"/>
                  </a:lnTo>
                  <a:lnTo>
                    <a:pt x="0" y="1947672"/>
                  </a:lnTo>
                  <a:lnTo>
                    <a:pt x="726948" y="1947672"/>
                  </a:lnTo>
                  <a:lnTo>
                    <a:pt x="726948" y="1650492"/>
                  </a:lnTo>
                  <a:close/>
                </a:path>
                <a:path w="1508760" h="3598545">
                  <a:moveTo>
                    <a:pt x="1138428" y="827532"/>
                  </a:moveTo>
                  <a:lnTo>
                    <a:pt x="0" y="827532"/>
                  </a:lnTo>
                  <a:lnTo>
                    <a:pt x="0" y="1120140"/>
                  </a:lnTo>
                  <a:lnTo>
                    <a:pt x="1138428" y="1120140"/>
                  </a:lnTo>
                  <a:lnTo>
                    <a:pt x="1138428" y="827532"/>
                  </a:lnTo>
                  <a:close/>
                </a:path>
                <a:path w="1508760" h="3598545">
                  <a:moveTo>
                    <a:pt x="1143000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1143000" y="2770632"/>
                  </a:lnTo>
                  <a:lnTo>
                    <a:pt x="1143000" y="2478024"/>
                  </a:lnTo>
                  <a:close/>
                </a:path>
                <a:path w="1508760" h="3598545">
                  <a:moveTo>
                    <a:pt x="1508760" y="3300984"/>
                  </a:moveTo>
                  <a:lnTo>
                    <a:pt x="0" y="3300984"/>
                  </a:lnTo>
                  <a:lnTo>
                    <a:pt x="0" y="3598164"/>
                  </a:lnTo>
                  <a:lnTo>
                    <a:pt x="1508760" y="3598164"/>
                  </a:lnTo>
                  <a:lnTo>
                    <a:pt x="1508760" y="330098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898897" y="1716785"/>
              <a:ext cx="1508760" cy="3598545"/>
            </a:xfrm>
            <a:custGeom>
              <a:avLst/>
              <a:gdLst/>
              <a:ahLst/>
              <a:cxnLst/>
              <a:rect l="l" t="t" r="r" b="b"/>
              <a:pathLst>
                <a:path w="1508760" h="3598545">
                  <a:moveTo>
                    <a:pt x="562355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62355" y="297179"/>
                  </a:lnTo>
                  <a:lnTo>
                    <a:pt x="562355" y="0"/>
                  </a:lnTo>
                  <a:close/>
                </a:path>
                <a:path w="1508760" h="3598545">
                  <a:moveTo>
                    <a:pt x="1138427" y="827531"/>
                  </a:moveTo>
                  <a:lnTo>
                    <a:pt x="0" y="827531"/>
                  </a:lnTo>
                  <a:lnTo>
                    <a:pt x="0" y="1120139"/>
                  </a:lnTo>
                  <a:lnTo>
                    <a:pt x="1138427" y="1120139"/>
                  </a:lnTo>
                  <a:lnTo>
                    <a:pt x="1138427" y="827531"/>
                  </a:lnTo>
                  <a:close/>
                </a:path>
                <a:path w="1508760" h="3598545">
                  <a:moveTo>
                    <a:pt x="726948" y="1650491"/>
                  </a:moveTo>
                  <a:lnTo>
                    <a:pt x="0" y="1650491"/>
                  </a:lnTo>
                  <a:lnTo>
                    <a:pt x="0" y="1947671"/>
                  </a:lnTo>
                  <a:lnTo>
                    <a:pt x="726948" y="1947671"/>
                  </a:lnTo>
                  <a:lnTo>
                    <a:pt x="726948" y="1650491"/>
                  </a:lnTo>
                  <a:close/>
                </a:path>
                <a:path w="1508760" h="3598545">
                  <a:moveTo>
                    <a:pt x="1143000" y="2478024"/>
                  </a:moveTo>
                  <a:lnTo>
                    <a:pt x="0" y="2478024"/>
                  </a:lnTo>
                  <a:lnTo>
                    <a:pt x="0" y="2770632"/>
                  </a:lnTo>
                  <a:lnTo>
                    <a:pt x="1143000" y="2770632"/>
                  </a:lnTo>
                  <a:lnTo>
                    <a:pt x="1143000" y="2478024"/>
                  </a:lnTo>
                  <a:close/>
                </a:path>
                <a:path w="1508760" h="3598545">
                  <a:moveTo>
                    <a:pt x="1508760" y="3300983"/>
                  </a:moveTo>
                  <a:lnTo>
                    <a:pt x="0" y="3300983"/>
                  </a:lnTo>
                  <a:lnTo>
                    <a:pt x="0" y="3598164"/>
                  </a:lnTo>
                  <a:lnTo>
                    <a:pt x="1508760" y="3598164"/>
                  </a:lnTo>
                  <a:lnTo>
                    <a:pt x="1508760" y="330098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901184" y="1307591"/>
              <a:ext cx="0" cy="4124325"/>
            </a:xfrm>
            <a:custGeom>
              <a:avLst/>
              <a:gdLst/>
              <a:ahLst/>
              <a:cxnLst/>
              <a:rect l="l" t="t" r="r" b="b"/>
              <a:pathLst>
                <a:path w="0" h="4124325">
                  <a:moveTo>
                    <a:pt x="0" y="0"/>
                  </a:moveTo>
                  <a:lnTo>
                    <a:pt x="0" y="41239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707639" y="796544"/>
            <a:ext cx="96202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005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Enterprise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dirty="0" sz="1400" spc="-10" b="1">
                <a:latin typeface="Arial"/>
                <a:cs typeface="Arial"/>
              </a:rPr>
              <a:t>Value</a:t>
            </a:r>
            <a:r>
              <a:rPr dirty="0" sz="1400" spc="-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($</a:t>
            </a:r>
            <a:r>
              <a:rPr dirty="0" sz="1400" spc="-25" b="1">
                <a:latin typeface="Arial"/>
                <a:cs typeface="Arial"/>
              </a:rPr>
              <a:t> 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42408" y="796544"/>
            <a:ext cx="98107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EV/Sales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 spc="-35" b="1">
                <a:latin typeface="Arial"/>
                <a:cs typeface="Arial"/>
              </a:rPr>
              <a:t>LTM-</a:t>
            </a:r>
            <a:r>
              <a:rPr dirty="0" sz="1400" spc="-20" b="1">
                <a:latin typeface="Arial"/>
                <a:cs typeface="Arial"/>
              </a:rPr>
              <a:t>FY24E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14284" y="787145"/>
            <a:ext cx="972819" cy="45021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04800" marR="5080" indent="-292735">
              <a:lnSpc>
                <a:spcPts val="1660"/>
              </a:lnSpc>
              <a:spcBef>
                <a:spcPts val="175"/>
              </a:spcBef>
            </a:pPr>
            <a:r>
              <a:rPr dirty="0" sz="1400" spc="-10" b="1">
                <a:latin typeface="Arial"/>
                <a:cs typeface="Arial"/>
              </a:rPr>
              <a:t>EV/EBITDA </a:t>
            </a: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0283443" y="788670"/>
            <a:ext cx="720725" cy="450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167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EV/EBIT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 spc="-25" b="1">
                <a:latin typeface="Arial"/>
                <a:cs typeface="Arial"/>
              </a:rPr>
              <a:t>LTM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478023" y="5559552"/>
            <a:ext cx="9070975" cy="539750"/>
          </a:xfrm>
          <a:prstGeom prst="rect">
            <a:avLst/>
          </a:prstGeom>
          <a:solidFill>
            <a:srgbClr val="0D60FD"/>
          </a:solidFill>
        </p:spPr>
        <p:txBody>
          <a:bodyPr wrap="square" lIns="0" tIns="160655" rIns="0" bIns="0" rtlCol="0" vert="horz">
            <a:spAutoFit/>
          </a:bodyPr>
          <a:lstStyle/>
          <a:p>
            <a:pPr marL="504190">
              <a:lnSpc>
                <a:spcPct val="100000"/>
              </a:lnSpc>
              <a:spcBef>
                <a:spcPts val="1265"/>
              </a:spcBef>
            </a:pP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Comparables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dirty="0" sz="13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dirty="0" sz="1300" spc="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upside</a:t>
            </a:r>
            <a:r>
              <a:rPr dirty="0" sz="13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dirty="0" sz="13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$95</a:t>
            </a:r>
            <a:r>
              <a:rPr dirty="0" sz="1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dirty="0" sz="13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3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dirty="0" sz="13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$54.4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978144" y="2283967"/>
            <a:ext cx="3067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9,5x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584063" y="3109340"/>
            <a:ext cx="30670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5,9x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453634" y="1458595"/>
            <a:ext cx="355600" cy="501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4,7x</a:t>
            </a:r>
            <a:endParaRPr sz="115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940"/>
              </a:spcBef>
            </a:pPr>
            <a:r>
              <a:rPr dirty="0" sz="1150" spc="-20">
                <a:latin typeface="Arial MT"/>
                <a:cs typeface="Arial MT"/>
              </a:rPr>
              <a:t>5,2x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668771" y="3404108"/>
            <a:ext cx="628650" cy="737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6,7x</a:t>
            </a: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150">
              <a:latin typeface="Arial MT"/>
              <a:cs typeface="Arial MT"/>
            </a:endParaRPr>
          </a:p>
          <a:p>
            <a:pPr marL="334010">
              <a:lnSpc>
                <a:spcPct val="100000"/>
              </a:lnSpc>
            </a:pPr>
            <a:r>
              <a:rPr dirty="0" sz="1150" spc="-20">
                <a:latin typeface="Arial MT"/>
                <a:cs typeface="Arial MT"/>
              </a:rPr>
              <a:t>9,6x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85459" y="4229480"/>
            <a:ext cx="457834" cy="737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10,4x</a:t>
            </a: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15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</a:pPr>
            <a:r>
              <a:rPr dirty="0" sz="1150" spc="-10">
                <a:latin typeface="Arial MT"/>
                <a:cs typeface="Arial MT"/>
              </a:rPr>
              <a:t>11,2x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53885" y="5054853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13,8x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13155" y="1302829"/>
            <a:ext cx="10930255" cy="4137660"/>
            <a:chOff x="613155" y="1302829"/>
            <a:chExt cx="10930255" cy="4137660"/>
          </a:xfrm>
        </p:grpSpPr>
        <p:sp>
          <p:nvSpPr>
            <p:cNvPr id="29" name="object 29" descr=""/>
            <p:cNvSpPr/>
            <p:nvPr/>
          </p:nvSpPr>
          <p:spPr>
            <a:xfrm>
              <a:off x="5993891" y="1307591"/>
              <a:ext cx="0" cy="4123054"/>
            </a:xfrm>
            <a:custGeom>
              <a:avLst/>
              <a:gdLst/>
              <a:ahLst/>
              <a:cxnLst/>
              <a:rect l="l" t="t" r="r" b="b"/>
              <a:pathLst>
                <a:path w="0" h="4123054">
                  <a:moveTo>
                    <a:pt x="0" y="0"/>
                  </a:moveTo>
                  <a:lnTo>
                    <a:pt x="0" y="1008126"/>
                  </a:lnTo>
                </a:path>
                <a:path w="0" h="4123054">
                  <a:moveTo>
                    <a:pt x="0" y="1762506"/>
                  </a:moveTo>
                  <a:lnTo>
                    <a:pt x="0" y="2654808"/>
                  </a:lnTo>
                </a:path>
                <a:path w="0" h="4123054">
                  <a:moveTo>
                    <a:pt x="0" y="1170432"/>
                  </a:moveTo>
                  <a:lnTo>
                    <a:pt x="0" y="1538478"/>
                  </a:lnTo>
                </a:path>
                <a:path w="0" h="4123054">
                  <a:moveTo>
                    <a:pt x="0" y="2820924"/>
                  </a:moveTo>
                  <a:lnTo>
                    <a:pt x="0" y="4122674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19505" y="5433821"/>
              <a:ext cx="10917555" cy="0"/>
            </a:xfrm>
            <a:custGeom>
              <a:avLst/>
              <a:gdLst/>
              <a:ahLst/>
              <a:cxnLst/>
              <a:rect l="l" t="t" r="r" b="b"/>
              <a:pathLst>
                <a:path w="10917555" h="0">
                  <a:moveTo>
                    <a:pt x="0" y="0"/>
                  </a:moveTo>
                  <a:lnTo>
                    <a:pt x="10917301" y="0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1540763"/>
              <a:ext cx="338328" cy="3383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2368295"/>
              <a:ext cx="338328" cy="33832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186934" y="2846069"/>
              <a:ext cx="1412875" cy="224154"/>
            </a:xfrm>
            <a:custGeom>
              <a:avLst/>
              <a:gdLst/>
              <a:ahLst/>
              <a:cxnLst/>
              <a:rect l="l" t="t" r="r" b="b"/>
              <a:pathLst>
                <a:path w="1412875" h="224155">
                  <a:moveTo>
                    <a:pt x="0" y="224027"/>
                  </a:moveTo>
                  <a:lnTo>
                    <a:pt x="1412747" y="224027"/>
                  </a:lnTo>
                  <a:lnTo>
                    <a:pt x="1412747" y="0"/>
                  </a:lnTo>
                  <a:lnTo>
                    <a:pt x="0" y="0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2887726" y="1587195"/>
            <a:ext cx="4762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4,010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265165" y="2578734"/>
            <a:ext cx="1207135" cy="4540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10,4x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900" b="1">
                <a:latin typeface="Arial"/>
                <a:cs typeface="Arial"/>
              </a:rPr>
              <a:t>Median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(FY24E):</a:t>
            </a:r>
            <a:r>
              <a:rPr dirty="0" sz="900" spc="-45" b="1">
                <a:latin typeface="Arial"/>
                <a:cs typeface="Arial"/>
              </a:rPr>
              <a:t> </a:t>
            </a:r>
            <a:r>
              <a:rPr dirty="0" sz="900" spc="-20" b="1">
                <a:latin typeface="Arial"/>
                <a:cs typeface="Arial"/>
              </a:rPr>
              <a:t>9.5x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66623" y="5554090"/>
            <a:ext cx="184785" cy="139065"/>
            <a:chOff x="666623" y="5554090"/>
            <a:chExt cx="184785" cy="139065"/>
          </a:xfrm>
        </p:grpSpPr>
        <p:sp>
          <p:nvSpPr>
            <p:cNvPr id="37" name="object 37" descr=""/>
            <p:cNvSpPr/>
            <p:nvPr/>
          </p:nvSpPr>
          <p:spPr>
            <a:xfrm>
              <a:off x="669798" y="5557265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8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78308" y="132588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69798" y="5557265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0" y="132588"/>
                  </a:moveTo>
                  <a:lnTo>
                    <a:pt x="178308" y="132588"/>
                  </a:lnTo>
                  <a:lnTo>
                    <a:pt x="178308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666623" y="5746115"/>
            <a:ext cx="184785" cy="139065"/>
            <a:chOff x="666623" y="5746115"/>
            <a:chExt cx="184785" cy="139065"/>
          </a:xfrm>
        </p:grpSpPr>
        <p:sp>
          <p:nvSpPr>
            <p:cNvPr id="40" name="object 40" descr=""/>
            <p:cNvSpPr/>
            <p:nvPr/>
          </p:nvSpPr>
          <p:spPr>
            <a:xfrm>
              <a:off x="669798" y="5749290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178308" y="0"/>
                  </a:moveTo>
                  <a:lnTo>
                    <a:pt x="0" y="0"/>
                  </a:lnTo>
                  <a:lnTo>
                    <a:pt x="0" y="132588"/>
                  </a:lnTo>
                  <a:lnTo>
                    <a:pt x="178308" y="132588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69798" y="5749290"/>
              <a:ext cx="178435" cy="132715"/>
            </a:xfrm>
            <a:custGeom>
              <a:avLst/>
              <a:gdLst/>
              <a:ahLst/>
              <a:cxnLst/>
              <a:rect l="l" t="t" r="r" b="b"/>
              <a:pathLst>
                <a:path w="178434" h="132714">
                  <a:moveTo>
                    <a:pt x="0" y="132588"/>
                  </a:moveTo>
                  <a:lnTo>
                    <a:pt x="178308" y="132588"/>
                  </a:lnTo>
                  <a:lnTo>
                    <a:pt x="178308" y="0"/>
                  </a:lnTo>
                  <a:lnTo>
                    <a:pt x="0" y="0"/>
                  </a:lnTo>
                  <a:lnTo>
                    <a:pt x="0" y="13258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886155" y="5491683"/>
            <a:ext cx="417195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FY24E </a:t>
            </a:r>
            <a:r>
              <a:rPr dirty="0" sz="1000" spc="-25">
                <a:latin typeface="Arial MT"/>
                <a:cs typeface="Arial MT"/>
              </a:rPr>
              <a:t>LTM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887726" y="2414777"/>
            <a:ext cx="4762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5,770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887726" y="3241370"/>
            <a:ext cx="4762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5,320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887726" y="4068826"/>
            <a:ext cx="476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5,210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837433" y="4895544"/>
            <a:ext cx="57658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 b="1">
                <a:latin typeface="Arial"/>
                <a:cs typeface="Arial"/>
              </a:rPr>
              <a:t>10,380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676655" y="1307591"/>
            <a:ext cx="10398125" cy="4124325"/>
            <a:chOff x="676655" y="1307591"/>
            <a:chExt cx="10398125" cy="4124325"/>
          </a:xfrm>
        </p:grpSpPr>
        <p:sp>
          <p:nvSpPr>
            <p:cNvPr id="48" name="object 48" descr=""/>
            <p:cNvSpPr/>
            <p:nvPr/>
          </p:nvSpPr>
          <p:spPr>
            <a:xfrm>
              <a:off x="9886949" y="2311145"/>
              <a:ext cx="1184275" cy="457200"/>
            </a:xfrm>
            <a:custGeom>
              <a:avLst/>
              <a:gdLst/>
              <a:ahLst/>
              <a:cxnLst/>
              <a:rect l="l" t="t" r="r" b="b"/>
              <a:pathLst>
                <a:path w="1184275" h="457200">
                  <a:moveTo>
                    <a:pt x="11841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84148" y="457200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886949" y="2311145"/>
              <a:ext cx="1184275" cy="457200"/>
            </a:xfrm>
            <a:custGeom>
              <a:avLst/>
              <a:gdLst/>
              <a:ahLst/>
              <a:cxnLst/>
              <a:rect l="l" t="t" r="r" b="b"/>
              <a:pathLst>
                <a:path w="1184275" h="457200">
                  <a:moveTo>
                    <a:pt x="0" y="457200"/>
                  </a:moveTo>
                  <a:lnTo>
                    <a:pt x="1184148" y="457200"/>
                  </a:lnTo>
                  <a:lnTo>
                    <a:pt x="1184148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889236" y="1307591"/>
              <a:ext cx="0" cy="4114800"/>
            </a:xfrm>
            <a:custGeom>
              <a:avLst/>
              <a:gdLst/>
              <a:ahLst/>
              <a:cxnLst/>
              <a:rect l="l" t="t" r="r" b="b"/>
              <a:pathLst>
                <a:path w="0" h="4114800">
                  <a:moveTo>
                    <a:pt x="0" y="0"/>
                  </a:moveTo>
                  <a:lnTo>
                    <a:pt x="0" y="41148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655" y="4850891"/>
              <a:ext cx="338328" cy="3383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707" y="4869180"/>
              <a:ext cx="1481328" cy="2926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319" y="4089967"/>
              <a:ext cx="1195485" cy="2050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872" y="3231887"/>
              <a:ext cx="1212903" cy="2707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3195827"/>
              <a:ext cx="338328" cy="3383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655" y="4023359"/>
              <a:ext cx="338328" cy="3383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991" y="1627631"/>
              <a:ext cx="1193292" cy="20573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991" y="2377439"/>
              <a:ext cx="1188720" cy="374903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7372349" y="2320289"/>
              <a:ext cx="1188720" cy="457200"/>
            </a:xfrm>
            <a:custGeom>
              <a:avLst/>
              <a:gdLst/>
              <a:ahLst/>
              <a:cxnLst/>
              <a:rect l="l" t="t" r="r" b="b"/>
              <a:pathLst>
                <a:path w="1188720" h="457200">
                  <a:moveTo>
                    <a:pt x="11887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188720" y="457200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372349" y="2320289"/>
              <a:ext cx="1188720" cy="457200"/>
            </a:xfrm>
            <a:custGeom>
              <a:avLst/>
              <a:gdLst/>
              <a:ahLst/>
              <a:cxnLst/>
              <a:rect l="l" t="t" r="r" b="b"/>
              <a:pathLst>
                <a:path w="1188720" h="457200">
                  <a:moveTo>
                    <a:pt x="0" y="457200"/>
                  </a:moveTo>
                  <a:lnTo>
                    <a:pt x="1188720" y="457200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374636" y="1316735"/>
              <a:ext cx="0" cy="4114800"/>
            </a:xfrm>
            <a:custGeom>
              <a:avLst/>
              <a:gdLst/>
              <a:ahLst/>
              <a:cxnLst/>
              <a:rect l="l" t="t" r="r" b="b"/>
              <a:pathLst>
                <a:path w="0" h="4114800">
                  <a:moveTo>
                    <a:pt x="0" y="0"/>
                  </a:moveTo>
                  <a:lnTo>
                    <a:pt x="0" y="41148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11118850" y="2428443"/>
            <a:ext cx="3892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latin typeface="Arial MT"/>
                <a:cs typeface="Arial MT"/>
              </a:rPr>
              <a:t>35,4x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985629" y="3266313"/>
            <a:ext cx="3143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n.m.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985629" y="4894326"/>
            <a:ext cx="3143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n.m.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985629" y="4083761"/>
            <a:ext cx="31432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n.m.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985629" y="1602994"/>
            <a:ext cx="31432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n.m.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605773" y="2437002"/>
            <a:ext cx="3892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30,4x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472933" y="3273933"/>
            <a:ext cx="31559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n.m.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472933" y="4901895"/>
            <a:ext cx="31559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n.m.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472933" y="4092066"/>
            <a:ext cx="31559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n.m.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472933" y="1610309"/>
            <a:ext cx="31559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>
                <a:latin typeface="Arial MT"/>
                <a:cs typeface="Arial MT"/>
              </a:rPr>
              <a:t>n.m.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1791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80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09624" y="6335979"/>
            <a:ext cx="62674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Executive Summary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249423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369566" y="6335979"/>
            <a:ext cx="99186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Market</a:t>
            </a:r>
            <a:r>
              <a:rPr dirty="0" sz="1000" spc="-4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3872484" y="6300215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094734" y="6335979"/>
            <a:ext cx="7575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838383"/>
                </a:solidFill>
                <a:latin typeface="Arial"/>
                <a:cs typeface="Arial"/>
              </a:rPr>
              <a:t>Strategic</a:t>
            </a:r>
            <a:r>
              <a:rPr dirty="0" sz="1000" spc="-65" b="1">
                <a:solidFill>
                  <a:srgbClr val="838383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838383"/>
                </a:solidFill>
                <a:latin typeface="Arial"/>
                <a:cs typeface="Arial"/>
              </a:rPr>
              <a:t>Fit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5801614" y="6335979"/>
            <a:ext cx="58737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" marR="5080" indent="-228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Financial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11860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394193" y="6335979"/>
            <a:ext cx="6572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838383"/>
                </a:solidFill>
                <a:latin typeface="Arial"/>
                <a:cs typeface="Arial"/>
              </a:rPr>
              <a:t>Feasibility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74623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3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6331" y="6335979"/>
            <a:ext cx="684530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Alternative Solution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369295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8383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611739" y="6335979"/>
            <a:ext cx="72072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7E7E7E"/>
                </a:solidFill>
                <a:latin typeface="Arial"/>
                <a:cs typeface="Arial"/>
              </a:rPr>
              <a:t>Conclusion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2503" y="5673648"/>
            <a:ext cx="4955540" cy="4921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105"/>
              </a:spcBef>
              <a:tabLst>
                <a:tab pos="772795" algn="l"/>
                <a:tab pos="1403350" algn="l"/>
                <a:tab pos="2035810" algn="l"/>
                <a:tab pos="2667635" algn="l"/>
                <a:tab pos="3300095" algn="l"/>
                <a:tab pos="3930015" algn="l"/>
                <a:tab pos="4562475" algn="l"/>
              </a:tabLst>
            </a:pPr>
            <a:r>
              <a:rPr dirty="0" sz="1000" spc="-10">
                <a:latin typeface="Arial MT"/>
                <a:cs typeface="Arial MT"/>
              </a:rPr>
              <a:t>2024E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2025E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2026E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2027E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2028E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2029E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2030E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10">
                <a:latin typeface="Arial MT"/>
                <a:cs typeface="Arial MT"/>
              </a:rPr>
              <a:t>2031E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(Deloitte,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607885" y="1755648"/>
            <a:ext cx="5125720" cy="1591310"/>
            <a:chOff x="607885" y="1755648"/>
            <a:chExt cx="5125720" cy="1591310"/>
          </a:xfrm>
        </p:grpSpPr>
        <p:sp>
          <p:nvSpPr>
            <p:cNvPr id="21" name="object 21" descr=""/>
            <p:cNvSpPr/>
            <p:nvPr/>
          </p:nvSpPr>
          <p:spPr>
            <a:xfrm>
              <a:off x="4933188" y="1755648"/>
              <a:ext cx="567055" cy="1458595"/>
            </a:xfrm>
            <a:custGeom>
              <a:avLst/>
              <a:gdLst/>
              <a:ahLst/>
              <a:cxnLst/>
              <a:rect l="l" t="t" r="r" b="b"/>
              <a:pathLst>
                <a:path w="567054" h="1458595">
                  <a:moveTo>
                    <a:pt x="566927" y="0"/>
                  </a:moveTo>
                  <a:lnTo>
                    <a:pt x="0" y="0"/>
                  </a:lnTo>
                  <a:lnTo>
                    <a:pt x="0" y="1458467"/>
                  </a:lnTo>
                  <a:lnTo>
                    <a:pt x="566927" y="1458467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1248" y="2267711"/>
              <a:ext cx="3634740" cy="1033780"/>
            </a:xfrm>
            <a:custGeom>
              <a:avLst/>
              <a:gdLst/>
              <a:ahLst/>
              <a:cxnLst/>
              <a:rect l="l" t="t" r="r" b="b"/>
              <a:pathLst>
                <a:path w="3634740" h="1033779">
                  <a:moveTo>
                    <a:pt x="566928" y="429768"/>
                  </a:moveTo>
                  <a:lnTo>
                    <a:pt x="0" y="429768"/>
                  </a:lnTo>
                  <a:lnTo>
                    <a:pt x="0" y="987552"/>
                  </a:lnTo>
                  <a:lnTo>
                    <a:pt x="566928" y="987552"/>
                  </a:lnTo>
                  <a:lnTo>
                    <a:pt x="566928" y="429768"/>
                  </a:lnTo>
                  <a:close/>
                </a:path>
                <a:path w="3634740" h="1033779">
                  <a:moveTo>
                    <a:pt x="1591056" y="0"/>
                  </a:moveTo>
                  <a:lnTo>
                    <a:pt x="1024128" y="0"/>
                  </a:lnTo>
                  <a:lnTo>
                    <a:pt x="1024128" y="905256"/>
                  </a:lnTo>
                  <a:lnTo>
                    <a:pt x="1591056" y="905256"/>
                  </a:lnTo>
                  <a:lnTo>
                    <a:pt x="1591056" y="0"/>
                  </a:lnTo>
                  <a:close/>
                </a:path>
                <a:path w="3634740" h="1033779">
                  <a:moveTo>
                    <a:pt x="2615184" y="644652"/>
                  </a:moveTo>
                  <a:lnTo>
                    <a:pt x="2043684" y="644652"/>
                  </a:lnTo>
                  <a:lnTo>
                    <a:pt x="2043684" y="946404"/>
                  </a:lnTo>
                  <a:lnTo>
                    <a:pt x="2615184" y="946404"/>
                  </a:lnTo>
                  <a:lnTo>
                    <a:pt x="2615184" y="644652"/>
                  </a:lnTo>
                  <a:close/>
                </a:path>
                <a:path w="3634740" h="1033779">
                  <a:moveTo>
                    <a:pt x="3634740" y="475488"/>
                  </a:moveTo>
                  <a:lnTo>
                    <a:pt x="3067812" y="475488"/>
                  </a:lnTo>
                  <a:lnTo>
                    <a:pt x="3067812" y="1033272"/>
                  </a:lnTo>
                  <a:lnTo>
                    <a:pt x="3634740" y="1033272"/>
                  </a:lnTo>
                  <a:lnTo>
                    <a:pt x="3634740" y="47548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12648" y="3342132"/>
              <a:ext cx="5116195" cy="0"/>
            </a:xfrm>
            <a:custGeom>
              <a:avLst/>
              <a:gdLst/>
              <a:ahLst/>
              <a:cxnLst/>
              <a:rect l="l" t="t" r="r" b="b"/>
              <a:pathLst>
                <a:path w="5116195" h="0">
                  <a:moveTo>
                    <a:pt x="644652" y="0"/>
                  </a:moveTo>
                  <a:lnTo>
                    <a:pt x="3447288" y="0"/>
                  </a:lnTo>
                </a:path>
                <a:path w="5116195" h="0">
                  <a:moveTo>
                    <a:pt x="3712464" y="0"/>
                  </a:moveTo>
                  <a:lnTo>
                    <a:pt x="5116068" y="0"/>
                  </a:lnTo>
                </a:path>
                <a:path w="5116195" h="0">
                  <a:moveTo>
                    <a:pt x="0" y="0"/>
                  </a:moveTo>
                  <a:lnTo>
                    <a:pt x="37947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025142" y="3145282"/>
            <a:ext cx="2406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048761" y="3166313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095494" y="3166313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3%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992124" y="3218688"/>
            <a:ext cx="265430" cy="165100"/>
          </a:xfrm>
          <a:custGeom>
            <a:avLst/>
            <a:gdLst/>
            <a:ahLst/>
            <a:cxnLst/>
            <a:rect l="l" t="t" r="r" b="b"/>
            <a:pathLst>
              <a:path w="265430" h="165100">
                <a:moveTo>
                  <a:pt x="265175" y="0"/>
                </a:moveTo>
                <a:lnTo>
                  <a:pt x="0" y="0"/>
                </a:lnTo>
                <a:lnTo>
                  <a:pt x="0" y="164591"/>
                </a:lnTo>
                <a:lnTo>
                  <a:pt x="265175" y="164591"/>
                </a:lnTo>
                <a:lnTo>
                  <a:pt x="265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01979" y="3184347"/>
            <a:ext cx="2413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2%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78348" y="3417824"/>
            <a:ext cx="2819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>
                <a:latin typeface="Arial MT"/>
                <a:cs typeface="Arial MT"/>
              </a:rPr>
              <a:t>TMT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4059935" y="3236976"/>
            <a:ext cx="265430" cy="165100"/>
          </a:xfrm>
          <a:custGeom>
            <a:avLst/>
            <a:gdLst/>
            <a:ahLst/>
            <a:cxnLst/>
            <a:rect l="l" t="t" r="r" b="b"/>
            <a:pathLst>
              <a:path w="265429" h="165100">
                <a:moveTo>
                  <a:pt x="265175" y="0"/>
                </a:moveTo>
                <a:lnTo>
                  <a:pt x="0" y="0"/>
                </a:lnTo>
                <a:lnTo>
                  <a:pt x="0" y="164591"/>
                </a:lnTo>
                <a:lnTo>
                  <a:pt x="265175" y="164591"/>
                </a:lnTo>
                <a:lnTo>
                  <a:pt x="265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4071873" y="3205352"/>
            <a:ext cx="2406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00252" y="3385386"/>
            <a:ext cx="4318000" cy="451484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70205">
              <a:lnSpc>
                <a:spcPct val="100000"/>
              </a:lnSpc>
              <a:spcBef>
                <a:spcPts val="360"/>
              </a:spcBef>
              <a:tabLst>
                <a:tab pos="1414145" algn="l"/>
                <a:tab pos="2470785" algn="l"/>
                <a:tab pos="3423285" algn="l"/>
              </a:tabLst>
            </a:pPr>
            <a:r>
              <a:rPr dirty="0" sz="1000" spc="-20">
                <a:latin typeface="Arial MT"/>
                <a:cs typeface="Arial MT"/>
              </a:rPr>
              <a:t>C&amp;IP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E&amp;R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5">
                <a:latin typeface="Arial MT"/>
                <a:cs typeface="Arial MT"/>
              </a:rPr>
              <a:t>FSI</a:t>
            </a:r>
            <a:r>
              <a:rPr dirty="0" sz="1000">
                <a:latin typeface="Arial MT"/>
                <a:cs typeface="Arial MT"/>
              </a:rPr>
              <a:t>	</a:t>
            </a:r>
            <a:r>
              <a:rPr dirty="0" sz="1000" spc="-20">
                <a:latin typeface="Arial MT"/>
                <a:cs typeface="Arial MT"/>
              </a:rPr>
              <a:t>LSHC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300" spc="-35" b="1">
                <a:latin typeface="Arial"/>
                <a:cs typeface="Arial"/>
              </a:rPr>
              <a:t>Cross-</a:t>
            </a:r>
            <a:r>
              <a:rPr dirty="0" sz="1300" b="1">
                <a:latin typeface="Arial"/>
                <a:cs typeface="Arial"/>
              </a:rPr>
              <a:t>selling</a:t>
            </a:r>
            <a:r>
              <a:rPr dirty="0" sz="1300" spc="10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synergies</a:t>
            </a:r>
            <a:r>
              <a:rPr dirty="0" sz="1300" spc="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additional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free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cash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flow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($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m)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630745" y="5458967"/>
            <a:ext cx="5061585" cy="151130"/>
            <a:chOff x="630745" y="5458967"/>
            <a:chExt cx="5061585" cy="151130"/>
          </a:xfrm>
        </p:grpSpPr>
        <p:sp>
          <p:nvSpPr>
            <p:cNvPr id="34" name="object 34" descr=""/>
            <p:cNvSpPr/>
            <p:nvPr/>
          </p:nvSpPr>
          <p:spPr>
            <a:xfrm>
              <a:off x="777240" y="5504687"/>
              <a:ext cx="347980" cy="36830"/>
            </a:xfrm>
            <a:custGeom>
              <a:avLst/>
              <a:gdLst/>
              <a:ahLst/>
              <a:cxnLst/>
              <a:rect l="l" t="t" r="r" b="b"/>
              <a:pathLst>
                <a:path w="347980" h="36829">
                  <a:moveTo>
                    <a:pt x="41148" y="0"/>
                  </a:moveTo>
                  <a:lnTo>
                    <a:pt x="0" y="0"/>
                  </a:lnTo>
                  <a:lnTo>
                    <a:pt x="0" y="36576"/>
                  </a:lnTo>
                  <a:lnTo>
                    <a:pt x="41148" y="36576"/>
                  </a:lnTo>
                  <a:lnTo>
                    <a:pt x="41148" y="0"/>
                  </a:lnTo>
                  <a:close/>
                </a:path>
                <a:path w="347980" h="36829">
                  <a:moveTo>
                    <a:pt x="347472" y="0"/>
                  </a:moveTo>
                  <a:lnTo>
                    <a:pt x="306324" y="0"/>
                  </a:lnTo>
                  <a:lnTo>
                    <a:pt x="306324" y="36576"/>
                  </a:lnTo>
                  <a:lnTo>
                    <a:pt x="347472" y="36576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77240" y="5532119"/>
              <a:ext cx="978535" cy="78105"/>
            </a:xfrm>
            <a:custGeom>
              <a:avLst/>
              <a:gdLst/>
              <a:ahLst/>
              <a:cxnLst/>
              <a:rect l="l" t="t" r="r" b="b"/>
              <a:pathLst>
                <a:path w="978535" h="78104">
                  <a:moveTo>
                    <a:pt x="347472" y="9144"/>
                  </a:moveTo>
                  <a:lnTo>
                    <a:pt x="0" y="9144"/>
                  </a:lnTo>
                  <a:lnTo>
                    <a:pt x="0" y="77724"/>
                  </a:lnTo>
                  <a:lnTo>
                    <a:pt x="347472" y="77724"/>
                  </a:lnTo>
                  <a:lnTo>
                    <a:pt x="347472" y="9144"/>
                  </a:lnTo>
                  <a:close/>
                </a:path>
                <a:path w="978535" h="78104">
                  <a:moveTo>
                    <a:pt x="699516" y="0"/>
                  </a:moveTo>
                  <a:lnTo>
                    <a:pt x="630936" y="0"/>
                  </a:lnTo>
                  <a:lnTo>
                    <a:pt x="630936" y="9144"/>
                  </a:lnTo>
                  <a:lnTo>
                    <a:pt x="699516" y="9144"/>
                  </a:lnTo>
                  <a:lnTo>
                    <a:pt x="699516" y="0"/>
                  </a:lnTo>
                  <a:close/>
                </a:path>
                <a:path w="978535" h="78104">
                  <a:moveTo>
                    <a:pt x="978408" y="0"/>
                  </a:moveTo>
                  <a:lnTo>
                    <a:pt x="909828" y="0"/>
                  </a:lnTo>
                  <a:lnTo>
                    <a:pt x="909828" y="9144"/>
                  </a:lnTo>
                  <a:lnTo>
                    <a:pt x="978408" y="9144"/>
                  </a:lnTo>
                  <a:lnTo>
                    <a:pt x="978408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08176" y="5458967"/>
              <a:ext cx="347980" cy="73660"/>
            </a:xfrm>
            <a:custGeom>
              <a:avLst/>
              <a:gdLst/>
              <a:ahLst/>
              <a:cxnLst/>
              <a:rect l="l" t="t" r="r" b="b"/>
              <a:pathLst>
                <a:path w="347980" h="73660">
                  <a:moveTo>
                    <a:pt x="347472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347472" y="73151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35508" y="5541263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60" h="0">
                  <a:moveTo>
                    <a:pt x="0" y="0"/>
                  </a:moveTo>
                  <a:lnTo>
                    <a:pt x="182879" y="0"/>
                  </a:lnTo>
                </a:path>
                <a:path w="5052060" h="0">
                  <a:moveTo>
                    <a:pt x="448055" y="0"/>
                  </a:moveTo>
                  <a:lnTo>
                    <a:pt x="841248" y="0"/>
                  </a:lnTo>
                </a:path>
                <a:path w="5052060" h="0">
                  <a:moveTo>
                    <a:pt x="1051560" y="0"/>
                  </a:moveTo>
                  <a:lnTo>
                    <a:pt x="505205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/>
          <p:nvPr/>
        </p:nvSpPr>
        <p:spPr>
          <a:xfrm>
            <a:off x="2039111" y="5308091"/>
            <a:ext cx="352425" cy="91440"/>
          </a:xfrm>
          <a:custGeom>
            <a:avLst/>
            <a:gdLst/>
            <a:ahLst/>
            <a:cxnLst/>
            <a:rect l="l" t="t" r="r" b="b"/>
            <a:pathLst>
              <a:path w="352425" h="91439">
                <a:moveTo>
                  <a:pt x="352044" y="0"/>
                </a:moveTo>
                <a:lnTo>
                  <a:pt x="0" y="0"/>
                </a:lnTo>
                <a:lnTo>
                  <a:pt x="0" y="91440"/>
                </a:lnTo>
                <a:lnTo>
                  <a:pt x="352044" y="91440"/>
                </a:lnTo>
                <a:lnTo>
                  <a:pt x="352044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1155293" y="5325236"/>
            <a:ext cx="1905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786508" y="5324347"/>
            <a:ext cx="10985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50">
                <a:latin typeface="Arial MT"/>
                <a:cs typeface="Arial MT"/>
              </a:rPr>
              <a:t>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039111" y="5399532"/>
            <a:ext cx="352425" cy="14224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1115"/>
              </a:lnSpc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38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670048" y="5230367"/>
            <a:ext cx="352425" cy="31115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6223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490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82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300984" y="5024628"/>
            <a:ext cx="352425" cy="51689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16700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315"/>
              </a:spcBef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135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931920" y="4828032"/>
            <a:ext cx="352425" cy="71374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946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45"/>
              </a:spcBef>
            </a:pPr>
            <a:endParaRPr sz="1150">
              <a:latin typeface="Times New Roman"/>
              <a:cs typeface="Times New Roman"/>
            </a:endParaRPr>
          </a:p>
          <a:p>
            <a:pPr marL="54610">
              <a:lnSpc>
                <a:spcPct val="100000"/>
              </a:lnSpc>
            </a:pP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188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562855" y="4613147"/>
            <a:ext cx="352425" cy="928369"/>
          </a:xfrm>
          <a:prstGeom prst="rect">
            <a:avLst/>
          </a:prstGeom>
          <a:solidFill>
            <a:srgbClr val="6B86C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200">
              <a:latin typeface="Times New Roman"/>
              <a:cs typeface="Times New Roman"/>
            </a:endParaRPr>
          </a:p>
          <a:p>
            <a:pPr marL="55244">
              <a:lnSpc>
                <a:spcPct val="100000"/>
              </a:lnSpc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244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5193791" y="4389120"/>
            <a:ext cx="352425" cy="1152525"/>
          </a:xfrm>
          <a:prstGeom prst="rect">
            <a:avLst/>
          </a:prstGeom>
          <a:solidFill>
            <a:srgbClr val="6B86C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200">
              <a:latin typeface="Times New Roman"/>
              <a:cs typeface="Times New Roman"/>
            </a:endParaRPr>
          </a:p>
          <a:p>
            <a:pPr marL="5588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Arial MT"/>
                <a:cs typeface="Arial MT"/>
              </a:rPr>
              <a:t>302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418714" y="5241797"/>
            <a:ext cx="1905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300984" y="4901184"/>
            <a:ext cx="352425" cy="12382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969"/>
              </a:lnSpc>
            </a:pPr>
            <a:r>
              <a:rPr dirty="0" sz="1150" spc="-25">
                <a:latin typeface="Arial MT"/>
                <a:cs typeface="Arial MT"/>
              </a:rPr>
              <a:t>33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3931920" y="4681728"/>
            <a:ext cx="352425" cy="146685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150"/>
              </a:lnSpc>
            </a:pPr>
            <a:r>
              <a:rPr dirty="0" sz="1200" spc="-25"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562855" y="4448555"/>
            <a:ext cx="352425" cy="16510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93345">
              <a:lnSpc>
                <a:spcPts val="1270"/>
              </a:lnSpc>
            </a:pPr>
            <a:r>
              <a:rPr dirty="0" sz="1150" spc="-25">
                <a:latin typeface="Arial MT"/>
                <a:cs typeface="Arial MT"/>
              </a:rPr>
              <a:t>43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5193791" y="4206240"/>
            <a:ext cx="352425" cy="18288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93980">
              <a:lnSpc>
                <a:spcPts val="1370"/>
              </a:lnSpc>
            </a:pPr>
            <a:r>
              <a:rPr dirty="0" sz="1150" spc="-25">
                <a:latin typeface="Arial MT"/>
                <a:cs typeface="Arial MT"/>
              </a:rPr>
              <a:t>48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2347722" y="535609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50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3" name="object 53" descr=""/>
          <p:cNvGrpSpPr/>
          <p:nvPr/>
        </p:nvGrpSpPr>
        <p:grpSpPr>
          <a:xfrm>
            <a:off x="1082675" y="5413247"/>
            <a:ext cx="701040" cy="165100"/>
            <a:chOff x="1082675" y="5413247"/>
            <a:chExt cx="701040" cy="165100"/>
          </a:xfrm>
        </p:grpSpPr>
        <p:sp>
          <p:nvSpPr>
            <p:cNvPr id="54" name="object 54" descr=""/>
            <p:cNvSpPr/>
            <p:nvPr/>
          </p:nvSpPr>
          <p:spPr>
            <a:xfrm>
              <a:off x="1085850" y="5438393"/>
              <a:ext cx="694690" cy="101600"/>
            </a:xfrm>
            <a:custGeom>
              <a:avLst/>
              <a:gdLst/>
              <a:ahLst/>
              <a:cxnLst/>
              <a:rect l="l" t="t" r="r" b="b"/>
              <a:pathLst>
                <a:path w="694689" h="101600">
                  <a:moveTo>
                    <a:pt x="63500" y="0"/>
                  </a:moveTo>
                  <a:lnTo>
                    <a:pt x="0" y="88899"/>
                  </a:lnTo>
                </a:path>
                <a:path w="694689" h="101600">
                  <a:moveTo>
                    <a:pt x="694436" y="0"/>
                  </a:moveTo>
                  <a:lnTo>
                    <a:pt x="630936" y="1015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476756" y="5413247"/>
              <a:ext cx="210820" cy="165100"/>
            </a:xfrm>
            <a:custGeom>
              <a:avLst/>
              <a:gdLst/>
              <a:ahLst/>
              <a:cxnLst/>
              <a:rect l="l" t="t" r="r" b="b"/>
              <a:pathLst>
                <a:path w="210819" h="165100">
                  <a:moveTo>
                    <a:pt x="210312" y="0"/>
                  </a:moveTo>
                  <a:lnTo>
                    <a:pt x="0" y="0"/>
                  </a:lnTo>
                  <a:lnTo>
                    <a:pt x="0" y="164591"/>
                  </a:lnTo>
                  <a:lnTo>
                    <a:pt x="210312" y="164591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486661" y="5381319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818388" y="5490971"/>
            <a:ext cx="265430" cy="165100"/>
          </a:xfrm>
          <a:custGeom>
            <a:avLst/>
            <a:gdLst/>
            <a:ahLst/>
            <a:cxnLst/>
            <a:rect l="l" t="t" r="r" b="b"/>
            <a:pathLst>
              <a:path w="265430" h="165100">
                <a:moveTo>
                  <a:pt x="265175" y="0"/>
                </a:moveTo>
                <a:lnTo>
                  <a:pt x="0" y="0"/>
                </a:lnTo>
                <a:lnTo>
                  <a:pt x="0" y="164591"/>
                </a:lnTo>
                <a:lnTo>
                  <a:pt x="265175" y="164591"/>
                </a:lnTo>
                <a:lnTo>
                  <a:pt x="265175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829157" y="5461203"/>
            <a:ext cx="2406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1150" spc="-25">
                <a:solidFill>
                  <a:srgbClr val="FFFFFF"/>
                </a:solidFill>
                <a:latin typeface="Arial MT"/>
                <a:cs typeface="Arial MT"/>
              </a:rPr>
              <a:t>17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670048" y="5093208"/>
            <a:ext cx="352425" cy="13716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1080"/>
              </a:lnSpc>
            </a:pPr>
            <a:r>
              <a:rPr dirty="0" sz="1150" spc="-25">
                <a:latin typeface="Arial MT"/>
                <a:cs typeface="Arial MT"/>
              </a:rPr>
              <a:t>28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Valuation</a:t>
            </a:r>
            <a:r>
              <a:rPr dirty="0" spc="-114"/>
              <a:t> </a:t>
            </a:r>
            <a:r>
              <a:rPr dirty="0"/>
              <a:t>of</a:t>
            </a:r>
            <a:r>
              <a:rPr dirty="0" spc="-25"/>
              <a:t> </a:t>
            </a:r>
            <a:r>
              <a:rPr dirty="0"/>
              <a:t>Rapid7</a:t>
            </a:r>
            <a:r>
              <a:rPr dirty="0" spc="-40"/>
              <a:t> </a:t>
            </a:r>
            <a:r>
              <a:rPr dirty="0"/>
              <a:t>Including</a:t>
            </a:r>
            <a:r>
              <a:rPr dirty="0" spc="-114"/>
              <a:t> </a:t>
            </a:r>
            <a:r>
              <a:rPr dirty="0" spc="-10"/>
              <a:t>Synergies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Rapid7‘s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value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20%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higher</a:t>
            </a:r>
            <a:r>
              <a:rPr dirty="0" sz="1150" spc="1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than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share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price,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driven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by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cross-selling</a:t>
            </a:r>
            <a:r>
              <a:rPr dirty="0" sz="1150" spc="14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synergies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reductions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SG&amp;A</a:t>
            </a:r>
            <a:r>
              <a:rPr dirty="0" sz="1150" spc="-2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expenses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22503" y="1100785"/>
            <a:ext cx="454406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Revenue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synergies,</a:t>
            </a:r>
            <a:r>
              <a:rPr dirty="0" sz="1300" spc="10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by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industry</a:t>
            </a:r>
            <a:r>
              <a:rPr dirty="0" sz="1300" spc="10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(As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%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20" b="1">
                <a:latin typeface="Arial"/>
                <a:cs typeface="Arial"/>
              </a:rPr>
              <a:t> Target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Revenue)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517640" y="1100785"/>
            <a:ext cx="36449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Value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per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share of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Rapid7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Including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synergies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979676" y="3941064"/>
            <a:ext cx="1572895" cy="90551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254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dirty="0" sz="1200" b="1">
                <a:latin typeface="Arial"/>
                <a:cs typeface="Arial"/>
              </a:rPr>
              <a:t>Higher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Margin</a:t>
            </a:r>
            <a:endParaRPr sz="1200">
              <a:latin typeface="Arial"/>
              <a:cs typeface="Arial"/>
            </a:endParaRPr>
          </a:p>
          <a:p>
            <a:pPr marL="265430" marR="184150" indent="-173990">
              <a:lnSpc>
                <a:spcPts val="1190"/>
              </a:lnSpc>
              <a:spcBef>
                <a:spcPts val="685"/>
              </a:spcBef>
              <a:buFont typeface="Arial MT"/>
              <a:buChar char="•"/>
              <a:tabLst>
                <a:tab pos="265430" algn="l"/>
              </a:tabLst>
            </a:pPr>
            <a:r>
              <a:rPr dirty="0" sz="1000" b="1">
                <a:latin typeface="Arial"/>
                <a:cs typeface="Arial"/>
              </a:rPr>
              <a:t>No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additional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R&amp;D </a:t>
            </a:r>
            <a:r>
              <a:rPr dirty="0" sz="1000" spc="-10">
                <a:latin typeface="Arial MT"/>
                <a:cs typeface="Arial MT"/>
              </a:rPr>
              <a:t>requirements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for </a:t>
            </a:r>
            <a:r>
              <a:rPr dirty="0" sz="1000" spc="-10">
                <a:latin typeface="Arial MT"/>
                <a:cs typeface="Arial MT"/>
              </a:rPr>
              <a:t>cross-selling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3552444" y="4215384"/>
            <a:ext cx="370840" cy="631190"/>
          </a:xfrm>
          <a:custGeom>
            <a:avLst/>
            <a:gdLst/>
            <a:ahLst/>
            <a:cxnLst/>
            <a:rect l="l" t="t" r="r" b="b"/>
            <a:pathLst>
              <a:path w="370839" h="631189">
                <a:moveTo>
                  <a:pt x="0" y="0"/>
                </a:moveTo>
                <a:lnTo>
                  <a:pt x="0" y="630936"/>
                </a:lnTo>
                <a:lnTo>
                  <a:pt x="370331" y="315468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685800" y="3936491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685800" y="4265676"/>
            <a:ext cx="178435" cy="137160"/>
          </a:xfrm>
          <a:custGeom>
            <a:avLst/>
            <a:gdLst/>
            <a:ahLst/>
            <a:cxnLst/>
            <a:rect l="l" t="t" r="r" b="b"/>
            <a:pathLst>
              <a:path w="178434" h="137160">
                <a:moveTo>
                  <a:pt x="178307" y="0"/>
                </a:moveTo>
                <a:lnTo>
                  <a:pt x="0" y="0"/>
                </a:lnTo>
                <a:lnTo>
                  <a:pt x="0" y="137160"/>
                </a:lnTo>
                <a:lnTo>
                  <a:pt x="178307" y="137160"/>
                </a:lnTo>
                <a:lnTo>
                  <a:pt x="178307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903528" y="3914394"/>
            <a:ext cx="777875" cy="511809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>
              <a:lnSpc>
                <a:spcPts val="1080"/>
              </a:lnSpc>
              <a:spcBef>
                <a:spcPts val="244"/>
              </a:spcBef>
            </a:pPr>
            <a:r>
              <a:rPr dirty="0" sz="1000" spc="-20">
                <a:latin typeface="Arial MT"/>
                <a:cs typeface="Arial MT"/>
              </a:rPr>
              <a:t>Cross-</a:t>
            </a:r>
            <a:r>
              <a:rPr dirty="0" sz="1000" spc="-10">
                <a:latin typeface="Arial MT"/>
                <a:cs typeface="Arial MT"/>
              </a:rPr>
              <a:t>Selling Synergies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000">
                <a:latin typeface="Arial MT"/>
                <a:cs typeface="Arial MT"/>
              </a:rPr>
              <a:t>Stand-</a:t>
            </a:r>
            <a:r>
              <a:rPr dirty="0" sz="1000" spc="-10">
                <a:latin typeface="Arial MT"/>
                <a:cs typeface="Arial MT"/>
              </a:rPr>
              <a:t>Alone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6473761" y="1952244"/>
            <a:ext cx="5098415" cy="2652395"/>
            <a:chOff x="6473761" y="1952244"/>
            <a:chExt cx="5098415" cy="2652395"/>
          </a:xfrm>
        </p:grpSpPr>
        <p:sp>
          <p:nvSpPr>
            <p:cNvPr id="70" name="object 70" descr=""/>
            <p:cNvSpPr/>
            <p:nvPr/>
          </p:nvSpPr>
          <p:spPr>
            <a:xfrm>
              <a:off x="7271765" y="1954530"/>
              <a:ext cx="2487295" cy="818515"/>
            </a:xfrm>
            <a:custGeom>
              <a:avLst/>
              <a:gdLst/>
              <a:ahLst/>
              <a:cxnLst/>
              <a:rect l="l" t="t" r="r" b="b"/>
              <a:pathLst>
                <a:path w="2487295" h="818514">
                  <a:moveTo>
                    <a:pt x="2034539" y="0"/>
                  </a:moveTo>
                  <a:lnTo>
                    <a:pt x="2487040" y="0"/>
                  </a:lnTo>
                </a:path>
                <a:path w="2487295" h="818514">
                  <a:moveTo>
                    <a:pt x="0" y="818388"/>
                  </a:moveTo>
                  <a:lnTo>
                    <a:pt x="450850" y="818388"/>
                  </a:lnTo>
                </a:path>
              </a:pathLst>
            </a:custGeom>
            <a:ln w="317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702551" y="2770632"/>
              <a:ext cx="567055" cy="1828800"/>
            </a:xfrm>
            <a:custGeom>
              <a:avLst/>
              <a:gdLst/>
              <a:ahLst/>
              <a:cxnLst/>
              <a:rect l="l" t="t" r="r" b="b"/>
              <a:pathLst>
                <a:path w="567054" h="1828800">
                  <a:moveTo>
                    <a:pt x="566927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566927" y="1828800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756647" y="1952244"/>
              <a:ext cx="567055" cy="2647315"/>
            </a:xfrm>
            <a:custGeom>
              <a:avLst/>
              <a:gdLst/>
              <a:ahLst/>
              <a:cxnLst/>
              <a:rect l="l" t="t" r="r" b="b"/>
              <a:pathLst>
                <a:path w="567054" h="2647315">
                  <a:moveTo>
                    <a:pt x="566927" y="0"/>
                  </a:moveTo>
                  <a:lnTo>
                    <a:pt x="0" y="0"/>
                  </a:lnTo>
                  <a:lnTo>
                    <a:pt x="0" y="2647187"/>
                  </a:lnTo>
                  <a:lnTo>
                    <a:pt x="566927" y="2647187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776203" y="2372868"/>
              <a:ext cx="567055" cy="2226945"/>
            </a:xfrm>
            <a:custGeom>
              <a:avLst/>
              <a:gdLst/>
              <a:ahLst/>
              <a:cxnLst/>
              <a:rect l="l" t="t" r="r" b="b"/>
              <a:pathLst>
                <a:path w="567054" h="2226945">
                  <a:moveTo>
                    <a:pt x="566927" y="0"/>
                  </a:moveTo>
                  <a:lnTo>
                    <a:pt x="0" y="0"/>
                  </a:lnTo>
                  <a:lnTo>
                    <a:pt x="0" y="2226563"/>
                  </a:lnTo>
                  <a:lnTo>
                    <a:pt x="566927" y="2226563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478523" y="4599432"/>
              <a:ext cx="5088890" cy="0"/>
            </a:xfrm>
            <a:custGeom>
              <a:avLst/>
              <a:gdLst/>
              <a:ahLst/>
              <a:cxnLst/>
              <a:rect l="l" t="t" r="r" b="b"/>
              <a:pathLst>
                <a:path w="5088890" h="0">
                  <a:moveTo>
                    <a:pt x="0" y="0"/>
                  </a:moveTo>
                  <a:lnTo>
                    <a:pt x="508863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/>
          <p:nvPr/>
        </p:nvSpPr>
        <p:spPr>
          <a:xfrm>
            <a:off x="8291321" y="2210561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 h="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6791325" y="2551938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$44,6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846056" y="1732533"/>
            <a:ext cx="3987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 b="1">
                <a:latin typeface="Arial"/>
                <a:cs typeface="Arial"/>
              </a:rPr>
              <a:t>$64,6</a:t>
            </a:r>
            <a:endParaRPr sz="11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864342" y="2151126"/>
            <a:ext cx="39751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$54,4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722107" y="2208276"/>
            <a:ext cx="567055" cy="562610"/>
          </a:xfrm>
          <a:prstGeom prst="rect">
            <a:avLst/>
          </a:prstGeom>
          <a:solidFill>
            <a:srgbClr val="6B86C1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endParaRPr sz="115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</a:pPr>
            <a:r>
              <a:rPr dirty="0" sz="1150" spc="-10">
                <a:solidFill>
                  <a:srgbClr val="FFFFFF"/>
                </a:solidFill>
                <a:latin typeface="Arial MT"/>
                <a:cs typeface="Arial MT"/>
              </a:rPr>
              <a:t>$13,8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741664" y="1952244"/>
            <a:ext cx="562610" cy="25654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33020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260"/>
              </a:spcBef>
            </a:pPr>
            <a:r>
              <a:rPr dirty="0" sz="1150" spc="-20">
                <a:solidFill>
                  <a:srgbClr val="FFFFFF"/>
                </a:solidFill>
                <a:latin typeface="Arial MT"/>
                <a:cs typeface="Arial MT"/>
              </a:rPr>
              <a:t>$6,2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10004297" y="1449133"/>
            <a:ext cx="1064260" cy="695960"/>
            <a:chOff x="10004297" y="1449133"/>
            <a:chExt cx="1064260" cy="695960"/>
          </a:xfrm>
        </p:grpSpPr>
        <p:sp>
          <p:nvSpPr>
            <p:cNvPr id="82" name="object 82" descr=""/>
            <p:cNvSpPr/>
            <p:nvPr/>
          </p:nvSpPr>
          <p:spPr>
            <a:xfrm>
              <a:off x="10042397" y="1575054"/>
              <a:ext cx="1017905" cy="0"/>
            </a:xfrm>
            <a:custGeom>
              <a:avLst/>
              <a:gdLst/>
              <a:ahLst/>
              <a:cxnLst/>
              <a:rect l="l" t="t" r="r" b="b"/>
              <a:pathLst>
                <a:path w="1017904" h="0">
                  <a:moveTo>
                    <a:pt x="101765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4297" y="1575054"/>
              <a:ext cx="76200" cy="152400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1061953" y="1575054"/>
              <a:ext cx="0" cy="570230"/>
            </a:xfrm>
            <a:custGeom>
              <a:avLst/>
              <a:gdLst/>
              <a:ahLst/>
              <a:cxnLst/>
              <a:rect l="l" t="t" r="r" b="b"/>
              <a:pathLst>
                <a:path w="0" h="570230">
                  <a:moveTo>
                    <a:pt x="0" y="56997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273283" y="1453896"/>
              <a:ext cx="553720" cy="238125"/>
            </a:xfrm>
            <a:custGeom>
              <a:avLst/>
              <a:gdLst/>
              <a:ahLst/>
              <a:cxnLst/>
              <a:rect l="l" t="t" r="r" b="b"/>
              <a:pathLst>
                <a:path w="553720" h="238125">
                  <a:moveTo>
                    <a:pt x="276606" y="0"/>
                  </a:moveTo>
                  <a:lnTo>
                    <a:pt x="213177" y="3139"/>
                  </a:lnTo>
                  <a:lnTo>
                    <a:pt x="154954" y="12080"/>
                  </a:lnTo>
                  <a:lnTo>
                    <a:pt x="103596" y="26112"/>
                  </a:lnTo>
                  <a:lnTo>
                    <a:pt x="60762" y="44520"/>
                  </a:lnTo>
                  <a:lnTo>
                    <a:pt x="28111" y="66591"/>
                  </a:lnTo>
                  <a:lnTo>
                    <a:pt x="0" y="118871"/>
                  </a:lnTo>
                  <a:lnTo>
                    <a:pt x="7304" y="146130"/>
                  </a:lnTo>
                  <a:lnTo>
                    <a:pt x="60762" y="193223"/>
                  </a:lnTo>
                  <a:lnTo>
                    <a:pt x="103596" y="211631"/>
                  </a:lnTo>
                  <a:lnTo>
                    <a:pt x="154954" y="225663"/>
                  </a:lnTo>
                  <a:lnTo>
                    <a:pt x="213177" y="234604"/>
                  </a:lnTo>
                  <a:lnTo>
                    <a:pt x="276606" y="237743"/>
                  </a:lnTo>
                  <a:lnTo>
                    <a:pt x="340034" y="234604"/>
                  </a:lnTo>
                  <a:lnTo>
                    <a:pt x="398257" y="225663"/>
                  </a:lnTo>
                  <a:lnTo>
                    <a:pt x="449615" y="211631"/>
                  </a:lnTo>
                  <a:lnTo>
                    <a:pt x="492449" y="193223"/>
                  </a:lnTo>
                  <a:lnTo>
                    <a:pt x="525100" y="171152"/>
                  </a:lnTo>
                  <a:lnTo>
                    <a:pt x="553212" y="118871"/>
                  </a:lnTo>
                  <a:lnTo>
                    <a:pt x="545907" y="91613"/>
                  </a:lnTo>
                  <a:lnTo>
                    <a:pt x="492449" y="44520"/>
                  </a:lnTo>
                  <a:lnTo>
                    <a:pt x="449615" y="26112"/>
                  </a:lnTo>
                  <a:lnTo>
                    <a:pt x="398257" y="12080"/>
                  </a:lnTo>
                  <a:lnTo>
                    <a:pt x="340034" y="313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273283" y="1453896"/>
              <a:ext cx="553720" cy="238125"/>
            </a:xfrm>
            <a:custGeom>
              <a:avLst/>
              <a:gdLst/>
              <a:ahLst/>
              <a:cxnLst/>
              <a:rect l="l" t="t" r="r" b="b"/>
              <a:pathLst>
                <a:path w="553720" h="238125">
                  <a:moveTo>
                    <a:pt x="0" y="118871"/>
                  </a:moveTo>
                  <a:lnTo>
                    <a:pt x="28111" y="66591"/>
                  </a:lnTo>
                  <a:lnTo>
                    <a:pt x="60762" y="44520"/>
                  </a:lnTo>
                  <a:lnTo>
                    <a:pt x="103596" y="26112"/>
                  </a:lnTo>
                  <a:lnTo>
                    <a:pt x="154954" y="12080"/>
                  </a:lnTo>
                  <a:lnTo>
                    <a:pt x="213177" y="3139"/>
                  </a:lnTo>
                  <a:lnTo>
                    <a:pt x="276606" y="0"/>
                  </a:lnTo>
                  <a:lnTo>
                    <a:pt x="340034" y="3139"/>
                  </a:lnTo>
                  <a:lnTo>
                    <a:pt x="398257" y="12080"/>
                  </a:lnTo>
                  <a:lnTo>
                    <a:pt x="449615" y="26112"/>
                  </a:lnTo>
                  <a:lnTo>
                    <a:pt x="492449" y="44520"/>
                  </a:lnTo>
                  <a:lnTo>
                    <a:pt x="525100" y="66591"/>
                  </a:lnTo>
                  <a:lnTo>
                    <a:pt x="553212" y="118871"/>
                  </a:lnTo>
                  <a:lnTo>
                    <a:pt x="545907" y="146130"/>
                  </a:lnTo>
                  <a:lnTo>
                    <a:pt x="492449" y="193223"/>
                  </a:lnTo>
                  <a:lnTo>
                    <a:pt x="449615" y="211631"/>
                  </a:lnTo>
                  <a:lnTo>
                    <a:pt x="398257" y="225663"/>
                  </a:lnTo>
                  <a:lnTo>
                    <a:pt x="340034" y="234604"/>
                  </a:lnTo>
                  <a:lnTo>
                    <a:pt x="276606" y="237743"/>
                  </a:lnTo>
                  <a:lnTo>
                    <a:pt x="213177" y="234604"/>
                  </a:lnTo>
                  <a:lnTo>
                    <a:pt x="154954" y="225663"/>
                  </a:lnTo>
                  <a:lnTo>
                    <a:pt x="103596" y="211631"/>
                  </a:lnTo>
                  <a:lnTo>
                    <a:pt x="60762" y="193223"/>
                  </a:lnTo>
                  <a:lnTo>
                    <a:pt x="28111" y="171152"/>
                  </a:lnTo>
                  <a:lnTo>
                    <a:pt x="0" y="1188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8729598" y="4625797"/>
            <a:ext cx="58737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10"/>
              </a:spcBef>
            </a:pPr>
            <a:r>
              <a:rPr dirty="0" sz="1000" spc="-20">
                <a:latin typeface="Arial MT"/>
                <a:cs typeface="Arial MT"/>
              </a:rPr>
              <a:t>Cost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Synergies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9738486" y="4625797"/>
            <a:ext cx="60896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Combined</a:t>
            </a:r>
            <a:endParaRPr sz="1000">
              <a:latin typeface="Arial MT"/>
              <a:cs typeface="Arial MT"/>
            </a:endParaRPr>
          </a:p>
          <a:p>
            <a:pPr algn="ctr" marL="889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0836909" y="4625797"/>
            <a:ext cx="45021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Current</a:t>
            </a:r>
            <a:endParaRPr sz="1000">
              <a:latin typeface="Arial MT"/>
              <a:cs typeface="Arial MT"/>
            </a:endParaRPr>
          </a:p>
          <a:p>
            <a:pPr marL="8128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Price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616443" y="4625797"/>
            <a:ext cx="77787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Cross-Selling</a:t>
            </a:r>
            <a:endParaRPr sz="1000">
              <a:latin typeface="Arial MT"/>
              <a:cs typeface="Arial MT"/>
            </a:endParaRPr>
          </a:p>
          <a:p>
            <a:pPr algn="ctr" marL="127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Synergies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624066" y="4625797"/>
            <a:ext cx="732790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195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Stand-</a:t>
            </a:r>
            <a:r>
              <a:rPr dirty="0" sz="1000" spc="-10">
                <a:latin typeface="Arial MT"/>
                <a:cs typeface="Arial MT"/>
              </a:rPr>
              <a:t>Alone</a:t>
            </a:r>
            <a:endParaRPr sz="1000">
              <a:latin typeface="Arial MT"/>
              <a:cs typeface="Arial MT"/>
            </a:endParaRPr>
          </a:p>
          <a:p>
            <a:pPr algn="ctr" marL="3810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353293" y="1456436"/>
            <a:ext cx="4114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 b="1">
                <a:latin typeface="Arial"/>
                <a:cs typeface="Arial"/>
              </a:rPr>
              <a:t>+19%</a:t>
            </a:r>
            <a:endParaRPr sz="115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396228" y="5289803"/>
            <a:ext cx="5267325" cy="65405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128905" rIns="0" bIns="0" rtlCol="0" vert="horz">
            <a:spAutoFit/>
          </a:bodyPr>
          <a:lstStyle/>
          <a:p>
            <a:pPr algn="ctr">
              <a:lnSpc>
                <a:spcPts val="1480"/>
              </a:lnSpc>
              <a:spcBef>
                <a:spcPts val="1015"/>
              </a:spcBef>
            </a:pP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dirty="0" sz="13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3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3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r>
              <a:rPr dirty="0" sz="1300" spc="-1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13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Rapid7</a:t>
            </a:r>
            <a:r>
              <a:rPr dirty="0" sz="1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13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worth</a:t>
            </a:r>
            <a:r>
              <a:rPr dirty="0" sz="13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25" b="1">
                <a:solidFill>
                  <a:srgbClr val="FFFFFF"/>
                </a:solidFill>
                <a:latin typeface="Arial"/>
                <a:cs typeface="Arial"/>
              </a:rPr>
              <a:t>19%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ts val="1480"/>
              </a:lnSpc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3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r>
              <a:rPr dirty="0" sz="13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3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3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dirty="0" sz="13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FFFFFF"/>
                </a:solidFill>
                <a:latin typeface="Arial MT"/>
                <a:cs typeface="Arial MT"/>
              </a:rPr>
              <a:t>share</a:t>
            </a:r>
            <a:r>
              <a:rPr dirty="0" sz="13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Arial MT"/>
                <a:cs typeface="Arial MT"/>
              </a:rPr>
              <a:t>price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95" name="object 95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 descr=""/>
          <p:cNvSpPr txBox="1"/>
          <p:nvPr/>
        </p:nvSpPr>
        <p:spPr>
          <a:xfrm>
            <a:off x="945286" y="2426665"/>
            <a:ext cx="3232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15%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941702" y="1997202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25%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2964560" y="2641472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10%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3988689" y="2467432"/>
            <a:ext cx="32321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14%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5013705" y="1486027"/>
            <a:ext cx="322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37%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1325880" y="2994660"/>
            <a:ext cx="169545" cy="146685"/>
          </a:xfrm>
          <a:custGeom>
            <a:avLst/>
            <a:gdLst/>
            <a:ahLst/>
            <a:cxnLst/>
            <a:rect l="l" t="t" r="r" b="b"/>
            <a:pathLst>
              <a:path w="169544" h="146685">
                <a:moveTo>
                  <a:pt x="84581" y="0"/>
                </a:moveTo>
                <a:lnTo>
                  <a:pt x="0" y="146303"/>
                </a:lnTo>
                <a:lnTo>
                  <a:pt x="169163" y="146303"/>
                </a:lnTo>
                <a:lnTo>
                  <a:pt x="8458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1510664" y="2957829"/>
            <a:ext cx="2406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4%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2350007" y="2825495"/>
            <a:ext cx="165100" cy="142240"/>
          </a:xfrm>
          <a:custGeom>
            <a:avLst/>
            <a:gdLst/>
            <a:ahLst/>
            <a:cxnLst/>
            <a:rect l="l" t="t" r="r" b="b"/>
            <a:pathLst>
              <a:path w="165100" h="142239">
                <a:moveTo>
                  <a:pt x="82296" y="0"/>
                </a:moveTo>
                <a:lnTo>
                  <a:pt x="0" y="141731"/>
                </a:lnTo>
                <a:lnTo>
                  <a:pt x="164592" y="141731"/>
                </a:lnTo>
                <a:lnTo>
                  <a:pt x="82296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2534792" y="2786252"/>
            <a:ext cx="24066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5">
                <a:latin typeface="Arial MT"/>
                <a:cs typeface="Arial MT"/>
              </a:rPr>
              <a:t>8%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3374135" y="3008376"/>
            <a:ext cx="165100" cy="146685"/>
          </a:xfrm>
          <a:custGeom>
            <a:avLst/>
            <a:gdLst/>
            <a:ahLst/>
            <a:cxnLst/>
            <a:rect l="l" t="t" r="r" b="b"/>
            <a:pathLst>
              <a:path w="165100" h="146685">
                <a:moveTo>
                  <a:pt x="82296" y="0"/>
                </a:moveTo>
                <a:lnTo>
                  <a:pt x="0" y="146303"/>
                </a:lnTo>
                <a:lnTo>
                  <a:pt x="164591" y="146303"/>
                </a:lnTo>
                <a:lnTo>
                  <a:pt x="82296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3558666" y="2969463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4398264" y="3012948"/>
            <a:ext cx="169545" cy="146685"/>
          </a:xfrm>
          <a:custGeom>
            <a:avLst/>
            <a:gdLst/>
            <a:ahLst/>
            <a:cxnLst/>
            <a:rect l="l" t="t" r="r" b="b"/>
            <a:pathLst>
              <a:path w="169545" h="146685">
                <a:moveTo>
                  <a:pt x="84582" y="0"/>
                </a:moveTo>
                <a:lnTo>
                  <a:pt x="0" y="146303"/>
                </a:lnTo>
                <a:lnTo>
                  <a:pt x="169163" y="146303"/>
                </a:lnTo>
                <a:lnTo>
                  <a:pt x="8458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4586478" y="2975305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5417820" y="2761488"/>
            <a:ext cx="169545" cy="142240"/>
          </a:xfrm>
          <a:custGeom>
            <a:avLst/>
            <a:gdLst/>
            <a:ahLst/>
            <a:cxnLst/>
            <a:rect l="l" t="t" r="r" b="b"/>
            <a:pathLst>
              <a:path w="169545" h="142239">
                <a:moveTo>
                  <a:pt x="84581" y="0"/>
                </a:moveTo>
                <a:lnTo>
                  <a:pt x="0" y="141732"/>
                </a:lnTo>
                <a:lnTo>
                  <a:pt x="169163" y="141732"/>
                </a:lnTo>
                <a:lnTo>
                  <a:pt x="84581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5604764" y="2721305"/>
            <a:ext cx="2406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8%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640080" y="1444752"/>
            <a:ext cx="169545" cy="146685"/>
          </a:xfrm>
          <a:custGeom>
            <a:avLst/>
            <a:gdLst/>
            <a:ahLst/>
            <a:cxnLst/>
            <a:rect l="l" t="t" r="r" b="b"/>
            <a:pathLst>
              <a:path w="169545" h="146684">
                <a:moveTo>
                  <a:pt x="84582" y="0"/>
                </a:moveTo>
                <a:lnTo>
                  <a:pt x="0" y="146303"/>
                </a:lnTo>
                <a:lnTo>
                  <a:pt x="169164" y="146303"/>
                </a:lnTo>
                <a:lnTo>
                  <a:pt x="84582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824890" y="1425701"/>
            <a:ext cx="4394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Median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2967227" y="1604772"/>
            <a:ext cx="1572895" cy="74104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2545" rIns="0" bIns="0" rtlCol="0" vert="horz">
            <a:spAutoFit/>
          </a:bodyPr>
          <a:lstStyle/>
          <a:p>
            <a:pPr marL="266065" marR="156210" indent="-173990">
              <a:lnSpc>
                <a:spcPct val="100099"/>
              </a:lnSpc>
              <a:spcBef>
                <a:spcPts val="335"/>
              </a:spcBef>
              <a:buChar char="•"/>
              <a:tabLst>
                <a:tab pos="266065" algn="l"/>
              </a:tabLst>
            </a:pPr>
            <a:r>
              <a:rPr dirty="0" sz="1000">
                <a:latin typeface="Arial MT"/>
                <a:cs typeface="Arial MT"/>
              </a:rPr>
              <a:t>Used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median </a:t>
            </a:r>
            <a:r>
              <a:rPr dirty="0" sz="1000" b="1">
                <a:latin typeface="Arial"/>
                <a:cs typeface="Arial"/>
              </a:rPr>
              <a:t>revenue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synergy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 b="1">
                <a:latin typeface="Arial"/>
                <a:cs typeface="Arial"/>
              </a:rPr>
              <a:t>8%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Rapid7’s revenue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4539996" y="1883664"/>
            <a:ext cx="370840" cy="462280"/>
          </a:xfrm>
          <a:custGeom>
            <a:avLst/>
            <a:gdLst/>
            <a:ahLst/>
            <a:cxnLst/>
            <a:rect l="l" t="t" r="r" b="b"/>
            <a:pathLst>
              <a:path w="370839" h="462280">
                <a:moveTo>
                  <a:pt x="0" y="0"/>
                </a:moveTo>
                <a:lnTo>
                  <a:pt x="0" y="461772"/>
                </a:lnTo>
                <a:lnTo>
                  <a:pt x="370331" y="230886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24077" y="697230"/>
            <a:ext cx="10944225" cy="0"/>
          </a:xfrm>
          <a:custGeom>
            <a:avLst/>
            <a:gdLst/>
            <a:ahLst/>
            <a:cxnLst/>
            <a:rect l="l" t="t" r="r" b="b"/>
            <a:pathLst>
              <a:path w="10944225" h="0">
                <a:moveTo>
                  <a:pt x="0" y="0"/>
                </a:moveTo>
                <a:lnTo>
                  <a:pt x="10943971" y="0"/>
                </a:lnTo>
              </a:path>
            </a:pathLst>
          </a:custGeom>
          <a:ln w="158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40" y="150876"/>
            <a:ext cx="960119" cy="352043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622503" y="6019596"/>
            <a:ext cx="14224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14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Yahoo</a:t>
            </a:r>
            <a:r>
              <a:rPr dirty="0" sz="800" spc="-10" i="1">
                <a:latin typeface="Arial"/>
                <a:cs typeface="Arial"/>
              </a:rPr>
              <a:t> Finance,</a:t>
            </a:r>
            <a:r>
              <a:rPr dirty="0" sz="800" spc="20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2024)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024976"/>
            <a:ext cx="3893185" cy="57277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1300" spc="-10" b="1">
                <a:latin typeface="Arial"/>
                <a:cs typeface="Arial"/>
              </a:rPr>
              <a:t>Feasibility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considerations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300">
                <a:latin typeface="Arial MT"/>
                <a:cs typeface="Arial MT"/>
              </a:rPr>
              <a:t>The</a:t>
            </a:r>
            <a:r>
              <a:rPr dirty="0" sz="1300" spc="3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IBM</a:t>
            </a:r>
            <a:r>
              <a:rPr dirty="0" sz="1300" spc="-3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acquisition</a:t>
            </a:r>
            <a:r>
              <a:rPr dirty="0" sz="1300" spc="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of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Rapid7</a:t>
            </a:r>
            <a:r>
              <a:rPr dirty="0" sz="1300" spc="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appears</a:t>
            </a:r>
            <a:r>
              <a:rPr dirty="0" sz="1300" spc="-3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to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be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feasible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7640" y="1100785"/>
            <a:ext cx="15627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Financing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structure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374470"/>
            <a:ext cx="49637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A</a:t>
            </a:r>
            <a:r>
              <a:rPr dirty="0" sz="1300" spc="-9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cash</a:t>
            </a:r>
            <a:r>
              <a:rPr dirty="0" sz="1300" spc="-9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acquisition</a:t>
            </a:r>
            <a:r>
              <a:rPr dirty="0" sz="1300" spc="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is possible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and</a:t>
            </a:r>
            <a:r>
              <a:rPr dirty="0" sz="1300" spc="-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creates</a:t>
            </a:r>
            <a:r>
              <a:rPr dirty="0" sz="1300" spc="-3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value</a:t>
            </a:r>
            <a:r>
              <a:rPr dirty="0" sz="1300" spc="2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uplift</a:t>
            </a:r>
            <a:r>
              <a:rPr dirty="0" sz="1300" spc="6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for</a:t>
            </a:r>
            <a:r>
              <a:rPr dirty="0" sz="1300" spc="-6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both</a:t>
            </a:r>
            <a:r>
              <a:rPr dirty="0" sz="1300" spc="-60"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sides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Acquisition</a:t>
            </a:r>
            <a:r>
              <a:rPr dirty="0" spc="-55"/>
              <a:t> </a:t>
            </a:r>
            <a:r>
              <a:rPr dirty="0" spc="-10"/>
              <a:t>Feasibility</a:t>
            </a:r>
            <a:r>
              <a:rPr dirty="0" spc="-190"/>
              <a:t> </a:t>
            </a:r>
            <a:r>
              <a:rPr dirty="0"/>
              <a:t>And</a:t>
            </a:r>
            <a:r>
              <a:rPr dirty="0" spc="50"/>
              <a:t> </a:t>
            </a:r>
            <a:r>
              <a:rPr dirty="0"/>
              <a:t>Financing</a:t>
            </a:r>
            <a:r>
              <a:rPr dirty="0" spc="-120"/>
              <a:t> </a:t>
            </a:r>
            <a:r>
              <a:rPr dirty="0" spc="-10"/>
              <a:t>Structure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acquisition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Rapid7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can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financed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using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IBM’s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current</a:t>
            </a:r>
            <a:r>
              <a:rPr dirty="0" sz="1150" spc="12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cash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balance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leads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win-win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situation</a:t>
            </a:r>
            <a:r>
              <a:rPr dirty="0" sz="1150" spc="1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Rapid7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shareholders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28816" y="4471415"/>
            <a:ext cx="2894330" cy="1431290"/>
          </a:xfrm>
          <a:prstGeom prst="rect">
            <a:avLst/>
          </a:prstGeom>
          <a:solidFill>
            <a:srgbClr val="F4F4F4"/>
          </a:solidFill>
        </p:spPr>
        <p:txBody>
          <a:bodyPr wrap="square" lIns="0" tIns="4064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dirty="0" sz="1200" b="1">
                <a:latin typeface="Arial"/>
                <a:cs typeface="Arial"/>
              </a:rPr>
              <a:t>An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30" b="1">
                <a:latin typeface="Arial"/>
                <a:cs typeface="Arial"/>
              </a:rPr>
              <a:t>All-</a:t>
            </a:r>
            <a:r>
              <a:rPr dirty="0" sz="1200" b="1">
                <a:latin typeface="Arial"/>
                <a:cs typeface="Arial"/>
              </a:rPr>
              <a:t>Cash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Transaction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Feasible</a:t>
            </a:r>
            <a:endParaRPr sz="1200">
              <a:latin typeface="Arial"/>
              <a:cs typeface="Arial"/>
            </a:endParaRPr>
          </a:p>
          <a:p>
            <a:pPr marL="266700" marR="182245" indent="-173990">
              <a:lnSpc>
                <a:spcPct val="99100"/>
              </a:lnSpc>
              <a:spcBef>
                <a:spcPts val="645"/>
              </a:spcBef>
              <a:buChar char="•"/>
              <a:tabLst>
                <a:tab pos="266700" algn="l"/>
              </a:tabLst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line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IBM’s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past</a:t>
            </a:r>
            <a:r>
              <a:rPr dirty="0" sz="1000" spc="-10">
                <a:latin typeface="Arial MT"/>
                <a:cs typeface="Arial MT"/>
              </a:rPr>
              <a:t> transactions,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the </a:t>
            </a:r>
            <a:r>
              <a:rPr dirty="0" sz="1000" spc="-10">
                <a:latin typeface="Arial MT"/>
                <a:cs typeface="Arial MT"/>
              </a:rPr>
              <a:t>acquisition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Rapid7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financed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using </a:t>
            </a:r>
            <a:r>
              <a:rPr dirty="0" sz="1000" b="1">
                <a:latin typeface="Arial"/>
                <a:cs typeface="Arial"/>
              </a:rPr>
              <a:t>exclusively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cash-on-</a:t>
            </a:r>
            <a:r>
              <a:rPr dirty="0" sz="1000" spc="-20" b="1">
                <a:latin typeface="Arial"/>
                <a:cs typeface="Arial"/>
              </a:rPr>
              <a:t>hand</a:t>
            </a:r>
            <a:endParaRPr sz="1000">
              <a:latin typeface="Arial"/>
              <a:cs typeface="Arial"/>
            </a:endParaRPr>
          </a:p>
          <a:p>
            <a:pPr marL="266700" marR="133985" indent="-173990">
              <a:lnSpc>
                <a:spcPct val="100600"/>
              </a:lnSpc>
              <a:spcBef>
                <a:spcPts val="595"/>
              </a:spcBef>
              <a:buChar char="•"/>
              <a:tabLst>
                <a:tab pos="266700" algn="l"/>
              </a:tabLst>
            </a:pPr>
            <a:r>
              <a:rPr dirty="0" sz="1000">
                <a:latin typeface="Arial MT"/>
                <a:cs typeface="Arial MT"/>
              </a:rPr>
              <a:t>An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all-</a:t>
            </a:r>
            <a:r>
              <a:rPr dirty="0" sz="1000">
                <a:latin typeface="Arial MT"/>
                <a:cs typeface="Arial MT"/>
              </a:rPr>
              <a:t>cash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transaction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preserves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IBM’s </a:t>
            </a:r>
            <a:r>
              <a:rPr dirty="0" sz="1000" b="1">
                <a:latin typeface="Arial"/>
                <a:cs typeface="Arial"/>
              </a:rPr>
              <a:t>credit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rating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does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not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dilute </a:t>
            </a:r>
            <a:r>
              <a:rPr dirty="0" sz="1000" spc="-10" b="1">
                <a:latin typeface="Arial"/>
                <a:cs typeface="Arial"/>
              </a:rPr>
              <a:t>earnings </a:t>
            </a:r>
            <a:r>
              <a:rPr dirty="0" sz="1000">
                <a:latin typeface="Arial MT"/>
                <a:cs typeface="Arial MT"/>
              </a:rPr>
              <a:t>as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neither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additional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debt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nor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stock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issued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592056" y="4471415"/>
            <a:ext cx="1952625" cy="143129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99695" rIns="0" bIns="0" rtlCol="0" vert="horz">
            <a:spAutoFit/>
          </a:bodyPr>
          <a:lstStyle/>
          <a:p>
            <a:pPr algn="ctr" marL="121285" marR="105410" indent="6985">
              <a:lnSpc>
                <a:spcPct val="103600"/>
              </a:lnSpc>
              <a:spcBef>
                <a:spcPts val="785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55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transaction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20" b="1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uplift</a:t>
            </a:r>
            <a:r>
              <a:rPr dirty="0" sz="1550" spc="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55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5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25" b="1">
                <a:solidFill>
                  <a:srgbClr val="FFFFFF"/>
                </a:solidFill>
                <a:latin typeface="Arial"/>
                <a:cs typeface="Arial"/>
              </a:rPr>
              <a:t>IBM 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FFFFFF"/>
                </a:solidFill>
                <a:latin typeface="Arial"/>
                <a:cs typeface="Arial"/>
              </a:rPr>
              <a:t>Rapid7 </a:t>
            </a:r>
            <a:r>
              <a:rPr dirty="0" sz="1550" spc="-10">
                <a:solidFill>
                  <a:srgbClr val="FFFFFF"/>
                </a:solidFill>
                <a:latin typeface="Arial MT"/>
                <a:cs typeface="Arial MT"/>
              </a:rPr>
              <a:t>shareholders!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16116" y="4017159"/>
            <a:ext cx="2392680" cy="29083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  <a:tabLst>
                <a:tab pos="2164715" algn="l"/>
                <a:tab pos="2379345" algn="l"/>
              </a:tabLst>
            </a:pPr>
            <a:r>
              <a:rPr dirty="0" u="sng" sz="800" spc="6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Incremental</a:t>
            </a:r>
            <a:r>
              <a:rPr dirty="0" u="sng" sz="800" spc="5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Debt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8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-</a:t>
            </a:r>
            <a:r>
              <a:rPr dirty="0" u="sng" sz="8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85"/>
              </a:spcBef>
              <a:tabLst>
                <a:tab pos="1991995" algn="l"/>
              </a:tabLst>
            </a:pPr>
            <a:r>
              <a:rPr dirty="0" sz="800" b="1">
                <a:latin typeface="Arial"/>
                <a:cs typeface="Arial"/>
              </a:rPr>
              <a:t>Pro</a:t>
            </a:r>
            <a:r>
              <a:rPr dirty="0" sz="800" spc="1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Forma</a:t>
            </a:r>
            <a:r>
              <a:rPr dirty="0" sz="800" spc="6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Net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20" b="1">
                <a:latin typeface="Arial"/>
                <a:cs typeface="Arial"/>
              </a:rPr>
              <a:t>Debt</a:t>
            </a:r>
            <a:r>
              <a:rPr dirty="0" sz="800" b="1">
                <a:latin typeface="Arial"/>
                <a:cs typeface="Arial"/>
              </a:rPr>
              <a:t>	</a:t>
            </a:r>
            <a:r>
              <a:rPr dirty="0" sz="800" spc="-10" b="1">
                <a:latin typeface="Arial"/>
                <a:cs typeface="Arial"/>
              </a:rPr>
              <a:t>44'846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19507" y="4017159"/>
            <a:ext cx="1266190" cy="290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For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IBM</a:t>
            </a:r>
            <a:r>
              <a:rPr dirty="0" sz="800" spc="-1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Shareholders</a:t>
            </a:r>
            <a:r>
              <a:rPr dirty="0" sz="800" spc="50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For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Rapid7</a:t>
            </a:r>
            <a:r>
              <a:rPr dirty="0" sz="800" spc="3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Shareholders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229757" y="4017159"/>
            <a:ext cx="330835" cy="29083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180"/>
              </a:spcBef>
            </a:pPr>
            <a:r>
              <a:rPr dirty="0" sz="800" spc="-20" b="1">
                <a:latin typeface="Arial"/>
                <a:cs typeface="Arial"/>
              </a:rPr>
              <a:t>2.6%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800" spc="-10" b="1">
                <a:latin typeface="Arial"/>
                <a:cs typeface="Arial"/>
              </a:rPr>
              <a:t>46.4%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6497065" y="1695454"/>
          <a:ext cx="5156200" cy="2339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3070"/>
                <a:gridCol w="704850"/>
                <a:gridCol w="306069"/>
                <a:gridCol w="1857375"/>
                <a:gridCol w="508635"/>
              </a:tblGrid>
              <a:tr h="134620">
                <a:tc>
                  <a:txBody>
                    <a:bodyPr/>
                    <a:lstStyle/>
                    <a:p>
                      <a:pPr marL="62230">
                        <a:lnSpc>
                          <a:spcPts val="944"/>
                        </a:lnSpc>
                        <a:spcBef>
                          <a:spcPts val="15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800" spc="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Assumptions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solidFill>
                      <a:srgbClr val="6B86C1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3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44145">
                <a:tc>
                  <a:txBody>
                    <a:bodyPr/>
                    <a:lstStyle/>
                    <a:p>
                      <a:pPr marL="62230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8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Assumptions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USDm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40"/>
                        </a:lnSpc>
                        <a:spcBef>
                          <a:spcPts val="9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Synergies</a:t>
                      </a:r>
                      <a:r>
                        <a:rPr dirty="0" sz="800" spc="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0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Present</a:t>
                      </a:r>
                      <a:r>
                        <a:rPr dirty="0" sz="8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Value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206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L="62230">
                        <a:lnSpc>
                          <a:spcPts val="944"/>
                        </a:lnSpc>
                        <a:spcBef>
                          <a:spcPts val="1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Rapid7</a:t>
                      </a:r>
                      <a:r>
                        <a:rPr dirty="0" sz="8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Debt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944"/>
                        </a:lnSpc>
                        <a:spcBef>
                          <a:spcPts val="1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44"/>
                        </a:lnSpc>
                        <a:spcBef>
                          <a:spcPts val="1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Synergy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8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Cross-Selling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944"/>
                        </a:lnSpc>
                        <a:spcBef>
                          <a:spcPts val="15"/>
                        </a:spcBef>
                      </a:pPr>
                      <a:r>
                        <a:rPr dirty="0" sz="80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855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</a:tr>
              <a:tr h="124460">
                <a:tc>
                  <a:txBody>
                    <a:bodyPr/>
                    <a:lstStyle/>
                    <a:p>
                      <a:pPr marL="62230">
                        <a:lnSpc>
                          <a:spcPts val="869"/>
                        </a:lnSpc>
                        <a:spcBef>
                          <a:spcPts val="1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8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8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Share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869"/>
                        </a:lnSpc>
                        <a:spcBef>
                          <a:spcPts val="1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70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869"/>
                        </a:lnSpc>
                        <a:spcBef>
                          <a:spcPts val="1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Synergy</a:t>
                      </a:r>
                      <a:r>
                        <a:rPr dirty="0" sz="8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2</a:t>
                      </a:r>
                      <a:r>
                        <a:rPr dirty="0" sz="8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8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Synergies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869"/>
                        </a:lnSpc>
                        <a:spcBef>
                          <a:spcPts val="10"/>
                        </a:spcBef>
                      </a:pPr>
                      <a:r>
                        <a:rPr dirty="0" sz="80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384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</a:tr>
              <a:tr h="144145">
                <a:tc gridSpan="2">
                  <a:txBody>
                    <a:bodyPr/>
                    <a:lstStyle/>
                    <a:p>
                      <a:pPr marL="31750">
                        <a:lnSpc>
                          <a:spcPts val="944"/>
                        </a:lnSpc>
                        <a:spcBef>
                          <a:spcPts val="90"/>
                        </a:spcBef>
                        <a:tabLst>
                          <a:tab pos="2153285" algn="l"/>
                        </a:tabLst>
                      </a:pPr>
                      <a:r>
                        <a:rPr dirty="0" u="sng" sz="800" spc="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Premium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00" spc="-25">
                          <a:solidFill>
                            <a:srgbClr val="0000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30%</a:t>
                      </a:r>
                      <a:r>
                        <a:rPr dirty="0" u="sng" sz="800" spc="500">
                          <a:solidFill>
                            <a:srgbClr val="0000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0">
                        <a:lnSpc>
                          <a:spcPts val="944"/>
                        </a:lnSpc>
                        <a:spcBef>
                          <a:spcPts val="9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800" spc="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Synergies,</a:t>
                      </a:r>
                      <a:r>
                        <a:rPr dirty="0" sz="80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Net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944"/>
                        </a:lnSpc>
                        <a:spcBef>
                          <a:spcPts val="9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1'240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</a:tr>
              <a:tr h="208279">
                <a:tc gridSpan="2">
                  <a:txBody>
                    <a:bodyPr/>
                    <a:lstStyle/>
                    <a:p>
                      <a:pPr marL="62230" marR="31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072005" algn="l"/>
                        </a:tabLst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8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4'890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6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32715">
                <a:tc gridSpan="2">
                  <a:txBody>
                    <a:bodyPr/>
                    <a:lstStyle/>
                    <a:p>
                      <a:pPr marL="62230" marR="3175">
                        <a:lnSpc>
                          <a:spcPts val="940"/>
                        </a:lnSpc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spc="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Creation</a:t>
                      </a:r>
                      <a:r>
                        <a:rPr dirty="0" sz="800" spc="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800" spc="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(Destruction)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</a:tr>
              <a:tr h="121920"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42875">
                <a:tc gridSpan="2">
                  <a:txBody>
                    <a:bodyPr/>
                    <a:lstStyle/>
                    <a:p>
                      <a:pPr marL="62230" marR="3175">
                        <a:lnSpc>
                          <a:spcPts val="94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0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Valuation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"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0">
                        <a:lnSpc>
                          <a:spcPts val="940"/>
                        </a:lnSpc>
                        <a:spcBef>
                          <a:spcPts val="8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8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Value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940"/>
                        </a:lnSpc>
                        <a:spcBef>
                          <a:spcPts val="85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225'395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  <a:tr h="142875">
                <a:tc gridSpan="5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tabLst>
                          <a:tab pos="1950085" algn="l"/>
                          <a:tab pos="2704465" algn="l"/>
                          <a:tab pos="4693920" algn="l"/>
                        </a:tabLst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220'267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Pro</a:t>
                      </a:r>
                      <a:r>
                        <a:rPr dirty="0" u="sng" sz="800" spc="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u="sng" sz="800" spc="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u="sng" sz="800" spc="3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Debt	</a:t>
                      </a:r>
                      <a:r>
                        <a:rPr dirty="0" u="sng" sz="80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44'846</a:t>
                      </a:r>
                      <a:r>
                        <a:rPr dirty="0" u="sng" sz="800" spc="5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3664">
                <a:tc>
                  <a:txBody>
                    <a:bodyPr/>
                    <a:lstStyle/>
                    <a:p>
                      <a:pPr marL="62230">
                        <a:lnSpc>
                          <a:spcPts val="795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Rapid7</a:t>
                      </a:r>
                      <a:r>
                        <a:rPr dirty="0" sz="8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0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Value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7310">
                        <a:lnSpc>
                          <a:spcPts val="795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3'888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0">
                        <a:lnSpc>
                          <a:spcPts val="795"/>
                        </a:lnSpc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Pro Forma</a:t>
                      </a:r>
                      <a:r>
                        <a:rPr dirty="0" sz="80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800" spc="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Value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795"/>
                        </a:lnSpc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180'549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41605">
                <a:tc gridSpan="3">
                  <a:txBody>
                    <a:bodyPr/>
                    <a:lstStyle/>
                    <a:p>
                      <a:pPr marL="31750">
                        <a:lnSpc>
                          <a:spcPts val="944"/>
                        </a:lnSpc>
                        <a:spcBef>
                          <a:spcPts val="70"/>
                        </a:spcBef>
                        <a:tabLst>
                          <a:tab pos="2072005" algn="l"/>
                        </a:tabLst>
                      </a:pPr>
                      <a:r>
                        <a:rPr dirty="0" u="sng" sz="800" spc="3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u="sng" sz="800" spc="6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u="sng" sz="800" spc="6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u="sng" sz="800" spc="8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u="sng" sz="800" spc="6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0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Synergies</a:t>
                      </a:r>
                      <a:r>
                        <a:rPr dirty="0" u="sng" sz="8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00" spc="-2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1'240</a:t>
                      </a:r>
                      <a:r>
                        <a:rPr dirty="0" u="sng" sz="800" spc="5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44"/>
                        </a:lnSpc>
                        <a:spcBef>
                          <a:spcPts val="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Attributable</a:t>
                      </a:r>
                      <a:r>
                        <a:rPr dirty="0" sz="8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8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Shareholders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ts val="944"/>
                        </a:lnSpc>
                        <a:spcBef>
                          <a:spcPts val="70"/>
                        </a:spcBef>
                      </a:pPr>
                      <a:r>
                        <a:rPr dirty="0" sz="800" spc="-20">
                          <a:latin typeface="Arial MT"/>
                          <a:cs typeface="Arial MT"/>
                        </a:rPr>
                        <a:t>100%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</a:tr>
              <a:tr h="132715">
                <a:tc gridSpan="3">
                  <a:txBody>
                    <a:bodyPr/>
                    <a:lstStyle/>
                    <a:p>
                      <a:pPr marL="62230">
                        <a:lnSpc>
                          <a:spcPts val="944"/>
                        </a:lnSpc>
                        <a:tabLst>
                          <a:tab pos="1950085" algn="l"/>
                        </a:tabLst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0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0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225'395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44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Attributable</a:t>
                      </a:r>
                      <a:r>
                        <a:rPr dirty="0" sz="8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8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Rapid7</a:t>
                      </a:r>
                      <a:r>
                        <a:rPr dirty="0" sz="8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Shareholders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ts val="944"/>
                        </a:lnSpc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3271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44"/>
                        </a:lnSpc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80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Consideration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ts val="944"/>
                        </a:lnSpc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4'890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23189">
                <a:tc gridSpan="3">
                  <a:txBody>
                    <a:bodyPr/>
                    <a:lstStyle/>
                    <a:p>
                      <a:pPr marL="62230">
                        <a:lnSpc>
                          <a:spcPts val="869"/>
                        </a:lnSpc>
                        <a:tabLst>
                          <a:tab pos="2011045" algn="l"/>
                        </a:tabLst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Debt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44'299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41605">
                <a:tc gridSpan="3">
                  <a:txBody>
                    <a:bodyPr/>
                    <a:lstStyle/>
                    <a:p>
                      <a:pPr marL="62230">
                        <a:lnSpc>
                          <a:spcPts val="940"/>
                        </a:lnSpc>
                        <a:spcBef>
                          <a:spcPts val="70"/>
                        </a:spcBef>
                        <a:tabLst>
                          <a:tab pos="2153285" algn="l"/>
                        </a:tabLst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Rapid7</a:t>
                      </a:r>
                      <a:r>
                        <a:rPr dirty="0" sz="8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Debt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547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940"/>
                        </a:lnSpc>
                        <a:spcBef>
                          <a:spcPts val="85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Uplift</a:t>
                      </a:r>
                      <a:r>
                        <a:rPr dirty="0" sz="8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80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(Destruction)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0795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pSp>
        <p:nvGrpSpPr>
          <p:cNvPr id="19" name="object 19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20" name="object 20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635508" y="2542032"/>
            <a:ext cx="982980" cy="864235"/>
          </a:xfrm>
          <a:custGeom>
            <a:avLst/>
            <a:gdLst/>
            <a:ahLst/>
            <a:cxnLst/>
            <a:rect l="l" t="t" r="r" b="b"/>
            <a:pathLst>
              <a:path w="982980" h="864235">
                <a:moveTo>
                  <a:pt x="982980" y="0"/>
                </a:moveTo>
                <a:lnTo>
                  <a:pt x="0" y="0"/>
                </a:lnTo>
                <a:lnTo>
                  <a:pt x="0" y="864108"/>
                </a:lnTo>
                <a:lnTo>
                  <a:pt x="982980" y="864108"/>
                </a:lnTo>
                <a:lnTo>
                  <a:pt x="982980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635508" y="3579876"/>
            <a:ext cx="982980" cy="868680"/>
          </a:xfrm>
          <a:custGeom>
            <a:avLst/>
            <a:gdLst/>
            <a:ahLst/>
            <a:cxnLst/>
            <a:rect l="l" t="t" r="r" b="b"/>
            <a:pathLst>
              <a:path w="982980" h="868679">
                <a:moveTo>
                  <a:pt x="982980" y="0"/>
                </a:moveTo>
                <a:lnTo>
                  <a:pt x="0" y="0"/>
                </a:lnTo>
                <a:lnTo>
                  <a:pt x="0" y="868680"/>
                </a:lnTo>
                <a:lnTo>
                  <a:pt x="982980" y="868680"/>
                </a:lnTo>
                <a:lnTo>
                  <a:pt x="982980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635508" y="5033771"/>
            <a:ext cx="5038725" cy="832485"/>
          </a:xfrm>
          <a:prstGeom prst="rect">
            <a:avLst/>
          </a:prstGeom>
          <a:solidFill>
            <a:srgbClr val="374662"/>
          </a:solidFill>
        </p:spPr>
        <p:txBody>
          <a:bodyPr wrap="square" lIns="0" tIns="139700" rIns="0" bIns="0" rtlCol="0" vert="horz">
            <a:spAutoFit/>
          </a:bodyPr>
          <a:lstStyle/>
          <a:p>
            <a:pPr marL="393065" marR="264160" indent="-123825">
              <a:lnSpc>
                <a:spcPct val="100000"/>
              </a:lnSpc>
              <a:spcBef>
                <a:spcPts val="1100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IBM should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u="sng"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acquire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Rapid7</a:t>
            </a:r>
            <a:r>
              <a:rPr dirty="0" sz="1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strong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synergies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feasibility</a:t>
            </a:r>
            <a:r>
              <a:rPr dirty="0" sz="1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transaction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600896" y="4694872"/>
            <a:ext cx="1108075" cy="184150"/>
            <a:chOff x="2600896" y="4694872"/>
            <a:chExt cx="1108075" cy="184150"/>
          </a:xfrm>
        </p:grpSpPr>
        <p:sp>
          <p:nvSpPr>
            <p:cNvPr id="27" name="object 27" descr=""/>
            <p:cNvSpPr/>
            <p:nvPr/>
          </p:nvSpPr>
          <p:spPr>
            <a:xfrm>
              <a:off x="2615183" y="4709159"/>
              <a:ext cx="1079500" cy="155575"/>
            </a:xfrm>
            <a:custGeom>
              <a:avLst/>
              <a:gdLst/>
              <a:ahLst/>
              <a:cxnLst/>
              <a:rect l="l" t="t" r="r" b="b"/>
              <a:pathLst>
                <a:path w="1079500" h="155575">
                  <a:moveTo>
                    <a:pt x="1078992" y="0"/>
                  </a:moveTo>
                  <a:lnTo>
                    <a:pt x="0" y="0"/>
                  </a:lnTo>
                  <a:lnTo>
                    <a:pt x="539496" y="155447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615183" y="4709159"/>
              <a:ext cx="1079500" cy="155575"/>
            </a:xfrm>
            <a:custGeom>
              <a:avLst/>
              <a:gdLst/>
              <a:ahLst/>
              <a:cxnLst/>
              <a:rect l="l" t="t" r="r" b="b"/>
              <a:pathLst>
                <a:path w="1079500" h="155575">
                  <a:moveTo>
                    <a:pt x="1078992" y="0"/>
                  </a:moveTo>
                  <a:lnTo>
                    <a:pt x="539496" y="155447"/>
                  </a:lnTo>
                  <a:lnTo>
                    <a:pt x="0" y="0"/>
                  </a:lnTo>
                  <a:lnTo>
                    <a:pt x="1078992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/>
          <p:nvPr/>
        </p:nvSpPr>
        <p:spPr>
          <a:xfrm>
            <a:off x="3447288" y="2528316"/>
            <a:ext cx="887094" cy="891540"/>
          </a:xfrm>
          <a:custGeom>
            <a:avLst/>
            <a:gdLst/>
            <a:ahLst/>
            <a:cxnLst/>
            <a:rect l="l" t="t" r="r" b="b"/>
            <a:pathLst>
              <a:path w="887095" h="891539">
                <a:moveTo>
                  <a:pt x="886967" y="0"/>
                </a:moveTo>
                <a:lnTo>
                  <a:pt x="0" y="0"/>
                </a:lnTo>
                <a:lnTo>
                  <a:pt x="0" y="891539"/>
                </a:lnTo>
                <a:lnTo>
                  <a:pt x="886967" y="891539"/>
                </a:lnTo>
                <a:lnTo>
                  <a:pt x="886967" y="0"/>
                </a:lnTo>
                <a:close/>
              </a:path>
            </a:pathLst>
          </a:custGeom>
          <a:solidFill>
            <a:srgbClr val="1C2231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635508" y="1942719"/>
          <a:ext cx="5116195" cy="2586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0"/>
                <a:gridCol w="2701925"/>
                <a:gridCol w="1252220"/>
              </a:tblGrid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R="82550">
                        <a:lnSpc>
                          <a:spcPct val="10000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Low</a:t>
                      </a:r>
                      <a:r>
                        <a:rPr dirty="0" sz="7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5">
                          <a:latin typeface="Arial MT"/>
                          <a:cs typeface="Arial MT"/>
                        </a:rPr>
                        <a:t>to</a:t>
                      </a:r>
                      <a:endParaRPr sz="7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 marR="105410">
                        <a:lnSpc>
                          <a:spcPct val="100000"/>
                        </a:lnSpc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sz="7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0">
                          <a:latin typeface="Arial MT"/>
                          <a:cs typeface="Arial MT"/>
                        </a:rPr>
                        <a:t>Risk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 marR="352425" indent="-68580">
                        <a:lnSpc>
                          <a:spcPts val="1550"/>
                        </a:lnSpc>
                        <a:spcBef>
                          <a:spcPts val="425"/>
                        </a:spcBef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Evaluation</a:t>
                      </a:r>
                      <a:r>
                        <a:rPr dirty="0" sz="13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3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Risk</a:t>
                      </a:r>
                      <a:r>
                        <a:rPr dirty="0" sz="13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latin typeface="Arial"/>
                          <a:cs typeface="Arial"/>
                        </a:rPr>
                        <a:t>Factor Likelihood</a:t>
                      </a:r>
                      <a:r>
                        <a:rPr dirty="0" sz="130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b="1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3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 b="1">
                          <a:latin typeface="Arial"/>
                          <a:cs typeface="Arial"/>
                        </a:rPr>
                        <a:t>Severity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  <a:spcBef>
                          <a:spcPts val="335"/>
                        </a:spcBef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Threat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ctr" marL="3175">
                        <a:lnSpc>
                          <a:spcPts val="1555"/>
                        </a:lnSpc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Assessment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B5C3DF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37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41605" marR="235585" indent="73025">
                        <a:lnSpc>
                          <a:spcPct val="104299"/>
                        </a:lnSpc>
                        <a:spcBef>
                          <a:spcPts val="5"/>
                        </a:spcBef>
                      </a:pP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Antitrust Regulation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16256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 indent="-173355">
                        <a:lnSpc>
                          <a:spcPts val="919"/>
                        </a:lnSpc>
                        <a:spcBef>
                          <a:spcPts val="695"/>
                        </a:spcBef>
                        <a:buChar char="•"/>
                        <a:tabLst>
                          <a:tab pos="316230" algn="l"/>
                        </a:tabLst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Regulatory</a:t>
                      </a:r>
                      <a:r>
                        <a:rPr dirty="0" sz="10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intervention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316230">
                        <a:lnSpc>
                          <a:spcPts val="1550"/>
                        </a:lnSpc>
                        <a:tabLst>
                          <a:tab pos="1996439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unlikely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case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8960" sz="2325" spc="-37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HHI</a:t>
                      </a:r>
                      <a:endParaRPr baseline="-8960" sz="2325">
                        <a:latin typeface="Arial MT"/>
                        <a:cs typeface="Arial MT"/>
                      </a:endParaRPr>
                    </a:p>
                    <a:p>
                      <a:pPr marL="316230" marR="306705" indent="-173990">
                        <a:lnSpc>
                          <a:spcPct val="96100"/>
                        </a:lnSpc>
                        <a:spcBef>
                          <a:spcPts val="40"/>
                        </a:spcBef>
                        <a:buChar char="•"/>
                        <a:tabLst>
                          <a:tab pos="316230" algn="l"/>
                          <a:tab pos="1960245" algn="l"/>
                          <a:tab pos="2005964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cybersecurity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HHI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		</a:t>
                      </a:r>
                      <a:r>
                        <a:rPr dirty="0" baseline="-14336" sz="2325" spc="-37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278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well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below</a:t>
                      </a:r>
                      <a:r>
                        <a:rPr dirty="0" sz="10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2’500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27777" sz="15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/10’000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threshold</a:t>
                      </a:r>
                      <a:r>
                        <a:rPr dirty="0" sz="10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278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  <a:tr h="1042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46050" marR="244475" indent="-1270">
                        <a:lnSpc>
                          <a:spcPct val="104000"/>
                        </a:lnSpc>
                      </a:pPr>
                      <a:r>
                        <a:rPr dirty="0" sz="12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Post- </a:t>
                      </a:r>
                      <a:r>
                        <a:rPr dirty="0" sz="11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merger integration</a:t>
                      </a:r>
                      <a:endParaRPr sz="1150">
                        <a:latin typeface="Arial MT"/>
                        <a:cs typeface="Arial MT"/>
                      </a:endParaRPr>
                    </a:p>
                  </a:txBody>
                  <a:tcPr marL="0" marR="0" marB="0" marT="67310"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 indent="-173355">
                        <a:lnSpc>
                          <a:spcPts val="1195"/>
                        </a:lnSpc>
                        <a:spcBef>
                          <a:spcPts val="710"/>
                        </a:spcBef>
                        <a:buChar char="•"/>
                        <a:tabLst>
                          <a:tab pos="31623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historical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competence</a:t>
                      </a:r>
                      <a:r>
                        <a:rPr dirty="0" sz="1000" spc="-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in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6230">
                        <a:lnSpc>
                          <a:spcPts val="1195"/>
                        </a:lnSpc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integrating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smaller</a:t>
                      </a:r>
                      <a:r>
                        <a:rPr dirty="0" sz="10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tech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companies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316230" marR="225425" indent="-173990">
                        <a:lnSpc>
                          <a:spcPct val="100600"/>
                        </a:lnSpc>
                        <a:spcBef>
                          <a:spcPts val="590"/>
                        </a:spcBef>
                        <a:buChar char="•"/>
                        <a:tabLst>
                          <a:tab pos="31623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expected</a:t>
                      </a:r>
                      <a:r>
                        <a:rPr dirty="0" sz="100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likelihood</a:t>
                      </a:r>
                      <a:r>
                        <a:rPr dirty="0" sz="10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severity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integration</a:t>
                      </a:r>
                      <a:r>
                        <a:rPr dirty="0" sz="1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issues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following</a:t>
                      </a:r>
                      <a:r>
                        <a:rPr dirty="0" sz="10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Rapid7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is therefore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low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19050">
                      <a:solidFill>
                        <a:srgbClr val="B5C3DF"/>
                      </a:solidFill>
                      <a:prstDash val="solid"/>
                    </a:lnL>
                    <a:lnR w="19050">
                      <a:solidFill>
                        <a:srgbClr val="B5C3DF"/>
                      </a:solidFill>
                      <a:prstDash val="solid"/>
                    </a:lnR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B5C3DF"/>
                      </a:solidFill>
                      <a:prstDash val="solid"/>
                    </a:lnL>
                    <a:lnT w="9525">
                      <a:solidFill>
                        <a:srgbClr val="C9C9C9"/>
                      </a:solidFill>
                      <a:prstDash val="solid"/>
                    </a:lnT>
                    <a:lnB w="9525">
                      <a:solidFill>
                        <a:srgbClr val="C9C9C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1" name="object 3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463" y="2125964"/>
            <a:ext cx="226999" cy="22485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780" y="2133619"/>
            <a:ext cx="220423" cy="213905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957546" y="2205647"/>
            <a:ext cx="356235" cy="52705"/>
          </a:xfrm>
          <a:custGeom>
            <a:avLst/>
            <a:gdLst/>
            <a:ahLst/>
            <a:cxnLst/>
            <a:rect l="l" t="t" r="r" b="b"/>
            <a:pathLst>
              <a:path w="356234" h="52705">
                <a:moveTo>
                  <a:pt x="302763" y="0"/>
                </a:moveTo>
                <a:lnTo>
                  <a:pt x="302763" y="52383"/>
                </a:lnTo>
                <a:lnTo>
                  <a:pt x="351257" y="28374"/>
                </a:lnTo>
                <a:lnTo>
                  <a:pt x="311580" y="28374"/>
                </a:lnTo>
                <a:lnTo>
                  <a:pt x="311580" y="24009"/>
                </a:lnTo>
                <a:lnTo>
                  <a:pt x="351257" y="24009"/>
                </a:lnTo>
                <a:lnTo>
                  <a:pt x="302763" y="0"/>
                </a:lnTo>
                <a:close/>
              </a:path>
              <a:path w="356234" h="52705">
                <a:moveTo>
                  <a:pt x="302763" y="24009"/>
                </a:moveTo>
                <a:lnTo>
                  <a:pt x="0" y="24009"/>
                </a:lnTo>
                <a:lnTo>
                  <a:pt x="0" y="28374"/>
                </a:lnTo>
                <a:lnTo>
                  <a:pt x="302763" y="28374"/>
                </a:lnTo>
                <a:lnTo>
                  <a:pt x="302763" y="24009"/>
                </a:lnTo>
                <a:close/>
              </a:path>
              <a:path w="356234" h="52705">
                <a:moveTo>
                  <a:pt x="351257" y="24009"/>
                </a:moveTo>
                <a:lnTo>
                  <a:pt x="311580" y="24009"/>
                </a:lnTo>
                <a:lnTo>
                  <a:pt x="311580" y="28374"/>
                </a:lnTo>
                <a:lnTo>
                  <a:pt x="351257" y="28374"/>
                </a:lnTo>
                <a:lnTo>
                  <a:pt x="355665" y="26191"/>
                </a:lnTo>
                <a:lnTo>
                  <a:pt x="351257" y="24009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4750117" y="2674429"/>
            <a:ext cx="594995" cy="599440"/>
            <a:chOff x="4750117" y="2674429"/>
            <a:chExt cx="594995" cy="599440"/>
          </a:xfrm>
        </p:grpSpPr>
        <p:sp>
          <p:nvSpPr>
            <p:cNvPr id="35" name="object 35" descr=""/>
            <p:cNvSpPr/>
            <p:nvPr/>
          </p:nvSpPr>
          <p:spPr>
            <a:xfrm>
              <a:off x="5047487" y="2679192"/>
              <a:ext cx="193040" cy="295275"/>
            </a:xfrm>
            <a:custGeom>
              <a:avLst/>
              <a:gdLst/>
              <a:ahLst/>
              <a:cxnLst/>
              <a:rect l="l" t="t" r="r" b="b"/>
              <a:pathLst>
                <a:path w="193039" h="295275">
                  <a:moveTo>
                    <a:pt x="0" y="0"/>
                  </a:moveTo>
                  <a:lnTo>
                    <a:pt x="0" y="294894"/>
                  </a:lnTo>
                  <a:lnTo>
                    <a:pt x="192532" y="72898"/>
                  </a:lnTo>
                  <a:lnTo>
                    <a:pt x="149911" y="41683"/>
                  </a:lnTo>
                  <a:lnTo>
                    <a:pt x="102838" y="18827"/>
                  </a:lnTo>
                  <a:lnTo>
                    <a:pt x="52478" y="4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754879" y="2679192"/>
              <a:ext cx="585470" cy="589915"/>
            </a:xfrm>
            <a:custGeom>
              <a:avLst/>
              <a:gdLst/>
              <a:ahLst/>
              <a:cxnLst/>
              <a:rect l="l" t="t" r="r" b="b"/>
              <a:pathLst>
                <a:path w="585470" h="589914">
                  <a:moveTo>
                    <a:pt x="0" y="294894"/>
                  </a:moveTo>
                  <a:lnTo>
                    <a:pt x="3831" y="247073"/>
                  </a:lnTo>
                  <a:lnTo>
                    <a:pt x="14923" y="201704"/>
                  </a:lnTo>
                  <a:lnTo>
                    <a:pt x="32671" y="159395"/>
                  </a:lnTo>
                  <a:lnTo>
                    <a:pt x="56473" y="120755"/>
                  </a:lnTo>
                  <a:lnTo>
                    <a:pt x="85725" y="86391"/>
                  </a:lnTo>
                  <a:lnTo>
                    <a:pt x="119822" y="56912"/>
                  </a:lnTo>
                  <a:lnTo>
                    <a:pt x="158163" y="32925"/>
                  </a:lnTo>
                  <a:lnTo>
                    <a:pt x="200143" y="15038"/>
                  </a:lnTo>
                  <a:lnTo>
                    <a:pt x="245159" y="3861"/>
                  </a:lnTo>
                  <a:lnTo>
                    <a:pt x="292608" y="0"/>
                  </a:lnTo>
                  <a:lnTo>
                    <a:pt x="340056" y="3861"/>
                  </a:lnTo>
                  <a:lnTo>
                    <a:pt x="385072" y="15038"/>
                  </a:lnTo>
                  <a:lnTo>
                    <a:pt x="427052" y="32925"/>
                  </a:lnTo>
                  <a:lnTo>
                    <a:pt x="465393" y="56912"/>
                  </a:lnTo>
                  <a:lnTo>
                    <a:pt x="499491" y="86391"/>
                  </a:lnTo>
                  <a:lnTo>
                    <a:pt x="528742" y="120755"/>
                  </a:lnTo>
                  <a:lnTo>
                    <a:pt x="552544" y="159395"/>
                  </a:lnTo>
                  <a:lnTo>
                    <a:pt x="570292" y="201704"/>
                  </a:lnTo>
                  <a:lnTo>
                    <a:pt x="581384" y="247073"/>
                  </a:lnTo>
                  <a:lnTo>
                    <a:pt x="585216" y="294894"/>
                  </a:lnTo>
                  <a:lnTo>
                    <a:pt x="581384" y="342714"/>
                  </a:lnTo>
                  <a:lnTo>
                    <a:pt x="570292" y="388083"/>
                  </a:lnTo>
                  <a:lnTo>
                    <a:pt x="552544" y="430392"/>
                  </a:lnTo>
                  <a:lnTo>
                    <a:pt x="528742" y="469032"/>
                  </a:lnTo>
                  <a:lnTo>
                    <a:pt x="499491" y="503396"/>
                  </a:lnTo>
                  <a:lnTo>
                    <a:pt x="465393" y="532875"/>
                  </a:lnTo>
                  <a:lnTo>
                    <a:pt x="427052" y="556862"/>
                  </a:lnTo>
                  <a:lnTo>
                    <a:pt x="385072" y="574749"/>
                  </a:lnTo>
                  <a:lnTo>
                    <a:pt x="340056" y="585926"/>
                  </a:lnTo>
                  <a:lnTo>
                    <a:pt x="292608" y="589788"/>
                  </a:lnTo>
                  <a:lnTo>
                    <a:pt x="245159" y="585926"/>
                  </a:lnTo>
                  <a:lnTo>
                    <a:pt x="200143" y="574749"/>
                  </a:lnTo>
                  <a:lnTo>
                    <a:pt x="158163" y="556862"/>
                  </a:lnTo>
                  <a:lnTo>
                    <a:pt x="119822" y="532875"/>
                  </a:lnTo>
                  <a:lnTo>
                    <a:pt x="85725" y="503396"/>
                  </a:lnTo>
                  <a:lnTo>
                    <a:pt x="56473" y="469032"/>
                  </a:lnTo>
                  <a:lnTo>
                    <a:pt x="32671" y="430392"/>
                  </a:lnTo>
                  <a:lnTo>
                    <a:pt x="14923" y="388083"/>
                  </a:lnTo>
                  <a:lnTo>
                    <a:pt x="3831" y="342714"/>
                  </a:lnTo>
                  <a:lnTo>
                    <a:pt x="0" y="294894"/>
                  </a:lnTo>
                  <a:close/>
                </a:path>
              </a:pathLst>
            </a:custGeom>
            <a:ln w="952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 descr=""/>
          <p:cNvGrpSpPr/>
          <p:nvPr/>
        </p:nvGrpSpPr>
        <p:grpSpPr>
          <a:xfrm>
            <a:off x="4750117" y="3716845"/>
            <a:ext cx="594995" cy="594995"/>
            <a:chOff x="4750117" y="3716845"/>
            <a:chExt cx="594995" cy="594995"/>
          </a:xfrm>
        </p:grpSpPr>
        <p:sp>
          <p:nvSpPr>
            <p:cNvPr id="38" name="object 38" descr=""/>
            <p:cNvSpPr/>
            <p:nvPr/>
          </p:nvSpPr>
          <p:spPr>
            <a:xfrm>
              <a:off x="5047487" y="3721608"/>
              <a:ext cx="292735" cy="292735"/>
            </a:xfrm>
            <a:custGeom>
              <a:avLst/>
              <a:gdLst/>
              <a:ahLst/>
              <a:cxnLst/>
              <a:rect l="l" t="t" r="r" b="b"/>
              <a:pathLst>
                <a:path w="292735" h="292735">
                  <a:moveTo>
                    <a:pt x="0" y="0"/>
                  </a:moveTo>
                  <a:lnTo>
                    <a:pt x="0" y="292608"/>
                  </a:lnTo>
                  <a:lnTo>
                    <a:pt x="292608" y="288163"/>
                  </a:lnTo>
                  <a:lnTo>
                    <a:pt x="288145" y="241240"/>
                  </a:lnTo>
                  <a:lnTo>
                    <a:pt x="276599" y="196795"/>
                  </a:lnTo>
                  <a:lnTo>
                    <a:pt x="258560" y="155406"/>
                  </a:lnTo>
                  <a:lnTo>
                    <a:pt x="234616" y="117655"/>
                  </a:lnTo>
                  <a:lnTo>
                    <a:pt x="205359" y="84121"/>
                  </a:lnTo>
                  <a:lnTo>
                    <a:pt x="171376" y="55384"/>
                  </a:lnTo>
                  <a:lnTo>
                    <a:pt x="133260" y="32023"/>
                  </a:lnTo>
                  <a:lnTo>
                    <a:pt x="91598" y="14619"/>
                  </a:lnTo>
                  <a:lnTo>
                    <a:pt x="46981" y="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754879" y="3721608"/>
              <a:ext cx="585470" cy="585470"/>
            </a:xfrm>
            <a:custGeom>
              <a:avLst/>
              <a:gdLst/>
              <a:ahLst/>
              <a:cxnLst/>
              <a:rect l="l" t="t" r="r" b="b"/>
              <a:pathLst>
                <a:path w="585470" h="585470">
                  <a:moveTo>
                    <a:pt x="0" y="292608"/>
                  </a:moveTo>
                  <a:lnTo>
                    <a:pt x="3831" y="245159"/>
                  </a:lnTo>
                  <a:lnTo>
                    <a:pt x="14923" y="200143"/>
                  </a:lnTo>
                  <a:lnTo>
                    <a:pt x="32671" y="158163"/>
                  </a:lnTo>
                  <a:lnTo>
                    <a:pt x="56473" y="119822"/>
                  </a:lnTo>
                  <a:lnTo>
                    <a:pt x="85725" y="85725"/>
                  </a:lnTo>
                  <a:lnTo>
                    <a:pt x="119822" y="56473"/>
                  </a:lnTo>
                  <a:lnTo>
                    <a:pt x="158163" y="32671"/>
                  </a:lnTo>
                  <a:lnTo>
                    <a:pt x="200143" y="14923"/>
                  </a:lnTo>
                  <a:lnTo>
                    <a:pt x="245159" y="3831"/>
                  </a:lnTo>
                  <a:lnTo>
                    <a:pt x="292608" y="0"/>
                  </a:lnTo>
                  <a:lnTo>
                    <a:pt x="340056" y="3831"/>
                  </a:lnTo>
                  <a:lnTo>
                    <a:pt x="385072" y="14923"/>
                  </a:lnTo>
                  <a:lnTo>
                    <a:pt x="427052" y="32671"/>
                  </a:lnTo>
                  <a:lnTo>
                    <a:pt x="465393" y="56473"/>
                  </a:lnTo>
                  <a:lnTo>
                    <a:pt x="499491" y="85725"/>
                  </a:lnTo>
                  <a:lnTo>
                    <a:pt x="528742" y="119822"/>
                  </a:lnTo>
                  <a:lnTo>
                    <a:pt x="552544" y="158163"/>
                  </a:lnTo>
                  <a:lnTo>
                    <a:pt x="570292" y="200143"/>
                  </a:lnTo>
                  <a:lnTo>
                    <a:pt x="581384" y="245159"/>
                  </a:lnTo>
                  <a:lnTo>
                    <a:pt x="585216" y="292608"/>
                  </a:lnTo>
                  <a:lnTo>
                    <a:pt x="581384" y="340056"/>
                  </a:lnTo>
                  <a:lnTo>
                    <a:pt x="570292" y="385072"/>
                  </a:lnTo>
                  <a:lnTo>
                    <a:pt x="552544" y="427052"/>
                  </a:lnTo>
                  <a:lnTo>
                    <a:pt x="528742" y="465393"/>
                  </a:lnTo>
                  <a:lnTo>
                    <a:pt x="499491" y="499491"/>
                  </a:lnTo>
                  <a:lnTo>
                    <a:pt x="465393" y="528742"/>
                  </a:lnTo>
                  <a:lnTo>
                    <a:pt x="427052" y="552544"/>
                  </a:lnTo>
                  <a:lnTo>
                    <a:pt x="385072" y="570292"/>
                  </a:lnTo>
                  <a:lnTo>
                    <a:pt x="340056" y="581384"/>
                  </a:lnTo>
                  <a:lnTo>
                    <a:pt x="292608" y="585216"/>
                  </a:lnTo>
                  <a:lnTo>
                    <a:pt x="245159" y="581384"/>
                  </a:lnTo>
                  <a:lnTo>
                    <a:pt x="200143" y="570292"/>
                  </a:lnTo>
                  <a:lnTo>
                    <a:pt x="158163" y="552544"/>
                  </a:lnTo>
                  <a:lnTo>
                    <a:pt x="119822" y="528742"/>
                  </a:lnTo>
                  <a:lnTo>
                    <a:pt x="85725" y="499491"/>
                  </a:lnTo>
                  <a:lnTo>
                    <a:pt x="56473" y="465393"/>
                  </a:lnTo>
                  <a:lnTo>
                    <a:pt x="32671" y="427052"/>
                  </a:lnTo>
                  <a:lnTo>
                    <a:pt x="14923" y="385072"/>
                  </a:lnTo>
                  <a:lnTo>
                    <a:pt x="3831" y="340056"/>
                  </a:lnTo>
                  <a:lnTo>
                    <a:pt x="0" y="292608"/>
                  </a:lnTo>
                  <a:close/>
                </a:path>
              </a:pathLst>
            </a:custGeom>
            <a:ln w="9525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55956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(Help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Net</a:t>
            </a:r>
            <a:r>
              <a:rPr dirty="0" sz="800" spc="-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Security,</a:t>
            </a:r>
            <a:r>
              <a:rPr dirty="0" sz="800" spc="-10" i="1">
                <a:latin typeface="Arial"/>
                <a:cs typeface="Arial"/>
              </a:rPr>
              <a:t> </a:t>
            </a:r>
            <a:r>
              <a:rPr dirty="0" sz="800" spc="-20" i="1">
                <a:latin typeface="Arial"/>
                <a:cs typeface="Arial"/>
              </a:rPr>
              <a:t>2017)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Post-Acquisition</a:t>
            </a:r>
            <a:r>
              <a:rPr dirty="0" spc="15"/>
              <a:t> </a:t>
            </a:r>
            <a:r>
              <a:rPr dirty="0" spc="-10"/>
              <a:t>Strategy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Integrating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Rapid7’s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capabilities</a:t>
            </a:r>
            <a:r>
              <a:rPr dirty="0" sz="1150" spc="21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post-acquisition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to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establish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end-</a:t>
            </a:r>
            <a:r>
              <a:rPr dirty="0" sz="1150" spc="-20" b="0">
                <a:latin typeface="Arial MT"/>
                <a:cs typeface="Arial MT"/>
              </a:rPr>
              <a:t>to-</a:t>
            </a:r>
            <a:r>
              <a:rPr dirty="0" sz="1150" b="0">
                <a:latin typeface="Arial MT"/>
                <a:cs typeface="Arial MT"/>
              </a:rPr>
              <a:t>end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hybrid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leadership</a:t>
            </a:r>
            <a:r>
              <a:rPr dirty="0" sz="1150" spc="19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requires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retaining</a:t>
            </a:r>
            <a:r>
              <a:rPr dirty="0" sz="1150" spc="2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key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talents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2503" y="1100785"/>
            <a:ext cx="487299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Comprehensive</a:t>
            </a:r>
            <a:r>
              <a:rPr dirty="0" sz="1300" spc="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secure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end-</a:t>
            </a:r>
            <a:r>
              <a:rPr dirty="0" sz="1300" spc="-20" b="1">
                <a:latin typeface="Arial"/>
                <a:cs typeface="Arial"/>
              </a:rPr>
              <a:t>to-</a:t>
            </a:r>
            <a:r>
              <a:rPr dirty="0" sz="1300" b="1">
                <a:latin typeface="Arial"/>
                <a:cs typeface="Arial"/>
              </a:rPr>
              <a:t>end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Hybrid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provider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03" y="1392758"/>
            <a:ext cx="428053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can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expand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their </a:t>
            </a:r>
            <a:r>
              <a:rPr dirty="0" sz="1200" spc="-10">
                <a:latin typeface="Arial MT"/>
                <a:cs typeface="Arial MT"/>
              </a:rPr>
              <a:t>strategic</a:t>
            </a:r>
            <a:r>
              <a:rPr dirty="0" sz="1200" spc="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success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position</a:t>
            </a:r>
            <a:r>
              <a:rPr dirty="0" sz="1200" spc="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hybrid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Cloud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517640" y="1100785"/>
            <a:ext cx="271843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30" b="1">
                <a:latin typeface="Arial"/>
                <a:cs typeface="Arial"/>
              </a:rPr>
              <a:t>Post-</a:t>
            </a:r>
            <a:r>
              <a:rPr dirty="0" sz="1300" b="1">
                <a:latin typeface="Arial"/>
                <a:cs typeface="Arial"/>
              </a:rPr>
              <a:t>merger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integration</a:t>
            </a:r>
            <a:r>
              <a:rPr dirty="0" sz="1300" spc="9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strategies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17640" y="1392758"/>
            <a:ext cx="45212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Post-</a:t>
            </a:r>
            <a:r>
              <a:rPr dirty="0" sz="1200">
                <a:latin typeface="Arial MT"/>
                <a:cs typeface="Arial MT"/>
              </a:rPr>
              <a:t>merger</a:t>
            </a:r>
            <a:r>
              <a:rPr dirty="0" sz="1200" spc="5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integration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must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consider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talent,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technology,</a:t>
            </a:r>
            <a:r>
              <a:rPr dirty="0" sz="1200" spc="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and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R&amp;D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00252" y="3613226"/>
            <a:ext cx="45510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Developing</a:t>
            </a:r>
            <a:r>
              <a:rPr dirty="0" sz="1300" spc="10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Key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Cybersecurity</a:t>
            </a:r>
            <a:r>
              <a:rPr dirty="0" sz="1300" spc="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Talent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Main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Concern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0252" y="3905503"/>
            <a:ext cx="460375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Acquiring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integrating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Rapid7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allows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strengthen</a:t>
            </a:r>
            <a:r>
              <a:rPr dirty="0" sz="1150" spc="1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key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talent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066472" y="1085850"/>
            <a:ext cx="184150" cy="4858385"/>
            <a:chOff x="6066472" y="1085850"/>
            <a:chExt cx="184150" cy="4858385"/>
          </a:xfrm>
        </p:grpSpPr>
        <p:sp>
          <p:nvSpPr>
            <p:cNvPr id="15" name="object 15" descr=""/>
            <p:cNvSpPr/>
            <p:nvPr/>
          </p:nvSpPr>
          <p:spPr>
            <a:xfrm>
              <a:off x="6142481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4"/>
                  </a:lnTo>
                  <a:lnTo>
                    <a:pt x="155448" y="541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080759" y="304037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2"/>
                  </a:lnTo>
                  <a:lnTo>
                    <a:pt x="0" y="108356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2219705" y="1721357"/>
            <a:ext cx="3456940" cy="1056640"/>
          </a:xfrm>
          <a:custGeom>
            <a:avLst/>
            <a:gdLst/>
            <a:ahLst/>
            <a:cxnLst/>
            <a:rect l="l" t="t" r="r" b="b"/>
            <a:pathLst>
              <a:path w="3456940" h="1056639">
                <a:moveTo>
                  <a:pt x="0" y="1056132"/>
                </a:moveTo>
                <a:lnTo>
                  <a:pt x="3456432" y="1056132"/>
                </a:lnTo>
                <a:lnTo>
                  <a:pt x="3456432" y="0"/>
                </a:lnTo>
                <a:lnTo>
                  <a:pt x="0" y="0"/>
                </a:lnTo>
                <a:lnTo>
                  <a:pt x="0" y="1056132"/>
                </a:lnTo>
                <a:close/>
              </a:path>
            </a:pathLst>
          </a:custGeom>
          <a:ln w="12699">
            <a:solidFill>
              <a:srgbClr val="4951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2604642" y="1810638"/>
            <a:ext cx="2024380" cy="8655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58750" marR="5080" indent="-146685">
              <a:lnSpc>
                <a:spcPts val="1190"/>
              </a:lnSpc>
              <a:spcBef>
                <a:spcPts val="155"/>
              </a:spcBef>
              <a:buClr>
                <a:srgbClr val="6B86C1"/>
              </a:buClr>
              <a:buFont typeface="Wingdings"/>
              <a:buChar char=""/>
              <a:tabLst>
                <a:tab pos="158750" algn="l"/>
              </a:tabLst>
            </a:pPr>
            <a:r>
              <a:rPr dirty="0" sz="1000" spc="-10" b="1">
                <a:latin typeface="Arial"/>
                <a:cs typeface="Arial"/>
              </a:rPr>
              <a:t>End-</a:t>
            </a:r>
            <a:r>
              <a:rPr dirty="0" sz="1000" spc="-20" b="1">
                <a:latin typeface="Arial"/>
                <a:cs typeface="Arial"/>
              </a:rPr>
              <a:t>to-</a:t>
            </a:r>
            <a:r>
              <a:rPr dirty="0" sz="1000" b="1">
                <a:latin typeface="Arial"/>
                <a:cs typeface="Arial"/>
              </a:rPr>
              <a:t>end</a:t>
            </a:r>
            <a:r>
              <a:rPr dirty="0" sz="1000" spc="5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coverage</a:t>
            </a:r>
            <a:r>
              <a:rPr dirty="0" sz="1000" spc="-4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of </a:t>
            </a:r>
            <a:r>
              <a:rPr dirty="0" sz="1000">
                <a:latin typeface="Arial MT"/>
                <a:cs typeface="Arial MT"/>
              </a:rPr>
              <a:t>customer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needs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hybrid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Cloud</a:t>
            </a:r>
            <a:endParaRPr sz="1000">
              <a:latin typeface="Arial"/>
              <a:cs typeface="Arial"/>
            </a:endParaRPr>
          </a:p>
          <a:p>
            <a:pPr marL="158750" marR="23495" indent="-146685">
              <a:lnSpc>
                <a:spcPct val="100499"/>
              </a:lnSpc>
              <a:spcBef>
                <a:spcPts val="555"/>
              </a:spcBef>
              <a:buClr>
                <a:srgbClr val="6B86C1"/>
              </a:buClr>
              <a:buFont typeface="Wingdings"/>
              <a:buChar char=""/>
              <a:tabLst>
                <a:tab pos="158750" algn="l"/>
              </a:tabLst>
            </a:pPr>
            <a:r>
              <a:rPr dirty="0" sz="1000">
                <a:latin typeface="Arial MT"/>
                <a:cs typeface="Arial MT"/>
              </a:rPr>
              <a:t>Combining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Rapid7’s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Cloud </a:t>
            </a:r>
            <a:r>
              <a:rPr dirty="0" sz="1000" b="1">
                <a:latin typeface="Arial"/>
                <a:cs typeface="Arial"/>
              </a:rPr>
              <a:t>security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platform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IBM’s </a:t>
            </a:r>
            <a:r>
              <a:rPr dirty="0" sz="1000" b="1">
                <a:latin typeface="Arial"/>
                <a:cs typeface="Arial"/>
              </a:rPr>
              <a:t>existing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hybrid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Cloud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solutions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17727" y="1715007"/>
            <a:ext cx="4889500" cy="1069340"/>
            <a:chOff x="617727" y="1715007"/>
            <a:chExt cx="4889500" cy="1069340"/>
          </a:xfrm>
        </p:grpSpPr>
        <p:sp>
          <p:nvSpPr>
            <p:cNvPr id="21" name="object 21" descr=""/>
            <p:cNvSpPr/>
            <p:nvPr/>
          </p:nvSpPr>
          <p:spPr>
            <a:xfrm>
              <a:off x="624077" y="1721357"/>
              <a:ext cx="1499870" cy="1056640"/>
            </a:xfrm>
            <a:custGeom>
              <a:avLst/>
              <a:gdLst/>
              <a:ahLst/>
              <a:cxnLst/>
              <a:rect l="l" t="t" r="r" b="b"/>
              <a:pathLst>
                <a:path w="1499870" h="1056639">
                  <a:moveTo>
                    <a:pt x="0" y="1056132"/>
                  </a:moveTo>
                  <a:lnTo>
                    <a:pt x="1499616" y="1056132"/>
                  </a:lnTo>
                  <a:lnTo>
                    <a:pt x="1499616" y="0"/>
                  </a:lnTo>
                  <a:lnTo>
                    <a:pt x="0" y="0"/>
                  </a:lnTo>
                  <a:lnTo>
                    <a:pt x="0" y="1056132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81377" y="2004821"/>
              <a:ext cx="676910" cy="502920"/>
            </a:xfrm>
            <a:custGeom>
              <a:avLst/>
              <a:gdLst/>
              <a:ahLst/>
              <a:cxnLst/>
              <a:rect l="l" t="t" r="r" b="b"/>
              <a:pathLst>
                <a:path w="676910" h="502919">
                  <a:moveTo>
                    <a:pt x="425196" y="0"/>
                  </a:moveTo>
                  <a:lnTo>
                    <a:pt x="425196" y="125729"/>
                  </a:lnTo>
                  <a:lnTo>
                    <a:pt x="0" y="125729"/>
                  </a:lnTo>
                  <a:lnTo>
                    <a:pt x="0" y="377189"/>
                  </a:lnTo>
                  <a:lnTo>
                    <a:pt x="425196" y="377189"/>
                  </a:lnTo>
                  <a:lnTo>
                    <a:pt x="425196" y="502919"/>
                  </a:lnTo>
                  <a:lnTo>
                    <a:pt x="676656" y="251460"/>
                  </a:lnTo>
                  <a:lnTo>
                    <a:pt x="425196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81377" y="2004821"/>
              <a:ext cx="676910" cy="502920"/>
            </a:xfrm>
            <a:custGeom>
              <a:avLst/>
              <a:gdLst/>
              <a:ahLst/>
              <a:cxnLst/>
              <a:rect l="l" t="t" r="r" b="b"/>
              <a:pathLst>
                <a:path w="676910" h="502919">
                  <a:moveTo>
                    <a:pt x="0" y="125729"/>
                  </a:moveTo>
                  <a:lnTo>
                    <a:pt x="425196" y="125729"/>
                  </a:lnTo>
                  <a:lnTo>
                    <a:pt x="425196" y="0"/>
                  </a:lnTo>
                  <a:lnTo>
                    <a:pt x="676656" y="251460"/>
                  </a:lnTo>
                  <a:lnTo>
                    <a:pt x="425196" y="502919"/>
                  </a:lnTo>
                  <a:lnTo>
                    <a:pt x="425196" y="377189"/>
                  </a:lnTo>
                  <a:lnTo>
                    <a:pt x="0" y="377189"/>
                  </a:lnTo>
                  <a:lnTo>
                    <a:pt x="0" y="125729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3252" y="1865375"/>
              <a:ext cx="973835" cy="36118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739843" y="1869846"/>
              <a:ext cx="767715" cy="751205"/>
            </a:xfrm>
            <a:custGeom>
              <a:avLst/>
              <a:gdLst/>
              <a:ahLst/>
              <a:cxnLst/>
              <a:rect l="l" t="t" r="r" b="b"/>
              <a:pathLst>
                <a:path w="767714" h="751205">
                  <a:moveTo>
                    <a:pt x="397776" y="398462"/>
                  </a:moveTo>
                  <a:lnTo>
                    <a:pt x="37884" y="398462"/>
                  </a:lnTo>
                  <a:lnTo>
                    <a:pt x="37884" y="417563"/>
                  </a:lnTo>
                  <a:lnTo>
                    <a:pt x="37884" y="617474"/>
                  </a:lnTo>
                  <a:lnTo>
                    <a:pt x="37884" y="636574"/>
                  </a:lnTo>
                  <a:lnTo>
                    <a:pt x="397776" y="636574"/>
                  </a:lnTo>
                  <a:lnTo>
                    <a:pt x="397776" y="617715"/>
                  </a:lnTo>
                  <a:lnTo>
                    <a:pt x="397776" y="617474"/>
                  </a:lnTo>
                  <a:lnTo>
                    <a:pt x="397776" y="417779"/>
                  </a:lnTo>
                  <a:lnTo>
                    <a:pt x="378828" y="417779"/>
                  </a:lnTo>
                  <a:lnTo>
                    <a:pt x="378828" y="617474"/>
                  </a:lnTo>
                  <a:lnTo>
                    <a:pt x="56832" y="617474"/>
                  </a:lnTo>
                  <a:lnTo>
                    <a:pt x="56832" y="417563"/>
                  </a:lnTo>
                  <a:lnTo>
                    <a:pt x="397776" y="417563"/>
                  </a:lnTo>
                  <a:lnTo>
                    <a:pt x="397776" y="398462"/>
                  </a:lnTo>
                  <a:close/>
                </a:path>
                <a:path w="767714" h="751205">
                  <a:moveTo>
                    <a:pt x="435660" y="398741"/>
                  </a:moveTo>
                  <a:lnTo>
                    <a:pt x="432689" y="383921"/>
                  </a:lnTo>
                  <a:lnTo>
                    <a:pt x="429856" y="379691"/>
                  </a:lnTo>
                  <a:lnTo>
                    <a:pt x="424573" y="371805"/>
                  </a:lnTo>
                  <a:lnTo>
                    <a:pt x="416712" y="366496"/>
                  </a:lnTo>
                  <a:lnTo>
                    <a:pt x="416712" y="398741"/>
                  </a:lnTo>
                  <a:lnTo>
                    <a:pt x="416712" y="636752"/>
                  </a:lnTo>
                  <a:lnTo>
                    <a:pt x="415226" y="644169"/>
                  </a:lnTo>
                  <a:lnTo>
                    <a:pt x="411175" y="650227"/>
                  </a:lnTo>
                  <a:lnTo>
                    <a:pt x="405155" y="654304"/>
                  </a:lnTo>
                  <a:lnTo>
                    <a:pt x="397776" y="655802"/>
                  </a:lnTo>
                  <a:lnTo>
                    <a:pt x="236766" y="655802"/>
                  </a:lnTo>
                  <a:lnTo>
                    <a:pt x="236766" y="674839"/>
                  </a:lnTo>
                  <a:lnTo>
                    <a:pt x="236766" y="731964"/>
                  </a:lnTo>
                  <a:lnTo>
                    <a:pt x="198882" y="731964"/>
                  </a:lnTo>
                  <a:lnTo>
                    <a:pt x="198882" y="674839"/>
                  </a:lnTo>
                  <a:lnTo>
                    <a:pt x="236766" y="674839"/>
                  </a:lnTo>
                  <a:lnTo>
                    <a:pt x="236766" y="655802"/>
                  </a:lnTo>
                  <a:lnTo>
                    <a:pt x="37884" y="655802"/>
                  </a:lnTo>
                  <a:lnTo>
                    <a:pt x="30518" y="654304"/>
                  </a:lnTo>
                  <a:lnTo>
                    <a:pt x="24498" y="650227"/>
                  </a:lnTo>
                  <a:lnTo>
                    <a:pt x="20434" y="644169"/>
                  </a:lnTo>
                  <a:lnTo>
                    <a:pt x="18948" y="636752"/>
                  </a:lnTo>
                  <a:lnTo>
                    <a:pt x="18948" y="398741"/>
                  </a:lnTo>
                  <a:lnTo>
                    <a:pt x="20434" y="391325"/>
                  </a:lnTo>
                  <a:lnTo>
                    <a:pt x="24498" y="385267"/>
                  </a:lnTo>
                  <a:lnTo>
                    <a:pt x="30518" y="381190"/>
                  </a:lnTo>
                  <a:lnTo>
                    <a:pt x="37884" y="379691"/>
                  </a:lnTo>
                  <a:lnTo>
                    <a:pt x="397776" y="379691"/>
                  </a:lnTo>
                  <a:lnTo>
                    <a:pt x="405155" y="381190"/>
                  </a:lnTo>
                  <a:lnTo>
                    <a:pt x="411175" y="385267"/>
                  </a:lnTo>
                  <a:lnTo>
                    <a:pt x="415226" y="391325"/>
                  </a:lnTo>
                  <a:lnTo>
                    <a:pt x="416712" y="398741"/>
                  </a:lnTo>
                  <a:lnTo>
                    <a:pt x="416712" y="366496"/>
                  </a:lnTo>
                  <a:lnTo>
                    <a:pt x="412521" y="363651"/>
                  </a:lnTo>
                  <a:lnTo>
                    <a:pt x="397776" y="360654"/>
                  </a:lnTo>
                  <a:lnTo>
                    <a:pt x="37884" y="360654"/>
                  </a:lnTo>
                  <a:lnTo>
                    <a:pt x="23139" y="363651"/>
                  </a:lnTo>
                  <a:lnTo>
                    <a:pt x="11099" y="371805"/>
                  </a:lnTo>
                  <a:lnTo>
                    <a:pt x="2984" y="383921"/>
                  </a:lnTo>
                  <a:lnTo>
                    <a:pt x="0" y="398741"/>
                  </a:lnTo>
                  <a:lnTo>
                    <a:pt x="0" y="636752"/>
                  </a:lnTo>
                  <a:lnTo>
                    <a:pt x="2984" y="651586"/>
                  </a:lnTo>
                  <a:lnTo>
                    <a:pt x="11099" y="663689"/>
                  </a:lnTo>
                  <a:lnTo>
                    <a:pt x="23139" y="671842"/>
                  </a:lnTo>
                  <a:lnTo>
                    <a:pt x="37884" y="674839"/>
                  </a:lnTo>
                  <a:lnTo>
                    <a:pt x="179959" y="674839"/>
                  </a:lnTo>
                  <a:lnTo>
                    <a:pt x="179959" y="731964"/>
                  </a:lnTo>
                  <a:lnTo>
                    <a:pt x="123126" y="731964"/>
                  </a:lnTo>
                  <a:lnTo>
                    <a:pt x="123126" y="751001"/>
                  </a:lnTo>
                  <a:lnTo>
                    <a:pt x="312534" y="751001"/>
                  </a:lnTo>
                  <a:lnTo>
                    <a:pt x="312534" y="731964"/>
                  </a:lnTo>
                  <a:lnTo>
                    <a:pt x="255714" y="731964"/>
                  </a:lnTo>
                  <a:lnTo>
                    <a:pt x="255714" y="674839"/>
                  </a:lnTo>
                  <a:lnTo>
                    <a:pt x="397776" y="674839"/>
                  </a:lnTo>
                  <a:lnTo>
                    <a:pt x="412521" y="671842"/>
                  </a:lnTo>
                  <a:lnTo>
                    <a:pt x="424573" y="663689"/>
                  </a:lnTo>
                  <a:lnTo>
                    <a:pt x="429856" y="655802"/>
                  </a:lnTo>
                  <a:lnTo>
                    <a:pt x="432689" y="651586"/>
                  </a:lnTo>
                  <a:lnTo>
                    <a:pt x="435660" y="636752"/>
                  </a:lnTo>
                  <a:lnTo>
                    <a:pt x="435660" y="398741"/>
                  </a:lnTo>
                  <a:close/>
                </a:path>
                <a:path w="767714" h="751205">
                  <a:moveTo>
                    <a:pt x="767143" y="213207"/>
                  </a:moveTo>
                  <a:lnTo>
                    <a:pt x="761492" y="185039"/>
                  </a:lnTo>
                  <a:lnTo>
                    <a:pt x="748169" y="165163"/>
                  </a:lnTo>
                  <a:lnTo>
                    <a:pt x="748169" y="213207"/>
                  </a:lnTo>
                  <a:lnTo>
                    <a:pt x="743343" y="233184"/>
                  </a:lnTo>
                  <a:lnTo>
                    <a:pt x="743229" y="233641"/>
                  </a:lnTo>
                  <a:lnTo>
                    <a:pt x="731456" y="250202"/>
                  </a:lnTo>
                  <a:lnTo>
                    <a:pt x="714502" y="261315"/>
                  </a:lnTo>
                  <a:lnTo>
                    <a:pt x="693978" y="265442"/>
                  </a:lnTo>
                  <a:lnTo>
                    <a:pt x="359651" y="265442"/>
                  </a:lnTo>
                  <a:lnTo>
                    <a:pt x="310502" y="241287"/>
                  </a:lnTo>
                  <a:lnTo>
                    <a:pt x="294119" y="192366"/>
                  </a:lnTo>
                  <a:lnTo>
                    <a:pt x="294030" y="188302"/>
                  </a:lnTo>
                  <a:lnTo>
                    <a:pt x="318731" y="141109"/>
                  </a:lnTo>
                  <a:lnTo>
                    <a:pt x="363042" y="124637"/>
                  </a:lnTo>
                  <a:lnTo>
                    <a:pt x="366941" y="124637"/>
                  </a:lnTo>
                  <a:lnTo>
                    <a:pt x="370801" y="124904"/>
                  </a:lnTo>
                  <a:lnTo>
                    <a:pt x="374650" y="125463"/>
                  </a:lnTo>
                  <a:lnTo>
                    <a:pt x="394538" y="129171"/>
                  </a:lnTo>
                  <a:lnTo>
                    <a:pt x="394563" y="124637"/>
                  </a:lnTo>
                  <a:lnTo>
                    <a:pt x="394639" y="106502"/>
                  </a:lnTo>
                  <a:lnTo>
                    <a:pt x="399326" y="77304"/>
                  </a:lnTo>
                  <a:lnTo>
                    <a:pt x="412826" y="52451"/>
                  </a:lnTo>
                  <a:lnTo>
                    <a:pt x="412940" y="52235"/>
                  </a:lnTo>
                  <a:lnTo>
                    <a:pt x="461276" y="21285"/>
                  </a:lnTo>
                  <a:lnTo>
                    <a:pt x="481622" y="19011"/>
                  </a:lnTo>
                  <a:lnTo>
                    <a:pt x="505333" y="22275"/>
                  </a:lnTo>
                  <a:lnTo>
                    <a:pt x="526821" y="31800"/>
                  </a:lnTo>
                  <a:lnTo>
                    <a:pt x="544918" y="46850"/>
                  </a:lnTo>
                  <a:lnTo>
                    <a:pt x="558431" y="66700"/>
                  </a:lnTo>
                  <a:lnTo>
                    <a:pt x="565175" y="80264"/>
                  </a:lnTo>
                  <a:lnTo>
                    <a:pt x="579882" y="74612"/>
                  </a:lnTo>
                  <a:lnTo>
                    <a:pt x="587197" y="72275"/>
                  </a:lnTo>
                  <a:lnTo>
                    <a:pt x="594461" y="71196"/>
                  </a:lnTo>
                  <a:lnTo>
                    <a:pt x="602475" y="71196"/>
                  </a:lnTo>
                  <a:lnTo>
                    <a:pt x="613232" y="72072"/>
                  </a:lnTo>
                  <a:lnTo>
                    <a:pt x="624243" y="74612"/>
                  </a:lnTo>
                  <a:lnTo>
                    <a:pt x="624027" y="74612"/>
                  </a:lnTo>
                  <a:lnTo>
                    <a:pt x="633730" y="78371"/>
                  </a:lnTo>
                  <a:lnTo>
                    <a:pt x="643153" y="83705"/>
                  </a:lnTo>
                  <a:lnTo>
                    <a:pt x="655408" y="95300"/>
                  </a:lnTo>
                  <a:lnTo>
                    <a:pt x="664603" y="109232"/>
                  </a:lnTo>
                  <a:lnTo>
                    <a:pt x="670318" y="124637"/>
                  </a:lnTo>
                  <a:lnTo>
                    <a:pt x="670420" y="124904"/>
                  </a:lnTo>
                  <a:lnTo>
                    <a:pt x="672426" y="140804"/>
                  </a:lnTo>
                  <a:lnTo>
                    <a:pt x="672541" y="159867"/>
                  </a:lnTo>
                  <a:lnTo>
                    <a:pt x="695109" y="159867"/>
                  </a:lnTo>
                  <a:lnTo>
                    <a:pt x="732637" y="175425"/>
                  </a:lnTo>
                  <a:lnTo>
                    <a:pt x="748169" y="213207"/>
                  </a:lnTo>
                  <a:lnTo>
                    <a:pt x="748169" y="165163"/>
                  </a:lnTo>
                  <a:lnTo>
                    <a:pt x="746074" y="162026"/>
                  </a:lnTo>
                  <a:lnTo>
                    <a:pt x="723188" y="146507"/>
                  </a:lnTo>
                  <a:lnTo>
                    <a:pt x="695159" y="140804"/>
                  </a:lnTo>
                  <a:lnTo>
                    <a:pt x="691502" y="140804"/>
                  </a:lnTo>
                  <a:lnTo>
                    <a:pt x="688721" y="119875"/>
                  </a:lnTo>
                  <a:lnTo>
                    <a:pt x="681393" y="100355"/>
                  </a:lnTo>
                  <a:lnTo>
                    <a:pt x="669874" y="82994"/>
                  </a:lnTo>
                  <a:lnTo>
                    <a:pt x="657390" y="71196"/>
                  </a:lnTo>
                  <a:lnTo>
                    <a:pt x="654570" y="68529"/>
                  </a:lnTo>
                  <a:lnTo>
                    <a:pt x="616000" y="53289"/>
                  </a:lnTo>
                  <a:lnTo>
                    <a:pt x="602551" y="52235"/>
                  </a:lnTo>
                  <a:lnTo>
                    <a:pt x="595439" y="52451"/>
                  </a:lnTo>
                  <a:lnTo>
                    <a:pt x="587883" y="53289"/>
                  </a:lnTo>
                  <a:lnTo>
                    <a:pt x="588098" y="53289"/>
                  </a:lnTo>
                  <a:lnTo>
                    <a:pt x="581393" y="54559"/>
                  </a:lnTo>
                  <a:lnTo>
                    <a:pt x="574535" y="56438"/>
                  </a:lnTo>
                  <a:lnTo>
                    <a:pt x="557923" y="32918"/>
                  </a:lnTo>
                  <a:lnTo>
                    <a:pt x="540816" y="19011"/>
                  </a:lnTo>
                  <a:lnTo>
                    <a:pt x="536003" y="15113"/>
                  </a:lnTo>
                  <a:lnTo>
                    <a:pt x="510146" y="3860"/>
                  </a:lnTo>
                  <a:lnTo>
                    <a:pt x="481723" y="0"/>
                  </a:lnTo>
                  <a:lnTo>
                    <a:pt x="473862" y="190"/>
                  </a:lnTo>
                  <a:lnTo>
                    <a:pt x="424446" y="16446"/>
                  </a:lnTo>
                  <a:lnTo>
                    <a:pt x="381876" y="69850"/>
                  </a:lnTo>
                  <a:lnTo>
                    <a:pt x="375729" y="104914"/>
                  </a:lnTo>
                  <a:lnTo>
                    <a:pt x="375729" y="106502"/>
                  </a:lnTo>
                  <a:lnTo>
                    <a:pt x="371513" y="105791"/>
                  </a:lnTo>
                  <a:lnTo>
                    <a:pt x="368338" y="105549"/>
                  </a:lnTo>
                  <a:lnTo>
                    <a:pt x="363042" y="105549"/>
                  </a:lnTo>
                  <a:lnTo>
                    <a:pt x="323519" y="115125"/>
                  </a:lnTo>
                  <a:lnTo>
                    <a:pt x="292963" y="141109"/>
                  </a:lnTo>
                  <a:lnTo>
                    <a:pt x="275412" y="185039"/>
                  </a:lnTo>
                  <a:lnTo>
                    <a:pt x="275310" y="192366"/>
                  </a:lnTo>
                  <a:lnTo>
                    <a:pt x="275590" y="207225"/>
                  </a:lnTo>
                  <a:lnTo>
                    <a:pt x="296214" y="253860"/>
                  </a:lnTo>
                  <a:lnTo>
                    <a:pt x="334772" y="279615"/>
                  </a:lnTo>
                  <a:lnTo>
                    <a:pt x="358381" y="284492"/>
                  </a:lnTo>
                  <a:lnTo>
                    <a:pt x="694131" y="284492"/>
                  </a:lnTo>
                  <a:lnTo>
                    <a:pt x="721741" y="278815"/>
                  </a:lnTo>
                  <a:lnTo>
                    <a:pt x="742022" y="265442"/>
                  </a:lnTo>
                  <a:lnTo>
                    <a:pt x="744550" y="263779"/>
                  </a:lnTo>
                  <a:lnTo>
                    <a:pt x="760399" y="241477"/>
                  </a:lnTo>
                  <a:lnTo>
                    <a:pt x="767143" y="213982"/>
                  </a:lnTo>
                  <a:lnTo>
                    <a:pt x="767143" y="213207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371" y="1976208"/>
              <a:ext cx="154694" cy="22008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8941" y="2198043"/>
              <a:ext cx="154718" cy="2200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7" y="2464307"/>
              <a:ext cx="992124" cy="21488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035" y="2286199"/>
              <a:ext cx="109265" cy="114078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621791" y="2866644"/>
            <a:ext cx="5052060" cy="645160"/>
          </a:xfrm>
          <a:prstGeom prst="rect">
            <a:avLst/>
          </a:prstGeom>
          <a:solidFill>
            <a:srgbClr val="374662"/>
          </a:solidFill>
        </p:spPr>
        <p:txBody>
          <a:bodyPr wrap="square" lIns="0" tIns="8001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630"/>
              </a:spcBef>
            </a:pP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550" spc="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55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leverage</a:t>
            </a:r>
            <a:r>
              <a:rPr dirty="0" sz="155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Rapid7’s</a:t>
            </a:r>
            <a:r>
              <a:rPr dirty="0" sz="155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spc="-10" b="1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expertise</a:t>
            </a:r>
            <a:r>
              <a:rPr dirty="0" sz="1550" spc="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55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FFFFFF"/>
                </a:solidFill>
                <a:latin typeface="Arial MT"/>
                <a:cs typeface="Arial MT"/>
              </a:rPr>
              <a:t>establish</a:t>
            </a:r>
            <a:r>
              <a:rPr dirty="0" sz="155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r>
              <a:rPr dirty="0" sz="1550" spc="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55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FFFFFF"/>
                </a:solidFill>
                <a:latin typeface="Arial"/>
                <a:cs typeface="Arial"/>
              </a:rPr>
              <a:t>leadership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536563" y="1814575"/>
            <a:ext cx="30651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1.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Workforce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Integration</a:t>
            </a:r>
            <a:r>
              <a:rPr dirty="0" sz="1300" spc="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Retention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18909" y="4705350"/>
            <a:ext cx="24022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3.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Streamlining</a:t>
            </a:r>
            <a:r>
              <a:rPr dirty="0" sz="1300" spc="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R&amp;D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Efforts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525514" y="3253486"/>
            <a:ext cx="220154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2.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Technological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Integration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6528816" y="2135123"/>
            <a:ext cx="1678305" cy="919480"/>
          </a:xfrm>
          <a:custGeom>
            <a:avLst/>
            <a:gdLst/>
            <a:ahLst/>
            <a:cxnLst/>
            <a:rect l="l" t="t" r="r" b="b"/>
            <a:pathLst>
              <a:path w="1678304" h="919480">
                <a:moveTo>
                  <a:pt x="1677924" y="0"/>
                </a:moveTo>
                <a:lnTo>
                  <a:pt x="0" y="0"/>
                </a:lnTo>
                <a:lnTo>
                  <a:pt x="0" y="918972"/>
                </a:lnTo>
                <a:lnTo>
                  <a:pt x="1677924" y="918972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6640194" y="2229104"/>
            <a:ext cx="1437005" cy="673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L="132080" marR="426084" indent="-132080">
              <a:lnSpc>
                <a:spcPts val="1195"/>
              </a:lnSpc>
              <a:spcBef>
                <a:spcPts val="10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 b="1">
                <a:latin typeface="Arial"/>
                <a:cs typeface="Arial"/>
              </a:rPr>
              <a:t>Openness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  <a:p>
            <a:pPr algn="r" marR="477520">
              <a:lnSpc>
                <a:spcPts val="1195"/>
              </a:lnSpc>
            </a:pPr>
            <a:r>
              <a:rPr dirty="0" sz="1000" spc="-10" b="1">
                <a:latin typeface="Arial"/>
                <a:cs typeface="Arial"/>
              </a:rPr>
              <a:t>transparency</a:t>
            </a:r>
            <a:endParaRPr sz="1000">
              <a:latin typeface="Arial"/>
              <a:cs typeface="Arial"/>
            </a:endParaRPr>
          </a:p>
          <a:p>
            <a:pPr marL="144780" indent="-132080">
              <a:lnSpc>
                <a:spcPts val="1195"/>
              </a:lnSpc>
              <a:spcBef>
                <a:spcPts val="31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 spc="-30" b="1">
                <a:latin typeface="Arial"/>
                <a:cs typeface="Arial"/>
              </a:rPr>
              <a:t>Off-</a:t>
            </a:r>
            <a:r>
              <a:rPr dirty="0" sz="1000" b="1">
                <a:latin typeface="Arial"/>
                <a:cs typeface="Arial"/>
              </a:rPr>
              <a:t>hand</a:t>
            </a:r>
            <a:r>
              <a:rPr dirty="0" sz="1000" spc="1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approach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to</a:t>
            </a:r>
            <a:endParaRPr sz="1000">
              <a:latin typeface="Arial MT"/>
              <a:cs typeface="Arial MT"/>
            </a:endParaRPr>
          </a:p>
          <a:p>
            <a:pPr marL="14478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avoid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alienating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talent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202168" y="2135123"/>
            <a:ext cx="1678305" cy="919480"/>
          </a:xfrm>
          <a:custGeom>
            <a:avLst/>
            <a:gdLst/>
            <a:ahLst/>
            <a:cxnLst/>
            <a:rect l="l" t="t" r="r" b="b"/>
            <a:pathLst>
              <a:path w="1678304" h="919480">
                <a:moveTo>
                  <a:pt x="1677924" y="0"/>
                </a:moveTo>
                <a:lnTo>
                  <a:pt x="0" y="0"/>
                </a:lnTo>
                <a:lnTo>
                  <a:pt x="0" y="918972"/>
                </a:lnTo>
                <a:lnTo>
                  <a:pt x="1677924" y="918972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8316594" y="2229104"/>
            <a:ext cx="1450975" cy="673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4780" indent="-132080">
              <a:lnSpc>
                <a:spcPts val="1195"/>
              </a:lnSpc>
              <a:spcBef>
                <a:spcPts val="10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Monitor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attrition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rates</a:t>
            </a:r>
            <a:endParaRPr sz="1000">
              <a:latin typeface="Arial"/>
              <a:cs typeface="Arial"/>
            </a:endParaRPr>
          </a:p>
          <a:p>
            <a:pPr algn="r" marR="3175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closely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proactively</a:t>
            </a:r>
            <a:endParaRPr sz="1000">
              <a:latin typeface="Arial MT"/>
              <a:cs typeface="Arial MT"/>
            </a:endParaRPr>
          </a:p>
          <a:p>
            <a:pPr algn="r" marL="132080" marR="86995" indent="-132080">
              <a:lnSpc>
                <a:spcPts val="1195"/>
              </a:lnSpc>
              <a:spcBef>
                <a:spcPts val="31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>
                <a:latin typeface="Arial MT"/>
                <a:cs typeface="Arial MT"/>
              </a:rPr>
              <a:t>Offer generous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stock</a:t>
            </a:r>
            <a:endParaRPr sz="1000">
              <a:latin typeface="Arial"/>
              <a:cs typeface="Arial"/>
            </a:endParaRPr>
          </a:p>
          <a:p>
            <a:pPr algn="r" marR="5080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options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retain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talent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9880092" y="2135123"/>
            <a:ext cx="1678305" cy="919480"/>
          </a:xfrm>
          <a:custGeom>
            <a:avLst/>
            <a:gdLst/>
            <a:ahLst/>
            <a:cxnLst/>
            <a:rect l="l" t="t" r="r" b="b"/>
            <a:pathLst>
              <a:path w="1678304" h="919480">
                <a:moveTo>
                  <a:pt x="1677924" y="0"/>
                </a:moveTo>
                <a:lnTo>
                  <a:pt x="0" y="0"/>
                </a:lnTo>
                <a:lnTo>
                  <a:pt x="0" y="918972"/>
                </a:lnTo>
                <a:lnTo>
                  <a:pt x="1677924" y="918972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9992994" y="2229104"/>
            <a:ext cx="1461135" cy="6731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44780" marR="149860" indent="-132715">
              <a:lnSpc>
                <a:spcPts val="1190"/>
              </a:lnSpc>
              <a:spcBef>
                <a:spcPts val="15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Focus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furthering </a:t>
            </a:r>
            <a:r>
              <a:rPr dirty="0" sz="1000" b="1">
                <a:latin typeface="Arial"/>
                <a:cs typeface="Arial"/>
              </a:rPr>
              <a:t>cultural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integration</a:t>
            </a:r>
            <a:endParaRPr sz="1000">
              <a:latin typeface="Arial"/>
              <a:cs typeface="Arial"/>
            </a:endParaRPr>
          </a:p>
          <a:p>
            <a:pPr marL="144780" indent="-132080">
              <a:lnSpc>
                <a:spcPts val="1195"/>
              </a:lnSpc>
              <a:spcBef>
                <a:spcPts val="270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Continue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support</a:t>
            </a:r>
            <a:endParaRPr sz="1000">
              <a:latin typeface="Arial MT"/>
              <a:cs typeface="Arial MT"/>
            </a:endParaRPr>
          </a:p>
          <a:p>
            <a:pPr marL="144780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open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source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initiatives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6515100" y="3584447"/>
            <a:ext cx="1678305" cy="914400"/>
          </a:xfrm>
          <a:custGeom>
            <a:avLst/>
            <a:gdLst/>
            <a:ahLst/>
            <a:cxnLst/>
            <a:rect l="l" t="t" r="r" b="b"/>
            <a:pathLst>
              <a:path w="1678304" h="914400">
                <a:moveTo>
                  <a:pt x="1677924" y="0"/>
                </a:moveTo>
                <a:lnTo>
                  <a:pt x="0" y="0"/>
                </a:lnTo>
                <a:lnTo>
                  <a:pt x="0" y="914400"/>
                </a:lnTo>
                <a:lnTo>
                  <a:pt x="1677924" y="914400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6642227" y="3678428"/>
            <a:ext cx="1304290" cy="6731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32080" marR="6350" indent="-132715">
              <a:lnSpc>
                <a:spcPts val="1190"/>
              </a:lnSpc>
              <a:spcBef>
                <a:spcPts val="15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 b="1">
                <a:latin typeface="Arial"/>
                <a:cs typeface="Arial"/>
              </a:rPr>
              <a:t>Integrate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Rapid7’s </a:t>
            </a:r>
            <a:r>
              <a:rPr dirty="0" sz="1000" b="1">
                <a:latin typeface="Arial"/>
                <a:cs typeface="Arial"/>
              </a:rPr>
              <a:t>offerings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-20">
                <a:latin typeface="Arial MT"/>
                <a:cs typeface="Arial MT"/>
              </a:rPr>
              <a:t> IBM’s</a:t>
            </a:r>
            <a:endParaRPr sz="1000">
              <a:latin typeface="Arial MT"/>
              <a:cs typeface="Arial MT"/>
            </a:endParaRPr>
          </a:p>
          <a:p>
            <a:pPr marL="132080" indent="-132080">
              <a:lnSpc>
                <a:spcPts val="1195"/>
              </a:lnSpc>
              <a:spcBef>
                <a:spcPts val="27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>
                <a:latin typeface="Arial MT"/>
                <a:cs typeface="Arial MT"/>
              </a:rPr>
              <a:t>Enable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integrations</a:t>
            </a:r>
            <a:endParaRPr sz="1000">
              <a:latin typeface="Arial"/>
              <a:cs typeface="Arial"/>
            </a:endParaRPr>
          </a:p>
          <a:p>
            <a:pPr marL="13208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between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offerings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8193023" y="3584447"/>
            <a:ext cx="1678305" cy="914400"/>
          </a:xfrm>
          <a:custGeom>
            <a:avLst/>
            <a:gdLst/>
            <a:ahLst/>
            <a:cxnLst/>
            <a:rect l="l" t="t" r="r" b="b"/>
            <a:pathLst>
              <a:path w="1678304" h="914400">
                <a:moveTo>
                  <a:pt x="1677924" y="0"/>
                </a:moveTo>
                <a:lnTo>
                  <a:pt x="0" y="0"/>
                </a:lnTo>
                <a:lnTo>
                  <a:pt x="0" y="914400"/>
                </a:lnTo>
                <a:lnTo>
                  <a:pt x="1677924" y="914400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8354568" y="3678428"/>
            <a:ext cx="1184910" cy="6731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32080" marR="198755" indent="-132715">
              <a:lnSpc>
                <a:spcPts val="1190"/>
              </a:lnSpc>
              <a:spcBef>
                <a:spcPts val="15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>
                <a:latin typeface="Arial MT"/>
                <a:cs typeface="Arial MT"/>
              </a:rPr>
              <a:t>Align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software development</a:t>
            </a:r>
            <a:endParaRPr sz="1000">
              <a:latin typeface="Arial"/>
              <a:cs typeface="Arial"/>
            </a:endParaRPr>
          </a:p>
          <a:p>
            <a:pPr marL="132080" marR="5080" indent="-132715">
              <a:lnSpc>
                <a:spcPts val="1190"/>
              </a:lnSpc>
              <a:spcBef>
                <a:spcPts val="320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 spc="-10">
                <a:latin typeface="Arial MT"/>
                <a:cs typeface="Arial MT"/>
              </a:rPr>
              <a:t>Consolidate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code </a:t>
            </a:r>
            <a:r>
              <a:rPr dirty="0" sz="1000">
                <a:latin typeface="Arial MT"/>
                <a:cs typeface="Arial MT"/>
              </a:rPr>
              <a:t>base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maintenance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9870947" y="3584447"/>
            <a:ext cx="1673860" cy="914400"/>
          </a:xfrm>
          <a:custGeom>
            <a:avLst/>
            <a:gdLst/>
            <a:ahLst/>
            <a:cxnLst/>
            <a:rect l="l" t="t" r="r" b="b"/>
            <a:pathLst>
              <a:path w="1673859" h="914400">
                <a:moveTo>
                  <a:pt x="1673352" y="0"/>
                </a:moveTo>
                <a:lnTo>
                  <a:pt x="0" y="0"/>
                </a:lnTo>
                <a:lnTo>
                  <a:pt x="0" y="914400"/>
                </a:lnTo>
                <a:lnTo>
                  <a:pt x="1673352" y="914400"/>
                </a:lnTo>
                <a:lnTo>
                  <a:pt x="16733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9995027" y="3678428"/>
            <a:ext cx="1415415" cy="828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2080" indent="-132080">
              <a:lnSpc>
                <a:spcPts val="1195"/>
              </a:lnSpc>
              <a:spcBef>
                <a:spcPts val="105"/>
              </a:spcBef>
              <a:buFont typeface="Wingdings"/>
              <a:buChar char=""/>
              <a:tabLst>
                <a:tab pos="132080" algn="l"/>
              </a:tabLst>
            </a:pPr>
            <a:r>
              <a:rPr dirty="0" sz="1000" b="1">
                <a:latin typeface="Arial"/>
                <a:cs typeface="Arial"/>
              </a:rPr>
              <a:t>Avoid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technical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debt</a:t>
            </a:r>
            <a:endParaRPr sz="1000">
              <a:latin typeface="Arial"/>
              <a:cs typeface="Arial"/>
            </a:endParaRPr>
          </a:p>
          <a:p>
            <a:pPr marL="13208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and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align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architectures</a:t>
            </a:r>
            <a:endParaRPr sz="1000">
              <a:latin typeface="Arial MT"/>
              <a:cs typeface="Arial MT"/>
            </a:endParaRPr>
          </a:p>
          <a:p>
            <a:pPr marL="132080" marR="152400" indent="-132715">
              <a:lnSpc>
                <a:spcPct val="100499"/>
              </a:lnSpc>
              <a:spcBef>
                <a:spcPts val="310"/>
              </a:spcBef>
              <a:buFont typeface="Wingdings"/>
              <a:buChar char=""/>
              <a:tabLst>
                <a:tab pos="132080" algn="l"/>
                <a:tab pos="168275" algn="l"/>
              </a:tabLst>
            </a:pPr>
            <a:r>
              <a:rPr dirty="0" sz="1000">
                <a:latin typeface="Arial"/>
                <a:cs typeface="Arial"/>
              </a:rPr>
              <a:t>	</a:t>
            </a:r>
            <a:r>
              <a:rPr dirty="0" sz="1000" b="1">
                <a:latin typeface="Arial"/>
                <a:cs typeface="Arial"/>
              </a:rPr>
              <a:t>Streamline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Cloud </a:t>
            </a:r>
            <a:r>
              <a:rPr dirty="0" sz="1000">
                <a:latin typeface="Arial MT"/>
                <a:cs typeface="Arial MT"/>
              </a:rPr>
              <a:t>user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experience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-25">
                <a:latin typeface="Arial MT"/>
                <a:cs typeface="Arial MT"/>
              </a:rPr>
              <a:t>for </a:t>
            </a:r>
            <a:r>
              <a:rPr dirty="0" sz="1000" spc="-10">
                <a:latin typeface="Arial MT"/>
                <a:cs typeface="Arial MT"/>
              </a:rPr>
              <a:t>security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6515100" y="5029200"/>
            <a:ext cx="1678305" cy="914400"/>
          </a:xfrm>
          <a:custGeom>
            <a:avLst/>
            <a:gdLst/>
            <a:ahLst/>
            <a:cxnLst/>
            <a:rect l="l" t="t" r="r" b="b"/>
            <a:pathLst>
              <a:path w="1678304" h="914400">
                <a:moveTo>
                  <a:pt x="1677924" y="0"/>
                </a:moveTo>
                <a:lnTo>
                  <a:pt x="0" y="0"/>
                </a:lnTo>
                <a:lnTo>
                  <a:pt x="0" y="914400"/>
                </a:lnTo>
                <a:lnTo>
                  <a:pt x="1677924" y="914400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6629527" y="5121402"/>
            <a:ext cx="1467485" cy="6731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44780" marR="280670" indent="-132715">
              <a:lnSpc>
                <a:spcPts val="1190"/>
              </a:lnSpc>
              <a:spcBef>
                <a:spcPts val="15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 spc="-10" b="1">
                <a:latin typeface="Arial"/>
                <a:cs typeface="Arial"/>
              </a:rPr>
              <a:t>Consolidate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-25" b="1">
                <a:latin typeface="Arial"/>
                <a:cs typeface="Arial"/>
              </a:rPr>
              <a:t>R&amp;D </a:t>
            </a:r>
            <a:r>
              <a:rPr dirty="0" sz="1000" b="1">
                <a:latin typeface="Arial"/>
                <a:cs typeface="Arial"/>
              </a:rPr>
              <a:t>efforts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under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IBM</a:t>
            </a:r>
            <a:endParaRPr sz="1000">
              <a:latin typeface="Arial MT"/>
              <a:cs typeface="Arial MT"/>
            </a:endParaRPr>
          </a:p>
          <a:p>
            <a:pPr marL="144780" marR="5080" indent="-132715">
              <a:lnSpc>
                <a:spcPts val="1190"/>
              </a:lnSpc>
              <a:spcBef>
                <a:spcPts val="320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Leverage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IBM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research facilities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 </a:t>
            </a:r>
            <a:r>
              <a:rPr dirty="0" sz="1000" spc="-10">
                <a:latin typeface="Arial MT"/>
                <a:cs typeface="Arial MT"/>
              </a:rPr>
              <a:t>Rapid7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8193023" y="5029200"/>
            <a:ext cx="1678305" cy="914400"/>
          </a:xfrm>
          <a:custGeom>
            <a:avLst/>
            <a:gdLst/>
            <a:ahLst/>
            <a:cxnLst/>
            <a:rect l="l" t="t" r="r" b="b"/>
            <a:pathLst>
              <a:path w="1678304" h="914400">
                <a:moveTo>
                  <a:pt x="1677924" y="0"/>
                </a:moveTo>
                <a:lnTo>
                  <a:pt x="0" y="0"/>
                </a:lnTo>
                <a:lnTo>
                  <a:pt x="0" y="914400"/>
                </a:lnTo>
                <a:lnTo>
                  <a:pt x="1677924" y="914400"/>
                </a:lnTo>
                <a:lnTo>
                  <a:pt x="1677924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8341868" y="5121402"/>
            <a:ext cx="1426210" cy="673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4780" indent="-132080">
              <a:lnSpc>
                <a:spcPts val="1195"/>
              </a:lnSpc>
              <a:spcBef>
                <a:spcPts val="10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 b="1">
                <a:latin typeface="Arial"/>
                <a:cs typeface="Arial"/>
              </a:rPr>
              <a:t>Avoid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redundancies</a:t>
            </a:r>
            <a:endParaRPr sz="1000">
              <a:latin typeface="Arial"/>
              <a:cs typeface="Arial"/>
            </a:endParaRPr>
          </a:p>
          <a:p>
            <a:pPr marL="14478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research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efforts</a:t>
            </a:r>
            <a:endParaRPr sz="1000">
              <a:latin typeface="Arial MT"/>
              <a:cs typeface="Arial MT"/>
            </a:endParaRPr>
          </a:p>
          <a:p>
            <a:pPr marL="144780" marR="5080" indent="-132715">
              <a:lnSpc>
                <a:spcPts val="1190"/>
              </a:lnSpc>
              <a:spcBef>
                <a:spcPts val="36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Communicate</a:t>
            </a:r>
            <a:r>
              <a:rPr dirty="0" sz="1000" spc="-10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ongoing research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projects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9870947" y="5029200"/>
            <a:ext cx="1673860" cy="914400"/>
          </a:xfrm>
          <a:custGeom>
            <a:avLst/>
            <a:gdLst/>
            <a:ahLst/>
            <a:cxnLst/>
            <a:rect l="l" t="t" r="r" b="b"/>
            <a:pathLst>
              <a:path w="1673859" h="914400">
                <a:moveTo>
                  <a:pt x="1673352" y="0"/>
                </a:moveTo>
                <a:lnTo>
                  <a:pt x="0" y="0"/>
                </a:lnTo>
                <a:lnTo>
                  <a:pt x="0" y="914400"/>
                </a:lnTo>
                <a:lnTo>
                  <a:pt x="1673352" y="914400"/>
                </a:lnTo>
                <a:lnTo>
                  <a:pt x="1673352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9982327" y="5121402"/>
            <a:ext cx="1255395" cy="6731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44780" marR="5080" indent="-132715">
              <a:lnSpc>
                <a:spcPts val="1190"/>
              </a:lnSpc>
              <a:spcBef>
                <a:spcPts val="155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Adopt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structured </a:t>
            </a:r>
            <a:r>
              <a:rPr dirty="0" sz="1000" b="1">
                <a:latin typeface="Arial"/>
                <a:cs typeface="Arial"/>
              </a:rPr>
              <a:t>approach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R&amp;D</a:t>
            </a:r>
            <a:endParaRPr sz="1000">
              <a:latin typeface="Arial MT"/>
              <a:cs typeface="Arial MT"/>
            </a:endParaRPr>
          </a:p>
          <a:p>
            <a:pPr marL="144780" marR="5715" indent="-132715">
              <a:lnSpc>
                <a:spcPts val="1190"/>
              </a:lnSpc>
              <a:spcBef>
                <a:spcPts val="320"/>
              </a:spcBef>
              <a:buFont typeface="Wingdings"/>
              <a:buChar char=""/>
              <a:tabLst>
                <a:tab pos="144780" algn="l"/>
              </a:tabLst>
            </a:pPr>
            <a:r>
              <a:rPr dirty="0" sz="1000">
                <a:latin typeface="Arial MT"/>
                <a:cs typeface="Arial MT"/>
              </a:rPr>
              <a:t>Integrate</a:t>
            </a:r>
            <a:r>
              <a:rPr dirty="0" sz="1000" spc="-8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Rapid7’s </a:t>
            </a:r>
            <a:r>
              <a:rPr dirty="0" sz="1000">
                <a:latin typeface="Arial MT"/>
                <a:cs typeface="Arial MT"/>
              </a:rPr>
              <a:t>methods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with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IBM’s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761488" y="4247388"/>
            <a:ext cx="2908300" cy="589915"/>
          </a:xfrm>
          <a:prstGeom prst="rect">
            <a:avLst/>
          </a:prstGeom>
          <a:solidFill>
            <a:srgbClr val="F4F4F4"/>
          </a:solidFill>
        </p:spPr>
        <p:txBody>
          <a:bodyPr wrap="square" lIns="0" tIns="141605" rIns="0" bIns="0" rtlCol="0" vert="horz">
            <a:spAutoFit/>
          </a:bodyPr>
          <a:lstStyle/>
          <a:p>
            <a:pPr algn="ctr" marL="5715">
              <a:lnSpc>
                <a:spcPts val="1195"/>
              </a:lnSpc>
              <a:spcBef>
                <a:spcPts val="1115"/>
              </a:spcBef>
            </a:pPr>
            <a:r>
              <a:rPr dirty="0" sz="1000">
                <a:latin typeface="Arial MT"/>
                <a:cs typeface="Arial MT"/>
              </a:rPr>
              <a:t>There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is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shortage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of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cybersecurity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workers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perceived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at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enterprises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US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8204454" y="3678173"/>
            <a:ext cx="1664335" cy="732790"/>
          </a:xfrm>
          <a:custGeom>
            <a:avLst/>
            <a:gdLst/>
            <a:ahLst/>
            <a:cxnLst/>
            <a:rect l="l" t="t" r="r" b="b"/>
            <a:pathLst>
              <a:path w="1664334" h="732789">
                <a:moveTo>
                  <a:pt x="0" y="0"/>
                </a:moveTo>
                <a:lnTo>
                  <a:pt x="0" y="732663"/>
                </a:lnTo>
              </a:path>
              <a:path w="1664334" h="732789">
                <a:moveTo>
                  <a:pt x="1664207" y="0"/>
                </a:moveTo>
                <a:lnTo>
                  <a:pt x="1664207" y="7326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8218169" y="2228850"/>
            <a:ext cx="1659889" cy="732790"/>
          </a:xfrm>
          <a:custGeom>
            <a:avLst/>
            <a:gdLst/>
            <a:ahLst/>
            <a:cxnLst/>
            <a:rect l="l" t="t" r="r" b="b"/>
            <a:pathLst>
              <a:path w="1659890" h="732789">
                <a:moveTo>
                  <a:pt x="0" y="0"/>
                </a:moveTo>
                <a:lnTo>
                  <a:pt x="0" y="732663"/>
                </a:lnTo>
              </a:path>
              <a:path w="1659890" h="732789">
                <a:moveTo>
                  <a:pt x="1659635" y="0"/>
                </a:moveTo>
                <a:lnTo>
                  <a:pt x="1659635" y="7326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8204454" y="5122926"/>
            <a:ext cx="1664335" cy="732790"/>
          </a:xfrm>
          <a:custGeom>
            <a:avLst/>
            <a:gdLst/>
            <a:ahLst/>
            <a:cxnLst/>
            <a:rect l="l" t="t" r="r" b="b"/>
            <a:pathLst>
              <a:path w="1664334" h="732789">
                <a:moveTo>
                  <a:pt x="0" y="0"/>
                </a:moveTo>
                <a:lnTo>
                  <a:pt x="0" y="732726"/>
                </a:lnTo>
              </a:path>
              <a:path w="1664334" h="732789">
                <a:moveTo>
                  <a:pt x="1664207" y="0"/>
                </a:moveTo>
                <a:lnTo>
                  <a:pt x="1664207" y="73272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830346" y="4230751"/>
            <a:ext cx="1317625" cy="1317625"/>
            <a:chOff x="830346" y="4230751"/>
            <a:chExt cx="1317625" cy="1317625"/>
          </a:xfrm>
        </p:grpSpPr>
        <p:sp>
          <p:nvSpPr>
            <p:cNvPr id="57" name="object 57" descr=""/>
            <p:cNvSpPr/>
            <p:nvPr/>
          </p:nvSpPr>
          <p:spPr>
            <a:xfrm>
              <a:off x="1489075" y="4230751"/>
              <a:ext cx="123825" cy="335280"/>
            </a:xfrm>
            <a:custGeom>
              <a:avLst/>
              <a:gdLst/>
              <a:ahLst/>
              <a:cxnLst/>
              <a:rect l="l" t="t" r="r" b="b"/>
              <a:pathLst>
                <a:path w="123825" h="335279">
                  <a:moveTo>
                    <a:pt x="0" y="0"/>
                  </a:moveTo>
                  <a:lnTo>
                    <a:pt x="0" y="329311"/>
                  </a:lnTo>
                  <a:lnTo>
                    <a:pt x="15519" y="329688"/>
                  </a:lnTo>
                  <a:lnTo>
                    <a:pt x="31003" y="330803"/>
                  </a:lnTo>
                  <a:lnTo>
                    <a:pt x="46416" y="332632"/>
                  </a:lnTo>
                  <a:lnTo>
                    <a:pt x="61721" y="335153"/>
                  </a:lnTo>
                  <a:lnTo>
                    <a:pt x="123443" y="11556"/>
                  </a:lnTo>
                  <a:lnTo>
                    <a:pt x="92833" y="6482"/>
                  </a:lnTo>
                  <a:lnTo>
                    <a:pt x="62007" y="2873"/>
                  </a:lnTo>
                  <a:lnTo>
                    <a:pt x="31039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550797" y="4242308"/>
              <a:ext cx="358775" cy="393700"/>
            </a:xfrm>
            <a:custGeom>
              <a:avLst/>
              <a:gdLst/>
              <a:ahLst/>
              <a:cxnLst/>
              <a:rect l="l" t="t" r="r" b="b"/>
              <a:pathLst>
                <a:path w="358775" h="393700">
                  <a:moveTo>
                    <a:pt x="61721" y="0"/>
                  </a:moveTo>
                  <a:lnTo>
                    <a:pt x="0" y="323596"/>
                  </a:lnTo>
                  <a:lnTo>
                    <a:pt x="40141" y="333918"/>
                  </a:lnTo>
                  <a:lnTo>
                    <a:pt x="78533" y="349123"/>
                  </a:lnTo>
                  <a:lnTo>
                    <a:pt x="114710" y="368994"/>
                  </a:lnTo>
                  <a:lnTo>
                    <a:pt x="148209" y="393319"/>
                  </a:lnTo>
                  <a:lnTo>
                    <a:pt x="358266" y="139573"/>
                  </a:lnTo>
                  <a:lnTo>
                    <a:pt x="320606" y="110661"/>
                  </a:lnTo>
                  <a:lnTo>
                    <a:pt x="281104" y="84610"/>
                  </a:lnTo>
                  <a:lnTo>
                    <a:pt x="239924" y="61499"/>
                  </a:lnTo>
                  <a:lnTo>
                    <a:pt x="197232" y="41404"/>
                  </a:lnTo>
                  <a:lnTo>
                    <a:pt x="153191" y="24404"/>
                  </a:lnTo>
                  <a:lnTo>
                    <a:pt x="107966" y="10577"/>
                  </a:lnTo>
                  <a:lnTo>
                    <a:pt x="61721" y="0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99006" y="4381881"/>
              <a:ext cx="448945" cy="750570"/>
            </a:xfrm>
            <a:custGeom>
              <a:avLst/>
              <a:gdLst/>
              <a:ahLst/>
              <a:cxnLst/>
              <a:rect l="l" t="t" r="r" b="b"/>
              <a:pathLst>
                <a:path w="448944" h="750570">
                  <a:moveTo>
                    <a:pt x="210057" y="0"/>
                  </a:moveTo>
                  <a:lnTo>
                    <a:pt x="0" y="253746"/>
                  </a:lnTo>
                  <a:lnTo>
                    <a:pt x="33998" y="286224"/>
                  </a:lnTo>
                  <a:lnTo>
                    <a:pt x="62563" y="322522"/>
                  </a:lnTo>
                  <a:lnTo>
                    <a:pt x="85527" y="361987"/>
                  </a:lnTo>
                  <a:lnTo>
                    <a:pt x="102724" y="403971"/>
                  </a:lnTo>
                  <a:lnTo>
                    <a:pt x="113989" y="447822"/>
                  </a:lnTo>
                  <a:lnTo>
                    <a:pt x="119154" y="492891"/>
                  </a:lnTo>
                  <a:lnTo>
                    <a:pt x="118054" y="538528"/>
                  </a:lnTo>
                  <a:lnTo>
                    <a:pt x="110522" y="584082"/>
                  </a:lnTo>
                  <a:lnTo>
                    <a:pt x="96393" y="628904"/>
                  </a:lnTo>
                  <a:lnTo>
                    <a:pt x="402589" y="750189"/>
                  </a:lnTo>
                  <a:lnTo>
                    <a:pt x="419255" y="702991"/>
                  </a:lnTo>
                  <a:lnTo>
                    <a:pt x="432171" y="655210"/>
                  </a:lnTo>
                  <a:lnTo>
                    <a:pt x="441388" y="607038"/>
                  </a:lnTo>
                  <a:lnTo>
                    <a:pt x="446956" y="558668"/>
                  </a:lnTo>
                  <a:lnTo>
                    <a:pt x="448925" y="510295"/>
                  </a:lnTo>
                  <a:lnTo>
                    <a:pt x="447344" y="462112"/>
                  </a:lnTo>
                  <a:lnTo>
                    <a:pt x="442265" y="414313"/>
                  </a:lnTo>
                  <a:lnTo>
                    <a:pt x="433737" y="367091"/>
                  </a:lnTo>
                  <a:lnTo>
                    <a:pt x="421811" y="320639"/>
                  </a:lnTo>
                  <a:lnTo>
                    <a:pt x="406536" y="275152"/>
                  </a:lnTo>
                  <a:lnTo>
                    <a:pt x="387962" y="230823"/>
                  </a:lnTo>
                  <a:lnTo>
                    <a:pt x="366140" y="187845"/>
                  </a:lnTo>
                  <a:lnTo>
                    <a:pt x="341120" y="146411"/>
                  </a:lnTo>
                  <a:lnTo>
                    <a:pt x="312951" y="106717"/>
                  </a:lnTo>
                  <a:lnTo>
                    <a:pt x="281685" y="68954"/>
                  </a:lnTo>
                  <a:lnTo>
                    <a:pt x="247370" y="33317"/>
                  </a:lnTo>
                  <a:lnTo>
                    <a:pt x="210057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30346" y="4230751"/>
              <a:ext cx="1271270" cy="1317625"/>
            </a:xfrm>
            <a:custGeom>
              <a:avLst/>
              <a:gdLst/>
              <a:ahLst/>
              <a:cxnLst/>
              <a:rect l="l" t="t" r="r" b="b"/>
              <a:pathLst>
                <a:path w="1271270" h="1317625">
                  <a:moveTo>
                    <a:pt x="658728" y="0"/>
                  </a:moveTo>
                  <a:lnTo>
                    <a:pt x="608409" y="1914"/>
                  </a:lnTo>
                  <a:lnTo>
                    <a:pt x="558902" y="7579"/>
                  </a:lnTo>
                  <a:lnTo>
                    <a:pt x="510377" y="16880"/>
                  </a:lnTo>
                  <a:lnTo>
                    <a:pt x="463004" y="29702"/>
                  </a:lnTo>
                  <a:lnTo>
                    <a:pt x="416952" y="45928"/>
                  </a:lnTo>
                  <a:lnTo>
                    <a:pt x="372391" y="65445"/>
                  </a:lnTo>
                  <a:lnTo>
                    <a:pt x="329491" y="88136"/>
                  </a:lnTo>
                  <a:lnTo>
                    <a:pt x="288423" y="113887"/>
                  </a:lnTo>
                  <a:lnTo>
                    <a:pt x="249356" y="142581"/>
                  </a:lnTo>
                  <a:lnTo>
                    <a:pt x="212460" y="174104"/>
                  </a:lnTo>
                  <a:lnTo>
                    <a:pt x="177904" y="208339"/>
                  </a:lnTo>
                  <a:lnTo>
                    <a:pt x="145859" y="245173"/>
                  </a:lnTo>
                  <a:lnTo>
                    <a:pt x="116494" y="284489"/>
                  </a:lnTo>
                  <a:lnTo>
                    <a:pt x="89980" y="326172"/>
                  </a:lnTo>
                  <a:lnTo>
                    <a:pt x="66486" y="370107"/>
                  </a:lnTo>
                  <a:lnTo>
                    <a:pt x="46182" y="416179"/>
                  </a:lnTo>
                  <a:lnTo>
                    <a:pt x="30399" y="460537"/>
                  </a:lnTo>
                  <a:lnTo>
                    <a:pt x="17952" y="505256"/>
                  </a:lnTo>
                  <a:lnTo>
                    <a:pt x="8778" y="550191"/>
                  </a:lnTo>
                  <a:lnTo>
                    <a:pt x="2815" y="595198"/>
                  </a:lnTo>
                  <a:lnTo>
                    <a:pt x="0" y="640131"/>
                  </a:lnTo>
                  <a:lnTo>
                    <a:pt x="269" y="684845"/>
                  </a:lnTo>
                  <a:lnTo>
                    <a:pt x="3561" y="729196"/>
                  </a:lnTo>
                  <a:lnTo>
                    <a:pt x="9814" y="773040"/>
                  </a:lnTo>
                  <a:lnTo>
                    <a:pt x="18963" y="816230"/>
                  </a:lnTo>
                  <a:lnTo>
                    <a:pt x="30947" y="858623"/>
                  </a:lnTo>
                  <a:lnTo>
                    <a:pt x="45704" y="900074"/>
                  </a:lnTo>
                  <a:lnTo>
                    <a:pt x="63170" y="940437"/>
                  </a:lnTo>
                  <a:lnTo>
                    <a:pt x="83282" y="979568"/>
                  </a:lnTo>
                  <a:lnTo>
                    <a:pt x="105979" y="1017323"/>
                  </a:lnTo>
                  <a:lnTo>
                    <a:pt x="131198" y="1053556"/>
                  </a:lnTo>
                  <a:lnTo>
                    <a:pt x="158875" y="1088123"/>
                  </a:lnTo>
                  <a:lnTo>
                    <a:pt x="188949" y="1120879"/>
                  </a:lnTo>
                  <a:lnTo>
                    <a:pt x="221357" y="1151678"/>
                  </a:lnTo>
                  <a:lnTo>
                    <a:pt x="256035" y="1180377"/>
                  </a:lnTo>
                  <a:lnTo>
                    <a:pt x="292923" y="1206831"/>
                  </a:lnTo>
                  <a:lnTo>
                    <a:pt x="331956" y="1230894"/>
                  </a:lnTo>
                  <a:lnTo>
                    <a:pt x="373072" y="1252422"/>
                  </a:lnTo>
                  <a:lnTo>
                    <a:pt x="416209" y="1271270"/>
                  </a:lnTo>
                  <a:lnTo>
                    <a:pt x="460561" y="1287055"/>
                  </a:lnTo>
                  <a:lnTo>
                    <a:pt x="505275" y="1299504"/>
                  </a:lnTo>
                  <a:lnTo>
                    <a:pt x="550204" y="1308679"/>
                  </a:lnTo>
                  <a:lnTo>
                    <a:pt x="595206" y="1314644"/>
                  </a:lnTo>
                  <a:lnTo>
                    <a:pt x="640135" y="1317460"/>
                  </a:lnTo>
                  <a:lnTo>
                    <a:pt x="684845" y="1317191"/>
                  </a:lnTo>
                  <a:lnTo>
                    <a:pt x="729193" y="1313898"/>
                  </a:lnTo>
                  <a:lnTo>
                    <a:pt x="773033" y="1307646"/>
                  </a:lnTo>
                  <a:lnTo>
                    <a:pt x="816221" y="1298497"/>
                  </a:lnTo>
                  <a:lnTo>
                    <a:pt x="858612" y="1286513"/>
                  </a:lnTo>
                  <a:lnTo>
                    <a:pt x="900061" y="1271757"/>
                  </a:lnTo>
                  <a:lnTo>
                    <a:pt x="940422" y="1254292"/>
                  </a:lnTo>
                  <a:lnTo>
                    <a:pt x="979552" y="1234180"/>
                  </a:lnTo>
                  <a:lnTo>
                    <a:pt x="1017306" y="1211485"/>
                  </a:lnTo>
                  <a:lnTo>
                    <a:pt x="1053538" y="1186270"/>
                  </a:lnTo>
                  <a:lnTo>
                    <a:pt x="1088104" y="1158596"/>
                  </a:lnTo>
                  <a:lnTo>
                    <a:pt x="1120859" y="1128526"/>
                  </a:lnTo>
                  <a:lnTo>
                    <a:pt x="1151659" y="1096124"/>
                  </a:lnTo>
                  <a:lnTo>
                    <a:pt x="1180357" y="1061452"/>
                  </a:lnTo>
                  <a:lnTo>
                    <a:pt x="1206810" y="1024572"/>
                  </a:lnTo>
                  <a:lnTo>
                    <a:pt x="1230873" y="985549"/>
                  </a:lnTo>
                  <a:lnTo>
                    <a:pt x="1252401" y="944443"/>
                  </a:lnTo>
                  <a:lnTo>
                    <a:pt x="1271249" y="901319"/>
                  </a:lnTo>
                  <a:lnTo>
                    <a:pt x="965052" y="780034"/>
                  </a:lnTo>
                  <a:lnTo>
                    <a:pt x="943139" y="825039"/>
                  </a:lnTo>
                  <a:lnTo>
                    <a:pt x="915189" y="865546"/>
                  </a:lnTo>
                  <a:lnTo>
                    <a:pt x="881881" y="901091"/>
                  </a:lnTo>
                  <a:lnTo>
                    <a:pt x="843894" y="931211"/>
                  </a:lnTo>
                  <a:lnTo>
                    <a:pt x="801907" y="955444"/>
                  </a:lnTo>
                  <a:lnTo>
                    <a:pt x="756598" y="973326"/>
                  </a:lnTo>
                  <a:lnTo>
                    <a:pt x="708645" y="984394"/>
                  </a:lnTo>
                  <a:lnTo>
                    <a:pt x="658728" y="988187"/>
                  </a:lnTo>
                  <a:lnTo>
                    <a:pt x="610065" y="984613"/>
                  </a:lnTo>
                  <a:lnTo>
                    <a:pt x="563615" y="974232"/>
                  </a:lnTo>
                  <a:lnTo>
                    <a:pt x="519887" y="957555"/>
                  </a:lnTo>
                  <a:lnTo>
                    <a:pt x="479392" y="935092"/>
                  </a:lnTo>
                  <a:lnTo>
                    <a:pt x="442641" y="907354"/>
                  </a:lnTo>
                  <a:lnTo>
                    <a:pt x="410144" y="874852"/>
                  </a:lnTo>
                  <a:lnTo>
                    <a:pt x="382411" y="838096"/>
                  </a:lnTo>
                  <a:lnTo>
                    <a:pt x="359953" y="797597"/>
                  </a:lnTo>
                  <a:lnTo>
                    <a:pt x="343280" y="753865"/>
                  </a:lnTo>
                  <a:lnTo>
                    <a:pt x="332901" y="707412"/>
                  </a:lnTo>
                  <a:lnTo>
                    <a:pt x="329328" y="658749"/>
                  </a:lnTo>
                  <a:lnTo>
                    <a:pt x="332901" y="610085"/>
                  </a:lnTo>
                  <a:lnTo>
                    <a:pt x="343280" y="563632"/>
                  </a:lnTo>
                  <a:lnTo>
                    <a:pt x="359953" y="519900"/>
                  </a:lnTo>
                  <a:lnTo>
                    <a:pt x="382411" y="479401"/>
                  </a:lnTo>
                  <a:lnTo>
                    <a:pt x="410144" y="442645"/>
                  </a:lnTo>
                  <a:lnTo>
                    <a:pt x="442641" y="410143"/>
                  </a:lnTo>
                  <a:lnTo>
                    <a:pt x="479392" y="382405"/>
                  </a:lnTo>
                  <a:lnTo>
                    <a:pt x="519887" y="359942"/>
                  </a:lnTo>
                  <a:lnTo>
                    <a:pt x="563615" y="343265"/>
                  </a:lnTo>
                  <a:lnTo>
                    <a:pt x="610065" y="332884"/>
                  </a:lnTo>
                  <a:lnTo>
                    <a:pt x="658728" y="329311"/>
                  </a:lnTo>
                  <a:lnTo>
                    <a:pt x="658728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1664207" y="5829300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5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685800" y="5632703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8"/>
                </a:lnTo>
                <a:lnTo>
                  <a:pt x="178307" y="132588"/>
                </a:lnTo>
                <a:lnTo>
                  <a:pt x="178307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664207" y="5632703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5" h="132714">
                <a:moveTo>
                  <a:pt x="178307" y="0"/>
                </a:moveTo>
                <a:lnTo>
                  <a:pt x="0" y="0"/>
                </a:lnTo>
                <a:lnTo>
                  <a:pt x="0" y="132588"/>
                </a:lnTo>
                <a:lnTo>
                  <a:pt x="178307" y="132588"/>
                </a:lnTo>
                <a:lnTo>
                  <a:pt x="178307" y="0"/>
                </a:lnTo>
                <a:close/>
              </a:path>
            </a:pathLst>
          </a:custGeom>
          <a:solidFill>
            <a:srgbClr val="5066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685800" y="5829300"/>
            <a:ext cx="178435" cy="132715"/>
          </a:xfrm>
          <a:custGeom>
            <a:avLst/>
            <a:gdLst/>
            <a:ahLst/>
            <a:cxnLst/>
            <a:rect l="l" t="t" r="r" b="b"/>
            <a:pathLst>
              <a:path w="178434" h="132714">
                <a:moveTo>
                  <a:pt x="178307" y="0"/>
                </a:moveTo>
                <a:lnTo>
                  <a:pt x="0" y="0"/>
                </a:lnTo>
                <a:lnTo>
                  <a:pt x="0" y="132587"/>
                </a:lnTo>
                <a:lnTo>
                  <a:pt x="178307" y="132587"/>
                </a:lnTo>
                <a:lnTo>
                  <a:pt x="178307" y="0"/>
                </a:lnTo>
                <a:close/>
              </a:path>
            </a:pathLst>
          </a:custGeom>
          <a:solidFill>
            <a:srgbClr val="6B86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903528" y="5572759"/>
            <a:ext cx="676275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Too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Many </a:t>
            </a:r>
            <a:r>
              <a:rPr dirty="0" sz="1000">
                <a:latin typeface="Arial MT"/>
                <a:cs typeface="Arial MT"/>
              </a:rPr>
              <a:t>Don’t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Know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881885" y="5572759"/>
            <a:ext cx="515620" cy="4165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Right </a:t>
            </a:r>
            <a:r>
              <a:rPr dirty="0" sz="1000">
                <a:latin typeface="Arial MT"/>
                <a:cs typeface="Arial MT"/>
              </a:rPr>
              <a:t>Too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Few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2422588" y="4249673"/>
            <a:ext cx="202565" cy="1661795"/>
            <a:chOff x="2422588" y="4249673"/>
            <a:chExt cx="202565" cy="1661795"/>
          </a:xfrm>
        </p:grpSpPr>
        <p:sp>
          <p:nvSpPr>
            <p:cNvPr id="68" name="object 68" descr=""/>
            <p:cNvSpPr/>
            <p:nvPr/>
          </p:nvSpPr>
          <p:spPr>
            <a:xfrm>
              <a:off x="2530602" y="4249673"/>
              <a:ext cx="0" cy="1661795"/>
            </a:xfrm>
            <a:custGeom>
              <a:avLst/>
              <a:gdLst/>
              <a:ahLst/>
              <a:cxnLst/>
              <a:rect l="l" t="t" r="r" b="b"/>
              <a:pathLst>
                <a:path w="0" h="1661795">
                  <a:moveTo>
                    <a:pt x="0" y="0"/>
                  </a:moveTo>
                  <a:lnTo>
                    <a:pt x="0" y="166142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436876" y="4636007"/>
              <a:ext cx="173990" cy="805180"/>
            </a:xfrm>
            <a:custGeom>
              <a:avLst/>
              <a:gdLst/>
              <a:ahLst/>
              <a:cxnLst/>
              <a:rect l="l" t="t" r="r" b="b"/>
              <a:pathLst>
                <a:path w="173989" h="805179">
                  <a:moveTo>
                    <a:pt x="0" y="0"/>
                  </a:moveTo>
                  <a:lnTo>
                    <a:pt x="0" y="804672"/>
                  </a:lnTo>
                  <a:lnTo>
                    <a:pt x="173736" y="402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436876" y="4636007"/>
              <a:ext cx="173990" cy="805180"/>
            </a:xfrm>
            <a:custGeom>
              <a:avLst/>
              <a:gdLst/>
              <a:ahLst/>
              <a:cxnLst/>
              <a:rect l="l" t="t" r="r" b="b"/>
              <a:pathLst>
                <a:path w="173989" h="805179">
                  <a:moveTo>
                    <a:pt x="0" y="0"/>
                  </a:moveTo>
                  <a:lnTo>
                    <a:pt x="173736" y="402336"/>
                  </a:lnTo>
                  <a:lnTo>
                    <a:pt x="0" y="80467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2761488" y="5120640"/>
            <a:ext cx="2908300" cy="777240"/>
          </a:xfrm>
          <a:prstGeom prst="rect">
            <a:avLst/>
          </a:prstGeom>
          <a:solidFill>
            <a:srgbClr val="506691"/>
          </a:solidFill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219710" marR="212090" indent="5080">
              <a:lnSpc>
                <a:spcPct val="100499"/>
              </a:lnSpc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IBM</a:t>
            </a:r>
            <a:r>
              <a:rPr dirty="0" sz="1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develop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0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0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providers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bolstering</a:t>
            </a:r>
            <a:r>
              <a:rPr dirty="0" sz="1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their 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cloud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r>
              <a:rPr dirty="0" sz="1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r>
              <a:rPr dirty="0" sz="1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0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10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talent</a:t>
            </a:r>
            <a:r>
              <a:rPr dirty="0" sz="1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3712464" y="4919471"/>
            <a:ext cx="978535" cy="137160"/>
          </a:xfrm>
          <a:custGeom>
            <a:avLst/>
            <a:gdLst/>
            <a:ahLst/>
            <a:cxnLst/>
            <a:rect l="l" t="t" r="r" b="b"/>
            <a:pathLst>
              <a:path w="978535" h="137160">
                <a:moveTo>
                  <a:pt x="978408" y="0"/>
                </a:moveTo>
                <a:lnTo>
                  <a:pt x="0" y="0"/>
                </a:lnTo>
                <a:lnTo>
                  <a:pt x="489203" y="137159"/>
                </a:lnTo>
                <a:lnTo>
                  <a:pt x="978408" y="0"/>
                </a:lnTo>
                <a:close/>
              </a:path>
            </a:pathLst>
          </a:custGeom>
          <a:solidFill>
            <a:srgbClr val="B5C3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7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75385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CONCLUSION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65572" y="3428491"/>
            <a:ext cx="2263140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35203" y="6041824"/>
            <a:ext cx="34353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48462" y="1207008"/>
            <a:ext cx="10730230" cy="2899410"/>
            <a:chOff x="648462" y="1207008"/>
            <a:chExt cx="10730230" cy="2899410"/>
          </a:xfrm>
        </p:grpSpPr>
        <p:sp>
          <p:nvSpPr>
            <p:cNvPr id="5" name="object 5" descr=""/>
            <p:cNvSpPr/>
            <p:nvPr/>
          </p:nvSpPr>
          <p:spPr>
            <a:xfrm>
              <a:off x="1895094" y="2704338"/>
              <a:ext cx="8920480" cy="1376680"/>
            </a:xfrm>
            <a:custGeom>
              <a:avLst/>
              <a:gdLst/>
              <a:ahLst/>
              <a:cxnLst/>
              <a:rect l="l" t="t" r="r" b="b"/>
              <a:pathLst>
                <a:path w="8920480" h="1376679">
                  <a:moveTo>
                    <a:pt x="0" y="748664"/>
                  </a:moveTo>
                  <a:lnTo>
                    <a:pt x="44061" y="730468"/>
                  </a:lnTo>
                  <a:lnTo>
                    <a:pt x="88139" y="712314"/>
                  </a:lnTo>
                  <a:lnTo>
                    <a:pt x="132254" y="694244"/>
                  </a:lnTo>
                  <a:lnTo>
                    <a:pt x="176423" y="676298"/>
                  </a:lnTo>
                  <a:lnTo>
                    <a:pt x="220664" y="658518"/>
                  </a:lnTo>
                  <a:lnTo>
                    <a:pt x="264996" y="640947"/>
                  </a:lnTo>
                  <a:lnTo>
                    <a:pt x="309436" y="623624"/>
                  </a:lnTo>
                  <a:lnTo>
                    <a:pt x="354003" y="606592"/>
                  </a:lnTo>
                  <a:lnTo>
                    <a:pt x="398716" y="589893"/>
                  </a:lnTo>
                  <a:lnTo>
                    <a:pt x="443592" y="573566"/>
                  </a:lnTo>
                  <a:lnTo>
                    <a:pt x="488650" y="557655"/>
                  </a:lnTo>
                  <a:lnTo>
                    <a:pt x="533907" y="542200"/>
                  </a:lnTo>
                  <a:lnTo>
                    <a:pt x="579383" y="527243"/>
                  </a:lnTo>
                  <a:lnTo>
                    <a:pt x="625095" y="512825"/>
                  </a:lnTo>
                  <a:lnTo>
                    <a:pt x="671062" y="498988"/>
                  </a:lnTo>
                  <a:lnTo>
                    <a:pt x="717302" y="485773"/>
                  </a:lnTo>
                  <a:lnTo>
                    <a:pt x="763832" y="473221"/>
                  </a:lnTo>
                  <a:lnTo>
                    <a:pt x="810672" y="461375"/>
                  </a:lnTo>
                  <a:lnTo>
                    <a:pt x="857840" y="450274"/>
                  </a:lnTo>
                  <a:lnTo>
                    <a:pt x="905353" y="439962"/>
                  </a:lnTo>
                  <a:lnTo>
                    <a:pt x="953230" y="430479"/>
                  </a:lnTo>
                  <a:lnTo>
                    <a:pt x="1001489" y="421867"/>
                  </a:lnTo>
                  <a:lnTo>
                    <a:pt x="1050149" y="414167"/>
                  </a:lnTo>
                  <a:lnTo>
                    <a:pt x="1099227" y="407420"/>
                  </a:lnTo>
                  <a:lnTo>
                    <a:pt x="1148742" y="401669"/>
                  </a:lnTo>
                  <a:lnTo>
                    <a:pt x="1198712" y="396954"/>
                  </a:lnTo>
                  <a:lnTo>
                    <a:pt x="1249156" y="393317"/>
                  </a:lnTo>
                  <a:lnTo>
                    <a:pt x="1300091" y="390799"/>
                  </a:lnTo>
                  <a:lnTo>
                    <a:pt x="1351535" y="389442"/>
                  </a:lnTo>
                  <a:lnTo>
                    <a:pt x="1403508" y="389287"/>
                  </a:lnTo>
                  <a:lnTo>
                    <a:pt x="1456027" y="390376"/>
                  </a:lnTo>
                  <a:lnTo>
                    <a:pt x="1509111" y="392750"/>
                  </a:lnTo>
                  <a:lnTo>
                    <a:pt x="1562777" y="396450"/>
                  </a:lnTo>
                  <a:lnTo>
                    <a:pt x="1617044" y="401518"/>
                  </a:lnTo>
                  <a:lnTo>
                    <a:pt x="1671930" y="407996"/>
                  </a:lnTo>
                  <a:lnTo>
                    <a:pt x="1727454" y="415925"/>
                  </a:lnTo>
                  <a:lnTo>
                    <a:pt x="1765685" y="422673"/>
                  </a:lnTo>
                  <a:lnTo>
                    <a:pt x="1804508" y="431096"/>
                  </a:lnTo>
                  <a:lnTo>
                    <a:pt x="1843899" y="441120"/>
                  </a:lnTo>
                  <a:lnTo>
                    <a:pt x="1883836" y="452673"/>
                  </a:lnTo>
                  <a:lnTo>
                    <a:pt x="1924294" y="465680"/>
                  </a:lnTo>
                  <a:lnTo>
                    <a:pt x="1965250" y="480071"/>
                  </a:lnTo>
                  <a:lnTo>
                    <a:pt x="2006681" y="495770"/>
                  </a:lnTo>
                  <a:lnTo>
                    <a:pt x="2048563" y="512707"/>
                  </a:lnTo>
                  <a:lnTo>
                    <a:pt x="2090873" y="530807"/>
                  </a:lnTo>
                  <a:lnTo>
                    <a:pt x="2133588" y="549997"/>
                  </a:lnTo>
                  <a:lnTo>
                    <a:pt x="2176683" y="570206"/>
                  </a:lnTo>
                  <a:lnTo>
                    <a:pt x="2220137" y="591360"/>
                  </a:lnTo>
                  <a:lnTo>
                    <a:pt x="2263924" y="613385"/>
                  </a:lnTo>
                  <a:lnTo>
                    <a:pt x="2308023" y="636210"/>
                  </a:lnTo>
                  <a:lnTo>
                    <a:pt x="2352409" y="659761"/>
                  </a:lnTo>
                  <a:lnTo>
                    <a:pt x="2397059" y="683965"/>
                  </a:lnTo>
                  <a:lnTo>
                    <a:pt x="2441949" y="708750"/>
                  </a:lnTo>
                  <a:lnTo>
                    <a:pt x="2487057" y="734043"/>
                  </a:lnTo>
                  <a:lnTo>
                    <a:pt x="2532358" y="759769"/>
                  </a:lnTo>
                  <a:lnTo>
                    <a:pt x="2577830" y="785858"/>
                  </a:lnTo>
                  <a:lnTo>
                    <a:pt x="2623448" y="812235"/>
                  </a:lnTo>
                  <a:lnTo>
                    <a:pt x="2669190" y="838829"/>
                  </a:lnTo>
                  <a:lnTo>
                    <a:pt x="2715033" y="865565"/>
                  </a:lnTo>
                  <a:lnTo>
                    <a:pt x="2760951" y="892371"/>
                  </a:lnTo>
                  <a:lnTo>
                    <a:pt x="2806924" y="919174"/>
                  </a:lnTo>
                  <a:lnTo>
                    <a:pt x="2852926" y="945902"/>
                  </a:lnTo>
                  <a:lnTo>
                    <a:pt x="2898934" y="972481"/>
                  </a:lnTo>
                  <a:lnTo>
                    <a:pt x="2944925" y="998838"/>
                  </a:lnTo>
                  <a:lnTo>
                    <a:pt x="2990876" y="1024901"/>
                  </a:lnTo>
                  <a:lnTo>
                    <a:pt x="3036763" y="1050596"/>
                  </a:lnTo>
                  <a:lnTo>
                    <a:pt x="3082563" y="1075851"/>
                  </a:lnTo>
                  <a:lnTo>
                    <a:pt x="3128252" y="1100593"/>
                  </a:lnTo>
                  <a:lnTo>
                    <a:pt x="3173808" y="1124749"/>
                  </a:lnTo>
                  <a:lnTo>
                    <a:pt x="3219205" y="1148246"/>
                  </a:lnTo>
                  <a:lnTo>
                    <a:pt x="3264422" y="1171010"/>
                  </a:lnTo>
                  <a:lnTo>
                    <a:pt x="3309434" y="1192970"/>
                  </a:lnTo>
                  <a:lnTo>
                    <a:pt x="3354219" y="1214052"/>
                  </a:lnTo>
                  <a:lnTo>
                    <a:pt x="3398753" y="1234183"/>
                  </a:lnTo>
                  <a:lnTo>
                    <a:pt x="3443011" y="1253291"/>
                  </a:lnTo>
                  <a:lnTo>
                    <a:pt x="3486972" y="1271302"/>
                  </a:lnTo>
                  <a:lnTo>
                    <a:pt x="3530612" y="1288144"/>
                  </a:lnTo>
                  <a:lnTo>
                    <a:pt x="3573907" y="1303743"/>
                  </a:lnTo>
                  <a:lnTo>
                    <a:pt x="3616833" y="1318027"/>
                  </a:lnTo>
                  <a:lnTo>
                    <a:pt x="3659368" y="1330923"/>
                  </a:lnTo>
                  <a:lnTo>
                    <a:pt x="3701487" y="1342358"/>
                  </a:lnTo>
                  <a:lnTo>
                    <a:pt x="3743169" y="1352259"/>
                  </a:lnTo>
                  <a:lnTo>
                    <a:pt x="3784388" y="1360553"/>
                  </a:lnTo>
                  <a:lnTo>
                    <a:pt x="3825122" y="1367167"/>
                  </a:lnTo>
                  <a:lnTo>
                    <a:pt x="3865347" y="1372028"/>
                  </a:lnTo>
                  <a:lnTo>
                    <a:pt x="3905040" y="1375064"/>
                  </a:lnTo>
                  <a:lnTo>
                    <a:pt x="3944178" y="1376201"/>
                  </a:lnTo>
                  <a:lnTo>
                    <a:pt x="3982736" y="1375367"/>
                  </a:lnTo>
                  <a:lnTo>
                    <a:pt x="4060532" y="1366876"/>
                  </a:lnTo>
                  <a:lnTo>
                    <a:pt x="4100234" y="1358440"/>
                  </a:lnTo>
                  <a:lnTo>
                    <a:pt x="4139793" y="1347301"/>
                  </a:lnTo>
                  <a:lnTo>
                    <a:pt x="4179201" y="1333580"/>
                  </a:lnTo>
                  <a:lnTo>
                    <a:pt x="4218453" y="1317397"/>
                  </a:lnTo>
                  <a:lnTo>
                    <a:pt x="4257543" y="1298874"/>
                  </a:lnTo>
                  <a:lnTo>
                    <a:pt x="4296462" y="1278132"/>
                  </a:lnTo>
                  <a:lnTo>
                    <a:pt x="4335206" y="1255290"/>
                  </a:lnTo>
                  <a:lnTo>
                    <a:pt x="4373767" y="1230470"/>
                  </a:lnTo>
                  <a:lnTo>
                    <a:pt x="4412140" y="1203793"/>
                  </a:lnTo>
                  <a:lnTo>
                    <a:pt x="4450318" y="1175379"/>
                  </a:lnTo>
                  <a:lnTo>
                    <a:pt x="4488293" y="1145349"/>
                  </a:lnTo>
                  <a:lnTo>
                    <a:pt x="4526061" y="1113824"/>
                  </a:lnTo>
                  <a:lnTo>
                    <a:pt x="4563614" y="1080924"/>
                  </a:lnTo>
                  <a:lnTo>
                    <a:pt x="4600947" y="1046771"/>
                  </a:lnTo>
                  <a:lnTo>
                    <a:pt x="4638052" y="1011485"/>
                  </a:lnTo>
                  <a:lnTo>
                    <a:pt x="4674923" y="975187"/>
                  </a:lnTo>
                  <a:lnTo>
                    <a:pt x="4711553" y="937998"/>
                  </a:lnTo>
                  <a:lnTo>
                    <a:pt x="4747937" y="900038"/>
                  </a:lnTo>
                  <a:lnTo>
                    <a:pt x="4784068" y="861428"/>
                  </a:lnTo>
                  <a:lnTo>
                    <a:pt x="4819939" y="822290"/>
                  </a:lnTo>
                  <a:lnTo>
                    <a:pt x="4855544" y="782743"/>
                  </a:lnTo>
                  <a:lnTo>
                    <a:pt x="4890877" y="742908"/>
                  </a:lnTo>
                  <a:lnTo>
                    <a:pt x="4925931" y="702907"/>
                  </a:lnTo>
                  <a:lnTo>
                    <a:pt x="4960699" y="662860"/>
                  </a:lnTo>
                  <a:lnTo>
                    <a:pt x="4995175" y="622888"/>
                  </a:lnTo>
                  <a:lnTo>
                    <a:pt x="5029353" y="583111"/>
                  </a:lnTo>
                  <a:lnTo>
                    <a:pt x="5063227" y="543651"/>
                  </a:lnTo>
                  <a:lnTo>
                    <a:pt x="5096789" y="504628"/>
                  </a:lnTo>
                  <a:lnTo>
                    <a:pt x="5130033" y="466163"/>
                  </a:lnTo>
                  <a:lnTo>
                    <a:pt x="5162954" y="428376"/>
                  </a:lnTo>
                  <a:lnTo>
                    <a:pt x="5195544" y="391389"/>
                  </a:lnTo>
                  <a:lnTo>
                    <a:pt x="5227797" y="355322"/>
                  </a:lnTo>
                  <a:lnTo>
                    <a:pt x="5259707" y="320296"/>
                  </a:lnTo>
                  <a:lnTo>
                    <a:pt x="5291266" y="286432"/>
                  </a:lnTo>
                  <a:lnTo>
                    <a:pt x="5322470" y="253850"/>
                  </a:lnTo>
                  <a:lnTo>
                    <a:pt x="5353311" y="222672"/>
                  </a:lnTo>
                  <a:lnTo>
                    <a:pt x="5383782" y="193017"/>
                  </a:lnTo>
                  <a:lnTo>
                    <a:pt x="5413878" y="165008"/>
                  </a:lnTo>
                  <a:lnTo>
                    <a:pt x="5443592" y="138764"/>
                  </a:lnTo>
                  <a:lnTo>
                    <a:pt x="5472918" y="114406"/>
                  </a:lnTo>
                  <a:lnTo>
                    <a:pt x="5530378" y="71833"/>
                  </a:lnTo>
                  <a:lnTo>
                    <a:pt x="5586206" y="38254"/>
                  </a:lnTo>
                  <a:lnTo>
                    <a:pt x="5640351" y="14636"/>
                  </a:lnTo>
                  <a:lnTo>
                    <a:pt x="5692762" y="1945"/>
                  </a:lnTo>
                  <a:lnTo>
                    <a:pt x="5718302" y="0"/>
                  </a:lnTo>
                  <a:lnTo>
                    <a:pt x="5746239" y="1465"/>
                  </a:lnTo>
                  <a:lnTo>
                    <a:pt x="5797399" y="15478"/>
                  </a:lnTo>
                  <a:lnTo>
                    <a:pt x="5842835" y="43118"/>
                  </a:lnTo>
                  <a:lnTo>
                    <a:pt x="5883223" y="83006"/>
                  </a:lnTo>
                  <a:lnTo>
                    <a:pt x="5919238" y="133764"/>
                  </a:lnTo>
                  <a:lnTo>
                    <a:pt x="5951555" y="194012"/>
                  </a:lnTo>
                  <a:lnTo>
                    <a:pt x="5980849" y="262372"/>
                  </a:lnTo>
                  <a:lnTo>
                    <a:pt x="5994574" y="299163"/>
                  </a:lnTo>
                  <a:lnTo>
                    <a:pt x="6007797" y="337466"/>
                  </a:lnTo>
                  <a:lnTo>
                    <a:pt x="6020602" y="377106"/>
                  </a:lnTo>
                  <a:lnTo>
                    <a:pt x="6033073" y="417914"/>
                  </a:lnTo>
                  <a:lnTo>
                    <a:pt x="6045295" y="459715"/>
                  </a:lnTo>
                  <a:lnTo>
                    <a:pt x="6057352" y="502338"/>
                  </a:lnTo>
                  <a:lnTo>
                    <a:pt x="6069329" y="545610"/>
                  </a:lnTo>
                  <a:lnTo>
                    <a:pt x="6081310" y="589358"/>
                  </a:lnTo>
                  <a:lnTo>
                    <a:pt x="6093380" y="633412"/>
                  </a:lnTo>
                  <a:lnTo>
                    <a:pt x="6105623" y="677598"/>
                  </a:lnTo>
                  <a:lnTo>
                    <a:pt x="6118123" y="721743"/>
                  </a:lnTo>
                  <a:lnTo>
                    <a:pt x="6130965" y="765677"/>
                  </a:lnTo>
                  <a:lnTo>
                    <a:pt x="6144233" y="809225"/>
                  </a:lnTo>
                  <a:lnTo>
                    <a:pt x="6158012" y="852217"/>
                  </a:lnTo>
                  <a:lnTo>
                    <a:pt x="6172386" y="894478"/>
                  </a:lnTo>
                  <a:lnTo>
                    <a:pt x="6187440" y="935839"/>
                  </a:lnTo>
                  <a:lnTo>
                    <a:pt x="6203257" y="976125"/>
                  </a:lnTo>
                  <a:lnTo>
                    <a:pt x="6219923" y="1015164"/>
                  </a:lnTo>
                  <a:lnTo>
                    <a:pt x="6237521" y="1052785"/>
                  </a:lnTo>
                  <a:lnTo>
                    <a:pt x="6256137" y="1088814"/>
                  </a:lnTo>
                  <a:lnTo>
                    <a:pt x="6275854" y="1123080"/>
                  </a:lnTo>
                  <a:lnTo>
                    <a:pt x="6296757" y="1155410"/>
                  </a:lnTo>
                  <a:lnTo>
                    <a:pt x="6342459" y="1213574"/>
                  </a:lnTo>
                  <a:lnTo>
                    <a:pt x="6393918" y="1261926"/>
                  </a:lnTo>
                  <a:lnTo>
                    <a:pt x="6451809" y="1299087"/>
                  </a:lnTo>
                  <a:lnTo>
                    <a:pt x="6516808" y="1323680"/>
                  </a:lnTo>
                  <a:lnTo>
                    <a:pt x="6584521" y="1334448"/>
                  </a:lnTo>
                  <a:lnTo>
                    <a:pt x="6618698" y="1336092"/>
                  </a:lnTo>
                  <a:lnTo>
                    <a:pt x="6654636" y="1335837"/>
                  </a:lnTo>
                  <a:lnTo>
                    <a:pt x="6731485" y="1329906"/>
                  </a:lnTo>
                  <a:lnTo>
                    <a:pt x="6772239" y="1324373"/>
                  </a:lnTo>
                  <a:lnTo>
                    <a:pt x="6814442" y="1317221"/>
                  </a:lnTo>
                  <a:lnTo>
                    <a:pt x="6858016" y="1308522"/>
                  </a:lnTo>
                  <a:lnTo>
                    <a:pt x="6902883" y="1298346"/>
                  </a:lnTo>
                  <a:lnTo>
                    <a:pt x="6948964" y="1286764"/>
                  </a:lnTo>
                  <a:lnTo>
                    <a:pt x="6996182" y="1273845"/>
                  </a:lnTo>
                  <a:lnTo>
                    <a:pt x="7044458" y="1259661"/>
                  </a:lnTo>
                  <a:lnTo>
                    <a:pt x="7093715" y="1244282"/>
                  </a:lnTo>
                  <a:lnTo>
                    <a:pt x="7143874" y="1227779"/>
                  </a:lnTo>
                  <a:lnTo>
                    <a:pt x="7194856" y="1210222"/>
                  </a:lnTo>
                  <a:lnTo>
                    <a:pt x="7246585" y="1191681"/>
                  </a:lnTo>
                  <a:lnTo>
                    <a:pt x="7298981" y="1172228"/>
                  </a:lnTo>
                  <a:lnTo>
                    <a:pt x="7351967" y="1151933"/>
                  </a:lnTo>
                  <a:lnTo>
                    <a:pt x="7405465" y="1130866"/>
                  </a:lnTo>
                  <a:lnTo>
                    <a:pt x="7459395" y="1109098"/>
                  </a:lnTo>
                  <a:lnTo>
                    <a:pt x="7513682" y="1086700"/>
                  </a:lnTo>
                  <a:lnTo>
                    <a:pt x="7568245" y="1063741"/>
                  </a:lnTo>
                  <a:lnTo>
                    <a:pt x="7623007" y="1040293"/>
                  </a:lnTo>
                  <a:lnTo>
                    <a:pt x="7677890" y="1016427"/>
                  </a:lnTo>
                  <a:lnTo>
                    <a:pt x="7732816" y="992211"/>
                  </a:lnTo>
                  <a:lnTo>
                    <a:pt x="7787707" y="967718"/>
                  </a:lnTo>
                  <a:lnTo>
                    <a:pt x="7842484" y="943018"/>
                  </a:lnTo>
                  <a:lnTo>
                    <a:pt x="7897070" y="918181"/>
                  </a:lnTo>
                  <a:lnTo>
                    <a:pt x="7951386" y="893277"/>
                  </a:lnTo>
                  <a:lnTo>
                    <a:pt x="8005354" y="868378"/>
                  </a:lnTo>
                  <a:lnTo>
                    <a:pt x="8058896" y="843554"/>
                  </a:lnTo>
                  <a:lnTo>
                    <a:pt x="8111933" y="818875"/>
                  </a:lnTo>
                  <a:lnTo>
                    <a:pt x="8164389" y="794412"/>
                  </a:lnTo>
                  <a:lnTo>
                    <a:pt x="8216185" y="770236"/>
                  </a:lnTo>
                  <a:lnTo>
                    <a:pt x="8267241" y="746416"/>
                  </a:lnTo>
                  <a:lnTo>
                    <a:pt x="8317482" y="723025"/>
                  </a:lnTo>
                  <a:lnTo>
                    <a:pt x="8366827" y="700131"/>
                  </a:lnTo>
                  <a:lnTo>
                    <a:pt x="8415200" y="677806"/>
                  </a:lnTo>
                  <a:lnTo>
                    <a:pt x="8462522" y="656120"/>
                  </a:lnTo>
                  <a:lnTo>
                    <a:pt x="8508715" y="635144"/>
                  </a:lnTo>
                  <a:lnTo>
                    <a:pt x="8553700" y="614948"/>
                  </a:lnTo>
                  <a:lnTo>
                    <a:pt x="8597400" y="595603"/>
                  </a:lnTo>
                  <a:lnTo>
                    <a:pt x="8639737" y="577179"/>
                  </a:lnTo>
                  <a:lnTo>
                    <a:pt x="8680632" y="559747"/>
                  </a:lnTo>
                  <a:lnTo>
                    <a:pt x="8720008" y="543378"/>
                  </a:lnTo>
                  <a:lnTo>
                    <a:pt x="8757785" y="528142"/>
                  </a:lnTo>
                  <a:lnTo>
                    <a:pt x="8793887" y="514109"/>
                  </a:lnTo>
                  <a:lnTo>
                    <a:pt x="8860750" y="489936"/>
                  </a:lnTo>
                  <a:lnTo>
                    <a:pt x="8891355" y="479937"/>
                  </a:lnTo>
                  <a:lnTo>
                    <a:pt x="8919972" y="471424"/>
                  </a:lnTo>
                </a:path>
              </a:pathLst>
            </a:custGeom>
            <a:ln w="50800">
              <a:solidFill>
                <a:srgbClr val="0D60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0664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619505" y="0"/>
                  </a:moveTo>
                  <a:lnTo>
                    <a:pt x="571092" y="1863"/>
                  </a:lnTo>
                  <a:lnTo>
                    <a:pt x="523698" y="7363"/>
                  </a:lnTo>
                  <a:lnTo>
                    <a:pt x="477460" y="16361"/>
                  </a:lnTo>
                  <a:lnTo>
                    <a:pt x="432517" y="28720"/>
                  </a:lnTo>
                  <a:lnTo>
                    <a:pt x="389006" y="44301"/>
                  </a:lnTo>
                  <a:lnTo>
                    <a:pt x="347065" y="62968"/>
                  </a:lnTo>
                  <a:lnTo>
                    <a:pt x="306832" y="84582"/>
                  </a:lnTo>
                  <a:lnTo>
                    <a:pt x="268443" y="109005"/>
                  </a:lnTo>
                  <a:lnTo>
                    <a:pt x="232038" y="136100"/>
                  </a:lnTo>
                  <a:lnTo>
                    <a:pt x="197754" y="165729"/>
                  </a:lnTo>
                  <a:lnTo>
                    <a:pt x="165729" y="197754"/>
                  </a:lnTo>
                  <a:lnTo>
                    <a:pt x="136100" y="232038"/>
                  </a:lnTo>
                  <a:lnTo>
                    <a:pt x="109005" y="268443"/>
                  </a:lnTo>
                  <a:lnTo>
                    <a:pt x="84582" y="306832"/>
                  </a:lnTo>
                  <a:lnTo>
                    <a:pt x="62968" y="347065"/>
                  </a:lnTo>
                  <a:lnTo>
                    <a:pt x="44301" y="389006"/>
                  </a:lnTo>
                  <a:lnTo>
                    <a:pt x="28720" y="432517"/>
                  </a:lnTo>
                  <a:lnTo>
                    <a:pt x="16361" y="477460"/>
                  </a:lnTo>
                  <a:lnTo>
                    <a:pt x="7363" y="523698"/>
                  </a:lnTo>
                  <a:lnTo>
                    <a:pt x="1863" y="571092"/>
                  </a:lnTo>
                  <a:lnTo>
                    <a:pt x="0" y="619506"/>
                  </a:lnTo>
                  <a:lnTo>
                    <a:pt x="1863" y="667919"/>
                  </a:lnTo>
                  <a:lnTo>
                    <a:pt x="7363" y="715313"/>
                  </a:lnTo>
                  <a:lnTo>
                    <a:pt x="16361" y="761551"/>
                  </a:lnTo>
                  <a:lnTo>
                    <a:pt x="28720" y="806494"/>
                  </a:lnTo>
                  <a:lnTo>
                    <a:pt x="44301" y="850005"/>
                  </a:lnTo>
                  <a:lnTo>
                    <a:pt x="62968" y="891946"/>
                  </a:lnTo>
                  <a:lnTo>
                    <a:pt x="84582" y="932180"/>
                  </a:lnTo>
                  <a:lnTo>
                    <a:pt x="109005" y="970568"/>
                  </a:lnTo>
                  <a:lnTo>
                    <a:pt x="136100" y="1006973"/>
                  </a:lnTo>
                  <a:lnTo>
                    <a:pt x="165729" y="1041257"/>
                  </a:lnTo>
                  <a:lnTo>
                    <a:pt x="197754" y="1073282"/>
                  </a:lnTo>
                  <a:lnTo>
                    <a:pt x="232038" y="1102911"/>
                  </a:lnTo>
                  <a:lnTo>
                    <a:pt x="268443" y="1130006"/>
                  </a:lnTo>
                  <a:lnTo>
                    <a:pt x="306832" y="1154430"/>
                  </a:lnTo>
                  <a:lnTo>
                    <a:pt x="347065" y="1176043"/>
                  </a:lnTo>
                  <a:lnTo>
                    <a:pt x="389006" y="1194710"/>
                  </a:lnTo>
                  <a:lnTo>
                    <a:pt x="432517" y="1210291"/>
                  </a:lnTo>
                  <a:lnTo>
                    <a:pt x="477460" y="1222650"/>
                  </a:lnTo>
                  <a:lnTo>
                    <a:pt x="523698" y="1231648"/>
                  </a:lnTo>
                  <a:lnTo>
                    <a:pt x="571092" y="1237148"/>
                  </a:lnTo>
                  <a:lnTo>
                    <a:pt x="619505" y="1239012"/>
                  </a:lnTo>
                  <a:lnTo>
                    <a:pt x="667919" y="1237148"/>
                  </a:lnTo>
                  <a:lnTo>
                    <a:pt x="715313" y="1231648"/>
                  </a:lnTo>
                  <a:lnTo>
                    <a:pt x="761551" y="1222650"/>
                  </a:lnTo>
                  <a:lnTo>
                    <a:pt x="806494" y="1210291"/>
                  </a:lnTo>
                  <a:lnTo>
                    <a:pt x="850005" y="1194710"/>
                  </a:lnTo>
                  <a:lnTo>
                    <a:pt x="891946" y="1176043"/>
                  </a:lnTo>
                  <a:lnTo>
                    <a:pt x="932180" y="1154430"/>
                  </a:lnTo>
                  <a:lnTo>
                    <a:pt x="970568" y="1130006"/>
                  </a:lnTo>
                  <a:lnTo>
                    <a:pt x="1006973" y="1102911"/>
                  </a:lnTo>
                  <a:lnTo>
                    <a:pt x="1041257" y="1073282"/>
                  </a:lnTo>
                  <a:lnTo>
                    <a:pt x="1073282" y="1041257"/>
                  </a:lnTo>
                  <a:lnTo>
                    <a:pt x="1102911" y="1006973"/>
                  </a:lnTo>
                  <a:lnTo>
                    <a:pt x="1130006" y="970568"/>
                  </a:lnTo>
                  <a:lnTo>
                    <a:pt x="1154430" y="932180"/>
                  </a:lnTo>
                  <a:lnTo>
                    <a:pt x="1176043" y="891946"/>
                  </a:lnTo>
                  <a:lnTo>
                    <a:pt x="1194710" y="850005"/>
                  </a:lnTo>
                  <a:lnTo>
                    <a:pt x="1210291" y="806494"/>
                  </a:lnTo>
                  <a:lnTo>
                    <a:pt x="1222650" y="761551"/>
                  </a:lnTo>
                  <a:lnTo>
                    <a:pt x="1231648" y="715313"/>
                  </a:lnTo>
                  <a:lnTo>
                    <a:pt x="1237148" y="667919"/>
                  </a:lnTo>
                  <a:lnTo>
                    <a:pt x="1239012" y="619506"/>
                  </a:lnTo>
                  <a:lnTo>
                    <a:pt x="1237148" y="571092"/>
                  </a:lnTo>
                  <a:lnTo>
                    <a:pt x="1231648" y="523698"/>
                  </a:lnTo>
                  <a:lnTo>
                    <a:pt x="1222650" y="477460"/>
                  </a:lnTo>
                  <a:lnTo>
                    <a:pt x="1210291" y="432517"/>
                  </a:lnTo>
                  <a:lnTo>
                    <a:pt x="1194710" y="389006"/>
                  </a:lnTo>
                  <a:lnTo>
                    <a:pt x="1176043" y="347065"/>
                  </a:lnTo>
                  <a:lnTo>
                    <a:pt x="1154429" y="306832"/>
                  </a:lnTo>
                  <a:lnTo>
                    <a:pt x="1130006" y="268443"/>
                  </a:lnTo>
                  <a:lnTo>
                    <a:pt x="1102911" y="232038"/>
                  </a:lnTo>
                  <a:lnTo>
                    <a:pt x="1073282" y="197754"/>
                  </a:lnTo>
                  <a:lnTo>
                    <a:pt x="1041257" y="165729"/>
                  </a:lnTo>
                  <a:lnTo>
                    <a:pt x="1006973" y="136100"/>
                  </a:lnTo>
                  <a:lnTo>
                    <a:pt x="970568" y="109005"/>
                  </a:lnTo>
                  <a:lnTo>
                    <a:pt x="932180" y="84582"/>
                  </a:lnTo>
                  <a:lnTo>
                    <a:pt x="891946" y="62968"/>
                  </a:lnTo>
                  <a:lnTo>
                    <a:pt x="850005" y="44301"/>
                  </a:lnTo>
                  <a:lnTo>
                    <a:pt x="806494" y="28720"/>
                  </a:lnTo>
                  <a:lnTo>
                    <a:pt x="761551" y="16361"/>
                  </a:lnTo>
                  <a:lnTo>
                    <a:pt x="715313" y="7363"/>
                  </a:lnTo>
                  <a:lnTo>
                    <a:pt x="667919" y="1863"/>
                  </a:lnTo>
                  <a:lnTo>
                    <a:pt x="619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0664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0" y="619506"/>
                  </a:moveTo>
                  <a:lnTo>
                    <a:pt x="1863" y="571092"/>
                  </a:lnTo>
                  <a:lnTo>
                    <a:pt x="7363" y="523698"/>
                  </a:lnTo>
                  <a:lnTo>
                    <a:pt x="16361" y="477460"/>
                  </a:lnTo>
                  <a:lnTo>
                    <a:pt x="28720" y="432517"/>
                  </a:lnTo>
                  <a:lnTo>
                    <a:pt x="44301" y="389006"/>
                  </a:lnTo>
                  <a:lnTo>
                    <a:pt x="62968" y="347065"/>
                  </a:lnTo>
                  <a:lnTo>
                    <a:pt x="84582" y="306832"/>
                  </a:lnTo>
                  <a:lnTo>
                    <a:pt x="109005" y="268443"/>
                  </a:lnTo>
                  <a:lnTo>
                    <a:pt x="136100" y="232038"/>
                  </a:lnTo>
                  <a:lnTo>
                    <a:pt x="165729" y="197754"/>
                  </a:lnTo>
                  <a:lnTo>
                    <a:pt x="197754" y="165729"/>
                  </a:lnTo>
                  <a:lnTo>
                    <a:pt x="232038" y="136100"/>
                  </a:lnTo>
                  <a:lnTo>
                    <a:pt x="268443" y="109005"/>
                  </a:lnTo>
                  <a:lnTo>
                    <a:pt x="306832" y="84582"/>
                  </a:lnTo>
                  <a:lnTo>
                    <a:pt x="347065" y="62968"/>
                  </a:lnTo>
                  <a:lnTo>
                    <a:pt x="389006" y="44301"/>
                  </a:lnTo>
                  <a:lnTo>
                    <a:pt x="432517" y="28720"/>
                  </a:lnTo>
                  <a:lnTo>
                    <a:pt x="477460" y="16361"/>
                  </a:lnTo>
                  <a:lnTo>
                    <a:pt x="523698" y="7363"/>
                  </a:lnTo>
                  <a:lnTo>
                    <a:pt x="571092" y="1863"/>
                  </a:lnTo>
                  <a:lnTo>
                    <a:pt x="619505" y="0"/>
                  </a:lnTo>
                  <a:lnTo>
                    <a:pt x="667919" y="1863"/>
                  </a:lnTo>
                  <a:lnTo>
                    <a:pt x="715313" y="7363"/>
                  </a:lnTo>
                  <a:lnTo>
                    <a:pt x="761551" y="16361"/>
                  </a:lnTo>
                  <a:lnTo>
                    <a:pt x="806494" y="28720"/>
                  </a:lnTo>
                  <a:lnTo>
                    <a:pt x="850005" y="44301"/>
                  </a:lnTo>
                  <a:lnTo>
                    <a:pt x="891946" y="62968"/>
                  </a:lnTo>
                  <a:lnTo>
                    <a:pt x="932180" y="84582"/>
                  </a:lnTo>
                  <a:lnTo>
                    <a:pt x="970568" y="109005"/>
                  </a:lnTo>
                  <a:lnTo>
                    <a:pt x="1006973" y="136100"/>
                  </a:lnTo>
                  <a:lnTo>
                    <a:pt x="1041257" y="165729"/>
                  </a:lnTo>
                  <a:lnTo>
                    <a:pt x="1073282" y="197754"/>
                  </a:lnTo>
                  <a:lnTo>
                    <a:pt x="1102911" y="232038"/>
                  </a:lnTo>
                  <a:lnTo>
                    <a:pt x="1130006" y="268443"/>
                  </a:lnTo>
                  <a:lnTo>
                    <a:pt x="1154429" y="306832"/>
                  </a:lnTo>
                  <a:lnTo>
                    <a:pt x="1176043" y="347065"/>
                  </a:lnTo>
                  <a:lnTo>
                    <a:pt x="1194710" y="389006"/>
                  </a:lnTo>
                  <a:lnTo>
                    <a:pt x="1210291" y="432517"/>
                  </a:lnTo>
                  <a:lnTo>
                    <a:pt x="1222650" y="477460"/>
                  </a:lnTo>
                  <a:lnTo>
                    <a:pt x="1231648" y="523698"/>
                  </a:lnTo>
                  <a:lnTo>
                    <a:pt x="1237148" y="571092"/>
                  </a:lnTo>
                  <a:lnTo>
                    <a:pt x="1239012" y="619506"/>
                  </a:lnTo>
                  <a:lnTo>
                    <a:pt x="1237148" y="667919"/>
                  </a:lnTo>
                  <a:lnTo>
                    <a:pt x="1231648" y="715313"/>
                  </a:lnTo>
                  <a:lnTo>
                    <a:pt x="1222650" y="761551"/>
                  </a:lnTo>
                  <a:lnTo>
                    <a:pt x="1210291" y="806494"/>
                  </a:lnTo>
                  <a:lnTo>
                    <a:pt x="1194710" y="850005"/>
                  </a:lnTo>
                  <a:lnTo>
                    <a:pt x="1176043" y="891946"/>
                  </a:lnTo>
                  <a:lnTo>
                    <a:pt x="1154430" y="932180"/>
                  </a:lnTo>
                  <a:lnTo>
                    <a:pt x="1130006" y="970568"/>
                  </a:lnTo>
                  <a:lnTo>
                    <a:pt x="1102911" y="1006973"/>
                  </a:lnTo>
                  <a:lnTo>
                    <a:pt x="1073282" y="1041257"/>
                  </a:lnTo>
                  <a:lnTo>
                    <a:pt x="1041257" y="1073282"/>
                  </a:lnTo>
                  <a:lnTo>
                    <a:pt x="1006973" y="1102911"/>
                  </a:lnTo>
                  <a:lnTo>
                    <a:pt x="970568" y="1130006"/>
                  </a:lnTo>
                  <a:lnTo>
                    <a:pt x="932180" y="1154430"/>
                  </a:lnTo>
                  <a:lnTo>
                    <a:pt x="891946" y="1176043"/>
                  </a:lnTo>
                  <a:lnTo>
                    <a:pt x="850005" y="1194710"/>
                  </a:lnTo>
                  <a:lnTo>
                    <a:pt x="806494" y="1210291"/>
                  </a:lnTo>
                  <a:lnTo>
                    <a:pt x="761551" y="1222650"/>
                  </a:lnTo>
                  <a:lnTo>
                    <a:pt x="715313" y="1231648"/>
                  </a:lnTo>
                  <a:lnTo>
                    <a:pt x="667919" y="1237148"/>
                  </a:lnTo>
                  <a:lnTo>
                    <a:pt x="619505" y="1239012"/>
                  </a:lnTo>
                  <a:lnTo>
                    <a:pt x="571092" y="1237148"/>
                  </a:lnTo>
                  <a:lnTo>
                    <a:pt x="523698" y="1231648"/>
                  </a:lnTo>
                  <a:lnTo>
                    <a:pt x="477460" y="1222650"/>
                  </a:lnTo>
                  <a:lnTo>
                    <a:pt x="432517" y="1210291"/>
                  </a:lnTo>
                  <a:lnTo>
                    <a:pt x="389006" y="1194710"/>
                  </a:lnTo>
                  <a:lnTo>
                    <a:pt x="347065" y="1176043"/>
                  </a:lnTo>
                  <a:lnTo>
                    <a:pt x="306832" y="1154430"/>
                  </a:lnTo>
                  <a:lnTo>
                    <a:pt x="268443" y="1130006"/>
                  </a:lnTo>
                  <a:lnTo>
                    <a:pt x="232038" y="1102911"/>
                  </a:lnTo>
                  <a:lnTo>
                    <a:pt x="197754" y="1073282"/>
                  </a:lnTo>
                  <a:lnTo>
                    <a:pt x="165729" y="1041257"/>
                  </a:lnTo>
                  <a:lnTo>
                    <a:pt x="136100" y="1006973"/>
                  </a:lnTo>
                  <a:lnTo>
                    <a:pt x="109005" y="970568"/>
                  </a:lnTo>
                  <a:lnTo>
                    <a:pt x="84582" y="932180"/>
                  </a:lnTo>
                  <a:lnTo>
                    <a:pt x="62968" y="891946"/>
                  </a:lnTo>
                  <a:lnTo>
                    <a:pt x="44301" y="850005"/>
                  </a:lnTo>
                  <a:lnTo>
                    <a:pt x="28720" y="806494"/>
                  </a:lnTo>
                  <a:lnTo>
                    <a:pt x="16361" y="761551"/>
                  </a:lnTo>
                  <a:lnTo>
                    <a:pt x="7363" y="715313"/>
                  </a:lnTo>
                  <a:lnTo>
                    <a:pt x="1863" y="667919"/>
                  </a:lnTo>
                  <a:lnTo>
                    <a:pt x="0" y="61950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48571" y="2807208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619505" y="0"/>
                  </a:moveTo>
                  <a:lnTo>
                    <a:pt x="571092" y="1863"/>
                  </a:lnTo>
                  <a:lnTo>
                    <a:pt x="523698" y="7363"/>
                  </a:lnTo>
                  <a:lnTo>
                    <a:pt x="477460" y="16361"/>
                  </a:lnTo>
                  <a:lnTo>
                    <a:pt x="432517" y="28720"/>
                  </a:lnTo>
                  <a:lnTo>
                    <a:pt x="389006" y="44301"/>
                  </a:lnTo>
                  <a:lnTo>
                    <a:pt x="347065" y="62968"/>
                  </a:lnTo>
                  <a:lnTo>
                    <a:pt x="306831" y="84582"/>
                  </a:lnTo>
                  <a:lnTo>
                    <a:pt x="268443" y="109005"/>
                  </a:lnTo>
                  <a:lnTo>
                    <a:pt x="232038" y="136100"/>
                  </a:lnTo>
                  <a:lnTo>
                    <a:pt x="197754" y="165729"/>
                  </a:lnTo>
                  <a:lnTo>
                    <a:pt x="165729" y="197754"/>
                  </a:lnTo>
                  <a:lnTo>
                    <a:pt x="136100" y="232038"/>
                  </a:lnTo>
                  <a:lnTo>
                    <a:pt x="109005" y="268443"/>
                  </a:lnTo>
                  <a:lnTo>
                    <a:pt x="84582" y="306832"/>
                  </a:lnTo>
                  <a:lnTo>
                    <a:pt x="62968" y="347065"/>
                  </a:lnTo>
                  <a:lnTo>
                    <a:pt x="44301" y="389006"/>
                  </a:lnTo>
                  <a:lnTo>
                    <a:pt x="28720" y="432517"/>
                  </a:lnTo>
                  <a:lnTo>
                    <a:pt x="16361" y="477460"/>
                  </a:lnTo>
                  <a:lnTo>
                    <a:pt x="7363" y="523698"/>
                  </a:lnTo>
                  <a:lnTo>
                    <a:pt x="1863" y="571092"/>
                  </a:lnTo>
                  <a:lnTo>
                    <a:pt x="0" y="619505"/>
                  </a:lnTo>
                  <a:lnTo>
                    <a:pt x="1863" y="667919"/>
                  </a:lnTo>
                  <a:lnTo>
                    <a:pt x="7363" y="715313"/>
                  </a:lnTo>
                  <a:lnTo>
                    <a:pt x="16361" y="761551"/>
                  </a:lnTo>
                  <a:lnTo>
                    <a:pt x="28720" y="806494"/>
                  </a:lnTo>
                  <a:lnTo>
                    <a:pt x="44301" y="850005"/>
                  </a:lnTo>
                  <a:lnTo>
                    <a:pt x="62968" y="891946"/>
                  </a:lnTo>
                  <a:lnTo>
                    <a:pt x="84582" y="932180"/>
                  </a:lnTo>
                  <a:lnTo>
                    <a:pt x="109005" y="970568"/>
                  </a:lnTo>
                  <a:lnTo>
                    <a:pt x="136100" y="1006973"/>
                  </a:lnTo>
                  <a:lnTo>
                    <a:pt x="165729" y="1041257"/>
                  </a:lnTo>
                  <a:lnTo>
                    <a:pt x="197754" y="1073282"/>
                  </a:lnTo>
                  <a:lnTo>
                    <a:pt x="232038" y="1102911"/>
                  </a:lnTo>
                  <a:lnTo>
                    <a:pt x="268443" y="1130006"/>
                  </a:lnTo>
                  <a:lnTo>
                    <a:pt x="306831" y="1154430"/>
                  </a:lnTo>
                  <a:lnTo>
                    <a:pt x="347065" y="1176043"/>
                  </a:lnTo>
                  <a:lnTo>
                    <a:pt x="389006" y="1194710"/>
                  </a:lnTo>
                  <a:lnTo>
                    <a:pt x="432517" y="1210291"/>
                  </a:lnTo>
                  <a:lnTo>
                    <a:pt x="477460" y="1222650"/>
                  </a:lnTo>
                  <a:lnTo>
                    <a:pt x="523698" y="1231648"/>
                  </a:lnTo>
                  <a:lnTo>
                    <a:pt x="571092" y="1237148"/>
                  </a:lnTo>
                  <a:lnTo>
                    <a:pt x="619505" y="1239011"/>
                  </a:lnTo>
                  <a:lnTo>
                    <a:pt x="667919" y="1237148"/>
                  </a:lnTo>
                  <a:lnTo>
                    <a:pt x="715313" y="1231648"/>
                  </a:lnTo>
                  <a:lnTo>
                    <a:pt x="761551" y="1222650"/>
                  </a:lnTo>
                  <a:lnTo>
                    <a:pt x="806494" y="1210291"/>
                  </a:lnTo>
                  <a:lnTo>
                    <a:pt x="850005" y="1194710"/>
                  </a:lnTo>
                  <a:lnTo>
                    <a:pt x="891946" y="1176043"/>
                  </a:lnTo>
                  <a:lnTo>
                    <a:pt x="932179" y="1154429"/>
                  </a:lnTo>
                  <a:lnTo>
                    <a:pt x="970568" y="1130006"/>
                  </a:lnTo>
                  <a:lnTo>
                    <a:pt x="1006973" y="1102911"/>
                  </a:lnTo>
                  <a:lnTo>
                    <a:pt x="1041257" y="1073282"/>
                  </a:lnTo>
                  <a:lnTo>
                    <a:pt x="1073282" y="1041257"/>
                  </a:lnTo>
                  <a:lnTo>
                    <a:pt x="1102911" y="1006973"/>
                  </a:lnTo>
                  <a:lnTo>
                    <a:pt x="1130006" y="970568"/>
                  </a:lnTo>
                  <a:lnTo>
                    <a:pt x="1154429" y="932180"/>
                  </a:lnTo>
                  <a:lnTo>
                    <a:pt x="1176043" y="891946"/>
                  </a:lnTo>
                  <a:lnTo>
                    <a:pt x="1194710" y="850005"/>
                  </a:lnTo>
                  <a:lnTo>
                    <a:pt x="1210291" y="806494"/>
                  </a:lnTo>
                  <a:lnTo>
                    <a:pt x="1222650" y="761551"/>
                  </a:lnTo>
                  <a:lnTo>
                    <a:pt x="1231648" y="715313"/>
                  </a:lnTo>
                  <a:lnTo>
                    <a:pt x="1237148" y="667919"/>
                  </a:lnTo>
                  <a:lnTo>
                    <a:pt x="1239011" y="619505"/>
                  </a:lnTo>
                  <a:lnTo>
                    <a:pt x="1237148" y="571092"/>
                  </a:lnTo>
                  <a:lnTo>
                    <a:pt x="1231648" y="523698"/>
                  </a:lnTo>
                  <a:lnTo>
                    <a:pt x="1222650" y="477460"/>
                  </a:lnTo>
                  <a:lnTo>
                    <a:pt x="1210291" y="432517"/>
                  </a:lnTo>
                  <a:lnTo>
                    <a:pt x="1194710" y="389006"/>
                  </a:lnTo>
                  <a:lnTo>
                    <a:pt x="1176043" y="347065"/>
                  </a:lnTo>
                  <a:lnTo>
                    <a:pt x="1154429" y="306832"/>
                  </a:lnTo>
                  <a:lnTo>
                    <a:pt x="1130006" y="268443"/>
                  </a:lnTo>
                  <a:lnTo>
                    <a:pt x="1102911" y="232038"/>
                  </a:lnTo>
                  <a:lnTo>
                    <a:pt x="1073282" y="197754"/>
                  </a:lnTo>
                  <a:lnTo>
                    <a:pt x="1041257" y="165729"/>
                  </a:lnTo>
                  <a:lnTo>
                    <a:pt x="1006973" y="136100"/>
                  </a:lnTo>
                  <a:lnTo>
                    <a:pt x="970568" y="109005"/>
                  </a:lnTo>
                  <a:lnTo>
                    <a:pt x="932180" y="84582"/>
                  </a:lnTo>
                  <a:lnTo>
                    <a:pt x="891946" y="62968"/>
                  </a:lnTo>
                  <a:lnTo>
                    <a:pt x="850005" y="44301"/>
                  </a:lnTo>
                  <a:lnTo>
                    <a:pt x="806494" y="28720"/>
                  </a:lnTo>
                  <a:lnTo>
                    <a:pt x="761551" y="16361"/>
                  </a:lnTo>
                  <a:lnTo>
                    <a:pt x="715313" y="7363"/>
                  </a:lnTo>
                  <a:lnTo>
                    <a:pt x="667919" y="1863"/>
                  </a:lnTo>
                  <a:lnTo>
                    <a:pt x="619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48571" y="2807208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0" y="619505"/>
                  </a:moveTo>
                  <a:lnTo>
                    <a:pt x="1863" y="571092"/>
                  </a:lnTo>
                  <a:lnTo>
                    <a:pt x="7363" y="523698"/>
                  </a:lnTo>
                  <a:lnTo>
                    <a:pt x="16361" y="477460"/>
                  </a:lnTo>
                  <a:lnTo>
                    <a:pt x="28720" y="432517"/>
                  </a:lnTo>
                  <a:lnTo>
                    <a:pt x="44301" y="389006"/>
                  </a:lnTo>
                  <a:lnTo>
                    <a:pt x="62968" y="347065"/>
                  </a:lnTo>
                  <a:lnTo>
                    <a:pt x="84582" y="306832"/>
                  </a:lnTo>
                  <a:lnTo>
                    <a:pt x="109005" y="268443"/>
                  </a:lnTo>
                  <a:lnTo>
                    <a:pt x="136100" y="232038"/>
                  </a:lnTo>
                  <a:lnTo>
                    <a:pt x="165729" y="197754"/>
                  </a:lnTo>
                  <a:lnTo>
                    <a:pt x="197754" y="165729"/>
                  </a:lnTo>
                  <a:lnTo>
                    <a:pt x="232038" y="136100"/>
                  </a:lnTo>
                  <a:lnTo>
                    <a:pt x="268443" y="109005"/>
                  </a:lnTo>
                  <a:lnTo>
                    <a:pt x="306831" y="84582"/>
                  </a:lnTo>
                  <a:lnTo>
                    <a:pt x="347065" y="62968"/>
                  </a:lnTo>
                  <a:lnTo>
                    <a:pt x="389006" y="44301"/>
                  </a:lnTo>
                  <a:lnTo>
                    <a:pt x="432517" y="28720"/>
                  </a:lnTo>
                  <a:lnTo>
                    <a:pt x="477460" y="16361"/>
                  </a:lnTo>
                  <a:lnTo>
                    <a:pt x="523698" y="7363"/>
                  </a:lnTo>
                  <a:lnTo>
                    <a:pt x="571092" y="1863"/>
                  </a:lnTo>
                  <a:lnTo>
                    <a:pt x="619505" y="0"/>
                  </a:lnTo>
                  <a:lnTo>
                    <a:pt x="667919" y="1863"/>
                  </a:lnTo>
                  <a:lnTo>
                    <a:pt x="715313" y="7363"/>
                  </a:lnTo>
                  <a:lnTo>
                    <a:pt x="761551" y="16361"/>
                  </a:lnTo>
                  <a:lnTo>
                    <a:pt x="806494" y="28720"/>
                  </a:lnTo>
                  <a:lnTo>
                    <a:pt x="850005" y="44301"/>
                  </a:lnTo>
                  <a:lnTo>
                    <a:pt x="891946" y="62968"/>
                  </a:lnTo>
                  <a:lnTo>
                    <a:pt x="932180" y="84582"/>
                  </a:lnTo>
                  <a:lnTo>
                    <a:pt x="970568" y="109005"/>
                  </a:lnTo>
                  <a:lnTo>
                    <a:pt x="1006973" y="136100"/>
                  </a:lnTo>
                  <a:lnTo>
                    <a:pt x="1041257" y="165729"/>
                  </a:lnTo>
                  <a:lnTo>
                    <a:pt x="1073282" y="197754"/>
                  </a:lnTo>
                  <a:lnTo>
                    <a:pt x="1102911" y="232038"/>
                  </a:lnTo>
                  <a:lnTo>
                    <a:pt x="1130006" y="268443"/>
                  </a:lnTo>
                  <a:lnTo>
                    <a:pt x="1154429" y="306832"/>
                  </a:lnTo>
                  <a:lnTo>
                    <a:pt x="1176043" y="347065"/>
                  </a:lnTo>
                  <a:lnTo>
                    <a:pt x="1194710" y="389006"/>
                  </a:lnTo>
                  <a:lnTo>
                    <a:pt x="1210291" y="432517"/>
                  </a:lnTo>
                  <a:lnTo>
                    <a:pt x="1222650" y="477460"/>
                  </a:lnTo>
                  <a:lnTo>
                    <a:pt x="1231648" y="523698"/>
                  </a:lnTo>
                  <a:lnTo>
                    <a:pt x="1237148" y="571092"/>
                  </a:lnTo>
                  <a:lnTo>
                    <a:pt x="1239011" y="619505"/>
                  </a:lnTo>
                  <a:lnTo>
                    <a:pt x="1237148" y="667919"/>
                  </a:lnTo>
                  <a:lnTo>
                    <a:pt x="1231648" y="715313"/>
                  </a:lnTo>
                  <a:lnTo>
                    <a:pt x="1222650" y="761551"/>
                  </a:lnTo>
                  <a:lnTo>
                    <a:pt x="1210291" y="806494"/>
                  </a:lnTo>
                  <a:lnTo>
                    <a:pt x="1194710" y="850005"/>
                  </a:lnTo>
                  <a:lnTo>
                    <a:pt x="1176043" y="891946"/>
                  </a:lnTo>
                  <a:lnTo>
                    <a:pt x="1154429" y="932180"/>
                  </a:lnTo>
                  <a:lnTo>
                    <a:pt x="1130006" y="970568"/>
                  </a:lnTo>
                  <a:lnTo>
                    <a:pt x="1102911" y="1006973"/>
                  </a:lnTo>
                  <a:lnTo>
                    <a:pt x="1073282" y="1041257"/>
                  </a:lnTo>
                  <a:lnTo>
                    <a:pt x="1041257" y="1073282"/>
                  </a:lnTo>
                  <a:lnTo>
                    <a:pt x="1006973" y="1102911"/>
                  </a:lnTo>
                  <a:lnTo>
                    <a:pt x="970568" y="1130006"/>
                  </a:lnTo>
                  <a:lnTo>
                    <a:pt x="932179" y="1154429"/>
                  </a:lnTo>
                  <a:lnTo>
                    <a:pt x="891946" y="1176043"/>
                  </a:lnTo>
                  <a:lnTo>
                    <a:pt x="850005" y="1194710"/>
                  </a:lnTo>
                  <a:lnTo>
                    <a:pt x="806494" y="1210291"/>
                  </a:lnTo>
                  <a:lnTo>
                    <a:pt x="761551" y="1222650"/>
                  </a:lnTo>
                  <a:lnTo>
                    <a:pt x="715313" y="1231648"/>
                  </a:lnTo>
                  <a:lnTo>
                    <a:pt x="667919" y="1237148"/>
                  </a:lnTo>
                  <a:lnTo>
                    <a:pt x="619505" y="1239011"/>
                  </a:lnTo>
                  <a:lnTo>
                    <a:pt x="571092" y="1237148"/>
                  </a:lnTo>
                  <a:lnTo>
                    <a:pt x="523698" y="1231648"/>
                  </a:lnTo>
                  <a:lnTo>
                    <a:pt x="477460" y="1222650"/>
                  </a:lnTo>
                  <a:lnTo>
                    <a:pt x="432517" y="1210291"/>
                  </a:lnTo>
                  <a:lnTo>
                    <a:pt x="389006" y="1194710"/>
                  </a:lnTo>
                  <a:lnTo>
                    <a:pt x="347065" y="1176043"/>
                  </a:lnTo>
                  <a:lnTo>
                    <a:pt x="306831" y="1154430"/>
                  </a:lnTo>
                  <a:lnTo>
                    <a:pt x="268443" y="1130006"/>
                  </a:lnTo>
                  <a:lnTo>
                    <a:pt x="232038" y="1102911"/>
                  </a:lnTo>
                  <a:lnTo>
                    <a:pt x="197754" y="1073282"/>
                  </a:lnTo>
                  <a:lnTo>
                    <a:pt x="165729" y="1041257"/>
                  </a:lnTo>
                  <a:lnTo>
                    <a:pt x="136100" y="1006973"/>
                  </a:lnTo>
                  <a:lnTo>
                    <a:pt x="109005" y="970568"/>
                  </a:lnTo>
                  <a:lnTo>
                    <a:pt x="84582" y="932180"/>
                  </a:lnTo>
                  <a:lnTo>
                    <a:pt x="62968" y="891946"/>
                  </a:lnTo>
                  <a:lnTo>
                    <a:pt x="44301" y="850005"/>
                  </a:lnTo>
                  <a:lnTo>
                    <a:pt x="28720" y="806494"/>
                  </a:lnTo>
                  <a:lnTo>
                    <a:pt x="16361" y="761551"/>
                  </a:lnTo>
                  <a:lnTo>
                    <a:pt x="7363" y="715313"/>
                  </a:lnTo>
                  <a:lnTo>
                    <a:pt x="1863" y="667919"/>
                  </a:lnTo>
                  <a:lnTo>
                    <a:pt x="0" y="619505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2871" y="3360419"/>
              <a:ext cx="1033272" cy="22402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543300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619505" y="0"/>
                  </a:moveTo>
                  <a:lnTo>
                    <a:pt x="571092" y="1863"/>
                  </a:lnTo>
                  <a:lnTo>
                    <a:pt x="523698" y="7363"/>
                  </a:lnTo>
                  <a:lnTo>
                    <a:pt x="477460" y="16361"/>
                  </a:lnTo>
                  <a:lnTo>
                    <a:pt x="432517" y="28720"/>
                  </a:lnTo>
                  <a:lnTo>
                    <a:pt x="389006" y="44301"/>
                  </a:lnTo>
                  <a:lnTo>
                    <a:pt x="347065" y="62968"/>
                  </a:lnTo>
                  <a:lnTo>
                    <a:pt x="306832" y="84582"/>
                  </a:lnTo>
                  <a:lnTo>
                    <a:pt x="268443" y="109005"/>
                  </a:lnTo>
                  <a:lnTo>
                    <a:pt x="232038" y="136100"/>
                  </a:lnTo>
                  <a:lnTo>
                    <a:pt x="197754" y="165729"/>
                  </a:lnTo>
                  <a:lnTo>
                    <a:pt x="165729" y="197754"/>
                  </a:lnTo>
                  <a:lnTo>
                    <a:pt x="136100" y="232038"/>
                  </a:lnTo>
                  <a:lnTo>
                    <a:pt x="109005" y="268443"/>
                  </a:lnTo>
                  <a:lnTo>
                    <a:pt x="84582" y="306832"/>
                  </a:lnTo>
                  <a:lnTo>
                    <a:pt x="62968" y="347065"/>
                  </a:lnTo>
                  <a:lnTo>
                    <a:pt x="44301" y="389006"/>
                  </a:lnTo>
                  <a:lnTo>
                    <a:pt x="28720" y="432517"/>
                  </a:lnTo>
                  <a:lnTo>
                    <a:pt x="16361" y="477460"/>
                  </a:lnTo>
                  <a:lnTo>
                    <a:pt x="7363" y="523698"/>
                  </a:lnTo>
                  <a:lnTo>
                    <a:pt x="1863" y="571092"/>
                  </a:lnTo>
                  <a:lnTo>
                    <a:pt x="0" y="619506"/>
                  </a:lnTo>
                  <a:lnTo>
                    <a:pt x="1863" y="667919"/>
                  </a:lnTo>
                  <a:lnTo>
                    <a:pt x="7363" y="715313"/>
                  </a:lnTo>
                  <a:lnTo>
                    <a:pt x="16361" y="761551"/>
                  </a:lnTo>
                  <a:lnTo>
                    <a:pt x="28720" y="806494"/>
                  </a:lnTo>
                  <a:lnTo>
                    <a:pt x="44301" y="850005"/>
                  </a:lnTo>
                  <a:lnTo>
                    <a:pt x="62968" y="891946"/>
                  </a:lnTo>
                  <a:lnTo>
                    <a:pt x="84582" y="932180"/>
                  </a:lnTo>
                  <a:lnTo>
                    <a:pt x="109005" y="970568"/>
                  </a:lnTo>
                  <a:lnTo>
                    <a:pt x="136100" y="1006973"/>
                  </a:lnTo>
                  <a:lnTo>
                    <a:pt x="165729" y="1041257"/>
                  </a:lnTo>
                  <a:lnTo>
                    <a:pt x="197754" y="1073282"/>
                  </a:lnTo>
                  <a:lnTo>
                    <a:pt x="232038" y="1102911"/>
                  </a:lnTo>
                  <a:lnTo>
                    <a:pt x="268443" y="1130006"/>
                  </a:lnTo>
                  <a:lnTo>
                    <a:pt x="306832" y="1154430"/>
                  </a:lnTo>
                  <a:lnTo>
                    <a:pt x="347065" y="1176043"/>
                  </a:lnTo>
                  <a:lnTo>
                    <a:pt x="389006" y="1194710"/>
                  </a:lnTo>
                  <a:lnTo>
                    <a:pt x="432517" y="1210291"/>
                  </a:lnTo>
                  <a:lnTo>
                    <a:pt x="477460" y="1222650"/>
                  </a:lnTo>
                  <a:lnTo>
                    <a:pt x="523698" y="1231648"/>
                  </a:lnTo>
                  <a:lnTo>
                    <a:pt x="571092" y="1237148"/>
                  </a:lnTo>
                  <a:lnTo>
                    <a:pt x="619505" y="1239012"/>
                  </a:lnTo>
                  <a:lnTo>
                    <a:pt x="667919" y="1237148"/>
                  </a:lnTo>
                  <a:lnTo>
                    <a:pt x="715313" y="1231648"/>
                  </a:lnTo>
                  <a:lnTo>
                    <a:pt x="761551" y="1222650"/>
                  </a:lnTo>
                  <a:lnTo>
                    <a:pt x="806494" y="1210291"/>
                  </a:lnTo>
                  <a:lnTo>
                    <a:pt x="850005" y="1194710"/>
                  </a:lnTo>
                  <a:lnTo>
                    <a:pt x="891946" y="1176043"/>
                  </a:lnTo>
                  <a:lnTo>
                    <a:pt x="932179" y="1154430"/>
                  </a:lnTo>
                  <a:lnTo>
                    <a:pt x="970568" y="1130006"/>
                  </a:lnTo>
                  <a:lnTo>
                    <a:pt x="1006973" y="1102911"/>
                  </a:lnTo>
                  <a:lnTo>
                    <a:pt x="1041257" y="1073282"/>
                  </a:lnTo>
                  <a:lnTo>
                    <a:pt x="1073282" y="1041257"/>
                  </a:lnTo>
                  <a:lnTo>
                    <a:pt x="1102911" y="1006973"/>
                  </a:lnTo>
                  <a:lnTo>
                    <a:pt x="1130006" y="970568"/>
                  </a:lnTo>
                  <a:lnTo>
                    <a:pt x="1154429" y="932180"/>
                  </a:lnTo>
                  <a:lnTo>
                    <a:pt x="1176043" y="891946"/>
                  </a:lnTo>
                  <a:lnTo>
                    <a:pt x="1194710" y="850005"/>
                  </a:lnTo>
                  <a:lnTo>
                    <a:pt x="1210291" y="806494"/>
                  </a:lnTo>
                  <a:lnTo>
                    <a:pt x="1222650" y="761551"/>
                  </a:lnTo>
                  <a:lnTo>
                    <a:pt x="1231648" y="715313"/>
                  </a:lnTo>
                  <a:lnTo>
                    <a:pt x="1237148" y="667919"/>
                  </a:lnTo>
                  <a:lnTo>
                    <a:pt x="1239012" y="619506"/>
                  </a:lnTo>
                  <a:lnTo>
                    <a:pt x="1237148" y="571092"/>
                  </a:lnTo>
                  <a:lnTo>
                    <a:pt x="1231648" y="523698"/>
                  </a:lnTo>
                  <a:lnTo>
                    <a:pt x="1222650" y="477460"/>
                  </a:lnTo>
                  <a:lnTo>
                    <a:pt x="1210291" y="432517"/>
                  </a:lnTo>
                  <a:lnTo>
                    <a:pt x="1194710" y="389006"/>
                  </a:lnTo>
                  <a:lnTo>
                    <a:pt x="1176043" y="347065"/>
                  </a:lnTo>
                  <a:lnTo>
                    <a:pt x="1154429" y="306832"/>
                  </a:lnTo>
                  <a:lnTo>
                    <a:pt x="1130006" y="268443"/>
                  </a:lnTo>
                  <a:lnTo>
                    <a:pt x="1102911" y="232038"/>
                  </a:lnTo>
                  <a:lnTo>
                    <a:pt x="1073282" y="197754"/>
                  </a:lnTo>
                  <a:lnTo>
                    <a:pt x="1041257" y="165729"/>
                  </a:lnTo>
                  <a:lnTo>
                    <a:pt x="1006973" y="136100"/>
                  </a:lnTo>
                  <a:lnTo>
                    <a:pt x="970568" y="109005"/>
                  </a:lnTo>
                  <a:lnTo>
                    <a:pt x="932179" y="84582"/>
                  </a:lnTo>
                  <a:lnTo>
                    <a:pt x="891946" y="62968"/>
                  </a:lnTo>
                  <a:lnTo>
                    <a:pt x="850005" y="44301"/>
                  </a:lnTo>
                  <a:lnTo>
                    <a:pt x="806494" y="28720"/>
                  </a:lnTo>
                  <a:lnTo>
                    <a:pt x="761551" y="16361"/>
                  </a:lnTo>
                  <a:lnTo>
                    <a:pt x="715313" y="7363"/>
                  </a:lnTo>
                  <a:lnTo>
                    <a:pt x="667919" y="1863"/>
                  </a:lnTo>
                  <a:lnTo>
                    <a:pt x="619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543300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0" y="619506"/>
                  </a:moveTo>
                  <a:lnTo>
                    <a:pt x="1863" y="571092"/>
                  </a:lnTo>
                  <a:lnTo>
                    <a:pt x="7363" y="523698"/>
                  </a:lnTo>
                  <a:lnTo>
                    <a:pt x="16361" y="477460"/>
                  </a:lnTo>
                  <a:lnTo>
                    <a:pt x="28720" y="432517"/>
                  </a:lnTo>
                  <a:lnTo>
                    <a:pt x="44301" y="389006"/>
                  </a:lnTo>
                  <a:lnTo>
                    <a:pt x="62968" y="347065"/>
                  </a:lnTo>
                  <a:lnTo>
                    <a:pt x="84582" y="306832"/>
                  </a:lnTo>
                  <a:lnTo>
                    <a:pt x="109005" y="268443"/>
                  </a:lnTo>
                  <a:lnTo>
                    <a:pt x="136100" y="232038"/>
                  </a:lnTo>
                  <a:lnTo>
                    <a:pt x="165729" y="197754"/>
                  </a:lnTo>
                  <a:lnTo>
                    <a:pt x="197754" y="165729"/>
                  </a:lnTo>
                  <a:lnTo>
                    <a:pt x="232038" y="136100"/>
                  </a:lnTo>
                  <a:lnTo>
                    <a:pt x="268443" y="109005"/>
                  </a:lnTo>
                  <a:lnTo>
                    <a:pt x="306832" y="84582"/>
                  </a:lnTo>
                  <a:lnTo>
                    <a:pt x="347065" y="62968"/>
                  </a:lnTo>
                  <a:lnTo>
                    <a:pt x="389006" y="44301"/>
                  </a:lnTo>
                  <a:lnTo>
                    <a:pt x="432517" y="28720"/>
                  </a:lnTo>
                  <a:lnTo>
                    <a:pt x="477460" y="16361"/>
                  </a:lnTo>
                  <a:lnTo>
                    <a:pt x="523698" y="7363"/>
                  </a:lnTo>
                  <a:lnTo>
                    <a:pt x="571092" y="1863"/>
                  </a:lnTo>
                  <a:lnTo>
                    <a:pt x="619505" y="0"/>
                  </a:lnTo>
                  <a:lnTo>
                    <a:pt x="667919" y="1863"/>
                  </a:lnTo>
                  <a:lnTo>
                    <a:pt x="715313" y="7363"/>
                  </a:lnTo>
                  <a:lnTo>
                    <a:pt x="761551" y="16361"/>
                  </a:lnTo>
                  <a:lnTo>
                    <a:pt x="806494" y="28720"/>
                  </a:lnTo>
                  <a:lnTo>
                    <a:pt x="850005" y="44301"/>
                  </a:lnTo>
                  <a:lnTo>
                    <a:pt x="891946" y="62968"/>
                  </a:lnTo>
                  <a:lnTo>
                    <a:pt x="932179" y="84582"/>
                  </a:lnTo>
                  <a:lnTo>
                    <a:pt x="970568" y="109005"/>
                  </a:lnTo>
                  <a:lnTo>
                    <a:pt x="1006973" y="136100"/>
                  </a:lnTo>
                  <a:lnTo>
                    <a:pt x="1041257" y="165729"/>
                  </a:lnTo>
                  <a:lnTo>
                    <a:pt x="1073282" y="197754"/>
                  </a:lnTo>
                  <a:lnTo>
                    <a:pt x="1102911" y="232038"/>
                  </a:lnTo>
                  <a:lnTo>
                    <a:pt x="1130006" y="268443"/>
                  </a:lnTo>
                  <a:lnTo>
                    <a:pt x="1154429" y="306832"/>
                  </a:lnTo>
                  <a:lnTo>
                    <a:pt x="1176043" y="347065"/>
                  </a:lnTo>
                  <a:lnTo>
                    <a:pt x="1194710" y="389006"/>
                  </a:lnTo>
                  <a:lnTo>
                    <a:pt x="1210291" y="432517"/>
                  </a:lnTo>
                  <a:lnTo>
                    <a:pt x="1222650" y="477460"/>
                  </a:lnTo>
                  <a:lnTo>
                    <a:pt x="1231648" y="523698"/>
                  </a:lnTo>
                  <a:lnTo>
                    <a:pt x="1237148" y="571092"/>
                  </a:lnTo>
                  <a:lnTo>
                    <a:pt x="1239012" y="619506"/>
                  </a:lnTo>
                  <a:lnTo>
                    <a:pt x="1237148" y="667919"/>
                  </a:lnTo>
                  <a:lnTo>
                    <a:pt x="1231648" y="715313"/>
                  </a:lnTo>
                  <a:lnTo>
                    <a:pt x="1222650" y="761551"/>
                  </a:lnTo>
                  <a:lnTo>
                    <a:pt x="1210291" y="806494"/>
                  </a:lnTo>
                  <a:lnTo>
                    <a:pt x="1194710" y="850005"/>
                  </a:lnTo>
                  <a:lnTo>
                    <a:pt x="1176043" y="891946"/>
                  </a:lnTo>
                  <a:lnTo>
                    <a:pt x="1154429" y="932180"/>
                  </a:lnTo>
                  <a:lnTo>
                    <a:pt x="1130006" y="970568"/>
                  </a:lnTo>
                  <a:lnTo>
                    <a:pt x="1102911" y="1006973"/>
                  </a:lnTo>
                  <a:lnTo>
                    <a:pt x="1073282" y="1041257"/>
                  </a:lnTo>
                  <a:lnTo>
                    <a:pt x="1041257" y="1073282"/>
                  </a:lnTo>
                  <a:lnTo>
                    <a:pt x="1006973" y="1102911"/>
                  </a:lnTo>
                  <a:lnTo>
                    <a:pt x="970568" y="1130006"/>
                  </a:lnTo>
                  <a:lnTo>
                    <a:pt x="932179" y="1154430"/>
                  </a:lnTo>
                  <a:lnTo>
                    <a:pt x="891946" y="1176043"/>
                  </a:lnTo>
                  <a:lnTo>
                    <a:pt x="850005" y="1194710"/>
                  </a:lnTo>
                  <a:lnTo>
                    <a:pt x="806494" y="1210291"/>
                  </a:lnTo>
                  <a:lnTo>
                    <a:pt x="761551" y="1222650"/>
                  </a:lnTo>
                  <a:lnTo>
                    <a:pt x="715313" y="1231648"/>
                  </a:lnTo>
                  <a:lnTo>
                    <a:pt x="667919" y="1237148"/>
                  </a:lnTo>
                  <a:lnTo>
                    <a:pt x="619505" y="1239012"/>
                  </a:lnTo>
                  <a:lnTo>
                    <a:pt x="571092" y="1237148"/>
                  </a:lnTo>
                  <a:lnTo>
                    <a:pt x="523698" y="1231648"/>
                  </a:lnTo>
                  <a:lnTo>
                    <a:pt x="477460" y="1222650"/>
                  </a:lnTo>
                  <a:lnTo>
                    <a:pt x="432517" y="1210291"/>
                  </a:lnTo>
                  <a:lnTo>
                    <a:pt x="389006" y="1194710"/>
                  </a:lnTo>
                  <a:lnTo>
                    <a:pt x="347065" y="1176043"/>
                  </a:lnTo>
                  <a:lnTo>
                    <a:pt x="306832" y="1154430"/>
                  </a:lnTo>
                  <a:lnTo>
                    <a:pt x="268443" y="1130006"/>
                  </a:lnTo>
                  <a:lnTo>
                    <a:pt x="232038" y="1102911"/>
                  </a:lnTo>
                  <a:lnTo>
                    <a:pt x="197754" y="1073282"/>
                  </a:lnTo>
                  <a:lnTo>
                    <a:pt x="165729" y="1041257"/>
                  </a:lnTo>
                  <a:lnTo>
                    <a:pt x="136100" y="1006973"/>
                  </a:lnTo>
                  <a:lnTo>
                    <a:pt x="109005" y="970568"/>
                  </a:lnTo>
                  <a:lnTo>
                    <a:pt x="84582" y="932180"/>
                  </a:lnTo>
                  <a:lnTo>
                    <a:pt x="62968" y="891946"/>
                  </a:lnTo>
                  <a:lnTo>
                    <a:pt x="44301" y="850005"/>
                  </a:lnTo>
                  <a:lnTo>
                    <a:pt x="28720" y="806494"/>
                  </a:lnTo>
                  <a:lnTo>
                    <a:pt x="16361" y="761551"/>
                  </a:lnTo>
                  <a:lnTo>
                    <a:pt x="7363" y="715313"/>
                  </a:lnTo>
                  <a:lnTo>
                    <a:pt x="1863" y="667919"/>
                  </a:lnTo>
                  <a:lnTo>
                    <a:pt x="0" y="61950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468" y="3218687"/>
              <a:ext cx="886967" cy="35661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345935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619506" y="0"/>
                  </a:moveTo>
                  <a:lnTo>
                    <a:pt x="571092" y="1863"/>
                  </a:lnTo>
                  <a:lnTo>
                    <a:pt x="523698" y="7363"/>
                  </a:lnTo>
                  <a:lnTo>
                    <a:pt x="477460" y="16361"/>
                  </a:lnTo>
                  <a:lnTo>
                    <a:pt x="432517" y="28720"/>
                  </a:lnTo>
                  <a:lnTo>
                    <a:pt x="389006" y="44301"/>
                  </a:lnTo>
                  <a:lnTo>
                    <a:pt x="347065" y="62968"/>
                  </a:lnTo>
                  <a:lnTo>
                    <a:pt x="306832" y="84582"/>
                  </a:lnTo>
                  <a:lnTo>
                    <a:pt x="268443" y="109005"/>
                  </a:lnTo>
                  <a:lnTo>
                    <a:pt x="232038" y="136100"/>
                  </a:lnTo>
                  <a:lnTo>
                    <a:pt x="197754" y="165729"/>
                  </a:lnTo>
                  <a:lnTo>
                    <a:pt x="165729" y="197754"/>
                  </a:lnTo>
                  <a:lnTo>
                    <a:pt x="136100" y="232038"/>
                  </a:lnTo>
                  <a:lnTo>
                    <a:pt x="109005" y="268443"/>
                  </a:lnTo>
                  <a:lnTo>
                    <a:pt x="84582" y="306832"/>
                  </a:lnTo>
                  <a:lnTo>
                    <a:pt x="62968" y="347065"/>
                  </a:lnTo>
                  <a:lnTo>
                    <a:pt x="44301" y="389006"/>
                  </a:lnTo>
                  <a:lnTo>
                    <a:pt x="28720" y="432517"/>
                  </a:lnTo>
                  <a:lnTo>
                    <a:pt x="16361" y="477460"/>
                  </a:lnTo>
                  <a:lnTo>
                    <a:pt x="7363" y="523698"/>
                  </a:lnTo>
                  <a:lnTo>
                    <a:pt x="1863" y="571092"/>
                  </a:lnTo>
                  <a:lnTo>
                    <a:pt x="0" y="619506"/>
                  </a:lnTo>
                  <a:lnTo>
                    <a:pt x="1863" y="667919"/>
                  </a:lnTo>
                  <a:lnTo>
                    <a:pt x="7363" y="715313"/>
                  </a:lnTo>
                  <a:lnTo>
                    <a:pt x="16361" y="761551"/>
                  </a:lnTo>
                  <a:lnTo>
                    <a:pt x="28720" y="806494"/>
                  </a:lnTo>
                  <a:lnTo>
                    <a:pt x="44301" y="850005"/>
                  </a:lnTo>
                  <a:lnTo>
                    <a:pt x="62968" y="891946"/>
                  </a:lnTo>
                  <a:lnTo>
                    <a:pt x="84581" y="932180"/>
                  </a:lnTo>
                  <a:lnTo>
                    <a:pt x="109005" y="970568"/>
                  </a:lnTo>
                  <a:lnTo>
                    <a:pt x="136100" y="1006973"/>
                  </a:lnTo>
                  <a:lnTo>
                    <a:pt x="165729" y="1041257"/>
                  </a:lnTo>
                  <a:lnTo>
                    <a:pt x="197754" y="1073282"/>
                  </a:lnTo>
                  <a:lnTo>
                    <a:pt x="232038" y="1102911"/>
                  </a:lnTo>
                  <a:lnTo>
                    <a:pt x="268443" y="1130006"/>
                  </a:lnTo>
                  <a:lnTo>
                    <a:pt x="306831" y="1154430"/>
                  </a:lnTo>
                  <a:lnTo>
                    <a:pt x="347065" y="1176043"/>
                  </a:lnTo>
                  <a:lnTo>
                    <a:pt x="389006" y="1194710"/>
                  </a:lnTo>
                  <a:lnTo>
                    <a:pt x="432517" y="1210291"/>
                  </a:lnTo>
                  <a:lnTo>
                    <a:pt x="477460" y="1222650"/>
                  </a:lnTo>
                  <a:lnTo>
                    <a:pt x="523698" y="1231648"/>
                  </a:lnTo>
                  <a:lnTo>
                    <a:pt x="571092" y="1237148"/>
                  </a:lnTo>
                  <a:lnTo>
                    <a:pt x="619506" y="1239012"/>
                  </a:lnTo>
                  <a:lnTo>
                    <a:pt x="667919" y="1237148"/>
                  </a:lnTo>
                  <a:lnTo>
                    <a:pt x="715313" y="1231648"/>
                  </a:lnTo>
                  <a:lnTo>
                    <a:pt x="761551" y="1222650"/>
                  </a:lnTo>
                  <a:lnTo>
                    <a:pt x="806494" y="1210291"/>
                  </a:lnTo>
                  <a:lnTo>
                    <a:pt x="850005" y="1194710"/>
                  </a:lnTo>
                  <a:lnTo>
                    <a:pt x="891946" y="1176043"/>
                  </a:lnTo>
                  <a:lnTo>
                    <a:pt x="932180" y="1154430"/>
                  </a:lnTo>
                  <a:lnTo>
                    <a:pt x="970568" y="1130006"/>
                  </a:lnTo>
                  <a:lnTo>
                    <a:pt x="1006973" y="1102911"/>
                  </a:lnTo>
                  <a:lnTo>
                    <a:pt x="1041257" y="1073282"/>
                  </a:lnTo>
                  <a:lnTo>
                    <a:pt x="1073282" y="1041257"/>
                  </a:lnTo>
                  <a:lnTo>
                    <a:pt x="1102911" y="1006973"/>
                  </a:lnTo>
                  <a:lnTo>
                    <a:pt x="1130006" y="970568"/>
                  </a:lnTo>
                  <a:lnTo>
                    <a:pt x="1154429" y="932180"/>
                  </a:lnTo>
                  <a:lnTo>
                    <a:pt x="1176043" y="891946"/>
                  </a:lnTo>
                  <a:lnTo>
                    <a:pt x="1194710" y="850005"/>
                  </a:lnTo>
                  <a:lnTo>
                    <a:pt x="1210291" y="806494"/>
                  </a:lnTo>
                  <a:lnTo>
                    <a:pt x="1222650" y="761551"/>
                  </a:lnTo>
                  <a:lnTo>
                    <a:pt x="1231648" y="715313"/>
                  </a:lnTo>
                  <a:lnTo>
                    <a:pt x="1237148" y="667919"/>
                  </a:lnTo>
                  <a:lnTo>
                    <a:pt x="1239012" y="619506"/>
                  </a:lnTo>
                  <a:lnTo>
                    <a:pt x="1237148" y="571092"/>
                  </a:lnTo>
                  <a:lnTo>
                    <a:pt x="1231648" y="523698"/>
                  </a:lnTo>
                  <a:lnTo>
                    <a:pt x="1222650" y="477460"/>
                  </a:lnTo>
                  <a:lnTo>
                    <a:pt x="1210291" y="432517"/>
                  </a:lnTo>
                  <a:lnTo>
                    <a:pt x="1194710" y="389006"/>
                  </a:lnTo>
                  <a:lnTo>
                    <a:pt x="1176043" y="347065"/>
                  </a:lnTo>
                  <a:lnTo>
                    <a:pt x="1154429" y="306832"/>
                  </a:lnTo>
                  <a:lnTo>
                    <a:pt x="1130006" y="268443"/>
                  </a:lnTo>
                  <a:lnTo>
                    <a:pt x="1102911" y="232038"/>
                  </a:lnTo>
                  <a:lnTo>
                    <a:pt x="1073282" y="197754"/>
                  </a:lnTo>
                  <a:lnTo>
                    <a:pt x="1041257" y="165729"/>
                  </a:lnTo>
                  <a:lnTo>
                    <a:pt x="1006973" y="136100"/>
                  </a:lnTo>
                  <a:lnTo>
                    <a:pt x="970568" y="109005"/>
                  </a:lnTo>
                  <a:lnTo>
                    <a:pt x="932180" y="84582"/>
                  </a:lnTo>
                  <a:lnTo>
                    <a:pt x="891946" y="62968"/>
                  </a:lnTo>
                  <a:lnTo>
                    <a:pt x="850005" y="44301"/>
                  </a:lnTo>
                  <a:lnTo>
                    <a:pt x="806494" y="28720"/>
                  </a:lnTo>
                  <a:lnTo>
                    <a:pt x="761551" y="16361"/>
                  </a:lnTo>
                  <a:lnTo>
                    <a:pt x="715313" y="7363"/>
                  </a:lnTo>
                  <a:lnTo>
                    <a:pt x="667919" y="1863"/>
                  </a:lnTo>
                  <a:lnTo>
                    <a:pt x="619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45935" y="2775204"/>
              <a:ext cx="1239520" cy="1239520"/>
            </a:xfrm>
            <a:custGeom>
              <a:avLst/>
              <a:gdLst/>
              <a:ahLst/>
              <a:cxnLst/>
              <a:rect l="l" t="t" r="r" b="b"/>
              <a:pathLst>
                <a:path w="1239520" h="1239520">
                  <a:moveTo>
                    <a:pt x="0" y="619506"/>
                  </a:moveTo>
                  <a:lnTo>
                    <a:pt x="1863" y="571092"/>
                  </a:lnTo>
                  <a:lnTo>
                    <a:pt x="7363" y="523698"/>
                  </a:lnTo>
                  <a:lnTo>
                    <a:pt x="16361" y="477460"/>
                  </a:lnTo>
                  <a:lnTo>
                    <a:pt x="28720" y="432517"/>
                  </a:lnTo>
                  <a:lnTo>
                    <a:pt x="44301" y="389006"/>
                  </a:lnTo>
                  <a:lnTo>
                    <a:pt x="62968" y="347065"/>
                  </a:lnTo>
                  <a:lnTo>
                    <a:pt x="84582" y="306832"/>
                  </a:lnTo>
                  <a:lnTo>
                    <a:pt x="109005" y="268443"/>
                  </a:lnTo>
                  <a:lnTo>
                    <a:pt x="136100" y="232038"/>
                  </a:lnTo>
                  <a:lnTo>
                    <a:pt x="165729" y="197754"/>
                  </a:lnTo>
                  <a:lnTo>
                    <a:pt x="197754" y="165729"/>
                  </a:lnTo>
                  <a:lnTo>
                    <a:pt x="232038" y="136100"/>
                  </a:lnTo>
                  <a:lnTo>
                    <a:pt x="268443" y="109005"/>
                  </a:lnTo>
                  <a:lnTo>
                    <a:pt x="306832" y="84582"/>
                  </a:lnTo>
                  <a:lnTo>
                    <a:pt x="347065" y="62968"/>
                  </a:lnTo>
                  <a:lnTo>
                    <a:pt x="389006" y="44301"/>
                  </a:lnTo>
                  <a:lnTo>
                    <a:pt x="432517" y="28720"/>
                  </a:lnTo>
                  <a:lnTo>
                    <a:pt x="477460" y="16361"/>
                  </a:lnTo>
                  <a:lnTo>
                    <a:pt x="523698" y="7363"/>
                  </a:lnTo>
                  <a:lnTo>
                    <a:pt x="571092" y="1863"/>
                  </a:lnTo>
                  <a:lnTo>
                    <a:pt x="619506" y="0"/>
                  </a:lnTo>
                  <a:lnTo>
                    <a:pt x="667919" y="1863"/>
                  </a:lnTo>
                  <a:lnTo>
                    <a:pt x="715313" y="7363"/>
                  </a:lnTo>
                  <a:lnTo>
                    <a:pt x="761551" y="16361"/>
                  </a:lnTo>
                  <a:lnTo>
                    <a:pt x="806494" y="28720"/>
                  </a:lnTo>
                  <a:lnTo>
                    <a:pt x="850005" y="44301"/>
                  </a:lnTo>
                  <a:lnTo>
                    <a:pt x="891946" y="62968"/>
                  </a:lnTo>
                  <a:lnTo>
                    <a:pt x="932180" y="84582"/>
                  </a:lnTo>
                  <a:lnTo>
                    <a:pt x="970568" y="109005"/>
                  </a:lnTo>
                  <a:lnTo>
                    <a:pt x="1006973" y="136100"/>
                  </a:lnTo>
                  <a:lnTo>
                    <a:pt x="1041257" y="165729"/>
                  </a:lnTo>
                  <a:lnTo>
                    <a:pt x="1073282" y="197754"/>
                  </a:lnTo>
                  <a:lnTo>
                    <a:pt x="1102911" y="232038"/>
                  </a:lnTo>
                  <a:lnTo>
                    <a:pt x="1130006" y="268443"/>
                  </a:lnTo>
                  <a:lnTo>
                    <a:pt x="1154429" y="306832"/>
                  </a:lnTo>
                  <a:lnTo>
                    <a:pt x="1176043" y="347065"/>
                  </a:lnTo>
                  <a:lnTo>
                    <a:pt x="1194710" y="389006"/>
                  </a:lnTo>
                  <a:lnTo>
                    <a:pt x="1210291" y="432517"/>
                  </a:lnTo>
                  <a:lnTo>
                    <a:pt x="1222650" y="477460"/>
                  </a:lnTo>
                  <a:lnTo>
                    <a:pt x="1231648" y="523698"/>
                  </a:lnTo>
                  <a:lnTo>
                    <a:pt x="1237148" y="571092"/>
                  </a:lnTo>
                  <a:lnTo>
                    <a:pt x="1239012" y="619506"/>
                  </a:lnTo>
                  <a:lnTo>
                    <a:pt x="1237148" y="667919"/>
                  </a:lnTo>
                  <a:lnTo>
                    <a:pt x="1231648" y="715313"/>
                  </a:lnTo>
                  <a:lnTo>
                    <a:pt x="1222650" y="761551"/>
                  </a:lnTo>
                  <a:lnTo>
                    <a:pt x="1210291" y="806494"/>
                  </a:lnTo>
                  <a:lnTo>
                    <a:pt x="1194710" y="850005"/>
                  </a:lnTo>
                  <a:lnTo>
                    <a:pt x="1176043" y="891946"/>
                  </a:lnTo>
                  <a:lnTo>
                    <a:pt x="1154429" y="932180"/>
                  </a:lnTo>
                  <a:lnTo>
                    <a:pt x="1130006" y="970568"/>
                  </a:lnTo>
                  <a:lnTo>
                    <a:pt x="1102911" y="1006973"/>
                  </a:lnTo>
                  <a:lnTo>
                    <a:pt x="1073282" y="1041257"/>
                  </a:lnTo>
                  <a:lnTo>
                    <a:pt x="1041257" y="1073282"/>
                  </a:lnTo>
                  <a:lnTo>
                    <a:pt x="1006973" y="1102911"/>
                  </a:lnTo>
                  <a:lnTo>
                    <a:pt x="970568" y="1130006"/>
                  </a:lnTo>
                  <a:lnTo>
                    <a:pt x="932180" y="1154430"/>
                  </a:lnTo>
                  <a:lnTo>
                    <a:pt x="891946" y="1176043"/>
                  </a:lnTo>
                  <a:lnTo>
                    <a:pt x="850005" y="1194710"/>
                  </a:lnTo>
                  <a:lnTo>
                    <a:pt x="806494" y="1210291"/>
                  </a:lnTo>
                  <a:lnTo>
                    <a:pt x="761551" y="1222650"/>
                  </a:lnTo>
                  <a:lnTo>
                    <a:pt x="715313" y="1231648"/>
                  </a:lnTo>
                  <a:lnTo>
                    <a:pt x="667919" y="1237148"/>
                  </a:lnTo>
                  <a:lnTo>
                    <a:pt x="619506" y="1239012"/>
                  </a:lnTo>
                  <a:lnTo>
                    <a:pt x="571092" y="1237148"/>
                  </a:lnTo>
                  <a:lnTo>
                    <a:pt x="523698" y="1231648"/>
                  </a:lnTo>
                  <a:lnTo>
                    <a:pt x="477460" y="1222650"/>
                  </a:lnTo>
                  <a:lnTo>
                    <a:pt x="432517" y="1210291"/>
                  </a:lnTo>
                  <a:lnTo>
                    <a:pt x="389006" y="1194710"/>
                  </a:lnTo>
                  <a:lnTo>
                    <a:pt x="347065" y="1176043"/>
                  </a:lnTo>
                  <a:lnTo>
                    <a:pt x="306831" y="1154430"/>
                  </a:lnTo>
                  <a:lnTo>
                    <a:pt x="268443" y="1130006"/>
                  </a:lnTo>
                  <a:lnTo>
                    <a:pt x="232038" y="1102911"/>
                  </a:lnTo>
                  <a:lnTo>
                    <a:pt x="197754" y="1073282"/>
                  </a:lnTo>
                  <a:lnTo>
                    <a:pt x="165729" y="1041257"/>
                  </a:lnTo>
                  <a:lnTo>
                    <a:pt x="136100" y="1006973"/>
                  </a:lnTo>
                  <a:lnTo>
                    <a:pt x="109005" y="970568"/>
                  </a:lnTo>
                  <a:lnTo>
                    <a:pt x="84581" y="932180"/>
                  </a:lnTo>
                  <a:lnTo>
                    <a:pt x="62968" y="891946"/>
                  </a:lnTo>
                  <a:lnTo>
                    <a:pt x="44301" y="850005"/>
                  </a:lnTo>
                  <a:lnTo>
                    <a:pt x="28720" y="806494"/>
                  </a:lnTo>
                  <a:lnTo>
                    <a:pt x="16361" y="761551"/>
                  </a:lnTo>
                  <a:lnTo>
                    <a:pt x="7363" y="715313"/>
                  </a:lnTo>
                  <a:lnTo>
                    <a:pt x="1863" y="667919"/>
                  </a:lnTo>
                  <a:lnTo>
                    <a:pt x="0" y="61950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2532" y="3140963"/>
              <a:ext cx="841248" cy="54864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2019" y="2844747"/>
              <a:ext cx="166334" cy="17799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0521023" y="2844355"/>
              <a:ext cx="744855" cy="605155"/>
            </a:xfrm>
            <a:custGeom>
              <a:avLst/>
              <a:gdLst/>
              <a:ahLst/>
              <a:cxnLst/>
              <a:rect l="l" t="t" r="r" b="b"/>
              <a:pathLst>
                <a:path w="744854" h="605154">
                  <a:moveTo>
                    <a:pt x="273761" y="119862"/>
                  </a:moveTo>
                  <a:lnTo>
                    <a:pt x="247396" y="97917"/>
                  </a:lnTo>
                  <a:lnTo>
                    <a:pt x="238633" y="92659"/>
                  </a:lnTo>
                  <a:lnTo>
                    <a:pt x="229057" y="90030"/>
                  </a:lnTo>
                  <a:lnTo>
                    <a:pt x="219138" y="90081"/>
                  </a:lnTo>
                  <a:lnTo>
                    <a:pt x="209296" y="92875"/>
                  </a:lnTo>
                  <a:lnTo>
                    <a:pt x="19062" y="186270"/>
                  </a:lnTo>
                  <a:lnTo>
                    <a:pt x="2819" y="202577"/>
                  </a:lnTo>
                  <a:lnTo>
                    <a:pt x="0" y="223837"/>
                  </a:lnTo>
                  <a:lnTo>
                    <a:pt x="9499" y="242963"/>
                  </a:lnTo>
                  <a:lnTo>
                    <a:pt x="30187" y="252831"/>
                  </a:lnTo>
                  <a:lnTo>
                    <a:pt x="157937" y="266585"/>
                  </a:lnTo>
                  <a:lnTo>
                    <a:pt x="178955" y="233451"/>
                  </a:lnTo>
                  <a:lnTo>
                    <a:pt x="204863" y="196938"/>
                  </a:lnTo>
                  <a:lnTo>
                    <a:pt x="236270" y="158584"/>
                  </a:lnTo>
                  <a:lnTo>
                    <a:pt x="273761" y="119862"/>
                  </a:lnTo>
                  <a:close/>
                </a:path>
                <a:path w="744854" h="605154">
                  <a:moveTo>
                    <a:pt x="432333" y="474865"/>
                  </a:moveTo>
                  <a:lnTo>
                    <a:pt x="430568" y="433412"/>
                  </a:lnTo>
                  <a:lnTo>
                    <a:pt x="379260" y="439153"/>
                  </a:lnTo>
                  <a:lnTo>
                    <a:pt x="331343" y="440740"/>
                  </a:lnTo>
                  <a:lnTo>
                    <a:pt x="287362" y="438988"/>
                  </a:lnTo>
                  <a:lnTo>
                    <a:pt x="247865" y="434759"/>
                  </a:lnTo>
                  <a:lnTo>
                    <a:pt x="176949" y="551992"/>
                  </a:lnTo>
                  <a:lnTo>
                    <a:pt x="171932" y="574484"/>
                  </a:lnTo>
                  <a:lnTo>
                    <a:pt x="180962" y="593826"/>
                  </a:lnTo>
                  <a:lnTo>
                    <a:pt x="199440" y="604634"/>
                  </a:lnTo>
                  <a:lnTo>
                    <a:pt x="222783" y="601510"/>
                  </a:lnTo>
                  <a:lnTo>
                    <a:pt x="413016" y="508101"/>
                  </a:lnTo>
                  <a:lnTo>
                    <a:pt x="421233" y="502450"/>
                  </a:lnTo>
                  <a:lnTo>
                    <a:pt x="427570" y="494652"/>
                  </a:lnTo>
                  <a:lnTo>
                    <a:pt x="431457" y="485267"/>
                  </a:lnTo>
                  <a:lnTo>
                    <a:pt x="432333" y="474865"/>
                  </a:lnTo>
                  <a:close/>
                </a:path>
                <a:path w="744854" h="605154">
                  <a:moveTo>
                    <a:pt x="744486" y="219887"/>
                  </a:moveTo>
                  <a:lnTo>
                    <a:pt x="734834" y="163791"/>
                  </a:lnTo>
                  <a:lnTo>
                    <a:pt x="710222" y="98615"/>
                  </a:lnTo>
                  <a:lnTo>
                    <a:pt x="675297" y="41605"/>
                  </a:lnTo>
                  <a:lnTo>
                    <a:pt x="648309" y="10680"/>
                  </a:lnTo>
                  <a:lnTo>
                    <a:pt x="648309" y="154330"/>
                  </a:lnTo>
                  <a:lnTo>
                    <a:pt x="645236" y="175895"/>
                  </a:lnTo>
                  <a:lnTo>
                    <a:pt x="634530" y="194678"/>
                  </a:lnTo>
                  <a:lnTo>
                    <a:pt x="617016" y="208229"/>
                  </a:lnTo>
                  <a:lnTo>
                    <a:pt x="595591" y="213791"/>
                  </a:lnTo>
                  <a:lnTo>
                    <a:pt x="574192" y="210781"/>
                  </a:lnTo>
                  <a:lnTo>
                    <a:pt x="555269" y="200012"/>
                  </a:lnTo>
                  <a:lnTo>
                    <a:pt x="541210" y="182333"/>
                  </a:lnTo>
                  <a:lnTo>
                    <a:pt x="535647" y="160896"/>
                  </a:lnTo>
                  <a:lnTo>
                    <a:pt x="538670" y="139496"/>
                  </a:lnTo>
                  <a:lnTo>
                    <a:pt x="549427" y="120561"/>
                  </a:lnTo>
                  <a:lnTo>
                    <a:pt x="567118" y="106514"/>
                  </a:lnTo>
                  <a:lnTo>
                    <a:pt x="588543" y="100939"/>
                  </a:lnTo>
                  <a:lnTo>
                    <a:pt x="609942" y="103949"/>
                  </a:lnTo>
                  <a:lnTo>
                    <a:pt x="628865" y="114719"/>
                  </a:lnTo>
                  <a:lnTo>
                    <a:pt x="642912" y="132397"/>
                  </a:lnTo>
                  <a:lnTo>
                    <a:pt x="648309" y="154330"/>
                  </a:lnTo>
                  <a:lnTo>
                    <a:pt x="648309" y="10680"/>
                  </a:lnTo>
                  <a:lnTo>
                    <a:pt x="637349" y="0"/>
                  </a:lnTo>
                  <a:lnTo>
                    <a:pt x="590194" y="5118"/>
                  </a:lnTo>
                  <a:lnTo>
                    <a:pt x="539064" y="15875"/>
                  </a:lnTo>
                  <a:lnTo>
                    <a:pt x="484593" y="33134"/>
                  </a:lnTo>
                  <a:lnTo>
                    <a:pt x="427405" y="57797"/>
                  </a:lnTo>
                  <a:lnTo>
                    <a:pt x="370433" y="90411"/>
                  </a:lnTo>
                  <a:lnTo>
                    <a:pt x="321233" y="127215"/>
                  </a:lnTo>
                  <a:lnTo>
                    <a:pt x="279374" y="166535"/>
                  </a:lnTo>
                  <a:lnTo>
                    <a:pt x="244373" y="206705"/>
                  </a:lnTo>
                  <a:lnTo>
                    <a:pt x="215785" y="246062"/>
                  </a:lnTo>
                  <a:lnTo>
                    <a:pt x="193167" y="282905"/>
                  </a:lnTo>
                  <a:lnTo>
                    <a:pt x="176034" y="315595"/>
                  </a:lnTo>
                  <a:lnTo>
                    <a:pt x="212432" y="389788"/>
                  </a:lnTo>
                  <a:lnTo>
                    <a:pt x="248793" y="396303"/>
                  </a:lnTo>
                  <a:lnTo>
                    <a:pt x="291858" y="401104"/>
                  </a:lnTo>
                  <a:lnTo>
                    <a:pt x="340575" y="402793"/>
                  </a:lnTo>
                  <a:lnTo>
                    <a:pt x="393877" y="399935"/>
                  </a:lnTo>
                  <a:lnTo>
                    <a:pt x="450697" y="391096"/>
                  </a:lnTo>
                  <a:lnTo>
                    <a:pt x="509981" y="374853"/>
                  </a:lnTo>
                  <a:lnTo>
                    <a:pt x="570661" y="349783"/>
                  </a:lnTo>
                  <a:lnTo>
                    <a:pt x="625094" y="319747"/>
                  </a:lnTo>
                  <a:lnTo>
                    <a:pt x="671969" y="287502"/>
                  </a:lnTo>
                  <a:lnTo>
                    <a:pt x="708456" y="256641"/>
                  </a:lnTo>
                  <a:lnTo>
                    <a:pt x="711644" y="253936"/>
                  </a:lnTo>
                  <a:lnTo>
                    <a:pt x="744486" y="219887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0590" y="3185364"/>
              <a:ext cx="152245" cy="10481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959436" y="3135038"/>
              <a:ext cx="795020" cy="452120"/>
            </a:xfrm>
            <a:custGeom>
              <a:avLst/>
              <a:gdLst/>
              <a:ahLst/>
              <a:cxnLst/>
              <a:rect l="l" t="t" r="r" b="b"/>
              <a:pathLst>
                <a:path w="795019" h="452120">
                  <a:moveTo>
                    <a:pt x="149275" y="168546"/>
                  </a:moveTo>
                  <a:lnTo>
                    <a:pt x="97012" y="175710"/>
                  </a:lnTo>
                  <a:lnTo>
                    <a:pt x="58112" y="195774"/>
                  </a:lnTo>
                  <a:lnTo>
                    <a:pt x="27420" y="226404"/>
                  </a:lnTo>
                  <a:lnTo>
                    <a:pt x="7271" y="265264"/>
                  </a:lnTo>
                  <a:lnTo>
                    <a:pt x="0" y="310022"/>
                  </a:lnTo>
                  <a:lnTo>
                    <a:pt x="835" y="325567"/>
                  </a:lnTo>
                  <a:lnTo>
                    <a:pt x="13355" y="370247"/>
                  </a:lnTo>
                  <a:lnTo>
                    <a:pt x="34670" y="402328"/>
                  </a:lnTo>
                  <a:lnTo>
                    <a:pt x="97133" y="443996"/>
                  </a:lnTo>
                  <a:lnTo>
                    <a:pt x="134930" y="451347"/>
                  </a:lnTo>
                  <a:lnTo>
                    <a:pt x="681540" y="452102"/>
                  </a:lnTo>
                  <a:lnTo>
                    <a:pt x="725676" y="443006"/>
                  </a:lnTo>
                  <a:lnTo>
                    <a:pt x="740022" y="433249"/>
                  </a:lnTo>
                  <a:lnTo>
                    <a:pt x="152749" y="433248"/>
                  </a:lnTo>
                  <a:lnTo>
                    <a:pt x="135954" y="432520"/>
                  </a:lnTo>
                  <a:lnTo>
                    <a:pt x="88753" y="420852"/>
                  </a:lnTo>
                  <a:lnTo>
                    <a:pt x="51001" y="392956"/>
                  </a:lnTo>
                  <a:lnTo>
                    <a:pt x="26462" y="352934"/>
                  </a:lnTo>
                  <a:lnTo>
                    <a:pt x="18902" y="304890"/>
                  </a:lnTo>
                  <a:lnTo>
                    <a:pt x="21093" y="286510"/>
                  </a:lnTo>
                  <a:lnTo>
                    <a:pt x="43493" y="236390"/>
                  </a:lnTo>
                  <a:lnTo>
                    <a:pt x="87001" y="200573"/>
                  </a:lnTo>
                  <a:lnTo>
                    <a:pt x="141778" y="187399"/>
                  </a:lnTo>
                  <a:lnTo>
                    <a:pt x="182989" y="187399"/>
                  </a:lnTo>
                  <a:lnTo>
                    <a:pt x="182989" y="170352"/>
                  </a:lnTo>
                  <a:lnTo>
                    <a:pt x="164146" y="170352"/>
                  </a:lnTo>
                  <a:lnTo>
                    <a:pt x="156754" y="169148"/>
                  </a:lnTo>
                  <a:lnTo>
                    <a:pt x="149275" y="168546"/>
                  </a:lnTo>
                  <a:close/>
                </a:path>
                <a:path w="795019" h="452120">
                  <a:moveTo>
                    <a:pt x="600453" y="102932"/>
                  </a:moveTo>
                  <a:lnTo>
                    <a:pt x="538812" y="102932"/>
                  </a:lnTo>
                  <a:lnTo>
                    <a:pt x="584236" y="114520"/>
                  </a:lnTo>
                  <a:lnTo>
                    <a:pt x="621997" y="142300"/>
                  </a:lnTo>
                  <a:lnTo>
                    <a:pt x="647064" y="183890"/>
                  </a:lnTo>
                  <a:lnTo>
                    <a:pt x="654211" y="225053"/>
                  </a:lnTo>
                  <a:lnTo>
                    <a:pt x="654211" y="243906"/>
                  </a:lnTo>
                  <a:lnTo>
                    <a:pt x="682482" y="243906"/>
                  </a:lnTo>
                  <a:lnTo>
                    <a:pt x="719555" y="251958"/>
                  </a:lnTo>
                  <a:lnTo>
                    <a:pt x="719319" y="251958"/>
                  </a:lnTo>
                  <a:lnTo>
                    <a:pt x="748992" y="272614"/>
                  </a:lnTo>
                  <a:lnTo>
                    <a:pt x="768828" y="303002"/>
                  </a:lnTo>
                  <a:lnTo>
                    <a:pt x="775725" y="339952"/>
                  </a:lnTo>
                  <a:lnTo>
                    <a:pt x="767937" y="376257"/>
                  </a:lnTo>
                  <a:lnTo>
                    <a:pt x="747676" y="405852"/>
                  </a:lnTo>
                  <a:lnTo>
                    <a:pt x="717894" y="425821"/>
                  </a:lnTo>
                  <a:lnTo>
                    <a:pt x="681540" y="433249"/>
                  </a:lnTo>
                  <a:lnTo>
                    <a:pt x="740022" y="433249"/>
                  </a:lnTo>
                  <a:lnTo>
                    <a:pt x="761655" y="418534"/>
                  </a:lnTo>
                  <a:lnTo>
                    <a:pt x="785835" y="382351"/>
                  </a:lnTo>
                  <a:lnTo>
                    <a:pt x="794573" y="338119"/>
                  </a:lnTo>
                  <a:lnTo>
                    <a:pt x="785673" y="294412"/>
                  </a:lnTo>
                  <a:lnTo>
                    <a:pt x="761675" y="258628"/>
                  </a:lnTo>
                  <a:lnTo>
                    <a:pt x="726103" y="234324"/>
                  </a:lnTo>
                  <a:lnTo>
                    <a:pt x="682482" y="225053"/>
                  </a:lnTo>
                  <a:lnTo>
                    <a:pt x="673058" y="225053"/>
                  </a:lnTo>
                  <a:lnTo>
                    <a:pt x="669101" y="192557"/>
                  </a:lnTo>
                  <a:lnTo>
                    <a:pt x="668976" y="191533"/>
                  </a:lnTo>
                  <a:lnTo>
                    <a:pt x="657283" y="160350"/>
                  </a:lnTo>
                  <a:lnTo>
                    <a:pt x="638636" y="132761"/>
                  </a:lnTo>
                  <a:lnTo>
                    <a:pt x="613688" y="110023"/>
                  </a:lnTo>
                  <a:lnTo>
                    <a:pt x="600453" y="102932"/>
                  </a:lnTo>
                  <a:close/>
                </a:path>
                <a:path w="795019" h="452120">
                  <a:moveTo>
                    <a:pt x="182989" y="187399"/>
                  </a:moveTo>
                  <a:lnTo>
                    <a:pt x="148249" y="187399"/>
                  </a:lnTo>
                  <a:lnTo>
                    <a:pt x="154710" y="187922"/>
                  </a:lnTo>
                  <a:lnTo>
                    <a:pt x="182989" y="192557"/>
                  </a:lnTo>
                  <a:lnTo>
                    <a:pt x="182989" y="187399"/>
                  </a:lnTo>
                  <a:close/>
                </a:path>
                <a:path w="795019" h="452120">
                  <a:moveTo>
                    <a:pt x="343180" y="0"/>
                  </a:moveTo>
                  <a:lnTo>
                    <a:pt x="299350" y="3222"/>
                  </a:lnTo>
                  <a:lnTo>
                    <a:pt x="256474" y="18349"/>
                  </a:lnTo>
                  <a:lnTo>
                    <a:pt x="218296" y="45068"/>
                  </a:lnTo>
                  <a:lnTo>
                    <a:pt x="189276" y="80466"/>
                  </a:lnTo>
                  <a:lnTo>
                    <a:pt x="170773" y="122336"/>
                  </a:lnTo>
                  <a:lnTo>
                    <a:pt x="164146" y="168546"/>
                  </a:lnTo>
                  <a:lnTo>
                    <a:pt x="164146" y="170352"/>
                  </a:lnTo>
                  <a:lnTo>
                    <a:pt x="182989" y="170352"/>
                  </a:lnTo>
                  <a:lnTo>
                    <a:pt x="182989" y="168546"/>
                  </a:lnTo>
                  <a:lnTo>
                    <a:pt x="190962" y="120875"/>
                  </a:lnTo>
                  <a:lnTo>
                    <a:pt x="212607" y="79632"/>
                  </a:lnTo>
                  <a:lnTo>
                    <a:pt x="245427" y="47206"/>
                  </a:lnTo>
                  <a:lnTo>
                    <a:pt x="286927" y="26061"/>
                  </a:lnTo>
                  <a:lnTo>
                    <a:pt x="334613" y="18663"/>
                  </a:lnTo>
                  <a:lnTo>
                    <a:pt x="408465" y="18664"/>
                  </a:lnTo>
                  <a:lnTo>
                    <a:pt x="385792" y="7980"/>
                  </a:lnTo>
                  <a:lnTo>
                    <a:pt x="343180" y="0"/>
                  </a:lnTo>
                  <a:close/>
                </a:path>
                <a:path w="795019" h="452120">
                  <a:moveTo>
                    <a:pt x="408465" y="18664"/>
                  </a:moveTo>
                  <a:lnTo>
                    <a:pt x="334613" y="18663"/>
                  </a:lnTo>
                  <a:lnTo>
                    <a:pt x="375530" y="24585"/>
                  </a:lnTo>
                  <a:lnTo>
                    <a:pt x="412673" y="41035"/>
                  </a:lnTo>
                  <a:lnTo>
                    <a:pt x="444083" y="66809"/>
                  </a:lnTo>
                  <a:lnTo>
                    <a:pt x="467802" y="100701"/>
                  </a:lnTo>
                  <a:lnTo>
                    <a:pt x="475289" y="115286"/>
                  </a:lnTo>
                  <a:lnTo>
                    <a:pt x="490458" y="110023"/>
                  </a:lnTo>
                  <a:lnTo>
                    <a:pt x="490039" y="110023"/>
                  </a:lnTo>
                  <a:lnTo>
                    <a:pt x="538812" y="102932"/>
                  </a:lnTo>
                  <a:lnTo>
                    <a:pt x="600453" y="102932"/>
                  </a:lnTo>
                  <a:lnTo>
                    <a:pt x="583727" y="93972"/>
                  </a:lnTo>
                  <a:lnTo>
                    <a:pt x="576603" y="92112"/>
                  </a:lnTo>
                  <a:lnTo>
                    <a:pt x="484582" y="92112"/>
                  </a:lnTo>
                  <a:lnTo>
                    <a:pt x="458667" y="54739"/>
                  </a:lnTo>
                  <a:lnTo>
                    <a:pt x="425012" y="26461"/>
                  </a:lnTo>
                  <a:lnTo>
                    <a:pt x="408465" y="18664"/>
                  </a:lnTo>
                  <a:close/>
                </a:path>
                <a:path w="795019" h="452120">
                  <a:moveTo>
                    <a:pt x="517768" y="84818"/>
                  </a:moveTo>
                  <a:lnTo>
                    <a:pt x="484582" y="92112"/>
                  </a:lnTo>
                  <a:lnTo>
                    <a:pt x="576603" y="92112"/>
                  </a:lnTo>
                  <a:lnTo>
                    <a:pt x="551285" y="85504"/>
                  </a:lnTo>
                  <a:lnTo>
                    <a:pt x="517768" y="84818"/>
                  </a:lnTo>
                  <a:close/>
                </a:path>
              </a:pathLst>
            </a:custGeom>
            <a:solidFill>
              <a:srgbClr val="0D60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7512" y="1207008"/>
              <a:ext cx="5290185" cy="1496695"/>
            </a:xfrm>
            <a:custGeom>
              <a:avLst/>
              <a:gdLst/>
              <a:ahLst/>
              <a:cxnLst/>
              <a:rect l="l" t="t" r="r" b="b"/>
              <a:pathLst>
                <a:path w="5290185" h="1496695">
                  <a:moveTo>
                    <a:pt x="0" y="0"/>
                  </a:moveTo>
                  <a:lnTo>
                    <a:pt x="0" y="1496694"/>
                  </a:lnTo>
                </a:path>
                <a:path w="5290185" h="1496695">
                  <a:moveTo>
                    <a:pt x="5289804" y="0"/>
                  </a:moveTo>
                  <a:lnTo>
                    <a:pt x="5289804" y="1496694"/>
                  </a:lnTo>
                </a:path>
              </a:pathLst>
            </a:custGeom>
            <a:ln w="3810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Conclusion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IBM</a:t>
            </a:r>
            <a:r>
              <a:rPr dirty="0" sz="1150" spc="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should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focus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on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their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strenght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postition</a:t>
            </a:r>
            <a:r>
              <a:rPr dirty="0" sz="1150" spc="1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itself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as</a:t>
            </a:r>
            <a:r>
              <a:rPr dirty="0" sz="1150" spc="5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leader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cybersecurity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21791" y="5957315"/>
            <a:ext cx="736600" cy="238125"/>
          </a:xfrm>
          <a:custGeom>
            <a:avLst/>
            <a:gdLst/>
            <a:ahLst/>
            <a:cxnLst/>
            <a:rect l="l" t="t" r="r" b="b"/>
            <a:pathLst>
              <a:path w="736600" h="238125">
                <a:moveTo>
                  <a:pt x="736092" y="0"/>
                </a:moveTo>
                <a:lnTo>
                  <a:pt x="0" y="0"/>
                </a:lnTo>
                <a:lnTo>
                  <a:pt x="0" y="237744"/>
                </a:lnTo>
                <a:lnTo>
                  <a:pt x="736092" y="237744"/>
                </a:lnTo>
                <a:lnTo>
                  <a:pt x="7360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17575" y="1213230"/>
            <a:ext cx="3265170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Arial"/>
                <a:cs typeface="Arial"/>
              </a:rPr>
              <a:t>A</a:t>
            </a:r>
            <a:r>
              <a:rPr dirty="0" sz="1550" spc="2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Future</a:t>
            </a:r>
            <a:r>
              <a:rPr dirty="0" sz="1550" spc="3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Among</a:t>
            </a:r>
            <a:r>
              <a:rPr dirty="0" sz="1550" spc="10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the</a:t>
            </a:r>
            <a:r>
              <a:rPr dirty="0" sz="1550" spc="7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(IBM)</a:t>
            </a:r>
            <a:r>
              <a:rPr dirty="0" sz="1550" spc="105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Clouds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7575" y="1608785"/>
            <a:ext cx="4145279" cy="99377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41300" marR="5080" indent="-228600">
              <a:lnSpc>
                <a:spcPct val="93700"/>
              </a:lnSpc>
              <a:spcBef>
                <a:spcPts val="180"/>
              </a:spcBef>
              <a:buChar char="•"/>
              <a:tabLst>
                <a:tab pos="241300" algn="l"/>
              </a:tabLst>
            </a:pPr>
            <a:r>
              <a:rPr dirty="0" sz="1200" spc="-10">
                <a:latin typeface="Arial MT"/>
                <a:cs typeface="Arial MT"/>
              </a:rPr>
              <a:t>Computing</a:t>
            </a:r>
            <a:r>
              <a:rPr dirty="0" sz="1200" spc="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will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continue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b="1">
                <a:latin typeface="Arial"/>
                <a:cs typeface="Arial"/>
              </a:rPr>
              <a:t>shift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towards the</a:t>
            </a:r>
            <a:r>
              <a:rPr dirty="0" sz="1200" spc="-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Cloud</a:t>
            </a:r>
            <a:r>
              <a:rPr dirty="0" sz="1200" spc="-25" b="1">
                <a:latin typeface="Arial"/>
                <a:cs typeface="Arial"/>
              </a:rPr>
              <a:t> and </a:t>
            </a:r>
            <a:r>
              <a:rPr dirty="0" sz="1150" b="1">
                <a:latin typeface="Arial"/>
                <a:cs typeface="Arial"/>
              </a:rPr>
              <a:t>Edge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solutions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providing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foundation</a:t>
            </a:r>
            <a:r>
              <a:rPr dirty="0" sz="1150" spc="229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4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technologies </a:t>
            </a:r>
            <a:r>
              <a:rPr dirty="0" sz="1150">
                <a:latin typeface="Arial MT"/>
                <a:cs typeface="Arial MT"/>
              </a:rPr>
              <a:t>such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as</a:t>
            </a:r>
            <a:r>
              <a:rPr dirty="0" sz="1150" spc="-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AI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IoT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services</a:t>
            </a:r>
            <a:endParaRPr sz="1150">
              <a:latin typeface="Arial MT"/>
              <a:cs typeface="Arial MT"/>
            </a:endParaRPr>
          </a:p>
          <a:p>
            <a:pPr marL="241300" marR="107950" indent="-228600">
              <a:lnSpc>
                <a:spcPts val="130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dirty="0" sz="1150">
                <a:latin typeface="Arial MT"/>
                <a:cs typeface="Arial MT"/>
              </a:rPr>
              <a:t>This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will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drive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immense</a:t>
            </a:r>
            <a:r>
              <a:rPr dirty="0" sz="1150" spc="1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productivity</a:t>
            </a:r>
            <a:r>
              <a:rPr dirty="0" sz="1150" spc="1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gains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boost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 spc="-25">
                <a:latin typeface="Arial MT"/>
                <a:cs typeface="Arial MT"/>
              </a:rPr>
              <a:t>to </a:t>
            </a:r>
            <a:r>
              <a:rPr dirty="0" sz="1150">
                <a:latin typeface="Arial MT"/>
                <a:cs typeface="Arial MT"/>
              </a:rPr>
              <a:t>productive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processes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across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industries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434208" y="4142308"/>
            <a:ext cx="261620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Arial"/>
                <a:cs typeface="Arial"/>
              </a:rPr>
              <a:t>The</a:t>
            </a:r>
            <a:r>
              <a:rPr dirty="0" sz="1550" spc="80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Centennial</a:t>
            </a:r>
            <a:r>
              <a:rPr dirty="0" sz="1550" spc="215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Rocketship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434208" y="4468825"/>
            <a:ext cx="4266565" cy="115887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241300" marR="403225" indent="-228600">
              <a:lnSpc>
                <a:spcPts val="1300"/>
              </a:lnSpc>
              <a:spcBef>
                <a:spcPts val="250"/>
              </a:spcBef>
              <a:buChar char="•"/>
              <a:tabLst>
                <a:tab pos="241300" algn="l"/>
              </a:tabLst>
            </a:pP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1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committed</a:t>
            </a:r>
            <a:r>
              <a:rPr dirty="0" sz="1200" spc="9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becoming</a:t>
            </a:r>
            <a:r>
              <a:rPr dirty="0" sz="1200" spc="8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 spc="-25" b="1">
                <a:latin typeface="Arial"/>
                <a:cs typeface="Arial"/>
              </a:rPr>
              <a:t>one-stop-</a:t>
            </a:r>
            <a:r>
              <a:rPr dirty="0" sz="1200" b="1">
                <a:latin typeface="Arial"/>
                <a:cs typeface="Arial"/>
              </a:rPr>
              <a:t>shop</a:t>
            </a:r>
            <a:r>
              <a:rPr dirty="0" sz="1200" spc="95" b="1">
                <a:latin typeface="Arial"/>
                <a:cs typeface="Arial"/>
              </a:rPr>
              <a:t> </a:t>
            </a:r>
            <a:r>
              <a:rPr dirty="0" sz="1200" spc="-25">
                <a:latin typeface="Arial MT"/>
                <a:cs typeface="Arial MT"/>
              </a:rPr>
              <a:t>for </a:t>
            </a:r>
            <a:r>
              <a:rPr dirty="0" sz="1150">
                <a:latin typeface="Arial MT"/>
                <a:cs typeface="Arial MT"/>
              </a:rPr>
              <a:t>enterprise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digitalization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needs</a:t>
            </a:r>
            <a:r>
              <a:rPr dirty="0" sz="1150" spc="13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across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its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financing, </a:t>
            </a:r>
            <a:r>
              <a:rPr dirty="0" sz="1150">
                <a:latin typeface="Arial MT"/>
                <a:cs typeface="Arial MT"/>
              </a:rPr>
              <a:t>consulting,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software</a:t>
            </a:r>
            <a:r>
              <a:rPr dirty="0" sz="1150" spc="14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infra.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divisions</a:t>
            </a:r>
            <a:endParaRPr sz="1150">
              <a:latin typeface="Arial MT"/>
              <a:cs typeface="Arial MT"/>
            </a:endParaRPr>
          </a:p>
          <a:p>
            <a:pPr marL="241300" marR="5080" indent="-228600">
              <a:lnSpc>
                <a:spcPts val="1300"/>
              </a:lnSpc>
              <a:spcBef>
                <a:spcPts val="1000"/>
              </a:spcBef>
              <a:buChar char="•"/>
              <a:tabLst>
                <a:tab pos="241300" algn="l"/>
              </a:tabLst>
            </a:pPr>
            <a:r>
              <a:rPr dirty="0" sz="1150">
                <a:latin typeface="Arial MT"/>
                <a:cs typeface="Arial MT"/>
              </a:rPr>
              <a:t>It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6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crucial</a:t>
            </a:r>
            <a:r>
              <a:rPr dirty="0" sz="1150" spc="1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capitalizes</a:t>
            </a:r>
            <a:r>
              <a:rPr dirty="0" sz="1150" spc="19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upon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continued</a:t>
            </a:r>
            <a:r>
              <a:rPr dirty="0" sz="1150" spc="204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Cloud </a:t>
            </a:r>
            <a:r>
              <a:rPr dirty="0" sz="1150" b="1">
                <a:latin typeface="Arial"/>
                <a:cs typeface="Arial"/>
              </a:rPr>
              <a:t>transformation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especially</a:t>
            </a:r>
            <a:r>
              <a:rPr dirty="0" sz="1150" spc="2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as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dependent</a:t>
            </a:r>
            <a:r>
              <a:rPr dirty="0" sz="1150" spc="2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technologies</a:t>
            </a:r>
            <a:r>
              <a:rPr dirty="0" sz="1150" spc="240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gain </a:t>
            </a:r>
            <a:r>
              <a:rPr dirty="0" sz="1200" spc="-10">
                <a:latin typeface="Arial MT"/>
                <a:cs typeface="Arial MT"/>
              </a:rPr>
              <a:t>traction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037326" y="1197355"/>
            <a:ext cx="1805939" cy="2673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50" b="1">
                <a:latin typeface="Arial"/>
                <a:cs typeface="Arial"/>
              </a:rPr>
              <a:t>Too</a:t>
            </a:r>
            <a:r>
              <a:rPr dirty="0" sz="1550" spc="-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Big</a:t>
            </a:r>
            <a:r>
              <a:rPr dirty="0" sz="1550" spc="3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to</a:t>
            </a:r>
            <a:r>
              <a:rPr dirty="0" sz="1550" spc="-35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Acquire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037326" y="1524127"/>
            <a:ext cx="4162425" cy="993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40665" indent="-227965">
              <a:lnSpc>
                <a:spcPts val="1315"/>
              </a:lnSpc>
              <a:spcBef>
                <a:spcPts val="135"/>
              </a:spcBef>
              <a:buChar char="•"/>
              <a:tabLst>
                <a:tab pos="240665" algn="l"/>
              </a:tabLst>
            </a:pPr>
            <a:r>
              <a:rPr dirty="0" sz="1150">
                <a:latin typeface="Arial MT"/>
                <a:cs typeface="Arial MT"/>
              </a:rPr>
              <a:t>Acquiring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Equinix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would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allow</a:t>
            </a:r>
            <a:r>
              <a:rPr dirty="0" sz="1150" spc="1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to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operate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across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spc="-25" b="1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241300">
              <a:lnSpc>
                <a:spcPts val="1375"/>
              </a:lnSpc>
            </a:pPr>
            <a:r>
              <a:rPr dirty="0" sz="1200" b="1">
                <a:latin typeface="Arial"/>
                <a:cs typeface="Arial"/>
              </a:rPr>
              <a:t>Cloud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computing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supply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chain</a:t>
            </a:r>
            <a:endParaRPr sz="1200">
              <a:latin typeface="Arial"/>
              <a:cs typeface="Arial"/>
            </a:endParaRPr>
          </a:p>
          <a:p>
            <a:pPr marL="241300" marR="5080" indent="-228600">
              <a:lnSpc>
                <a:spcPct val="9200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dirty="0" sz="1150">
                <a:latin typeface="Arial MT"/>
                <a:cs typeface="Arial MT"/>
              </a:rPr>
              <a:t>Yet,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acquisition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would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be</a:t>
            </a:r>
            <a:r>
              <a:rPr dirty="0" sz="1150" spc="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expensive,</a:t>
            </a:r>
            <a:r>
              <a:rPr dirty="0" sz="1150" spc="16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uncharacteristic, </a:t>
            </a:r>
            <a:r>
              <a:rPr dirty="0" sz="1200">
                <a:latin typeface="Arial MT"/>
                <a:cs typeface="Arial MT"/>
              </a:rPr>
              <a:t>and </a:t>
            </a:r>
            <a:r>
              <a:rPr dirty="0" sz="1200" b="1">
                <a:latin typeface="Arial"/>
                <a:cs typeface="Arial"/>
              </a:rPr>
              <a:t>yield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minimal</a:t>
            </a:r>
            <a:r>
              <a:rPr dirty="0" sz="1200" spc="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to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negligible</a:t>
            </a:r>
            <a:r>
              <a:rPr dirty="0" sz="1200" spc="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synergies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>
                <a:latin typeface="Arial MT"/>
                <a:cs typeface="Arial MT"/>
              </a:rPr>
              <a:t>in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face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5">
                <a:latin typeface="Arial MT"/>
                <a:cs typeface="Arial MT"/>
              </a:rPr>
              <a:t>of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capital</a:t>
            </a:r>
            <a:r>
              <a:rPr dirty="0" sz="1150" spc="1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required,</a:t>
            </a:r>
            <a:r>
              <a:rPr dirty="0" sz="1150" spc="17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destroying</a:t>
            </a:r>
            <a:r>
              <a:rPr dirty="0" sz="1150" spc="204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value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3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IBM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shareholders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66101" y="4192015"/>
            <a:ext cx="2061210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b="1">
                <a:latin typeface="Arial"/>
                <a:cs typeface="Arial"/>
              </a:rPr>
              <a:t>Reaching</a:t>
            </a:r>
            <a:r>
              <a:rPr dirty="0" sz="1550" spc="175" b="1">
                <a:latin typeface="Arial"/>
                <a:cs typeface="Arial"/>
              </a:rPr>
              <a:t> </a:t>
            </a:r>
            <a:r>
              <a:rPr dirty="0" sz="1550" b="1">
                <a:latin typeface="Arial"/>
                <a:cs typeface="Arial"/>
              </a:rPr>
              <a:t>Cloud</a:t>
            </a:r>
            <a:r>
              <a:rPr dirty="0" sz="1550" spc="100" b="1">
                <a:latin typeface="Arial"/>
                <a:cs typeface="Arial"/>
              </a:rPr>
              <a:t> </a:t>
            </a:r>
            <a:r>
              <a:rPr dirty="0" sz="1550" spc="-20" b="1">
                <a:latin typeface="Arial"/>
                <a:cs typeface="Arial"/>
              </a:rPr>
              <a:t>Nine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666101" y="4518405"/>
            <a:ext cx="3655060" cy="132334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241300" marR="5080" indent="-229235">
              <a:lnSpc>
                <a:spcPct val="92000"/>
              </a:lnSpc>
              <a:spcBef>
                <a:spcPts val="245"/>
              </a:spcBef>
              <a:buChar char="•"/>
              <a:tabLst>
                <a:tab pos="241300" algn="l"/>
              </a:tabLst>
            </a:pPr>
            <a:r>
              <a:rPr dirty="0" sz="1150">
                <a:latin typeface="Arial MT"/>
                <a:cs typeface="Arial MT"/>
              </a:rPr>
              <a:t>Instead,</a:t>
            </a:r>
            <a:r>
              <a:rPr dirty="0" sz="1150" spc="22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Rapid7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represents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ideal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acquisition </a:t>
            </a:r>
            <a:r>
              <a:rPr dirty="0" sz="1200" b="1">
                <a:latin typeface="Arial"/>
                <a:cs typeface="Arial"/>
              </a:rPr>
              <a:t>target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strengthening</a:t>
            </a:r>
            <a:r>
              <a:rPr dirty="0" sz="1200" spc="6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IBM’s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core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Cybersecurity </a:t>
            </a:r>
            <a:r>
              <a:rPr dirty="0" sz="1150">
                <a:latin typeface="Arial MT"/>
                <a:cs typeface="Arial MT"/>
              </a:rPr>
              <a:t>offering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</a:t>
            </a:r>
            <a:r>
              <a:rPr dirty="0" sz="1150" spc="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Cloud,</a:t>
            </a:r>
            <a:r>
              <a:rPr dirty="0" sz="1150" spc="10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Networking,</a:t>
            </a:r>
            <a:r>
              <a:rPr dirty="0" sz="1150" spc="21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and</a:t>
            </a:r>
            <a:r>
              <a:rPr dirty="0" sz="1150" spc="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for</a:t>
            </a:r>
            <a:r>
              <a:rPr dirty="0" sz="1150" spc="35">
                <a:latin typeface="Arial MT"/>
                <a:cs typeface="Arial MT"/>
              </a:rPr>
              <a:t> </a:t>
            </a:r>
            <a:r>
              <a:rPr dirty="0" sz="1150" spc="-20">
                <a:latin typeface="Arial MT"/>
                <a:cs typeface="Arial MT"/>
              </a:rPr>
              <a:t>SMEs</a:t>
            </a:r>
            <a:endParaRPr sz="1150">
              <a:latin typeface="Arial MT"/>
              <a:cs typeface="Arial MT"/>
            </a:endParaRPr>
          </a:p>
          <a:p>
            <a:pPr marL="241300" marR="187325" indent="-229235">
              <a:lnSpc>
                <a:spcPct val="92600"/>
              </a:lnSpc>
              <a:spcBef>
                <a:spcPts val="980"/>
              </a:spcBef>
              <a:buChar char="•"/>
              <a:tabLst>
                <a:tab pos="241300" algn="l"/>
              </a:tabLst>
            </a:pPr>
            <a:r>
              <a:rPr dirty="0" sz="1200">
                <a:latin typeface="Arial MT"/>
                <a:cs typeface="Arial MT"/>
              </a:rPr>
              <a:t>The</a:t>
            </a:r>
            <a:r>
              <a:rPr dirty="0" sz="1200" spc="-7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resulting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synergies</a:t>
            </a:r>
            <a:r>
              <a:rPr dirty="0" sz="1200" spc="7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would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solidify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IBMs </a:t>
            </a:r>
            <a:r>
              <a:rPr dirty="0" sz="1150" b="1">
                <a:latin typeface="Arial"/>
                <a:cs typeface="Arial"/>
              </a:rPr>
              <a:t>position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as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leading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servicing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firm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across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entire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Cloud</a:t>
            </a:r>
            <a:r>
              <a:rPr dirty="0" sz="1150" spc="1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Cybersecurity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value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chain</a:t>
            </a:r>
            <a:r>
              <a:rPr dirty="0" sz="1150" spc="-10">
                <a:latin typeface="Arial MT"/>
                <a:cs typeface="Arial MT"/>
              </a:rPr>
              <a:t>, </a:t>
            </a:r>
            <a:r>
              <a:rPr dirty="0" sz="1200" spc="-10">
                <a:latin typeface="Arial MT"/>
                <a:cs typeface="Arial MT"/>
              </a:rPr>
              <a:t>increasing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IBM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shareholder</a:t>
            </a:r>
            <a:r>
              <a:rPr dirty="0" sz="1200" spc="10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value</a:t>
            </a:r>
            <a:r>
              <a:rPr dirty="0" sz="1200" spc="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by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2.6%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354579" y="4183379"/>
            <a:ext cx="0" cy="1496695"/>
          </a:xfrm>
          <a:custGeom>
            <a:avLst/>
            <a:gdLst/>
            <a:ahLst/>
            <a:cxnLst/>
            <a:rect l="l" t="t" r="r" b="b"/>
            <a:pathLst>
              <a:path w="0" h="1496695">
                <a:moveTo>
                  <a:pt x="0" y="0"/>
                </a:moveTo>
                <a:lnTo>
                  <a:pt x="0" y="1496695"/>
                </a:lnTo>
              </a:path>
            </a:pathLst>
          </a:custGeom>
          <a:ln w="3810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7584947" y="4270247"/>
            <a:ext cx="0" cy="1546225"/>
          </a:xfrm>
          <a:custGeom>
            <a:avLst/>
            <a:gdLst/>
            <a:ahLst/>
            <a:cxnLst/>
            <a:rect l="l" t="t" r="r" b="b"/>
            <a:pathLst>
              <a:path w="0" h="1546225">
                <a:moveTo>
                  <a:pt x="0" y="0"/>
                </a:moveTo>
                <a:lnTo>
                  <a:pt x="0" y="1545945"/>
                </a:lnTo>
              </a:path>
            </a:pathLst>
          </a:custGeom>
          <a:ln w="38100">
            <a:solidFill>
              <a:srgbClr val="374662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017269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FFFFF"/>
                </a:solidFill>
              </a:rPr>
              <a:t>BIBLIOGRAPHY</a:t>
            </a:r>
            <a:endParaRPr sz="3200"/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453254" y="3428491"/>
            <a:ext cx="328866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2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Took</a:t>
            </a:r>
            <a:r>
              <a:rPr dirty="0" sz="20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Inspiration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35203" y="6041824"/>
            <a:ext cx="34353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89787" y="5984747"/>
            <a:ext cx="457200" cy="238125"/>
          </a:xfrm>
          <a:custGeom>
            <a:avLst/>
            <a:gdLst/>
            <a:ahLst/>
            <a:cxnLst/>
            <a:rect l="l" t="t" r="r" b="b"/>
            <a:pathLst>
              <a:path w="457200" h="238125">
                <a:moveTo>
                  <a:pt x="457200" y="0"/>
                </a:moveTo>
                <a:lnTo>
                  <a:pt x="0" y="0"/>
                </a:lnTo>
                <a:lnTo>
                  <a:pt x="0" y="237743"/>
                </a:lnTo>
                <a:lnTo>
                  <a:pt x="457200" y="237743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99312" y="692861"/>
            <a:ext cx="10662285" cy="53232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Antino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IoT Trends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What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IoT Holds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Future?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https://www.antino.com/blog/top-9-iot-trends</a:t>
            </a:r>
            <a:r>
              <a:rPr dirty="0" sz="650" spc="254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28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Baker,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Young,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(2015).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buy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TelecityGroup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 $3.6 billion,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Interxion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deal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ended.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Reuters.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3"/>
              </a:rPr>
              <a:t>www.reuters.com/article/idUSKBN0OE0GS/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Blackstone.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QTS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Realty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Trust to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Be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Acquired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by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Blackstone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Funds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$10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Billion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Transaction.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4"/>
              </a:rPr>
              <a:t>www.blackstone.com/news/press/qts-realty-trust-to-be-acquired-by-blackstone-funds-</a:t>
            </a:r>
            <a:r>
              <a:rPr dirty="0" sz="650">
                <a:latin typeface="Calibri"/>
                <a:cs typeface="Calibri"/>
                <a:hlinkClick r:id="rId4"/>
              </a:rPr>
              <a:t>in-</a:t>
            </a:r>
            <a:r>
              <a:rPr dirty="0" sz="650" spc="10">
                <a:latin typeface="Calibri"/>
                <a:cs typeface="Calibri"/>
                <a:hlinkClick r:id="rId4"/>
              </a:rPr>
              <a:t>10-billion-transaction/</a:t>
            </a:r>
            <a:r>
              <a:rPr dirty="0" sz="650" spc="2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Charles,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Emerging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Trends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Watch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-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Koenig-solutions.com.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https://www.koenig-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solutions.com/blog/cloud-computing-trends</a:t>
            </a:r>
            <a:r>
              <a:rPr dirty="0" sz="650" spc="254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28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Check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Point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Research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(2023).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Tipping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Point: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Exploring</a:t>
            </a:r>
            <a:r>
              <a:rPr dirty="0" sz="650" spc="2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Surge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IoT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Cyberattacks</a:t>
            </a:r>
            <a:r>
              <a:rPr dirty="0" sz="650" spc="2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Globally.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Check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Point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Blog.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https://blog.checkpoint.com/security/the-tipping-point-exploring-the-surge-in-iot-cyberattacks-plaguing-the-education-sector/</a:t>
            </a:r>
            <a:r>
              <a:rPr dirty="0" sz="650" spc="45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28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ComputerWeekly.de.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IoT-Trends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für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2024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und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darüber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hinaus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Computer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Weekly.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7"/>
              </a:rPr>
              <a:t>www.computerweekly.com/de/meinung/IoT-</a:t>
            </a:r>
            <a:r>
              <a:rPr dirty="0" sz="650">
                <a:latin typeface="Calibri"/>
                <a:cs typeface="Calibri"/>
                <a:hlinkClick r:id="rId7"/>
              </a:rPr>
              <a:t>Trends-</a:t>
            </a:r>
            <a:r>
              <a:rPr dirty="0" sz="650" spc="10">
                <a:latin typeface="Calibri"/>
                <a:cs typeface="Calibri"/>
                <a:hlinkClick r:id="rId7"/>
              </a:rPr>
              <a:t>fuer-2023-und-darueber-hinaus</a:t>
            </a:r>
            <a:r>
              <a:rPr dirty="0" sz="650" spc="3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Consultancy.asia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Consulting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launches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Japan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Innovation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Hub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Philippines.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8"/>
              </a:rPr>
              <a:t>www.consultancy.asia/news/5143/ibm-consulting-launches-japan-innovation-hub-in-the-philippines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Cybersecurity</a:t>
            </a:r>
            <a:r>
              <a:rPr dirty="0" sz="650" spc="3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-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Worldwide.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Accessed: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March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10,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2024.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</a:t>
            </a:r>
            <a:r>
              <a:rPr dirty="0" sz="650">
                <a:latin typeface="Calibri"/>
                <a:cs typeface="Calibri"/>
                <a:hlinkClick r:id="rId9"/>
              </a:rPr>
              <a:t>www.statista.com/outlook/tmo/cybersecurity/worldwide</a:t>
            </a:r>
            <a:r>
              <a:rPr dirty="0" sz="650" spc="4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28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Cybersecurity</a:t>
            </a:r>
            <a:r>
              <a:rPr dirty="0" sz="650" spc="325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Insiders</a:t>
            </a:r>
            <a:r>
              <a:rPr dirty="0" sz="650" spc="30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(2023).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Cloud</a:t>
            </a:r>
            <a:r>
              <a:rPr dirty="0" sz="650" spc="229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Security</a:t>
            </a:r>
            <a:r>
              <a:rPr dirty="0" sz="650" spc="325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Report.</a:t>
            </a:r>
            <a:r>
              <a:rPr dirty="0" sz="650" spc="245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75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4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</a:t>
            </a:r>
            <a:r>
              <a:rPr dirty="0" sz="650">
                <a:latin typeface="Calibri"/>
                <a:cs typeface="Calibri"/>
                <a:hlinkClick r:id="rId10"/>
              </a:rPr>
              <a:t>www.isc2.org/-/media/Project/ISC2/Main/Media/Marketing-Assets/CCSP/2023-Cloud-Security-Report-ISC2_final.pdf?rev=85380384b4e248148e14684d8e43375a&amp;hash=27B496154D2B8AF3AEEE725D1BEF3</a:t>
            </a:r>
            <a:r>
              <a:rPr dirty="0" sz="650" spc="80">
                <a:latin typeface="Calibri"/>
                <a:cs typeface="Calibri"/>
                <a:hlinkClick r:id="rId10"/>
              </a:rPr>
              <a:t> </a:t>
            </a:r>
            <a:r>
              <a:rPr dirty="0" sz="650" spc="-20">
                <a:latin typeface="Calibri"/>
                <a:cs typeface="Calibri"/>
                <a:hlinkClick r:id="rId10"/>
              </a:rPr>
              <a:t>92F.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Damodaran.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Country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Default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Spreads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Risk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Premiums.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https://pages.stern.nyu.edu/~adamodar/</a:t>
            </a:r>
            <a:r>
              <a:rPr dirty="0" sz="650" spc="2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21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Centre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Dynamics.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Brookfield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DigitalBridge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duke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it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out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acquire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Compass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Datacenters.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1"/>
              </a:rPr>
              <a:t>www.datacenterdynamics.com/en/news/brookfield-and-digitalbridge-duke-it-out-to-acquire-compass-datacenters/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Deep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Instinct.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Infographic: Voice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SecOps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(4th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Edition)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Generative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Increasing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Cyber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Attacks.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2"/>
              </a:rPr>
              <a:t>www.deepinstinct.com/pdf/infographic-voice-of-secops-4th-edition-generative-ai-</a:t>
            </a:r>
            <a:r>
              <a:rPr dirty="0" sz="650">
                <a:latin typeface="Calibri"/>
                <a:cs typeface="Calibri"/>
                <a:hlinkClick r:id="rId12"/>
              </a:rPr>
              <a:t>in-</a:t>
            </a:r>
            <a:r>
              <a:rPr dirty="0" sz="650" spc="-10">
                <a:latin typeface="Calibri"/>
                <a:cs typeface="Calibri"/>
                <a:hlinkClick r:id="rId12"/>
              </a:rPr>
              <a:t>cyber.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Deloitte.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Unlocking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full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potential</a:t>
            </a:r>
            <a:r>
              <a:rPr dirty="0" sz="650" spc="2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M&amp;A.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https://www2.deloitte.com/content/dam/Deloitte/ch/Documents/mergers-acqisitions/ch-</a:t>
            </a:r>
            <a:r>
              <a:rPr dirty="0" sz="650">
                <a:latin typeface="Calibri"/>
                <a:cs typeface="Calibri"/>
              </a:rPr>
              <a:t>en-</a:t>
            </a:r>
            <a:r>
              <a:rPr dirty="0" sz="650" spc="10">
                <a:latin typeface="Calibri"/>
                <a:cs typeface="Calibri"/>
              </a:rPr>
              <a:t>fa-st-gallen-mergers-acquisitions-study-v2.pdf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07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Drapkin,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Key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Artificial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Intelligence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(AI)</a:t>
            </a:r>
            <a:r>
              <a:rPr dirty="0" sz="650" spc="-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Statistics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know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-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Tech.co.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https://tech.co/news/ai-statistics-and-trends</a:t>
            </a:r>
            <a:r>
              <a:rPr dirty="0" sz="650" spc="27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Duarte,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F.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(2023).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Amount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of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data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created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daily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(2023).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Exploding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Topics.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https://explodingtopics.com/blog/data-generated-per-day</a:t>
            </a:r>
            <a:r>
              <a:rPr dirty="0" sz="650" spc="3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26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Equinix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Centers.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5"/>
              </a:rPr>
              <a:t>https://www.equinix.com/data-centers#tab-2</a:t>
            </a:r>
            <a:r>
              <a:rPr dirty="0" sz="650" spc="24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26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McKinsey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 Cloud’s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trillion-</a:t>
            </a:r>
            <a:r>
              <a:rPr dirty="0" sz="650" spc="10">
                <a:latin typeface="Calibri"/>
                <a:cs typeface="Calibri"/>
              </a:rPr>
              <a:t>dollar</a:t>
            </a:r>
            <a:r>
              <a:rPr dirty="0" sz="650" spc="2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prize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is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up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grabs.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6"/>
              </a:rPr>
              <a:t>https://www.mckinsey.com/capabilities/mckinsey-digital/our-insights/clouds-trillion-dollar-prize-is-up-for-grabs</a:t>
            </a:r>
            <a:r>
              <a:rPr dirty="0" sz="650" spc="25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01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Grimond,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L.,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Beyer,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Maguire,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Computing: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Boardroom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View.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https://web-assets.bcg.com/59/6e/b413265a492fb65579843b0122b3/bcg-cloud-computing-a-boardroom-view-final.pdf</a:t>
            </a:r>
            <a:r>
              <a:rPr dirty="0" sz="650" spc="2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Exploding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Topics.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7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Trends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(2023-2028).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https://explodingtopics.com/blog/cloud-computing-trends</a:t>
            </a:r>
            <a:r>
              <a:rPr dirty="0" sz="650" spc="26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26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Finro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Financial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Consulting.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Startups: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Valuations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Multiples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2024.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https://finrofca.com/news/ai-startups-valuations-and-multiples-2024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FitchRatings.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Equinix,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Inc.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8"/>
              </a:rPr>
              <a:t>www.fitchratings.com/entity/equinix-</a:t>
            </a:r>
            <a:r>
              <a:rPr dirty="0" sz="650">
                <a:latin typeface="Calibri"/>
                <a:cs typeface="Calibri"/>
                <a:hlinkClick r:id="rId18"/>
              </a:rPr>
              <a:t>inc-</a:t>
            </a:r>
            <a:r>
              <a:rPr dirty="0" sz="650" spc="10">
                <a:latin typeface="Calibri"/>
                <a:cs typeface="Calibri"/>
                <a:hlinkClick r:id="rId18"/>
              </a:rPr>
              <a:t>82742345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24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Fortune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Business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Insights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 Infrastructure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as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Service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[IaaS]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Share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&amp;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Growth,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2030.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9"/>
              </a:rPr>
              <a:t>www.fortunebusinessinsights.com/infrastructure-as-a-service-iaas-market-107351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23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Oct.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2023].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12700" marR="117475" indent="228600">
              <a:lnSpc>
                <a:spcPct val="115399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Gartner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Gartner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Places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Generative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on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Peak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Inflated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Expectations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Hype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Cycle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Emerging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Technologies.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Gartner.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https://www.gartner.com/en/newsroom/press-releases/2023-08-16-gartner-places-generative-ai-on-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the-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peak-of-</a:t>
            </a:r>
            <a:r>
              <a:rPr dirty="0" u="sng" sz="6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inflated-</a:t>
            </a:r>
            <a:r>
              <a:rPr dirty="0" sz="650" spc="50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expectations-on-the-2023-hype-cycle-for-emerging-technologies</a:t>
            </a:r>
            <a:r>
              <a:rPr dirty="0" sz="650" spc="240">
                <a:solidFill>
                  <a:srgbClr val="0462C1"/>
                </a:solidFill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3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26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2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Gartner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(2022),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Magic</a:t>
            </a:r>
            <a:r>
              <a:rPr dirty="0" sz="650" spc="3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Quadrant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Network</a:t>
            </a:r>
            <a:r>
              <a:rPr dirty="0" sz="650" spc="2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Firewalls</a:t>
            </a:r>
            <a:r>
              <a:rPr dirty="0" sz="650" spc="2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Gartner.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https://www.gartner.com/doc/reprints?id=1-2C1K77PM&amp;ct=221219&amp;st=sb?utm_source=marketo&amp;utm_medium=email&amp;utm_campaign=Global-DA-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EN-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22-12-07-7014u000001tGHKAA2-</a:t>
            </a:r>
            <a:r>
              <a:rPr dirty="0" u="sng" sz="650" spc="-25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P3-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Security_Networks-gartner-mq-for-</a:t>
            </a:r>
            <a:r>
              <a:rPr dirty="0" u="sng" sz="6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firewalls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69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438086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Grimond,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L.,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Beyer,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M.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and </a:t>
            </a:r>
            <a:r>
              <a:rPr dirty="0" sz="800" spc="-10" i="1">
                <a:latin typeface="Arial"/>
                <a:cs typeface="Arial"/>
              </a:rPr>
              <a:t>Maguire,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5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(Kolesnikov,</a:t>
            </a:r>
            <a:r>
              <a:rPr dirty="0" sz="800" spc="3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N.,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(Statista,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2024b)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Makeup</a:t>
            </a:r>
            <a:r>
              <a:rPr dirty="0" spc="-75"/>
              <a:t> </a:t>
            </a:r>
            <a:r>
              <a:rPr dirty="0"/>
              <a:t>of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Digital</a:t>
            </a:r>
            <a:r>
              <a:rPr dirty="0" spc="-114"/>
              <a:t> </a:t>
            </a:r>
            <a:r>
              <a:rPr dirty="0"/>
              <a:t>Infrastructure</a:t>
            </a:r>
            <a:r>
              <a:rPr dirty="0" spc="-140"/>
              <a:t> </a:t>
            </a:r>
            <a:r>
              <a:rPr dirty="0"/>
              <a:t>and the</a:t>
            </a:r>
            <a:r>
              <a:rPr dirty="0" spc="-65"/>
              <a:t> </a:t>
            </a:r>
            <a:r>
              <a:rPr dirty="0"/>
              <a:t>Cloud</a:t>
            </a:r>
            <a:r>
              <a:rPr dirty="0" spc="-30"/>
              <a:t> </a:t>
            </a:r>
            <a:r>
              <a:rPr dirty="0" spc="-10"/>
              <a:t>Sector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AI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IoT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are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built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upon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architectures,</a:t>
            </a:r>
            <a:r>
              <a:rPr dirty="0" sz="1150" spc="229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which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need</a:t>
            </a:r>
            <a:r>
              <a:rPr dirty="0" sz="1150" spc="1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6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infrastructure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1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centers</a:t>
            </a:r>
            <a:r>
              <a:rPr dirty="0" sz="1150" spc="18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cybersecurity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solutions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2741" y="2532888"/>
            <a:ext cx="10974705" cy="1833880"/>
            <a:chOff x="602741" y="2532888"/>
            <a:chExt cx="10974705" cy="1833880"/>
          </a:xfrm>
        </p:grpSpPr>
        <p:sp>
          <p:nvSpPr>
            <p:cNvPr id="6" name="object 6" descr=""/>
            <p:cNvSpPr/>
            <p:nvPr/>
          </p:nvSpPr>
          <p:spPr>
            <a:xfrm>
              <a:off x="667562" y="3447287"/>
              <a:ext cx="10849610" cy="919480"/>
            </a:xfrm>
            <a:custGeom>
              <a:avLst/>
              <a:gdLst/>
              <a:ahLst/>
              <a:cxnLst/>
              <a:rect l="l" t="t" r="r" b="b"/>
              <a:pathLst>
                <a:path w="10849610" h="919479">
                  <a:moveTo>
                    <a:pt x="5390223" y="254165"/>
                  </a:moveTo>
                  <a:lnTo>
                    <a:pt x="5384419" y="207505"/>
                  </a:lnTo>
                  <a:lnTo>
                    <a:pt x="5363883" y="156387"/>
                  </a:lnTo>
                  <a:lnTo>
                    <a:pt x="5326939" y="100114"/>
                  </a:lnTo>
                  <a:lnTo>
                    <a:pt x="5301780" y="69850"/>
                  </a:lnTo>
                  <a:lnTo>
                    <a:pt x="5271884" y="38023"/>
                  </a:lnTo>
                  <a:lnTo>
                    <a:pt x="5237048" y="4572"/>
                  </a:lnTo>
                  <a:lnTo>
                    <a:pt x="2834589" y="4572"/>
                  </a:lnTo>
                  <a:lnTo>
                    <a:pt x="2834589" y="0"/>
                  </a:lnTo>
                  <a:lnTo>
                    <a:pt x="153187" y="0"/>
                  </a:lnTo>
                  <a:lnTo>
                    <a:pt x="118338" y="33451"/>
                  </a:lnTo>
                  <a:lnTo>
                    <a:pt x="88442" y="65278"/>
                  </a:lnTo>
                  <a:lnTo>
                    <a:pt x="63284" y="95542"/>
                  </a:lnTo>
                  <a:lnTo>
                    <a:pt x="26339" y="151815"/>
                  </a:lnTo>
                  <a:lnTo>
                    <a:pt x="5803" y="202933"/>
                  </a:lnTo>
                  <a:lnTo>
                    <a:pt x="0" y="249593"/>
                  </a:lnTo>
                  <a:lnTo>
                    <a:pt x="2082" y="271475"/>
                  </a:lnTo>
                  <a:lnTo>
                    <a:pt x="15189" y="312737"/>
                  </a:lnTo>
                  <a:lnTo>
                    <a:pt x="38785" y="351256"/>
                  </a:lnTo>
                  <a:lnTo>
                    <a:pt x="71196" y="387718"/>
                  </a:lnTo>
                  <a:lnTo>
                    <a:pt x="110718" y="422808"/>
                  </a:lnTo>
                  <a:lnTo>
                    <a:pt x="155676" y="457212"/>
                  </a:lnTo>
                  <a:lnTo>
                    <a:pt x="280720" y="544715"/>
                  </a:lnTo>
                  <a:lnTo>
                    <a:pt x="306209" y="563168"/>
                  </a:lnTo>
                  <a:lnTo>
                    <a:pt x="355981" y="601687"/>
                  </a:lnTo>
                  <a:lnTo>
                    <a:pt x="402729" y="642950"/>
                  </a:lnTo>
                  <a:lnTo>
                    <a:pt x="444766" y="687641"/>
                  </a:lnTo>
                  <a:lnTo>
                    <a:pt x="480402" y="736447"/>
                  </a:lnTo>
                  <a:lnTo>
                    <a:pt x="507961" y="790054"/>
                  </a:lnTo>
                  <a:lnTo>
                    <a:pt x="525729" y="849147"/>
                  </a:lnTo>
                  <a:lnTo>
                    <a:pt x="532028" y="914400"/>
                  </a:lnTo>
                  <a:lnTo>
                    <a:pt x="2555697" y="914400"/>
                  </a:lnTo>
                  <a:lnTo>
                    <a:pt x="2555697" y="918972"/>
                  </a:lnTo>
                  <a:lnTo>
                    <a:pt x="4858207" y="918972"/>
                  </a:lnTo>
                  <a:lnTo>
                    <a:pt x="4859807" y="885532"/>
                  </a:lnTo>
                  <a:lnTo>
                    <a:pt x="4864493" y="853719"/>
                  </a:lnTo>
                  <a:lnTo>
                    <a:pt x="4882261" y="794626"/>
                  </a:lnTo>
                  <a:lnTo>
                    <a:pt x="4909820" y="741019"/>
                  </a:lnTo>
                  <a:lnTo>
                    <a:pt x="4945456" y="692213"/>
                  </a:lnTo>
                  <a:lnTo>
                    <a:pt x="4987493" y="647522"/>
                  </a:lnTo>
                  <a:lnTo>
                    <a:pt x="5034242" y="606259"/>
                  </a:lnTo>
                  <a:lnTo>
                    <a:pt x="5084013" y="567740"/>
                  </a:lnTo>
                  <a:lnTo>
                    <a:pt x="5210568" y="478942"/>
                  </a:lnTo>
                  <a:lnTo>
                    <a:pt x="5234546" y="461784"/>
                  </a:lnTo>
                  <a:lnTo>
                    <a:pt x="5279504" y="427380"/>
                  </a:lnTo>
                  <a:lnTo>
                    <a:pt x="5319026" y="392290"/>
                  </a:lnTo>
                  <a:lnTo>
                    <a:pt x="5351437" y="355828"/>
                  </a:lnTo>
                  <a:lnTo>
                    <a:pt x="5375033" y="317309"/>
                  </a:lnTo>
                  <a:lnTo>
                    <a:pt x="5388140" y="276047"/>
                  </a:lnTo>
                  <a:lnTo>
                    <a:pt x="5390223" y="254165"/>
                  </a:lnTo>
                  <a:close/>
                </a:path>
                <a:path w="10849610" h="919479">
                  <a:moveTo>
                    <a:pt x="10849166" y="254165"/>
                  </a:moveTo>
                  <a:lnTo>
                    <a:pt x="10843349" y="207505"/>
                  </a:lnTo>
                  <a:lnTo>
                    <a:pt x="10822788" y="156387"/>
                  </a:lnTo>
                  <a:lnTo>
                    <a:pt x="10785780" y="100114"/>
                  </a:lnTo>
                  <a:lnTo>
                    <a:pt x="10760583" y="69850"/>
                  </a:lnTo>
                  <a:lnTo>
                    <a:pt x="10730649" y="38023"/>
                  </a:lnTo>
                  <a:lnTo>
                    <a:pt x="10695762" y="4572"/>
                  </a:lnTo>
                  <a:lnTo>
                    <a:pt x="8293557" y="4572"/>
                  </a:lnTo>
                  <a:lnTo>
                    <a:pt x="8293557" y="0"/>
                  </a:lnTo>
                  <a:lnTo>
                    <a:pt x="5607888" y="0"/>
                  </a:lnTo>
                  <a:lnTo>
                    <a:pt x="5572988" y="33451"/>
                  </a:lnTo>
                  <a:lnTo>
                    <a:pt x="5543054" y="65278"/>
                  </a:lnTo>
                  <a:lnTo>
                    <a:pt x="5517858" y="95542"/>
                  </a:lnTo>
                  <a:lnTo>
                    <a:pt x="5480850" y="151815"/>
                  </a:lnTo>
                  <a:lnTo>
                    <a:pt x="5460289" y="202933"/>
                  </a:lnTo>
                  <a:lnTo>
                    <a:pt x="5454472" y="249593"/>
                  </a:lnTo>
                  <a:lnTo>
                    <a:pt x="5456555" y="271475"/>
                  </a:lnTo>
                  <a:lnTo>
                    <a:pt x="5469687" y="312737"/>
                  </a:lnTo>
                  <a:lnTo>
                    <a:pt x="5493321" y="351256"/>
                  </a:lnTo>
                  <a:lnTo>
                    <a:pt x="5525782" y="387718"/>
                  </a:lnTo>
                  <a:lnTo>
                    <a:pt x="5565381" y="422808"/>
                  </a:lnTo>
                  <a:lnTo>
                    <a:pt x="5610403" y="457212"/>
                  </a:lnTo>
                  <a:lnTo>
                    <a:pt x="5735650" y="544715"/>
                  </a:lnTo>
                  <a:lnTo>
                    <a:pt x="5761190" y="563168"/>
                  </a:lnTo>
                  <a:lnTo>
                    <a:pt x="5811037" y="601687"/>
                  </a:lnTo>
                  <a:lnTo>
                    <a:pt x="5857862" y="642950"/>
                  </a:lnTo>
                  <a:lnTo>
                    <a:pt x="5899963" y="687641"/>
                  </a:lnTo>
                  <a:lnTo>
                    <a:pt x="5935662" y="736447"/>
                  </a:lnTo>
                  <a:lnTo>
                    <a:pt x="5963247" y="790054"/>
                  </a:lnTo>
                  <a:lnTo>
                    <a:pt x="5981052" y="849147"/>
                  </a:lnTo>
                  <a:lnTo>
                    <a:pt x="5987364" y="914400"/>
                  </a:lnTo>
                  <a:lnTo>
                    <a:pt x="8010093" y="914400"/>
                  </a:lnTo>
                  <a:lnTo>
                    <a:pt x="8010093" y="918972"/>
                  </a:lnTo>
                  <a:lnTo>
                    <a:pt x="10316286" y="918972"/>
                  </a:lnTo>
                  <a:lnTo>
                    <a:pt x="10317886" y="885532"/>
                  </a:lnTo>
                  <a:lnTo>
                    <a:pt x="10322585" y="853719"/>
                  </a:lnTo>
                  <a:lnTo>
                    <a:pt x="10340391" y="794626"/>
                  </a:lnTo>
                  <a:lnTo>
                    <a:pt x="10367975" y="741019"/>
                  </a:lnTo>
                  <a:lnTo>
                    <a:pt x="10403675" y="692213"/>
                  </a:lnTo>
                  <a:lnTo>
                    <a:pt x="10445775" y="647522"/>
                  </a:lnTo>
                  <a:lnTo>
                    <a:pt x="10492600" y="606259"/>
                  </a:lnTo>
                  <a:lnTo>
                    <a:pt x="10542448" y="567740"/>
                  </a:lnTo>
                  <a:lnTo>
                    <a:pt x="10669207" y="478942"/>
                  </a:lnTo>
                  <a:lnTo>
                    <a:pt x="10693235" y="461784"/>
                  </a:lnTo>
                  <a:lnTo>
                    <a:pt x="10738256" y="427380"/>
                  </a:lnTo>
                  <a:lnTo>
                    <a:pt x="10777855" y="392290"/>
                  </a:lnTo>
                  <a:lnTo>
                    <a:pt x="10810316" y="355828"/>
                  </a:lnTo>
                  <a:lnTo>
                    <a:pt x="10833951" y="317309"/>
                  </a:lnTo>
                  <a:lnTo>
                    <a:pt x="10847083" y="276047"/>
                  </a:lnTo>
                  <a:lnTo>
                    <a:pt x="10849166" y="25416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80160" y="3653027"/>
              <a:ext cx="9619615" cy="508000"/>
            </a:xfrm>
            <a:custGeom>
              <a:avLst/>
              <a:gdLst/>
              <a:ahLst/>
              <a:cxnLst/>
              <a:rect l="l" t="t" r="r" b="b"/>
              <a:pathLst>
                <a:path w="9619615" h="508000">
                  <a:moveTo>
                    <a:pt x="45720" y="3429"/>
                  </a:moveTo>
                  <a:lnTo>
                    <a:pt x="42291" y="0"/>
                  </a:lnTo>
                  <a:lnTo>
                    <a:pt x="3429" y="0"/>
                  </a:lnTo>
                  <a:lnTo>
                    <a:pt x="0" y="3429"/>
                  </a:lnTo>
                  <a:lnTo>
                    <a:pt x="0" y="504063"/>
                  </a:lnTo>
                  <a:lnTo>
                    <a:pt x="3429" y="507492"/>
                  </a:lnTo>
                  <a:lnTo>
                    <a:pt x="42291" y="507492"/>
                  </a:lnTo>
                  <a:lnTo>
                    <a:pt x="45720" y="504063"/>
                  </a:lnTo>
                  <a:lnTo>
                    <a:pt x="45720" y="499872"/>
                  </a:lnTo>
                  <a:lnTo>
                    <a:pt x="45720" y="3429"/>
                  </a:lnTo>
                  <a:close/>
                </a:path>
                <a:path w="9619615" h="508000">
                  <a:moveTo>
                    <a:pt x="196596" y="3429"/>
                  </a:moveTo>
                  <a:lnTo>
                    <a:pt x="193167" y="0"/>
                  </a:lnTo>
                  <a:lnTo>
                    <a:pt x="154305" y="0"/>
                  </a:lnTo>
                  <a:lnTo>
                    <a:pt x="150876" y="3429"/>
                  </a:lnTo>
                  <a:lnTo>
                    <a:pt x="150876" y="504063"/>
                  </a:lnTo>
                  <a:lnTo>
                    <a:pt x="154305" y="507492"/>
                  </a:lnTo>
                  <a:lnTo>
                    <a:pt x="193167" y="507492"/>
                  </a:lnTo>
                  <a:lnTo>
                    <a:pt x="196596" y="504063"/>
                  </a:lnTo>
                  <a:lnTo>
                    <a:pt x="196596" y="499872"/>
                  </a:lnTo>
                  <a:lnTo>
                    <a:pt x="196596" y="3429"/>
                  </a:lnTo>
                  <a:close/>
                </a:path>
                <a:path w="9619615" h="508000">
                  <a:moveTo>
                    <a:pt x="352044" y="3429"/>
                  </a:moveTo>
                  <a:lnTo>
                    <a:pt x="348615" y="0"/>
                  </a:lnTo>
                  <a:lnTo>
                    <a:pt x="309753" y="0"/>
                  </a:lnTo>
                  <a:lnTo>
                    <a:pt x="306324" y="3429"/>
                  </a:lnTo>
                  <a:lnTo>
                    <a:pt x="306324" y="504063"/>
                  </a:lnTo>
                  <a:lnTo>
                    <a:pt x="309753" y="507492"/>
                  </a:lnTo>
                  <a:lnTo>
                    <a:pt x="348615" y="507492"/>
                  </a:lnTo>
                  <a:lnTo>
                    <a:pt x="352044" y="504063"/>
                  </a:lnTo>
                  <a:lnTo>
                    <a:pt x="352044" y="499872"/>
                  </a:lnTo>
                  <a:lnTo>
                    <a:pt x="352044" y="3429"/>
                  </a:lnTo>
                  <a:close/>
                </a:path>
                <a:path w="9619615" h="508000">
                  <a:moveTo>
                    <a:pt x="502920" y="3429"/>
                  </a:moveTo>
                  <a:lnTo>
                    <a:pt x="499491" y="0"/>
                  </a:lnTo>
                  <a:lnTo>
                    <a:pt x="460629" y="0"/>
                  </a:lnTo>
                  <a:lnTo>
                    <a:pt x="457200" y="3429"/>
                  </a:lnTo>
                  <a:lnTo>
                    <a:pt x="457200" y="504063"/>
                  </a:lnTo>
                  <a:lnTo>
                    <a:pt x="460629" y="507492"/>
                  </a:lnTo>
                  <a:lnTo>
                    <a:pt x="499491" y="507492"/>
                  </a:lnTo>
                  <a:lnTo>
                    <a:pt x="502920" y="504063"/>
                  </a:lnTo>
                  <a:lnTo>
                    <a:pt x="502920" y="499872"/>
                  </a:lnTo>
                  <a:lnTo>
                    <a:pt x="502920" y="3429"/>
                  </a:lnTo>
                  <a:close/>
                </a:path>
                <a:path w="9619615" h="508000">
                  <a:moveTo>
                    <a:pt x="658368" y="3429"/>
                  </a:moveTo>
                  <a:lnTo>
                    <a:pt x="654939" y="0"/>
                  </a:lnTo>
                  <a:lnTo>
                    <a:pt x="616077" y="0"/>
                  </a:lnTo>
                  <a:lnTo>
                    <a:pt x="612648" y="3429"/>
                  </a:lnTo>
                  <a:lnTo>
                    <a:pt x="612648" y="504063"/>
                  </a:lnTo>
                  <a:lnTo>
                    <a:pt x="616077" y="507492"/>
                  </a:lnTo>
                  <a:lnTo>
                    <a:pt x="654939" y="507492"/>
                  </a:lnTo>
                  <a:lnTo>
                    <a:pt x="658368" y="504063"/>
                  </a:lnTo>
                  <a:lnTo>
                    <a:pt x="658368" y="499872"/>
                  </a:lnTo>
                  <a:lnTo>
                    <a:pt x="658368" y="3429"/>
                  </a:lnTo>
                  <a:close/>
                </a:path>
                <a:path w="9619615" h="508000">
                  <a:moveTo>
                    <a:pt x="809244" y="3429"/>
                  </a:moveTo>
                  <a:lnTo>
                    <a:pt x="805815" y="0"/>
                  </a:lnTo>
                  <a:lnTo>
                    <a:pt x="766953" y="0"/>
                  </a:lnTo>
                  <a:lnTo>
                    <a:pt x="763524" y="3429"/>
                  </a:lnTo>
                  <a:lnTo>
                    <a:pt x="763524" y="504063"/>
                  </a:lnTo>
                  <a:lnTo>
                    <a:pt x="766953" y="507492"/>
                  </a:lnTo>
                  <a:lnTo>
                    <a:pt x="805815" y="507492"/>
                  </a:lnTo>
                  <a:lnTo>
                    <a:pt x="809244" y="504063"/>
                  </a:lnTo>
                  <a:lnTo>
                    <a:pt x="809244" y="499872"/>
                  </a:lnTo>
                  <a:lnTo>
                    <a:pt x="809244" y="3429"/>
                  </a:lnTo>
                  <a:close/>
                </a:path>
                <a:path w="9619615" h="508000">
                  <a:moveTo>
                    <a:pt x="960120" y="3429"/>
                  </a:moveTo>
                  <a:lnTo>
                    <a:pt x="956691" y="0"/>
                  </a:lnTo>
                  <a:lnTo>
                    <a:pt x="917829" y="0"/>
                  </a:lnTo>
                  <a:lnTo>
                    <a:pt x="914400" y="3429"/>
                  </a:lnTo>
                  <a:lnTo>
                    <a:pt x="914400" y="504063"/>
                  </a:lnTo>
                  <a:lnTo>
                    <a:pt x="917829" y="507492"/>
                  </a:lnTo>
                  <a:lnTo>
                    <a:pt x="956691" y="507492"/>
                  </a:lnTo>
                  <a:lnTo>
                    <a:pt x="960120" y="504063"/>
                  </a:lnTo>
                  <a:lnTo>
                    <a:pt x="960120" y="499872"/>
                  </a:lnTo>
                  <a:lnTo>
                    <a:pt x="960120" y="3429"/>
                  </a:lnTo>
                  <a:close/>
                </a:path>
                <a:path w="9619615" h="508000">
                  <a:moveTo>
                    <a:pt x="1115568" y="3429"/>
                  </a:moveTo>
                  <a:lnTo>
                    <a:pt x="1112139" y="0"/>
                  </a:lnTo>
                  <a:lnTo>
                    <a:pt x="1073277" y="0"/>
                  </a:lnTo>
                  <a:lnTo>
                    <a:pt x="1069848" y="3429"/>
                  </a:lnTo>
                  <a:lnTo>
                    <a:pt x="1069848" y="504063"/>
                  </a:lnTo>
                  <a:lnTo>
                    <a:pt x="1073277" y="507492"/>
                  </a:lnTo>
                  <a:lnTo>
                    <a:pt x="1112139" y="507492"/>
                  </a:lnTo>
                  <a:lnTo>
                    <a:pt x="1115568" y="504063"/>
                  </a:lnTo>
                  <a:lnTo>
                    <a:pt x="1115568" y="499872"/>
                  </a:lnTo>
                  <a:lnTo>
                    <a:pt x="1115568" y="3429"/>
                  </a:lnTo>
                  <a:close/>
                </a:path>
                <a:path w="9619615" h="508000">
                  <a:moveTo>
                    <a:pt x="1266444" y="3429"/>
                  </a:moveTo>
                  <a:lnTo>
                    <a:pt x="1263015" y="0"/>
                  </a:lnTo>
                  <a:lnTo>
                    <a:pt x="1224153" y="0"/>
                  </a:lnTo>
                  <a:lnTo>
                    <a:pt x="1220724" y="3429"/>
                  </a:lnTo>
                  <a:lnTo>
                    <a:pt x="1220724" y="504063"/>
                  </a:lnTo>
                  <a:lnTo>
                    <a:pt x="1224153" y="507492"/>
                  </a:lnTo>
                  <a:lnTo>
                    <a:pt x="1263015" y="507492"/>
                  </a:lnTo>
                  <a:lnTo>
                    <a:pt x="1266444" y="504063"/>
                  </a:lnTo>
                  <a:lnTo>
                    <a:pt x="1266444" y="499872"/>
                  </a:lnTo>
                  <a:lnTo>
                    <a:pt x="1266444" y="3429"/>
                  </a:lnTo>
                  <a:close/>
                </a:path>
                <a:path w="9619615" h="508000">
                  <a:moveTo>
                    <a:pt x="1417320" y="3429"/>
                  </a:moveTo>
                  <a:lnTo>
                    <a:pt x="1413891" y="0"/>
                  </a:lnTo>
                  <a:lnTo>
                    <a:pt x="1375029" y="0"/>
                  </a:lnTo>
                  <a:lnTo>
                    <a:pt x="1371600" y="3429"/>
                  </a:lnTo>
                  <a:lnTo>
                    <a:pt x="1371600" y="504063"/>
                  </a:lnTo>
                  <a:lnTo>
                    <a:pt x="1375029" y="507492"/>
                  </a:lnTo>
                  <a:lnTo>
                    <a:pt x="1413891" y="507492"/>
                  </a:lnTo>
                  <a:lnTo>
                    <a:pt x="1417320" y="504063"/>
                  </a:lnTo>
                  <a:lnTo>
                    <a:pt x="1417320" y="499872"/>
                  </a:lnTo>
                  <a:lnTo>
                    <a:pt x="1417320" y="3429"/>
                  </a:lnTo>
                  <a:close/>
                </a:path>
                <a:path w="9619615" h="508000">
                  <a:moveTo>
                    <a:pt x="1572768" y="3429"/>
                  </a:moveTo>
                  <a:lnTo>
                    <a:pt x="1569339" y="0"/>
                  </a:lnTo>
                  <a:lnTo>
                    <a:pt x="1530477" y="0"/>
                  </a:lnTo>
                  <a:lnTo>
                    <a:pt x="1527048" y="3429"/>
                  </a:lnTo>
                  <a:lnTo>
                    <a:pt x="1527048" y="504063"/>
                  </a:lnTo>
                  <a:lnTo>
                    <a:pt x="1530477" y="507492"/>
                  </a:lnTo>
                  <a:lnTo>
                    <a:pt x="1569339" y="507492"/>
                  </a:lnTo>
                  <a:lnTo>
                    <a:pt x="1572768" y="504063"/>
                  </a:lnTo>
                  <a:lnTo>
                    <a:pt x="1572768" y="499872"/>
                  </a:lnTo>
                  <a:lnTo>
                    <a:pt x="1572768" y="3429"/>
                  </a:lnTo>
                  <a:close/>
                </a:path>
                <a:path w="9619615" h="508000">
                  <a:moveTo>
                    <a:pt x="1723644" y="3429"/>
                  </a:moveTo>
                  <a:lnTo>
                    <a:pt x="1720215" y="0"/>
                  </a:lnTo>
                  <a:lnTo>
                    <a:pt x="1681353" y="0"/>
                  </a:lnTo>
                  <a:lnTo>
                    <a:pt x="1677924" y="3429"/>
                  </a:lnTo>
                  <a:lnTo>
                    <a:pt x="1677924" y="504063"/>
                  </a:lnTo>
                  <a:lnTo>
                    <a:pt x="1681353" y="507492"/>
                  </a:lnTo>
                  <a:lnTo>
                    <a:pt x="1720215" y="507492"/>
                  </a:lnTo>
                  <a:lnTo>
                    <a:pt x="1723644" y="504063"/>
                  </a:lnTo>
                  <a:lnTo>
                    <a:pt x="1723644" y="499872"/>
                  </a:lnTo>
                  <a:lnTo>
                    <a:pt x="1723644" y="3429"/>
                  </a:lnTo>
                  <a:close/>
                </a:path>
                <a:path w="9619615" h="508000">
                  <a:moveTo>
                    <a:pt x="1879092" y="3429"/>
                  </a:moveTo>
                  <a:lnTo>
                    <a:pt x="1875663" y="0"/>
                  </a:lnTo>
                  <a:lnTo>
                    <a:pt x="1836801" y="0"/>
                  </a:lnTo>
                  <a:lnTo>
                    <a:pt x="1833372" y="3429"/>
                  </a:lnTo>
                  <a:lnTo>
                    <a:pt x="1833372" y="504063"/>
                  </a:lnTo>
                  <a:lnTo>
                    <a:pt x="1836801" y="507492"/>
                  </a:lnTo>
                  <a:lnTo>
                    <a:pt x="1875663" y="507492"/>
                  </a:lnTo>
                  <a:lnTo>
                    <a:pt x="1879092" y="504063"/>
                  </a:lnTo>
                  <a:lnTo>
                    <a:pt x="1879092" y="499872"/>
                  </a:lnTo>
                  <a:lnTo>
                    <a:pt x="1879092" y="3429"/>
                  </a:lnTo>
                  <a:close/>
                </a:path>
                <a:path w="9619615" h="508000">
                  <a:moveTo>
                    <a:pt x="2029968" y="3429"/>
                  </a:moveTo>
                  <a:lnTo>
                    <a:pt x="2026539" y="0"/>
                  </a:lnTo>
                  <a:lnTo>
                    <a:pt x="1987677" y="0"/>
                  </a:lnTo>
                  <a:lnTo>
                    <a:pt x="1984248" y="3429"/>
                  </a:lnTo>
                  <a:lnTo>
                    <a:pt x="1984248" y="504063"/>
                  </a:lnTo>
                  <a:lnTo>
                    <a:pt x="1987677" y="507492"/>
                  </a:lnTo>
                  <a:lnTo>
                    <a:pt x="2026539" y="507492"/>
                  </a:lnTo>
                  <a:lnTo>
                    <a:pt x="2029968" y="504063"/>
                  </a:lnTo>
                  <a:lnTo>
                    <a:pt x="2029968" y="499872"/>
                  </a:lnTo>
                  <a:lnTo>
                    <a:pt x="2029968" y="3429"/>
                  </a:lnTo>
                  <a:close/>
                </a:path>
                <a:path w="9619615" h="508000">
                  <a:moveTo>
                    <a:pt x="2180844" y="3429"/>
                  </a:moveTo>
                  <a:lnTo>
                    <a:pt x="2177415" y="0"/>
                  </a:lnTo>
                  <a:lnTo>
                    <a:pt x="2138553" y="0"/>
                  </a:lnTo>
                  <a:lnTo>
                    <a:pt x="2135124" y="3429"/>
                  </a:lnTo>
                  <a:lnTo>
                    <a:pt x="2135124" y="504063"/>
                  </a:lnTo>
                  <a:lnTo>
                    <a:pt x="2138553" y="507492"/>
                  </a:lnTo>
                  <a:lnTo>
                    <a:pt x="2177415" y="507492"/>
                  </a:lnTo>
                  <a:lnTo>
                    <a:pt x="2180844" y="504063"/>
                  </a:lnTo>
                  <a:lnTo>
                    <a:pt x="2180844" y="499872"/>
                  </a:lnTo>
                  <a:lnTo>
                    <a:pt x="2180844" y="3429"/>
                  </a:lnTo>
                  <a:close/>
                </a:path>
                <a:path w="9619615" h="508000">
                  <a:moveTo>
                    <a:pt x="2336292" y="3429"/>
                  </a:moveTo>
                  <a:lnTo>
                    <a:pt x="2332863" y="0"/>
                  </a:lnTo>
                  <a:lnTo>
                    <a:pt x="2294001" y="0"/>
                  </a:lnTo>
                  <a:lnTo>
                    <a:pt x="2290572" y="3429"/>
                  </a:lnTo>
                  <a:lnTo>
                    <a:pt x="2290572" y="504063"/>
                  </a:lnTo>
                  <a:lnTo>
                    <a:pt x="2294001" y="507492"/>
                  </a:lnTo>
                  <a:lnTo>
                    <a:pt x="2332863" y="507492"/>
                  </a:lnTo>
                  <a:lnTo>
                    <a:pt x="2336292" y="504063"/>
                  </a:lnTo>
                  <a:lnTo>
                    <a:pt x="2336292" y="499872"/>
                  </a:lnTo>
                  <a:lnTo>
                    <a:pt x="2336292" y="3429"/>
                  </a:lnTo>
                  <a:close/>
                </a:path>
                <a:path w="9619615" h="508000">
                  <a:moveTo>
                    <a:pt x="2487168" y="3429"/>
                  </a:moveTo>
                  <a:lnTo>
                    <a:pt x="2483739" y="0"/>
                  </a:lnTo>
                  <a:lnTo>
                    <a:pt x="2444877" y="0"/>
                  </a:lnTo>
                  <a:lnTo>
                    <a:pt x="2441448" y="3429"/>
                  </a:lnTo>
                  <a:lnTo>
                    <a:pt x="2441448" y="504063"/>
                  </a:lnTo>
                  <a:lnTo>
                    <a:pt x="2444877" y="507492"/>
                  </a:lnTo>
                  <a:lnTo>
                    <a:pt x="2483739" y="507492"/>
                  </a:lnTo>
                  <a:lnTo>
                    <a:pt x="2487168" y="504063"/>
                  </a:lnTo>
                  <a:lnTo>
                    <a:pt x="2487168" y="499872"/>
                  </a:lnTo>
                  <a:lnTo>
                    <a:pt x="2487168" y="3429"/>
                  </a:lnTo>
                  <a:close/>
                </a:path>
                <a:path w="9619615" h="508000">
                  <a:moveTo>
                    <a:pt x="2638044" y="3429"/>
                  </a:moveTo>
                  <a:lnTo>
                    <a:pt x="2634615" y="0"/>
                  </a:lnTo>
                  <a:lnTo>
                    <a:pt x="2595753" y="0"/>
                  </a:lnTo>
                  <a:lnTo>
                    <a:pt x="2592324" y="3429"/>
                  </a:lnTo>
                  <a:lnTo>
                    <a:pt x="2592324" y="504063"/>
                  </a:lnTo>
                  <a:lnTo>
                    <a:pt x="2595753" y="507492"/>
                  </a:lnTo>
                  <a:lnTo>
                    <a:pt x="2634615" y="507492"/>
                  </a:lnTo>
                  <a:lnTo>
                    <a:pt x="2638044" y="504063"/>
                  </a:lnTo>
                  <a:lnTo>
                    <a:pt x="2638044" y="499872"/>
                  </a:lnTo>
                  <a:lnTo>
                    <a:pt x="2638044" y="3429"/>
                  </a:lnTo>
                  <a:close/>
                </a:path>
                <a:path w="9619615" h="508000">
                  <a:moveTo>
                    <a:pt x="2793492" y="3429"/>
                  </a:moveTo>
                  <a:lnTo>
                    <a:pt x="2790063" y="0"/>
                  </a:lnTo>
                  <a:lnTo>
                    <a:pt x="2751201" y="0"/>
                  </a:lnTo>
                  <a:lnTo>
                    <a:pt x="2747772" y="3429"/>
                  </a:lnTo>
                  <a:lnTo>
                    <a:pt x="2747772" y="504063"/>
                  </a:lnTo>
                  <a:lnTo>
                    <a:pt x="2751201" y="507492"/>
                  </a:lnTo>
                  <a:lnTo>
                    <a:pt x="2790063" y="507492"/>
                  </a:lnTo>
                  <a:lnTo>
                    <a:pt x="2793492" y="504063"/>
                  </a:lnTo>
                  <a:lnTo>
                    <a:pt x="2793492" y="499872"/>
                  </a:lnTo>
                  <a:lnTo>
                    <a:pt x="2793492" y="3429"/>
                  </a:lnTo>
                  <a:close/>
                </a:path>
                <a:path w="9619615" h="508000">
                  <a:moveTo>
                    <a:pt x="2944368" y="3429"/>
                  </a:moveTo>
                  <a:lnTo>
                    <a:pt x="2940939" y="0"/>
                  </a:lnTo>
                  <a:lnTo>
                    <a:pt x="2902077" y="0"/>
                  </a:lnTo>
                  <a:lnTo>
                    <a:pt x="2898648" y="3429"/>
                  </a:lnTo>
                  <a:lnTo>
                    <a:pt x="2898648" y="504063"/>
                  </a:lnTo>
                  <a:lnTo>
                    <a:pt x="2902077" y="507492"/>
                  </a:lnTo>
                  <a:lnTo>
                    <a:pt x="2940939" y="507492"/>
                  </a:lnTo>
                  <a:lnTo>
                    <a:pt x="2944368" y="504063"/>
                  </a:lnTo>
                  <a:lnTo>
                    <a:pt x="2944368" y="499872"/>
                  </a:lnTo>
                  <a:lnTo>
                    <a:pt x="2944368" y="3429"/>
                  </a:lnTo>
                  <a:close/>
                </a:path>
                <a:path w="9619615" h="508000">
                  <a:moveTo>
                    <a:pt x="3095244" y="3429"/>
                  </a:moveTo>
                  <a:lnTo>
                    <a:pt x="3091815" y="0"/>
                  </a:lnTo>
                  <a:lnTo>
                    <a:pt x="3052953" y="0"/>
                  </a:lnTo>
                  <a:lnTo>
                    <a:pt x="3049524" y="3429"/>
                  </a:lnTo>
                  <a:lnTo>
                    <a:pt x="3049524" y="504063"/>
                  </a:lnTo>
                  <a:lnTo>
                    <a:pt x="3052953" y="507492"/>
                  </a:lnTo>
                  <a:lnTo>
                    <a:pt x="3091815" y="507492"/>
                  </a:lnTo>
                  <a:lnTo>
                    <a:pt x="3095244" y="504063"/>
                  </a:lnTo>
                  <a:lnTo>
                    <a:pt x="3095244" y="499872"/>
                  </a:lnTo>
                  <a:lnTo>
                    <a:pt x="3095244" y="3429"/>
                  </a:lnTo>
                  <a:close/>
                </a:path>
                <a:path w="9619615" h="508000">
                  <a:moveTo>
                    <a:pt x="3250692" y="3429"/>
                  </a:moveTo>
                  <a:lnTo>
                    <a:pt x="3247263" y="0"/>
                  </a:lnTo>
                  <a:lnTo>
                    <a:pt x="3208401" y="0"/>
                  </a:lnTo>
                  <a:lnTo>
                    <a:pt x="3204972" y="3429"/>
                  </a:lnTo>
                  <a:lnTo>
                    <a:pt x="3204972" y="504063"/>
                  </a:lnTo>
                  <a:lnTo>
                    <a:pt x="3208401" y="507492"/>
                  </a:lnTo>
                  <a:lnTo>
                    <a:pt x="3247263" y="507492"/>
                  </a:lnTo>
                  <a:lnTo>
                    <a:pt x="3250692" y="504063"/>
                  </a:lnTo>
                  <a:lnTo>
                    <a:pt x="3250692" y="499872"/>
                  </a:lnTo>
                  <a:lnTo>
                    <a:pt x="3250692" y="3429"/>
                  </a:lnTo>
                  <a:close/>
                </a:path>
                <a:path w="9619615" h="508000">
                  <a:moveTo>
                    <a:pt x="3401568" y="3429"/>
                  </a:moveTo>
                  <a:lnTo>
                    <a:pt x="3398139" y="0"/>
                  </a:lnTo>
                  <a:lnTo>
                    <a:pt x="3359277" y="0"/>
                  </a:lnTo>
                  <a:lnTo>
                    <a:pt x="3355848" y="3429"/>
                  </a:lnTo>
                  <a:lnTo>
                    <a:pt x="3355848" y="504063"/>
                  </a:lnTo>
                  <a:lnTo>
                    <a:pt x="3359277" y="507492"/>
                  </a:lnTo>
                  <a:lnTo>
                    <a:pt x="3398139" y="507492"/>
                  </a:lnTo>
                  <a:lnTo>
                    <a:pt x="3401568" y="504063"/>
                  </a:lnTo>
                  <a:lnTo>
                    <a:pt x="3401568" y="499872"/>
                  </a:lnTo>
                  <a:lnTo>
                    <a:pt x="3401568" y="3429"/>
                  </a:lnTo>
                  <a:close/>
                </a:path>
                <a:path w="9619615" h="508000">
                  <a:moveTo>
                    <a:pt x="3557016" y="3429"/>
                  </a:moveTo>
                  <a:lnTo>
                    <a:pt x="3553587" y="0"/>
                  </a:lnTo>
                  <a:lnTo>
                    <a:pt x="3514725" y="0"/>
                  </a:lnTo>
                  <a:lnTo>
                    <a:pt x="3511296" y="3429"/>
                  </a:lnTo>
                  <a:lnTo>
                    <a:pt x="3511296" y="504063"/>
                  </a:lnTo>
                  <a:lnTo>
                    <a:pt x="3514725" y="507492"/>
                  </a:lnTo>
                  <a:lnTo>
                    <a:pt x="3553587" y="507492"/>
                  </a:lnTo>
                  <a:lnTo>
                    <a:pt x="3557016" y="504063"/>
                  </a:lnTo>
                  <a:lnTo>
                    <a:pt x="3557016" y="499872"/>
                  </a:lnTo>
                  <a:lnTo>
                    <a:pt x="3557016" y="3429"/>
                  </a:lnTo>
                  <a:close/>
                </a:path>
                <a:path w="9619615" h="508000">
                  <a:moveTo>
                    <a:pt x="3707892" y="3429"/>
                  </a:moveTo>
                  <a:lnTo>
                    <a:pt x="3704463" y="0"/>
                  </a:lnTo>
                  <a:lnTo>
                    <a:pt x="3665601" y="0"/>
                  </a:lnTo>
                  <a:lnTo>
                    <a:pt x="3662172" y="3429"/>
                  </a:lnTo>
                  <a:lnTo>
                    <a:pt x="3662172" y="504063"/>
                  </a:lnTo>
                  <a:lnTo>
                    <a:pt x="3665601" y="507492"/>
                  </a:lnTo>
                  <a:lnTo>
                    <a:pt x="3704463" y="507492"/>
                  </a:lnTo>
                  <a:lnTo>
                    <a:pt x="3707892" y="504063"/>
                  </a:lnTo>
                  <a:lnTo>
                    <a:pt x="3707892" y="499872"/>
                  </a:lnTo>
                  <a:lnTo>
                    <a:pt x="3707892" y="3429"/>
                  </a:lnTo>
                  <a:close/>
                </a:path>
                <a:path w="9619615" h="508000">
                  <a:moveTo>
                    <a:pt x="3858768" y="3429"/>
                  </a:moveTo>
                  <a:lnTo>
                    <a:pt x="3855339" y="0"/>
                  </a:lnTo>
                  <a:lnTo>
                    <a:pt x="3816477" y="0"/>
                  </a:lnTo>
                  <a:lnTo>
                    <a:pt x="3813048" y="3429"/>
                  </a:lnTo>
                  <a:lnTo>
                    <a:pt x="3813048" y="504063"/>
                  </a:lnTo>
                  <a:lnTo>
                    <a:pt x="3816477" y="507492"/>
                  </a:lnTo>
                  <a:lnTo>
                    <a:pt x="3855339" y="507492"/>
                  </a:lnTo>
                  <a:lnTo>
                    <a:pt x="3858768" y="504063"/>
                  </a:lnTo>
                  <a:lnTo>
                    <a:pt x="3858768" y="499872"/>
                  </a:lnTo>
                  <a:lnTo>
                    <a:pt x="3858768" y="3429"/>
                  </a:lnTo>
                  <a:close/>
                </a:path>
                <a:path w="9619615" h="508000">
                  <a:moveTo>
                    <a:pt x="4014216" y="3429"/>
                  </a:moveTo>
                  <a:lnTo>
                    <a:pt x="4010787" y="0"/>
                  </a:lnTo>
                  <a:lnTo>
                    <a:pt x="3971925" y="0"/>
                  </a:lnTo>
                  <a:lnTo>
                    <a:pt x="3968496" y="3429"/>
                  </a:lnTo>
                  <a:lnTo>
                    <a:pt x="3968496" y="504063"/>
                  </a:lnTo>
                  <a:lnTo>
                    <a:pt x="3971925" y="507492"/>
                  </a:lnTo>
                  <a:lnTo>
                    <a:pt x="4010787" y="507492"/>
                  </a:lnTo>
                  <a:lnTo>
                    <a:pt x="4014216" y="504063"/>
                  </a:lnTo>
                  <a:lnTo>
                    <a:pt x="4014216" y="499872"/>
                  </a:lnTo>
                  <a:lnTo>
                    <a:pt x="4014216" y="3429"/>
                  </a:lnTo>
                  <a:close/>
                </a:path>
                <a:path w="9619615" h="508000">
                  <a:moveTo>
                    <a:pt x="4165092" y="3429"/>
                  </a:moveTo>
                  <a:lnTo>
                    <a:pt x="4161663" y="0"/>
                  </a:lnTo>
                  <a:lnTo>
                    <a:pt x="4122801" y="0"/>
                  </a:lnTo>
                  <a:lnTo>
                    <a:pt x="4119372" y="3429"/>
                  </a:lnTo>
                  <a:lnTo>
                    <a:pt x="4119372" y="504063"/>
                  </a:lnTo>
                  <a:lnTo>
                    <a:pt x="4122801" y="507492"/>
                  </a:lnTo>
                  <a:lnTo>
                    <a:pt x="4161663" y="507492"/>
                  </a:lnTo>
                  <a:lnTo>
                    <a:pt x="4165092" y="504063"/>
                  </a:lnTo>
                  <a:lnTo>
                    <a:pt x="4165092" y="499872"/>
                  </a:lnTo>
                  <a:lnTo>
                    <a:pt x="4165092" y="3429"/>
                  </a:lnTo>
                  <a:close/>
                </a:path>
                <a:path w="9619615" h="508000">
                  <a:moveTo>
                    <a:pt x="5500116" y="3429"/>
                  </a:moveTo>
                  <a:lnTo>
                    <a:pt x="5496687" y="0"/>
                  </a:lnTo>
                  <a:lnTo>
                    <a:pt x="5457825" y="0"/>
                  </a:lnTo>
                  <a:lnTo>
                    <a:pt x="5454396" y="3429"/>
                  </a:lnTo>
                  <a:lnTo>
                    <a:pt x="5454396" y="504063"/>
                  </a:lnTo>
                  <a:lnTo>
                    <a:pt x="5457825" y="507492"/>
                  </a:lnTo>
                  <a:lnTo>
                    <a:pt x="5496687" y="507492"/>
                  </a:lnTo>
                  <a:lnTo>
                    <a:pt x="5500116" y="504063"/>
                  </a:lnTo>
                  <a:lnTo>
                    <a:pt x="5500116" y="499872"/>
                  </a:lnTo>
                  <a:lnTo>
                    <a:pt x="5500116" y="3429"/>
                  </a:lnTo>
                  <a:close/>
                </a:path>
                <a:path w="9619615" h="508000">
                  <a:moveTo>
                    <a:pt x="5655564" y="3429"/>
                  </a:moveTo>
                  <a:lnTo>
                    <a:pt x="5652135" y="0"/>
                  </a:lnTo>
                  <a:lnTo>
                    <a:pt x="5613273" y="0"/>
                  </a:lnTo>
                  <a:lnTo>
                    <a:pt x="5609844" y="3429"/>
                  </a:lnTo>
                  <a:lnTo>
                    <a:pt x="5609844" y="504063"/>
                  </a:lnTo>
                  <a:lnTo>
                    <a:pt x="5613273" y="507492"/>
                  </a:lnTo>
                  <a:lnTo>
                    <a:pt x="5652135" y="507492"/>
                  </a:lnTo>
                  <a:lnTo>
                    <a:pt x="5655564" y="504063"/>
                  </a:lnTo>
                  <a:lnTo>
                    <a:pt x="5655564" y="499872"/>
                  </a:lnTo>
                  <a:lnTo>
                    <a:pt x="5655564" y="3429"/>
                  </a:lnTo>
                  <a:close/>
                </a:path>
                <a:path w="9619615" h="508000">
                  <a:moveTo>
                    <a:pt x="5806440" y="3429"/>
                  </a:moveTo>
                  <a:lnTo>
                    <a:pt x="5803011" y="0"/>
                  </a:lnTo>
                  <a:lnTo>
                    <a:pt x="5764149" y="0"/>
                  </a:lnTo>
                  <a:lnTo>
                    <a:pt x="5760720" y="3429"/>
                  </a:lnTo>
                  <a:lnTo>
                    <a:pt x="5760720" y="504063"/>
                  </a:lnTo>
                  <a:lnTo>
                    <a:pt x="5764149" y="507492"/>
                  </a:lnTo>
                  <a:lnTo>
                    <a:pt x="5803011" y="507492"/>
                  </a:lnTo>
                  <a:lnTo>
                    <a:pt x="5806440" y="504063"/>
                  </a:lnTo>
                  <a:lnTo>
                    <a:pt x="5806440" y="499872"/>
                  </a:lnTo>
                  <a:lnTo>
                    <a:pt x="5806440" y="3429"/>
                  </a:lnTo>
                  <a:close/>
                </a:path>
                <a:path w="9619615" h="508000">
                  <a:moveTo>
                    <a:pt x="5957316" y="3429"/>
                  </a:moveTo>
                  <a:lnTo>
                    <a:pt x="5953887" y="0"/>
                  </a:lnTo>
                  <a:lnTo>
                    <a:pt x="5915025" y="0"/>
                  </a:lnTo>
                  <a:lnTo>
                    <a:pt x="5911596" y="3429"/>
                  </a:lnTo>
                  <a:lnTo>
                    <a:pt x="5911596" y="504063"/>
                  </a:lnTo>
                  <a:lnTo>
                    <a:pt x="5915025" y="507492"/>
                  </a:lnTo>
                  <a:lnTo>
                    <a:pt x="5953887" y="507492"/>
                  </a:lnTo>
                  <a:lnTo>
                    <a:pt x="5957316" y="504063"/>
                  </a:lnTo>
                  <a:lnTo>
                    <a:pt x="5957316" y="499872"/>
                  </a:lnTo>
                  <a:lnTo>
                    <a:pt x="5957316" y="3429"/>
                  </a:lnTo>
                  <a:close/>
                </a:path>
                <a:path w="9619615" h="508000">
                  <a:moveTo>
                    <a:pt x="6112764" y="3429"/>
                  </a:moveTo>
                  <a:lnTo>
                    <a:pt x="6109335" y="0"/>
                  </a:lnTo>
                  <a:lnTo>
                    <a:pt x="6070473" y="0"/>
                  </a:lnTo>
                  <a:lnTo>
                    <a:pt x="6067044" y="3429"/>
                  </a:lnTo>
                  <a:lnTo>
                    <a:pt x="6067044" y="504063"/>
                  </a:lnTo>
                  <a:lnTo>
                    <a:pt x="6070473" y="507492"/>
                  </a:lnTo>
                  <a:lnTo>
                    <a:pt x="6109335" y="507492"/>
                  </a:lnTo>
                  <a:lnTo>
                    <a:pt x="6112764" y="504063"/>
                  </a:lnTo>
                  <a:lnTo>
                    <a:pt x="6112764" y="499872"/>
                  </a:lnTo>
                  <a:lnTo>
                    <a:pt x="6112764" y="3429"/>
                  </a:lnTo>
                  <a:close/>
                </a:path>
                <a:path w="9619615" h="508000">
                  <a:moveTo>
                    <a:pt x="6263640" y="3429"/>
                  </a:moveTo>
                  <a:lnTo>
                    <a:pt x="6260211" y="0"/>
                  </a:lnTo>
                  <a:lnTo>
                    <a:pt x="6221349" y="0"/>
                  </a:lnTo>
                  <a:lnTo>
                    <a:pt x="6217920" y="3429"/>
                  </a:lnTo>
                  <a:lnTo>
                    <a:pt x="6217920" y="504063"/>
                  </a:lnTo>
                  <a:lnTo>
                    <a:pt x="6221349" y="507492"/>
                  </a:lnTo>
                  <a:lnTo>
                    <a:pt x="6260211" y="507492"/>
                  </a:lnTo>
                  <a:lnTo>
                    <a:pt x="6263640" y="504063"/>
                  </a:lnTo>
                  <a:lnTo>
                    <a:pt x="6263640" y="499872"/>
                  </a:lnTo>
                  <a:lnTo>
                    <a:pt x="6263640" y="3429"/>
                  </a:lnTo>
                  <a:close/>
                </a:path>
                <a:path w="9619615" h="508000">
                  <a:moveTo>
                    <a:pt x="6414516" y="3429"/>
                  </a:moveTo>
                  <a:lnTo>
                    <a:pt x="6411087" y="0"/>
                  </a:lnTo>
                  <a:lnTo>
                    <a:pt x="6372225" y="0"/>
                  </a:lnTo>
                  <a:lnTo>
                    <a:pt x="6368796" y="3429"/>
                  </a:lnTo>
                  <a:lnTo>
                    <a:pt x="6368796" y="504063"/>
                  </a:lnTo>
                  <a:lnTo>
                    <a:pt x="6372225" y="507492"/>
                  </a:lnTo>
                  <a:lnTo>
                    <a:pt x="6411087" y="507492"/>
                  </a:lnTo>
                  <a:lnTo>
                    <a:pt x="6414516" y="504063"/>
                  </a:lnTo>
                  <a:lnTo>
                    <a:pt x="6414516" y="499872"/>
                  </a:lnTo>
                  <a:lnTo>
                    <a:pt x="6414516" y="3429"/>
                  </a:lnTo>
                  <a:close/>
                </a:path>
                <a:path w="9619615" h="508000">
                  <a:moveTo>
                    <a:pt x="6569964" y="3429"/>
                  </a:moveTo>
                  <a:lnTo>
                    <a:pt x="6566535" y="0"/>
                  </a:lnTo>
                  <a:lnTo>
                    <a:pt x="6527673" y="0"/>
                  </a:lnTo>
                  <a:lnTo>
                    <a:pt x="6524244" y="3429"/>
                  </a:lnTo>
                  <a:lnTo>
                    <a:pt x="6524244" y="504063"/>
                  </a:lnTo>
                  <a:lnTo>
                    <a:pt x="6527673" y="507492"/>
                  </a:lnTo>
                  <a:lnTo>
                    <a:pt x="6566535" y="507492"/>
                  </a:lnTo>
                  <a:lnTo>
                    <a:pt x="6569964" y="504063"/>
                  </a:lnTo>
                  <a:lnTo>
                    <a:pt x="6569964" y="499872"/>
                  </a:lnTo>
                  <a:lnTo>
                    <a:pt x="6569964" y="3429"/>
                  </a:lnTo>
                  <a:close/>
                </a:path>
                <a:path w="9619615" h="508000">
                  <a:moveTo>
                    <a:pt x="6720840" y="3429"/>
                  </a:moveTo>
                  <a:lnTo>
                    <a:pt x="6717411" y="0"/>
                  </a:lnTo>
                  <a:lnTo>
                    <a:pt x="6678549" y="0"/>
                  </a:lnTo>
                  <a:lnTo>
                    <a:pt x="6675120" y="3429"/>
                  </a:lnTo>
                  <a:lnTo>
                    <a:pt x="6675120" y="504063"/>
                  </a:lnTo>
                  <a:lnTo>
                    <a:pt x="6678549" y="507492"/>
                  </a:lnTo>
                  <a:lnTo>
                    <a:pt x="6717411" y="507492"/>
                  </a:lnTo>
                  <a:lnTo>
                    <a:pt x="6720840" y="504063"/>
                  </a:lnTo>
                  <a:lnTo>
                    <a:pt x="6720840" y="499872"/>
                  </a:lnTo>
                  <a:lnTo>
                    <a:pt x="6720840" y="3429"/>
                  </a:lnTo>
                  <a:close/>
                </a:path>
                <a:path w="9619615" h="508000">
                  <a:moveTo>
                    <a:pt x="6876288" y="3429"/>
                  </a:moveTo>
                  <a:lnTo>
                    <a:pt x="6872859" y="0"/>
                  </a:lnTo>
                  <a:lnTo>
                    <a:pt x="6833997" y="0"/>
                  </a:lnTo>
                  <a:lnTo>
                    <a:pt x="6830568" y="3429"/>
                  </a:lnTo>
                  <a:lnTo>
                    <a:pt x="6830568" y="504063"/>
                  </a:lnTo>
                  <a:lnTo>
                    <a:pt x="6833997" y="507492"/>
                  </a:lnTo>
                  <a:lnTo>
                    <a:pt x="6872859" y="507492"/>
                  </a:lnTo>
                  <a:lnTo>
                    <a:pt x="6876288" y="504063"/>
                  </a:lnTo>
                  <a:lnTo>
                    <a:pt x="6876288" y="499872"/>
                  </a:lnTo>
                  <a:lnTo>
                    <a:pt x="6876288" y="3429"/>
                  </a:lnTo>
                  <a:close/>
                </a:path>
                <a:path w="9619615" h="508000">
                  <a:moveTo>
                    <a:pt x="7027164" y="3429"/>
                  </a:moveTo>
                  <a:lnTo>
                    <a:pt x="7023735" y="0"/>
                  </a:lnTo>
                  <a:lnTo>
                    <a:pt x="6984873" y="0"/>
                  </a:lnTo>
                  <a:lnTo>
                    <a:pt x="6981444" y="3429"/>
                  </a:lnTo>
                  <a:lnTo>
                    <a:pt x="6981444" y="504063"/>
                  </a:lnTo>
                  <a:lnTo>
                    <a:pt x="6984873" y="507492"/>
                  </a:lnTo>
                  <a:lnTo>
                    <a:pt x="7023735" y="507492"/>
                  </a:lnTo>
                  <a:lnTo>
                    <a:pt x="7027164" y="504063"/>
                  </a:lnTo>
                  <a:lnTo>
                    <a:pt x="7027164" y="499872"/>
                  </a:lnTo>
                  <a:lnTo>
                    <a:pt x="7027164" y="3429"/>
                  </a:lnTo>
                  <a:close/>
                </a:path>
                <a:path w="9619615" h="508000">
                  <a:moveTo>
                    <a:pt x="7178040" y="3429"/>
                  </a:moveTo>
                  <a:lnTo>
                    <a:pt x="7174611" y="0"/>
                  </a:lnTo>
                  <a:lnTo>
                    <a:pt x="7135749" y="0"/>
                  </a:lnTo>
                  <a:lnTo>
                    <a:pt x="7132320" y="3429"/>
                  </a:lnTo>
                  <a:lnTo>
                    <a:pt x="7132320" y="504063"/>
                  </a:lnTo>
                  <a:lnTo>
                    <a:pt x="7135749" y="507492"/>
                  </a:lnTo>
                  <a:lnTo>
                    <a:pt x="7174611" y="507492"/>
                  </a:lnTo>
                  <a:lnTo>
                    <a:pt x="7178040" y="504063"/>
                  </a:lnTo>
                  <a:lnTo>
                    <a:pt x="7178040" y="499872"/>
                  </a:lnTo>
                  <a:lnTo>
                    <a:pt x="7178040" y="3429"/>
                  </a:lnTo>
                  <a:close/>
                </a:path>
                <a:path w="9619615" h="508000">
                  <a:moveTo>
                    <a:pt x="7333488" y="3429"/>
                  </a:moveTo>
                  <a:lnTo>
                    <a:pt x="7330059" y="0"/>
                  </a:lnTo>
                  <a:lnTo>
                    <a:pt x="7291197" y="0"/>
                  </a:lnTo>
                  <a:lnTo>
                    <a:pt x="7287768" y="3429"/>
                  </a:lnTo>
                  <a:lnTo>
                    <a:pt x="7287768" y="504063"/>
                  </a:lnTo>
                  <a:lnTo>
                    <a:pt x="7291197" y="507492"/>
                  </a:lnTo>
                  <a:lnTo>
                    <a:pt x="7330059" y="507492"/>
                  </a:lnTo>
                  <a:lnTo>
                    <a:pt x="7333488" y="504063"/>
                  </a:lnTo>
                  <a:lnTo>
                    <a:pt x="7333488" y="499872"/>
                  </a:lnTo>
                  <a:lnTo>
                    <a:pt x="7333488" y="3429"/>
                  </a:lnTo>
                  <a:close/>
                </a:path>
                <a:path w="9619615" h="508000">
                  <a:moveTo>
                    <a:pt x="7484364" y="3429"/>
                  </a:moveTo>
                  <a:lnTo>
                    <a:pt x="7480935" y="0"/>
                  </a:lnTo>
                  <a:lnTo>
                    <a:pt x="7442073" y="0"/>
                  </a:lnTo>
                  <a:lnTo>
                    <a:pt x="7438644" y="3429"/>
                  </a:lnTo>
                  <a:lnTo>
                    <a:pt x="7438644" y="504063"/>
                  </a:lnTo>
                  <a:lnTo>
                    <a:pt x="7442073" y="507492"/>
                  </a:lnTo>
                  <a:lnTo>
                    <a:pt x="7480935" y="507492"/>
                  </a:lnTo>
                  <a:lnTo>
                    <a:pt x="7484364" y="504063"/>
                  </a:lnTo>
                  <a:lnTo>
                    <a:pt x="7484364" y="499872"/>
                  </a:lnTo>
                  <a:lnTo>
                    <a:pt x="7484364" y="3429"/>
                  </a:lnTo>
                  <a:close/>
                </a:path>
                <a:path w="9619615" h="508000">
                  <a:moveTo>
                    <a:pt x="7635240" y="3429"/>
                  </a:moveTo>
                  <a:lnTo>
                    <a:pt x="7631811" y="0"/>
                  </a:lnTo>
                  <a:lnTo>
                    <a:pt x="7592949" y="0"/>
                  </a:lnTo>
                  <a:lnTo>
                    <a:pt x="7589520" y="3429"/>
                  </a:lnTo>
                  <a:lnTo>
                    <a:pt x="7589520" y="504063"/>
                  </a:lnTo>
                  <a:lnTo>
                    <a:pt x="7592949" y="507492"/>
                  </a:lnTo>
                  <a:lnTo>
                    <a:pt x="7631811" y="507492"/>
                  </a:lnTo>
                  <a:lnTo>
                    <a:pt x="7635240" y="504063"/>
                  </a:lnTo>
                  <a:lnTo>
                    <a:pt x="7635240" y="499872"/>
                  </a:lnTo>
                  <a:lnTo>
                    <a:pt x="7635240" y="3429"/>
                  </a:lnTo>
                  <a:close/>
                </a:path>
                <a:path w="9619615" h="508000">
                  <a:moveTo>
                    <a:pt x="7790688" y="3429"/>
                  </a:moveTo>
                  <a:lnTo>
                    <a:pt x="7787259" y="0"/>
                  </a:lnTo>
                  <a:lnTo>
                    <a:pt x="7748397" y="0"/>
                  </a:lnTo>
                  <a:lnTo>
                    <a:pt x="7744968" y="3429"/>
                  </a:lnTo>
                  <a:lnTo>
                    <a:pt x="7744968" y="504063"/>
                  </a:lnTo>
                  <a:lnTo>
                    <a:pt x="7748397" y="507492"/>
                  </a:lnTo>
                  <a:lnTo>
                    <a:pt x="7787259" y="507492"/>
                  </a:lnTo>
                  <a:lnTo>
                    <a:pt x="7790688" y="504063"/>
                  </a:lnTo>
                  <a:lnTo>
                    <a:pt x="7790688" y="499872"/>
                  </a:lnTo>
                  <a:lnTo>
                    <a:pt x="7790688" y="3429"/>
                  </a:lnTo>
                  <a:close/>
                </a:path>
                <a:path w="9619615" h="508000">
                  <a:moveTo>
                    <a:pt x="7941564" y="3429"/>
                  </a:moveTo>
                  <a:lnTo>
                    <a:pt x="7938135" y="0"/>
                  </a:lnTo>
                  <a:lnTo>
                    <a:pt x="7899273" y="0"/>
                  </a:lnTo>
                  <a:lnTo>
                    <a:pt x="7895844" y="3429"/>
                  </a:lnTo>
                  <a:lnTo>
                    <a:pt x="7895844" y="504063"/>
                  </a:lnTo>
                  <a:lnTo>
                    <a:pt x="7899273" y="507492"/>
                  </a:lnTo>
                  <a:lnTo>
                    <a:pt x="7938135" y="507492"/>
                  </a:lnTo>
                  <a:lnTo>
                    <a:pt x="7941564" y="504063"/>
                  </a:lnTo>
                  <a:lnTo>
                    <a:pt x="7941564" y="499872"/>
                  </a:lnTo>
                  <a:lnTo>
                    <a:pt x="7941564" y="3429"/>
                  </a:lnTo>
                  <a:close/>
                </a:path>
                <a:path w="9619615" h="508000">
                  <a:moveTo>
                    <a:pt x="8097012" y="3429"/>
                  </a:moveTo>
                  <a:lnTo>
                    <a:pt x="8093583" y="0"/>
                  </a:lnTo>
                  <a:lnTo>
                    <a:pt x="8054721" y="0"/>
                  </a:lnTo>
                  <a:lnTo>
                    <a:pt x="8051292" y="3429"/>
                  </a:lnTo>
                  <a:lnTo>
                    <a:pt x="8051292" y="504063"/>
                  </a:lnTo>
                  <a:lnTo>
                    <a:pt x="8054721" y="507492"/>
                  </a:lnTo>
                  <a:lnTo>
                    <a:pt x="8093583" y="507492"/>
                  </a:lnTo>
                  <a:lnTo>
                    <a:pt x="8097012" y="504063"/>
                  </a:lnTo>
                  <a:lnTo>
                    <a:pt x="8097012" y="499872"/>
                  </a:lnTo>
                  <a:lnTo>
                    <a:pt x="8097012" y="3429"/>
                  </a:lnTo>
                  <a:close/>
                </a:path>
                <a:path w="9619615" h="508000">
                  <a:moveTo>
                    <a:pt x="8247888" y="3429"/>
                  </a:moveTo>
                  <a:lnTo>
                    <a:pt x="8244459" y="0"/>
                  </a:lnTo>
                  <a:lnTo>
                    <a:pt x="8205597" y="0"/>
                  </a:lnTo>
                  <a:lnTo>
                    <a:pt x="8202168" y="3429"/>
                  </a:lnTo>
                  <a:lnTo>
                    <a:pt x="8202168" y="504063"/>
                  </a:lnTo>
                  <a:lnTo>
                    <a:pt x="8205597" y="507492"/>
                  </a:lnTo>
                  <a:lnTo>
                    <a:pt x="8244459" y="507492"/>
                  </a:lnTo>
                  <a:lnTo>
                    <a:pt x="8247888" y="504063"/>
                  </a:lnTo>
                  <a:lnTo>
                    <a:pt x="8247888" y="499872"/>
                  </a:lnTo>
                  <a:lnTo>
                    <a:pt x="8247888" y="3429"/>
                  </a:lnTo>
                  <a:close/>
                </a:path>
                <a:path w="9619615" h="508000">
                  <a:moveTo>
                    <a:pt x="8398764" y="3429"/>
                  </a:moveTo>
                  <a:lnTo>
                    <a:pt x="8395335" y="0"/>
                  </a:lnTo>
                  <a:lnTo>
                    <a:pt x="8356473" y="0"/>
                  </a:lnTo>
                  <a:lnTo>
                    <a:pt x="8353044" y="3429"/>
                  </a:lnTo>
                  <a:lnTo>
                    <a:pt x="8353044" y="504063"/>
                  </a:lnTo>
                  <a:lnTo>
                    <a:pt x="8356473" y="507492"/>
                  </a:lnTo>
                  <a:lnTo>
                    <a:pt x="8395335" y="507492"/>
                  </a:lnTo>
                  <a:lnTo>
                    <a:pt x="8398764" y="504063"/>
                  </a:lnTo>
                  <a:lnTo>
                    <a:pt x="8398764" y="499872"/>
                  </a:lnTo>
                  <a:lnTo>
                    <a:pt x="8398764" y="3429"/>
                  </a:lnTo>
                  <a:close/>
                </a:path>
                <a:path w="9619615" h="508000">
                  <a:moveTo>
                    <a:pt x="8554212" y="3429"/>
                  </a:moveTo>
                  <a:lnTo>
                    <a:pt x="8550783" y="0"/>
                  </a:lnTo>
                  <a:lnTo>
                    <a:pt x="8511921" y="0"/>
                  </a:lnTo>
                  <a:lnTo>
                    <a:pt x="8508492" y="3429"/>
                  </a:lnTo>
                  <a:lnTo>
                    <a:pt x="8508492" y="504063"/>
                  </a:lnTo>
                  <a:lnTo>
                    <a:pt x="8511921" y="507492"/>
                  </a:lnTo>
                  <a:lnTo>
                    <a:pt x="8550783" y="507492"/>
                  </a:lnTo>
                  <a:lnTo>
                    <a:pt x="8554212" y="504063"/>
                  </a:lnTo>
                  <a:lnTo>
                    <a:pt x="8554212" y="499872"/>
                  </a:lnTo>
                  <a:lnTo>
                    <a:pt x="8554212" y="3429"/>
                  </a:lnTo>
                  <a:close/>
                </a:path>
                <a:path w="9619615" h="508000">
                  <a:moveTo>
                    <a:pt x="8705088" y="3429"/>
                  </a:moveTo>
                  <a:lnTo>
                    <a:pt x="8701659" y="0"/>
                  </a:lnTo>
                  <a:lnTo>
                    <a:pt x="8662797" y="0"/>
                  </a:lnTo>
                  <a:lnTo>
                    <a:pt x="8659368" y="3429"/>
                  </a:lnTo>
                  <a:lnTo>
                    <a:pt x="8659368" y="504063"/>
                  </a:lnTo>
                  <a:lnTo>
                    <a:pt x="8662797" y="507492"/>
                  </a:lnTo>
                  <a:lnTo>
                    <a:pt x="8701659" y="507492"/>
                  </a:lnTo>
                  <a:lnTo>
                    <a:pt x="8705088" y="504063"/>
                  </a:lnTo>
                  <a:lnTo>
                    <a:pt x="8705088" y="499872"/>
                  </a:lnTo>
                  <a:lnTo>
                    <a:pt x="8705088" y="3429"/>
                  </a:lnTo>
                  <a:close/>
                </a:path>
                <a:path w="9619615" h="508000">
                  <a:moveTo>
                    <a:pt x="8855964" y="3429"/>
                  </a:moveTo>
                  <a:lnTo>
                    <a:pt x="8852535" y="0"/>
                  </a:lnTo>
                  <a:lnTo>
                    <a:pt x="8813673" y="0"/>
                  </a:lnTo>
                  <a:lnTo>
                    <a:pt x="8810244" y="3429"/>
                  </a:lnTo>
                  <a:lnTo>
                    <a:pt x="8810244" y="504063"/>
                  </a:lnTo>
                  <a:lnTo>
                    <a:pt x="8813673" y="507492"/>
                  </a:lnTo>
                  <a:lnTo>
                    <a:pt x="8852535" y="507492"/>
                  </a:lnTo>
                  <a:lnTo>
                    <a:pt x="8855964" y="504063"/>
                  </a:lnTo>
                  <a:lnTo>
                    <a:pt x="8855964" y="499872"/>
                  </a:lnTo>
                  <a:lnTo>
                    <a:pt x="8855964" y="3429"/>
                  </a:lnTo>
                  <a:close/>
                </a:path>
                <a:path w="9619615" h="508000">
                  <a:moveTo>
                    <a:pt x="9011412" y="3429"/>
                  </a:moveTo>
                  <a:lnTo>
                    <a:pt x="9007983" y="0"/>
                  </a:lnTo>
                  <a:lnTo>
                    <a:pt x="8969121" y="0"/>
                  </a:lnTo>
                  <a:lnTo>
                    <a:pt x="8965692" y="3429"/>
                  </a:lnTo>
                  <a:lnTo>
                    <a:pt x="8965692" y="504063"/>
                  </a:lnTo>
                  <a:lnTo>
                    <a:pt x="8969121" y="507492"/>
                  </a:lnTo>
                  <a:lnTo>
                    <a:pt x="9007983" y="507492"/>
                  </a:lnTo>
                  <a:lnTo>
                    <a:pt x="9011412" y="504063"/>
                  </a:lnTo>
                  <a:lnTo>
                    <a:pt x="9011412" y="499872"/>
                  </a:lnTo>
                  <a:lnTo>
                    <a:pt x="9011412" y="3429"/>
                  </a:lnTo>
                  <a:close/>
                </a:path>
                <a:path w="9619615" h="508000">
                  <a:moveTo>
                    <a:pt x="9162288" y="3429"/>
                  </a:moveTo>
                  <a:lnTo>
                    <a:pt x="9158859" y="0"/>
                  </a:lnTo>
                  <a:lnTo>
                    <a:pt x="9119997" y="0"/>
                  </a:lnTo>
                  <a:lnTo>
                    <a:pt x="9116568" y="3429"/>
                  </a:lnTo>
                  <a:lnTo>
                    <a:pt x="9116568" y="504063"/>
                  </a:lnTo>
                  <a:lnTo>
                    <a:pt x="9119997" y="507492"/>
                  </a:lnTo>
                  <a:lnTo>
                    <a:pt x="9158859" y="507492"/>
                  </a:lnTo>
                  <a:lnTo>
                    <a:pt x="9162288" y="504063"/>
                  </a:lnTo>
                  <a:lnTo>
                    <a:pt x="9162288" y="499872"/>
                  </a:lnTo>
                  <a:lnTo>
                    <a:pt x="9162288" y="3429"/>
                  </a:lnTo>
                  <a:close/>
                </a:path>
                <a:path w="9619615" h="508000">
                  <a:moveTo>
                    <a:pt x="9313164" y="3429"/>
                  </a:moveTo>
                  <a:lnTo>
                    <a:pt x="9309735" y="0"/>
                  </a:lnTo>
                  <a:lnTo>
                    <a:pt x="9270873" y="0"/>
                  </a:lnTo>
                  <a:lnTo>
                    <a:pt x="9267444" y="3429"/>
                  </a:lnTo>
                  <a:lnTo>
                    <a:pt x="9267444" y="504063"/>
                  </a:lnTo>
                  <a:lnTo>
                    <a:pt x="9270873" y="507492"/>
                  </a:lnTo>
                  <a:lnTo>
                    <a:pt x="9309735" y="507492"/>
                  </a:lnTo>
                  <a:lnTo>
                    <a:pt x="9313164" y="504063"/>
                  </a:lnTo>
                  <a:lnTo>
                    <a:pt x="9313164" y="499872"/>
                  </a:lnTo>
                  <a:lnTo>
                    <a:pt x="9313164" y="3429"/>
                  </a:lnTo>
                  <a:close/>
                </a:path>
                <a:path w="9619615" h="508000">
                  <a:moveTo>
                    <a:pt x="9468612" y="3429"/>
                  </a:moveTo>
                  <a:lnTo>
                    <a:pt x="9465183" y="0"/>
                  </a:lnTo>
                  <a:lnTo>
                    <a:pt x="9426321" y="0"/>
                  </a:lnTo>
                  <a:lnTo>
                    <a:pt x="9422892" y="3429"/>
                  </a:lnTo>
                  <a:lnTo>
                    <a:pt x="9422892" y="504063"/>
                  </a:lnTo>
                  <a:lnTo>
                    <a:pt x="9426321" y="507492"/>
                  </a:lnTo>
                  <a:lnTo>
                    <a:pt x="9465183" y="507492"/>
                  </a:lnTo>
                  <a:lnTo>
                    <a:pt x="9468612" y="504063"/>
                  </a:lnTo>
                  <a:lnTo>
                    <a:pt x="9468612" y="499872"/>
                  </a:lnTo>
                  <a:lnTo>
                    <a:pt x="9468612" y="3429"/>
                  </a:lnTo>
                  <a:close/>
                </a:path>
                <a:path w="9619615" h="508000">
                  <a:moveTo>
                    <a:pt x="9619488" y="3429"/>
                  </a:moveTo>
                  <a:lnTo>
                    <a:pt x="9616059" y="0"/>
                  </a:lnTo>
                  <a:lnTo>
                    <a:pt x="9577197" y="0"/>
                  </a:lnTo>
                  <a:lnTo>
                    <a:pt x="9573768" y="3429"/>
                  </a:lnTo>
                  <a:lnTo>
                    <a:pt x="9573768" y="504063"/>
                  </a:lnTo>
                  <a:lnTo>
                    <a:pt x="9577197" y="507492"/>
                  </a:lnTo>
                  <a:lnTo>
                    <a:pt x="9616059" y="507492"/>
                  </a:lnTo>
                  <a:lnTo>
                    <a:pt x="9619488" y="504063"/>
                  </a:lnTo>
                  <a:lnTo>
                    <a:pt x="9619488" y="499872"/>
                  </a:lnTo>
                  <a:lnTo>
                    <a:pt x="9619488" y="342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2198" y="2532887"/>
              <a:ext cx="10849610" cy="919480"/>
            </a:xfrm>
            <a:custGeom>
              <a:avLst/>
              <a:gdLst/>
              <a:ahLst/>
              <a:cxnLst/>
              <a:rect l="l" t="t" r="r" b="b"/>
              <a:pathLst>
                <a:path w="10849610" h="919479">
                  <a:moveTo>
                    <a:pt x="5394706" y="669391"/>
                  </a:moveTo>
                  <a:lnTo>
                    <a:pt x="5387479" y="626503"/>
                  </a:lnTo>
                  <a:lnTo>
                    <a:pt x="5368887" y="586689"/>
                  </a:lnTo>
                  <a:lnTo>
                    <a:pt x="5340616" y="549287"/>
                  </a:lnTo>
                  <a:lnTo>
                    <a:pt x="5304383" y="513600"/>
                  </a:lnTo>
                  <a:lnTo>
                    <a:pt x="5261864" y="478942"/>
                  </a:lnTo>
                  <a:lnTo>
                    <a:pt x="5214747" y="444614"/>
                  </a:lnTo>
                  <a:lnTo>
                    <a:pt x="5113528" y="374269"/>
                  </a:lnTo>
                  <a:lnTo>
                    <a:pt x="5087988" y="355828"/>
                  </a:lnTo>
                  <a:lnTo>
                    <a:pt x="5038141" y="317309"/>
                  </a:lnTo>
                  <a:lnTo>
                    <a:pt x="4991316" y="276034"/>
                  </a:lnTo>
                  <a:lnTo>
                    <a:pt x="4949215" y="231343"/>
                  </a:lnTo>
                  <a:lnTo>
                    <a:pt x="4913515" y="182537"/>
                  </a:lnTo>
                  <a:lnTo>
                    <a:pt x="4885931" y="128930"/>
                  </a:lnTo>
                  <a:lnTo>
                    <a:pt x="4868126" y="69837"/>
                  </a:lnTo>
                  <a:lnTo>
                    <a:pt x="4861826" y="4572"/>
                  </a:lnTo>
                  <a:lnTo>
                    <a:pt x="2839097" y="4572"/>
                  </a:lnTo>
                  <a:lnTo>
                    <a:pt x="2839097" y="0"/>
                  </a:lnTo>
                  <a:lnTo>
                    <a:pt x="532879" y="0"/>
                  </a:lnTo>
                  <a:lnTo>
                    <a:pt x="531266" y="33451"/>
                  </a:lnTo>
                  <a:lnTo>
                    <a:pt x="526567" y="65265"/>
                  </a:lnTo>
                  <a:lnTo>
                    <a:pt x="508762" y="124358"/>
                  </a:lnTo>
                  <a:lnTo>
                    <a:pt x="481177" y="177965"/>
                  </a:lnTo>
                  <a:lnTo>
                    <a:pt x="445477" y="226771"/>
                  </a:lnTo>
                  <a:lnTo>
                    <a:pt x="403377" y="271462"/>
                  </a:lnTo>
                  <a:lnTo>
                    <a:pt x="356552" y="312724"/>
                  </a:lnTo>
                  <a:lnTo>
                    <a:pt x="306705" y="351256"/>
                  </a:lnTo>
                  <a:lnTo>
                    <a:pt x="179946" y="440042"/>
                  </a:lnTo>
                  <a:lnTo>
                    <a:pt x="155930" y="457212"/>
                  </a:lnTo>
                  <a:lnTo>
                    <a:pt x="110896" y="491617"/>
                  </a:lnTo>
                  <a:lnTo>
                    <a:pt x="71310" y="526707"/>
                  </a:lnTo>
                  <a:lnTo>
                    <a:pt x="38849" y="563168"/>
                  </a:lnTo>
                  <a:lnTo>
                    <a:pt x="15214" y="601687"/>
                  </a:lnTo>
                  <a:lnTo>
                    <a:pt x="2082" y="642950"/>
                  </a:lnTo>
                  <a:lnTo>
                    <a:pt x="0" y="664819"/>
                  </a:lnTo>
                  <a:lnTo>
                    <a:pt x="1168" y="687641"/>
                  </a:lnTo>
                  <a:lnTo>
                    <a:pt x="14147" y="736447"/>
                  </a:lnTo>
                  <a:lnTo>
                    <a:pt x="42722" y="790054"/>
                  </a:lnTo>
                  <a:lnTo>
                    <a:pt x="88582" y="849147"/>
                  </a:lnTo>
                  <a:lnTo>
                    <a:pt x="118529" y="880960"/>
                  </a:lnTo>
                  <a:lnTo>
                    <a:pt x="153428" y="914400"/>
                  </a:lnTo>
                  <a:lnTo>
                    <a:pt x="2555633" y="914400"/>
                  </a:lnTo>
                  <a:lnTo>
                    <a:pt x="2555633" y="918972"/>
                  </a:lnTo>
                  <a:lnTo>
                    <a:pt x="5241302" y="918972"/>
                  </a:lnTo>
                  <a:lnTo>
                    <a:pt x="5276189" y="885532"/>
                  </a:lnTo>
                  <a:lnTo>
                    <a:pt x="5306123" y="853719"/>
                  </a:lnTo>
                  <a:lnTo>
                    <a:pt x="5331320" y="823442"/>
                  </a:lnTo>
                  <a:lnTo>
                    <a:pt x="5368328" y="767168"/>
                  </a:lnTo>
                  <a:lnTo>
                    <a:pt x="5388889" y="716051"/>
                  </a:lnTo>
                  <a:lnTo>
                    <a:pt x="5393537" y="692213"/>
                  </a:lnTo>
                  <a:lnTo>
                    <a:pt x="5394706" y="669391"/>
                  </a:lnTo>
                  <a:close/>
                </a:path>
                <a:path w="10849610" h="919479">
                  <a:moveTo>
                    <a:pt x="10849102" y="669391"/>
                  </a:moveTo>
                  <a:lnTo>
                    <a:pt x="10841876" y="626503"/>
                  </a:lnTo>
                  <a:lnTo>
                    <a:pt x="10823283" y="586689"/>
                  </a:lnTo>
                  <a:lnTo>
                    <a:pt x="10795013" y="549287"/>
                  </a:lnTo>
                  <a:lnTo>
                    <a:pt x="10758780" y="513600"/>
                  </a:lnTo>
                  <a:lnTo>
                    <a:pt x="10716260" y="478942"/>
                  </a:lnTo>
                  <a:lnTo>
                    <a:pt x="10669143" y="444614"/>
                  </a:lnTo>
                  <a:lnTo>
                    <a:pt x="10567924" y="374269"/>
                  </a:lnTo>
                  <a:lnTo>
                    <a:pt x="10542384" y="355828"/>
                  </a:lnTo>
                  <a:lnTo>
                    <a:pt x="10492537" y="317309"/>
                  </a:lnTo>
                  <a:lnTo>
                    <a:pt x="10445712" y="276034"/>
                  </a:lnTo>
                  <a:lnTo>
                    <a:pt x="10403611" y="231343"/>
                  </a:lnTo>
                  <a:lnTo>
                    <a:pt x="10367912" y="182537"/>
                  </a:lnTo>
                  <a:lnTo>
                    <a:pt x="10340327" y="128930"/>
                  </a:lnTo>
                  <a:lnTo>
                    <a:pt x="10322522" y="69837"/>
                  </a:lnTo>
                  <a:lnTo>
                    <a:pt x="10316223" y="4572"/>
                  </a:lnTo>
                  <a:lnTo>
                    <a:pt x="8293494" y="4572"/>
                  </a:lnTo>
                  <a:lnTo>
                    <a:pt x="8293494" y="0"/>
                  </a:lnTo>
                  <a:lnTo>
                    <a:pt x="5987300" y="0"/>
                  </a:lnTo>
                  <a:lnTo>
                    <a:pt x="5985688" y="33451"/>
                  </a:lnTo>
                  <a:lnTo>
                    <a:pt x="5980989" y="65265"/>
                  </a:lnTo>
                  <a:lnTo>
                    <a:pt x="5963183" y="124358"/>
                  </a:lnTo>
                  <a:lnTo>
                    <a:pt x="5935599" y="177965"/>
                  </a:lnTo>
                  <a:lnTo>
                    <a:pt x="5899899" y="226771"/>
                  </a:lnTo>
                  <a:lnTo>
                    <a:pt x="5857799" y="271462"/>
                  </a:lnTo>
                  <a:lnTo>
                    <a:pt x="5810974" y="312724"/>
                  </a:lnTo>
                  <a:lnTo>
                    <a:pt x="5761126" y="351256"/>
                  </a:lnTo>
                  <a:lnTo>
                    <a:pt x="5634367" y="440042"/>
                  </a:lnTo>
                  <a:lnTo>
                    <a:pt x="5610339" y="457212"/>
                  </a:lnTo>
                  <a:lnTo>
                    <a:pt x="5565318" y="491617"/>
                  </a:lnTo>
                  <a:lnTo>
                    <a:pt x="5525719" y="526707"/>
                  </a:lnTo>
                  <a:lnTo>
                    <a:pt x="5493258" y="563168"/>
                  </a:lnTo>
                  <a:lnTo>
                    <a:pt x="5469623" y="601687"/>
                  </a:lnTo>
                  <a:lnTo>
                    <a:pt x="5456491" y="642950"/>
                  </a:lnTo>
                  <a:lnTo>
                    <a:pt x="5454408" y="664819"/>
                  </a:lnTo>
                  <a:lnTo>
                    <a:pt x="5455577" y="687641"/>
                  </a:lnTo>
                  <a:lnTo>
                    <a:pt x="5468556" y="736447"/>
                  </a:lnTo>
                  <a:lnTo>
                    <a:pt x="5497131" y="790054"/>
                  </a:lnTo>
                  <a:lnTo>
                    <a:pt x="5542991" y="849147"/>
                  </a:lnTo>
                  <a:lnTo>
                    <a:pt x="5572925" y="880960"/>
                  </a:lnTo>
                  <a:lnTo>
                    <a:pt x="5607824" y="914400"/>
                  </a:lnTo>
                  <a:lnTo>
                    <a:pt x="8010030" y="914400"/>
                  </a:lnTo>
                  <a:lnTo>
                    <a:pt x="8010030" y="918972"/>
                  </a:lnTo>
                  <a:lnTo>
                    <a:pt x="10695699" y="918972"/>
                  </a:lnTo>
                  <a:lnTo>
                    <a:pt x="10730586" y="885532"/>
                  </a:lnTo>
                  <a:lnTo>
                    <a:pt x="10760520" y="853719"/>
                  </a:lnTo>
                  <a:lnTo>
                    <a:pt x="10785716" y="823442"/>
                  </a:lnTo>
                  <a:lnTo>
                    <a:pt x="10822724" y="767168"/>
                  </a:lnTo>
                  <a:lnTo>
                    <a:pt x="10843285" y="716051"/>
                  </a:lnTo>
                  <a:lnTo>
                    <a:pt x="10847934" y="692213"/>
                  </a:lnTo>
                  <a:lnTo>
                    <a:pt x="10849102" y="6693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84732" y="2738627"/>
              <a:ext cx="9619615" cy="508000"/>
            </a:xfrm>
            <a:custGeom>
              <a:avLst/>
              <a:gdLst/>
              <a:ahLst/>
              <a:cxnLst/>
              <a:rect l="l" t="t" r="r" b="b"/>
              <a:pathLst>
                <a:path w="9619615" h="508000">
                  <a:moveTo>
                    <a:pt x="45720" y="3429"/>
                  </a:moveTo>
                  <a:lnTo>
                    <a:pt x="42291" y="0"/>
                  </a:lnTo>
                  <a:lnTo>
                    <a:pt x="3429" y="0"/>
                  </a:lnTo>
                  <a:lnTo>
                    <a:pt x="0" y="3429"/>
                  </a:lnTo>
                  <a:lnTo>
                    <a:pt x="0" y="7620"/>
                  </a:lnTo>
                  <a:lnTo>
                    <a:pt x="0" y="504063"/>
                  </a:lnTo>
                  <a:lnTo>
                    <a:pt x="3429" y="507492"/>
                  </a:lnTo>
                  <a:lnTo>
                    <a:pt x="42291" y="507492"/>
                  </a:lnTo>
                  <a:lnTo>
                    <a:pt x="45720" y="504063"/>
                  </a:lnTo>
                  <a:lnTo>
                    <a:pt x="45720" y="3429"/>
                  </a:lnTo>
                  <a:close/>
                </a:path>
                <a:path w="9619615" h="508000">
                  <a:moveTo>
                    <a:pt x="201168" y="3429"/>
                  </a:moveTo>
                  <a:lnTo>
                    <a:pt x="197739" y="0"/>
                  </a:lnTo>
                  <a:lnTo>
                    <a:pt x="158877" y="0"/>
                  </a:lnTo>
                  <a:lnTo>
                    <a:pt x="155448" y="3429"/>
                  </a:lnTo>
                  <a:lnTo>
                    <a:pt x="155448" y="7620"/>
                  </a:lnTo>
                  <a:lnTo>
                    <a:pt x="155448" y="504063"/>
                  </a:lnTo>
                  <a:lnTo>
                    <a:pt x="158877" y="507492"/>
                  </a:lnTo>
                  <a:lnTo>
                    <a:pt x="197739" y="507492"/>
                  </a:lnTo>
                  <a:lnTo>
                    <a:pt x="201168" y="504063"/>
                  </a:lnTo>
                  <a:lnTo>
                    <a:pt x="201168" y="3429"/>
                  </a:lnTo>
                  <a:close/>
                </a:path>
                <a:path w="9619615" h="508000">
                  <a:moveTo>
                    <a:pt x="352044" y="3429"/>
                  </a:moveTo>
                  <a:lnTo>
                    <a:pt x="348615" y="0"/>
                  </a:lnTo>
                  <a:lnTo>
                    <a:pt x="309753" y="0"/>
                  </a:lnTo>
                  <a:lnTo>
                    <a:pt x="306324" y="3429"/>
                  </a:lnTo>
                  <a:lnTo>
                    <a:pt x="306324" y="7620"/>
                  </a:lnTo>
                  <a:lnTo>
                    <a:pt x="306324" y="504063"/>
                  </a:lnTo>
                  <a:lnTo>
                    <a:pt x="309753" y="507492"/>
                  </a:lnTo>
                  <a:lnTo>
                    <a:pt x="348615" y="507492"/>
                  </a:lnTo>
                  <a:lnTo>
                    <a:pt x="352044" y="504063"/>
                  </a:lnTo>
                  <a:lnTo>
                    <a:pt x="352044" y="3429"/>
                  </a:lnTo>
                  <a:close/>
                </a:path>
                <a:path w="9619615" h="508000">
                  <a:moveTo>
                    <a:pt x="502920" y="3429"/>
                  </a:moveTo>
                  <a:lnTo>
                    <a:pt x="499491" y="0"/>
                  </a:lnTo>
                  <a:lnTo>
                    <a:pt x="460629" y="0"/>
                  </a:lnTo>
                  <a:lnTo>
                    <a:pt x="457200" y="3429"/>
                  </a:lnTo>
                  <a:lnTo>
                    <a:pt x="457200" y="7620"/>
                  </a:lnTo>
                  <a:lnTo>
                    <a:pt x="457200" y="504063"/>
                  </a:lnTo>
                  <a:lnTo>
                    <a:pt x="460629" y="507492"/>
                  </a:lnTo>
                  <a:lnTo>
                    <a:pt x="499491" y="507492"/>
                  </a:lnTo>
                  <a:lnTo>
                    <a:pt x="502920" y="504063"/>
                  </a:lnTo>
                  <a:lnTo>
                    <a:pt x="502920" y="3429"/>
                  </a:lnTo>
                  <a:close/>
                </a:path>
                <a:path w="9619615" h="508000">
                  <a:moveTo>
                    <a:pt x="658368" y="3429"/>
                  </a:moveTo>
                  <a:lnTo>
                    <a:pt x="654939" y="0"/>
                  </a:lnTo>
                  <a:lnTo>
                    <a:pt x="616077" y="0"/>
                  </a:lnTo>
                  <a:lnTo>
                    <a:pt x="612648" y="3429"/>
                  </a:lnTo>
                  <a:lnTo>
                    <a:pt x="612648" y="7620"/>
                  </a:lnTo>
                  <a:lnTo>
                    <a:pt x="612648" y="504063"/>
                  </a:lnTo>
                  <a:lnTo>
                    <a:pt x="616077" y="507492"/>
                  </a:lnTo>
                  <a:lnTo>
                    <a:pt x="654939" y="507492"/>
                  </a:lnTo>
                  <a:lnTo>
                    <a:pt x="658368" y="504063"/>
                  </a:lnTo>
                  <a:lnTo>
                    <a:pt x="658368" y="3429"/>
                  </a:lnTo>
                  <a:close/>
                </a:path>
                <a:path w="9619615" h="508000">
                  <a:moveTo>
                    <a:pt x="809244" y="3429"/>
                  </a:moveTo>
                  <a:lnTo>
                    <a:pt x="805815" y="0"/>
                  </a:lnTo>
                  <a:lnTo>
                    <a:pt x="766953" y="0"/>
                  </a:lnTo>
                  <a:lnTo>
                    <a:pt x="763524" y="3429"/>
                  </a:lnTo>
                  <a:lnTo>
                    <a:pt x="763524" y="7620"/>
                  </a:lnTo>
                  <a:lnTo>
                    <a:pt x="763524" y="504063"/>
                  </a:lnTo>
                  <a:lnTo>
                    <a:pt x="766953" y="507492"/>
                  </a:lnTo>
                  <a:lnTo>
                    <a:pt x="805815" y="507492"/>
                  </a:lnTo>
                  <a:lnTo>
                    <a:pt x="809244" y="504063"/>
                  </a:lnTo>
                  <a:lnTo>
                    <a:pt x="809244" y="3429"/>
                  </a:lnTo>
                  <a:close/>
                </a:path>
                <a:path w="9619615" h="508000">
                  <a:moveTo>
                    <a:pt x="964692" y="3429"/>
                  </a:moveTo>
                  <a:lnTo>
                    <a:pt x="961263" y="0"/>
                  </a:lnTo>
                  <a:lnTo>
                    <a:pt x="922401" y="0"/>
                  </a:lnTo>
                  <a:lnTo>
                    <a:pt x="918972" y="3429"/>
                  </a:lnTo>
                  <a:lnTo>
                    <a:pt x="918972" y="7620"/>
                  </a:lnTo>
                  <a:lnTo>
                    <a:pt x="918972" y="504063"/>
                  </a:lnTo>
                  <a:lnTo>
                    <a:pt x="922401" y="507492"/>
                  </a:lnTo>
                  <a:lnTo>
                    <a:pt x="961263" y="507492"/>
                  </a:lnTo>
                  <a:lnTo>
                    <a:pt x="964692" y="504063"/>
                  </a:lnTo>
                  <a:lnTo>
                    <a:pt x="964692" y="3429"/>
                  </a:lnTo>
                  <a:close/>
                </a:path>
                <a:path w="9619615" h="508000">
                  <a:moveTo>
                    <a:pt x="1115568" y="3429"/>
                  </a:moveTo>
                  <a:lnTo>
                    <a:pt x="1112139" y="0"/>
                  </a:lnTo>
                  <a:lnTo>
                    <a:pt x="1073277" y="0"/>
                  </a:lnTo>
                  <a:lnTo>
                    <a:pt x="1069848" y="3429"/>
                  </a:lnTo>
                  <a:lnTo>
                    <a:pt x="1069848" y="7620"/>
                  </a:lnTo>
                  <a:lnTo>
                    <a:pt x="1069848" y="504063"/>
                  </a:lnTo>
                  <a:lnTo>
                    <a:pt x="1073277" y="507492"/>
                  </a:lnTo>
                  <a:lnTo>
                    <a:pt x="1112139" y="507492"/>
                  </a:lnTo>
                  <a:lnTo>
                    <a:pt x="1115568" y="504063"/>
                  </a:lnTo>
                  <a:lnTo>
                    <a:pt x="1115568" y="3429"/>
                  </a:lnTo>
                  <a:close/>
                </a:path>
                <a:path w="9619615" h="508000">
                  <a:moveTo>
                    <a:pt x="1266444" y="3429"/>
                  </a:moveTo>
                  <a:lnTo>
                    <a:pt x="1263015" y="0"/>
                  </a:lnTo>
                  <a:lnTo>
                    <a:pt x="1224153" y="0"/>
                  </a:lnTo>
                  <a:lnTo>
                    <a:pt x="1220724" y="3429"/>
                  </a:lnTo>
                  <a:lnTo>
                    <a:pt x="1220724" y="7620"/>
                  </a:lnTo>
                  <a:lnTo>
                    <a:pt x="1220724" y="504063"/>
                  </a:lnTo>
                  <a:lnTo>
                    <a:pt x="1224153" y="507492"/>
                  </a:lnTo>
                  <a:lnTo>
                    <a:pt x="1263015" y="507492"/>
                  </a:lnTo>
                  <a:lnTo>
                    <a:pt x="1266444" y="504063"/>
                  </a:lnTo>
                  <a:lnTo>
                    <a:pt x="1266444" y="3429"/>
                  </a:lnTo>
                  <a:close/>
                </a:path>
                <a:path w="9619615" h="508000">
                  <a:moveTo>
                    <a:pt x="1421892" y="3429"/>
                  </a:moveTo>
                  <a:lnTo>
                    <a:pt x="1418463" y="0"/>
                  </a:lnTo>
                  <a:lnTo>
                    <a:pt x="1379601" y="0"/>
                  </a:lnTo>
                  <a:lnTo>
                    <a:pt x="1376172" y="3429"/>
                  </a:lnTo>
                  <a:lnTo>
                    <a:pt x="1376172" y="7620"/>
                  </a:lnTo>
                  <a:lnTo>
                    <a:pt x="1376172" y="504063"/>
                  </a:lnTo>
                  <a:lnTo>
                    <a:pt x="1379601" y="507492"/>
                  </a:lnTo>
                  <a:lnTo>
                    <a:pt x="1418463" y="507492"/>
                  </a:lnTo>
                  <a:lnTo>
                    <a:pt x="1421892" y="504063"/>
                  </a:lnTo>
                  <a:lnTo>
                    <a:pt x="1421892" y="3429"/>
                  </a:lnTo>
                  <a:close/>
                </a:path>
                <a:path w="9619615" h="508000">
                  <a:moveTo>
                    <a:pt x="1572768" y="3429"/>
                  </a:moveTo>
                  <a:lnTo>
                    <a:pt x="1569339" y="0"/>
                  </a:lnTo>
                  <a:lnTo>
                    <a:pt x="1530477" y="0"/>
                  </a:lnTo>
                  <a:lnTo>
                    <a:pt x="1527048" y="3429"/>
                  </a:lnTo>
                  <a:lnTo>
                    <a:pt x="1527048" y="7620"/>
                  </a:lnTo>
                  <a:lnTo>
                    <a:pt x="1527048" y="504063"/>
                  </a:lnTo>
                  <a:lnTo>
                    <a:pt x="1530477" y="507492"/>
                  </a:lnTo>
                  <a:lnTo>
                    <a:pt x="1569339" y="507492"/>
                  </a:lnTo>
                  <a:lnTo>
                    <a:pt x="1572768" y="504063"/>
                  </a:lnTo>
                  <a:lnTo>
                    <a:pt x="1572768" y="3429"/>
                  </a:lnTo>
                  <a:close/>
                </a:path>
                <a:path w="9619615" h="508000">
                  <a:moveTo>
                    <a:pt x="1723644" y="3429"/>
                  </a:moveTo>
                  <a:lnTo>
                    <a:pt x="1720215" y="0"/>
                  </a:lnTo>
                  <a:lnTo>
                    <a:pt x="1681353" y="0"/>
                  </a:lnTo>
                  <a:lnTo>
                    <a:pt x="1677924" y="3429"/>
                  </a:lnTo>
                  <a:lnTo>
                    <a:pt x="1677924" y="7620"/>
                  </a:lnTo>
                  <a:lnTo>
                    <a:pt x="1677924" y="504063"/>
                  </a:lnTo>
                  <a:lnTo>
                    <a:pt x="1681353" y="507492"/>
                  </a:lnTo>
                  <a:lnTo>
                    <a:pt x="1720215" y="507492"/>
                  </a:lnTo>
                  <a:lnTo>
                    <a:pt x="1723644" y="504063"/>
                  </a:lnTo>
                  <a:lnTo>
                    <a:pt x="1723644" y="3429"/>
                  </a:lnTo>
                  <a:close/>
                </a:path>
                <a:path w="9619615" h="508000">
                  <a:moveTo>
                    <a:pt x="1879092" y="3429"/>
                  </a:moveTo>
                  <a:lnTo>
                    <a:pt x="1875663" y="0"/>
                  </a:lnTo>
                  <a:lnTo>
                    <a:pt x="1836801" y="0"/>
                  </a:lnTo>
                  <a:lnTo>
                    <a:pt x="1833372" y="3429"/>
                  </a:lnTo>
                  <a:lnTo>
                    <a:pt x="1833372" y="7620"/>
                  </a:lnTo>
                  <a:lnTo>
                    <a:pt x="1833372" y="504063"/>
                  </a:lnTo>
                  <a:lnTo>
                    <a:pt x="1836801" y="507492"/>
                  </a:lnTo>
                  <a:lnTo>
                    <a:pt x="1875663" y="507492"/>
                  </a:lnTo>
                  <a:lnTo>
                    <a:pt x="1879092" y="504063"/>
                  </a:lnTo>
                  <a:lnTo>
                    <a:pt x="1879092" y="3429"/>
                  </a:lnTo>
                  <a:close/>
                </a:path>
                <a:path w="9619615" h="508000">
                  <a:moveTo>
                    <a:pt x="2029968" y="3429"/>
                  </a:moveTo>
                  <a:lnTo>
                    <a:pt x="2026539" y="0"/>
                  </a:lnTo>
                  <a:lnTo>
                    <a:pt x="1987677" y="0"/>
                  </a:lnTo>
                  <a:lnTo>
                    <a:pt x="1984235" y="3429"/>
                  </a:lnTo>
                  <a:lnTo>
                    <a:pt x="1984235" y="7620"/>
                  </a:lnTo>
                  <a:lnTo>
                    <a:pt x="1984235" y="504063"/>
                  </a:lnTo>
                  <a:lnTo>
                    <a:pt x="1987677" y="507492"/>
                  </a:lnTo>
                  <a:lnTo>
                    <a:pt x="2026539" y="507492"/>
                  </a:lnTo>
                  <a:lnTo>
                    <a:pt x="2029968" y="504063"/>
                  </a:lnTo>
                  <a:lnTo>
                    <a:pt x="2029968" y="3429"/>
                  </a:lnTo>
                  <a:close/>
                </a:path>
                <a:path w="9619615" h="508000">
                  <a:moveTo>
                    <a:pt x="2180844" y="3429"/>
                  </a:moveTo>
                  <a:lnTo>
                    <a:pt x="2177415" y="0"/>
                  </a:lnTo>
                  <a:lnTo>
                    <a:pt x="2138553" y="0"/>
                  </a:lnTo>
                  <a:lnTo>
                    <a:pt x="2135124" y="3429"/>
                  </a:lnTo>
                  <a:lnTo>
                    <a:pt x="2135124" y="7620"/>
                  </a:lnTo>
                  <a:lnTo>
                    <a:pt x="2135124" y="504063"/>
                  </a:lnTo>
                  <a:lnTo>
                    <a:pt x="2138553" y="507492"/>
                  </a:lnTo>
                  <a:lnTo>
                    <a:pt x="2177415" y="507492"/>
                  </a:lnTo>
                  <a:lnTo>
                    <a:pt x="2180844" y="504063"/>
                  </a:lnTo>
                  <a:lnTo>
                    <a:pt x="2180844" y="3429"/>
                  </a:lnTo>
                  <a:close/>
                </a:path>
                <a:path w="9619615" h="508000">
                  <a:moveTo>
                    <a:pt x="2336292" y="3429"/>
                  </a:moveTo>
                  <a:lnTo>
                    <a:pt x="2332863" y="0"/>
                  </a:lnTo>
                  <a:lnTo>
                    <a:pt x="2294001" y="0"/>
                  </a:lnTo>
                  <a:lnTo>
                    <a:pt x="2290572" y="3429"/>
                  </a:lnTo>
                  <a:lnTo>
                    <a:pt x="2290572" y="7620"/>
                  </a:lnTo>
                  <a:lnTo>
                    <a:pt x="2290572" y="504063"/>
                  </a:lnTo>
                  <a:lnTo>
                    <a:pt x="2294001" y="507492"/>
                  </a:lnTo>
                  <a:lnTo>
                    <a:pt x="2332863" y="507492"/>
                  </a:lnTo>
                  <a:lnTo>
                    <a:pt x="2336292" y="504063"/>
                  </a:lnTo>
                  <a:lnTo>
                    <a:pt x="2336292" y="3429"/>
                  </a:lnTo>
                  <a:close/>
                </a:path>
                <a:path w="9619615" h="508000">
                  <a:moveTo>
                    <a:pt x="2487168" y="3429"/>
                  </a:moveTo>
                  <a:lnTo>
                    <a:pt x="2483739" y="0"/>
                  </a:lnTo>
                  <a:lnTo>
                    <a:pt x="2444877" y="0"/>
                  </a:lnTo>
                  <a:lnTo>
                    <a:pt x="2441448" y="3429"/>
                  </a:lnTo>
                  <a:lnTo>
                    <a:pt x="2441448" y="7620"/>
                  </a:lnTo>
                  <a:lnTo>
                    <a:pt x="2441448" y="504063"/>
                  </a:lnTo>
                  <a:lnTo>
                    <a:pt x="2444877" y="507492"/>
                  </a:lnTo>
                  <a:lnTo>
                    <a:pt x="2483739" y="507492"/>
                  </a:lnTo>
                  <a:lnTo>
                    <a:pt x="2487168" y="504063"/>
                  </a:lnTo>
                  <a:lnTo>
                    <a:pt x="2487168" y="3429"/>
                  </a:lnTo>
                  <a:close/>
                </a:path>
                <a:path w="9619615" h="508000">
                  <a:moveTo>
                    <a:pt x="2642616" y="3429"/>
                  </a:moveTo>
                  <a:lnTo>
                    <a:pt x="2639187" y="0"/>
                  </a:lnTo>
                  <a:lnTo>
                    <a:pt x="2600325" y="0"/>
                  </a:lnTo>
                  <a:lnTo>
                    <a:pt x="2596896" y="3429"/>
                  </a:lnTo>
                  <a:lnTo>
                    <a:pt x="2596896" y="7620"/>
                  </a:lnTo>
                  <a:lnTo>
                    <a:pt x="2596896" y="504063"/>
                  </a:lnTo>
                  <a:lnTo>
                    <a:pt x="2600325" y="507492"/>
                  </a:lnTo>
                  <a:lnTo>
                    <a:pt x="2639187" y="507492"/>
                  </a:lnTo>
                  <a:lnTo>
                    <a:pt x="2642616" y="504063"/>
                  </a:lnTo>
                  <a:lnTo>
                    <a:pt x="2642616" y="3429"/>
                  </a:lnTo>
                  <a:close/>
                </a:path>
                <a:path w="9619615" h="508000">
                  <a:moveTo>
                    <a:pt x="2793492" y="3429"/>
                  </a:moveTo>
                  <a:lnTo>
                    <a:pt x="2790063" y="0"/>
                  </a:lnTo>
                  <a:lnTo>
                    <a:pt x="2751201" y="0"/>
                  </a:lnTo>
                  <a:lnTo>
                    <a:pt x="2747772" y="3429"/>
                  </a:lnTo>
                  <a:lnTo>
                    <a:pt x="2747772" y="7620"/>
                  </a:lnTo>
                  <a:lnTo>
                    <a:pt x="2747772" y="504063"/>
                  </a:lnTo>
                  <a:lnTo>
                    <a:pt x="2751201" y="507492"/>
                  </a:lnTo>
                  <a:lnTo>
                    <a:pt x="2790063" y="507492"/>
                  </a:lnTo>
                  <a:lnTo>
                    <a:pt x="2793492" y="504063"/>
                  </a:lnTo>
                  <a:lnTo>
                    <a:pt x="2793492" y="3429"/>
                  </a:lnTo>
                  <a:close/>
                </a:path>
                <a:path w="9619615" h="508000">
                  <a:moveTo>
                    <a:pt x="2944368" y="3429"/>
                  </a:moveTo>
                  <a:lnTo>
                    <a:pt x="2940939" y="0"/>
                  </a:lnTo>
                  <a:lnTo>
                    <a:pt x="2902077" y="0"/>
                  </a:lnTo>
                  <a:lnTo>
                    <a:pt x="2898648" y="3429"/>
                  </a:lnTo>
                  <a:lnTo>
                    <a:pt x="2898648" y="7620"/>
                  </a:lnTo>
                  <a:lnTo>
                    <a:pt x="2898648" y="504063"/>
                  </a:lnTo>
                  <a:lnTo>
                    <a:pt x="2902077" y="507492"/>
                  </a:lnTo>
                  <a:lnTo>
                    <a:pt x="2940939" y="507492"/>
                  </a:lnTo>
                  <a:lnTo>
                    <a:pt x="2944368" y="504063"/>
                  </a:lnTo>
                  <a:lnTo>
                    <a:pt x="2944368" y="3429"/>
                  </a:lnTo>
                  <a:close/>
                </a:path>
                <a:path w="9619615" h="508000">
                  <a:moveTo>
                    <a:pt x="3099816" y="3429"/>
                  </a:moveTo>
                  <a:lnTo>
                    <a:pt x="3096387" y="0"/>
                  </a:lnTo>
                  <a:lnTo>
                    <a:pt x="3057525" y="0"/>
                  </a:lnTo>
                  <a:lnTo>
                    <a:pt x="3054096" y="3429"/>
                  </a:lnTo>
                  <a:lnTo>
                    <a:pt x="3054096" y="7620"/>
                  </a:lnTo>
                  <a:lnTo>
                    <a:pt x="3054096" y="504063"/>
                  </a:lnTo>
                  <a:lnTo>
                    <a:pt x="3057525" y="507492"/>
                  </a:lnTo>
                  <a:lnTo>
                    <a:pt x="3096387" y="507492"/>
                  </a:lnTo>
                  <a:lnTo>
                    <a:pt x="3099816" y="504063"/>
                  </a:lnTo>
                  <a:lnTo>
                    <a:pt x="3099816" y="3429"/>
                  </a:lnTo>
                  <a:close/>
                </a:path>
                <a:path w="9619615" h="508000">
                  <a:moveTo>
                    <a:pt x="3250692" y="3429"/>
                  </a:moveTo>
                  <a:lnTo>
                    <a:pt x="3247263" y="0"/>
                  </a:lnTo>
                  <a:lnTo>
                    <a:pt x="3208401" y="0"/>
                  </a:lnTo>
                  <a:lnTo>
                    <a:pt x="3204972" y="3429"/>
                  </a:lnTo>
                  <a:lnTo>
                    <a:pt x="3204972" y="7620"/>
                  </a:lnTo>
                  <a:lnTo>
                    <a:pt x="3204972" y="504063"/>
                  </a:lnTo>
                  <a:lnTo>
                    <a:pt x="3208401" y="507492"/>
                  </a:lnTo>
                  <a:lnTo>
                    <a:pt x="3247263" y="507492"/>
                  </a:lnTo>
                  <a:lnTo>
                    <a:pt x="3250692" y="504063"/>
                  </a:lnTo>
                  <a:lnTo>
                    <a:pt x="3250692" y="3429"/>
                  </a:lnTo>
                  <a:close/>
                </a:path>
                <a:path w="9619615" h="508000">
                  <a:moveTo>
                    <a:pt x="3401568" y="3429"/>
                  </a:moveTo>
                  <a:lnTo>
                    <a:pt x="3398139" y="0"/>
                  </a:lnTo>
                  <a:lnTo>
                    <a:pt x="3359277" y="0"/>
                  </a:lnTo>
                  <a:lnTo>
                    <a:pt x="3355848" y="3429"/>
                  </a:lnTo>
                  <a:lnTo>
                    <a:pt x="3355848" y="7620"/>
                  </a:lnTo>
                  <a:lnTo>
                    <a:pt x="3355848" y="504063"/>
                  </a:lnTo>
                  <a:lnTo>
                    <a:pt x="3359277" y="507492"/>
                  </a:lnTo>
                  <a:lnTo>
                    <a:pt x="3398139" y="507492"/>
                  </a:lnTo>
                  <a:lnTo>
                    <a:pt x="3401568" y="504063"/>
                  </a:lnTo>
                  <a:lnTo>
                    <a:pt x="3401568" y="3429"/>
                  </a:lnTo>
                  <a:close/>
                </a:path>
                <a:path w="9619615" h="508000">
                  <a:moveTo>
                    <a:pt x="3557016" y="3429"/>
                  </a:moveTo>
                  <a:lnTo>
                    <a:pt x="3553587" y="0"/>
                  </a:lnTo>
                  <a:lnTo>
                    <a:pt x="3514725" y="0"/>
                  </a:lnTo>
                  <a:lnTo>
                    <a:pt x="3511296" y="3429"/>
                  </a:lnTo>
                  <a:lnTo>
                    <a:pt x="3511296" y="7620"/>
                  </a:lnTo>
                  <a:lnTo>
                    <a:pt x="3511296" y="504063"/>
                  </a:lnTo>
                  <a:lnTo>
                    <a:pt x="3514725" y="507492"/>
                  </a:lnTo>
                  <a:lnTo>
                    <a:pt x="3553587" y="507492"/>
                  </a:lnTo>
                  <a:lnTo>
                    <a:pt x="3557016" y="504063"/>
                  </a:lnTo>
                  <a:lnTo>
                    <a:pt x="3557016" y="3429"/>
                  </a:lnTo>
                  <a:close/>
                </a:path>
                <a:path w="9619615" h="508000">
                  <a:moveTo>
                    <a:pt x="3707892" y="3429"/>
                  </a:moveTo>
                  <a:lnTo>
                    <a:pt x="3704463" y="0"/>
                  </a:lnTo>
                  <a:lnTo>
                    <a:pt x="3665601" y="0"/>
                  </a:lnTo>
                  <a:lnTo>
                    <a:pt x="3662172" y="3429"/>
                  </a:lnTo>
                  <a:lnTo>
                    <a:pt x="3662172" y="7620"/>
                  </a:lnTo>
                  <a:lnTo>
                    <a:pt x="3662172" y="504063"/>
                  </a:lnTo>
                  <a:lnTo>
                    <a:pt x="3665601" y="507492"/>
                  </a:lnTo>
                  <a:lnTo>
                    <a:pt x="3704463" y="507492"/>
                  </a:lnTo>
                  <a:lnTo>
                    <a:pt x="3707892" y="504063"/>
                  </a:lnTo>
                  <a:lnTo>
                    <a:pt x="3707892" y="3429"/>
                  </a:lnTo>
                  <a:close/>
                </a:path>
                <a:path w="9619615" h="508000">
                  <a:moveTo>
                    <a:pt x="3858768" y="3429"/>
                  </a:moveTo>
                  <a:lnTo>
                    <a:pt x="3855339" y="0"/>
                  </a:lnTo>
                  <a:lnTo>
                    <a:pt x="3816477" y="0"/>
                  </a:lnTo>
                  <a:lnTo>
                    <a:pt x="3813048" y="3429"/>
                  </a:lnTo>
                  <a:lnTo>
                    <a:pt x="3813048" y="7620"/>
                  </a:lnTo>
                  <a:lnTo>
                    <a:pt x="3813048" y="504063"/>
                  </a:lnTo>
                  <a:lnTo>
                    <a:pt x="3816477" y="507492"/>
                  </a:lnTo>
                  <a:lnTo>
                    <a:pt x="3855339" y="507492"/>
                  </a:lnTo>
                  <a:lnTo>
                    <a:pt x="3858768" y="504063"/>
                  </a:lnTo>
                  <a:lnTo>
                    <a:pt x="3858768" y="3429"/>
                  </a:lnTo>
                  <a:close/>
                </a:path>
                <a:path w="9619615" h="508000">
                  <a:moveTo>
                    <a:pt x="4014216" y="3429"/>
                  </a:moveTo>
                  <a:lnTo>
                    <a:pt x="4010787" y="0"/>
                  </a:lnTo>
                  <a:lnTo>
                    <a:pt x="3971925" y="0"/>
                  </a:lnTo>
                  <a:lnTo>
                    <a:pt x="3968496" y="3429"/>
                  </a:lnTo>
                  <a:lnTo>
                    <a:pt x="3968496" y="7620"/>
                  </a:lnTo>
                  <a:lnTo>
                    <a:pt x="3968496" y="504063"/>
                  </a:lnTo>
                  <a:lnTo>
                    <a:pt x="3971925" y="507492"/>
                  </a:lnTo>
                  <a:lnTo>
                    <a:pt x="4010787" y="507492"/>
                  </a:lnTo>
                  <a:lnTo>
                    <a:pt x="4014216" y="504063"/>
                  </a:lnTo>
                  <a:lnTo>
                    <a:pt x="4014216" y="3429"/>
                  </a:lnTo>
                  <a:close/>
                </a:path>
                <a:path w="9619615" h="508000">
                  <a:moveTo>
                    <a:pt x="4165092" y="3429"/>
                  </a:moveTo>
                  <a:lnTo>
                    <a:pt x="4161663" y="0"/>
                  </a:lnTo>
                  <a:lnTo>
                    <a:pt x="4122801" y="0"/>
                  </a:lnTo>
                  <a:lnTo>
                    <a:pt x="4119372" y="3429"/>
                  </a:lnTo>
                  <a:lnTo>
                    <a:pt x="4119372" y="7620"/>
                  </a:lnTo>
                  <a:lnTo>
                    <a:pt x="4119372" y="504063"/>
                  </a:lnTo>
                  <a:lnTo>
                    <a:pt x="4122801" y="507492"/>
                  </a:lnTo>
                  <a:lnTo>
                    <a:pt x="4161663" y="507492"/>
                  </a:lnTo>
                  <a:lnTo>
                    <a:pt x="4165092" y="504063"/>
                  </a:lnTo>
                  <a:lnTo>
                    <a:pt x="4165092" y="3429"/>
                  </a:lnTo>
                  <a:close/>
                </a:path>
                <a:path w="9619615" h="508000">
                  <a:moveTo>
                    <a:pt x="5500116" y="3429"/>
                  </a:moveTo>
                  <a:lnTo>
                    <a:pt x="5496687" y="0"/>
                  </a:lnTo>
                  <a:lnTo>
                    <a:pt x="5457825" y="0"/>
                  </a:lnTo>
                  <a:lnTo>
                    <a:pt x="5454396" y="3429"/>
                  </a:lnTo>
                  <a:lnTo>
                    <a:pt x="5454396" y="7620"/>
                  </a:lnTo>
                  <a:lnTo>
                    <a:pt x="5454396" y="504063"/>
                  </a:lnTo>
                  <a:lnTo>
                    <a:pt x="5457825" y="507492"/>
                  </a:lnTo>
                  <a:lnTo>
                    <a:pt x="5496687" y="507492"/>
                  </a:lnTo>
                  <a:lnTo>
                    <a:pt x="5500116" y="504063"/>
                  </a:lnTo>
                  <a:lnTo>
                    <a:pt x="5500116" y="3429"/>
                  </a:lnTo>
                  <a:close/>
                </a:path>
                <a:path w="9619615" h="508000">
                  <a:moveTo>
                    <a:pt x="5655564" y="3429"/>
                  </a:moveTo>
                  <a:lnTo>
                    <a:pt x="5652135" y="0"/>
                  </a:lnTo>
                  <a:lnTo>
                    <a:pt x="5613273" y="0"/>
                  </a:lnTo>
                  <a:lnTo>
                    <a:pt x="5609844" y="3429"/>
                  </a:lnTo>
                  <a:lnTo>
                    <a:pt x="5609844" y="7620"/>
                  </a:lnTo>
                  <a:lnTo>
                    <a:pt x="5609844" y="504063"/>
                  </a:lnTo>
                  <a:lnTo>
                    <a:pt x="5613273" y="507492"/>
                  </a:lnTo>
                  <a:lnTo>
                    <a:pt x="5652135" y="507492"/>
                  </a:lnTo>
                  <a:lnTo>
                    <a:pt x="5655564" y="504063"/>
                  </a:lnTo>
                  <a:lnTo>
                    <a:pt x="5655564" y="3429"/>
                  </a:lnTo>
                  <a:close/>
                </a:path>
                <a:path w="9619615" h="508000">
                  <a:moveTo>
                    <a:pt x="5806440" y="3429"/>
                  </a:moveTo>
                  <a:lnTo>
                    <a:pt x="5803011" y="0"/>
                  </a:lnTo>
                  <a:lnTo>
                    <a:pt x="5764149" y="0"/>
                  </a:lnTo>
                  <a:lnTo>
                    <a:pt x="5760720" y="3429"/>
                  </a:lnTo>
                  <a:lnTo>
                    <a:pt x="5760720" y="7620"/>
                  </a:lnTo>
                  <a:lnTo>
                    <a:pt x="5760720" y="504063"/>
                  </a:lnTo>
                  <a:lnTo>
                    <a:pt x="5764149" y="507492"/>
                  </a:lnTo>
                  <a:lnTo>
                    <a:pt x="5803011" y="507492"/>
                  </a:lnTo>
                  <a:lnTo>
                    <a:pt x="5806440" y="504063"/>
                  </a:lnTo>
                  <a:lnTo>
                    <a:pt x="5806440" y="3429"/>
                  </a:lnTo>
                  <a:close/>
                </a:path>
                <a:path w="9619615" h="508000">
                  <a:moveTo>
                    <a:pt x="5961888" y="3429"/>
                  </a:moveTo>
                  <a:lnTo>
                    <a:pt x="5958459" y="0"/>
                  </a:lnTo>
                  <a:lnTo>
                    <a:pt x="5919597" y="0"/>
                  </a:lnTo>
                  <a:lnTo>
                    <a:pt x="5916168" y="3429"/>
                  </a:lnTo>
                  <a:lnTo>
                    <a:pt x="5916168" y="7620"/>
                  </a:lnTo>
                  <a:lnTo>
                    <a:pt x="5916168" y="504063"/>
                  </a:lnTo>
                  <a:lnTo>
                    <a:pt x="5919597" y="507492"/>
                  </a:lnTo>
                  <a:lnTo>
                    <a:pt x="5958459" y="507492"/>
                  </a:lnTo>
                  <a:lnTo>
                    <a:pt x="5961888" y="504063"/>
                  </a:lnTo>
                  <a:lnTo>
                    <a:pt x="5961888" y="3429"/>
                  </a:lnTo>
                  <a:close/>
                </a:path>
                <a:path w="9619615" h="508000">
                  <a:moveTo>
                    <a:pt x="6112764" y="3429"/>
                  </a:moveTo>
                  <a:lnTo>
                    <a:pt x="6109335" y="0"/>
                  </a:lnTo>
                  <a:lnTo>
                    <a:pt x="6070473" y="0"/>
                  </a:lnTo>
                  <a:lnTo>
                    <a:pt x="6067044" y="3429"/>
                  </a:lnTo>
                  <a:lnTo>
                    <a:pt x="6067044" y="7620"/>
                  </a:lnTo>
                  <a:lnTo>
                    <a:pt x="6067044" y="504063"/>
                  </a:lnTo>
                  <a:lnTo>
                    <a:pt x="6070473" y="507492"/>
                  </a:lnTo>
                  <a:lnTo>
                    <a:pt x="6109335" y="507492"/>
                  </a:lnTo>
                  <a:lnTo>
                    <a:pt x="6112764" y="504063"/>
                  </a:lnTo>
                  <a:lnTo>
                    <a:pt x="6112764" y="3429"/>
                  </a:lnTo>
                  <a:close/>
                </a:path>
                <a:path w="9619615" h="508000">
                  <a:moveTo>
                    <a:pt x="6263640" y="3429"/>
                  </a:moveTo>
                  <a:lnTo>
                    <a:pt x="6260211" y="0"/>
                  </a:lnTo>
                  <a:lnTo>
                    <a:pt x="6221349" y="0"/>
                  </a:lnTo>
                  <a:lnTo>
                    <a:pt x="6217920" y="3429"/>
                  </a:lnTo>
                  <a:lnTo>
                    <a:pt x="6217920" y="7620"/>
                  </a:lnTo>
                  <a:lnTo>
                    <a:pt x="6217920" y="504063"/>
                  </a:lnTo>
                  <a:lnTo>
                    <a:pt x="6221349" y="507492"/>
                  </a:lnTo>
                  <a:lnTo>
                    <a:pt x="6260211" y="507492"/>
                  </a:lnTo>
                  <a:lnTo>
                    <a:pt x="6263640" y="504063"/>
                  </a:lnTo>
                  <a:lnTo>
                    <a:pt x="6263640" y="3429"/>
                  </a:lnTo>
                  <a:close/>
                </a:path>
                <a:path w="9619615" h="508000">
                  <a:moveTo>
                    <a:pt x="6419088" y="3429"/>
                  </a:moveTo>
                  <a:lnTo>
                    <a:pt x="6415659" y="0"/>
                  </a:lnTo>
                  <a:lnTo>
                    <a:pt x="6376797" y="0"/>
                  </a:lnTo>
                  <a:lnTo>
                    <a:pt x="6373368" y="3429"/>
                  </a:lnTo>
                  <a:lnTo>
                    <a:pt x="6373368" y="7620"/>
                  </a:lnTo>
                  <a:lnTo>
                    <a:pt x="6373368" y="504063"/>
                  </a:lnTo>
                  <a:lnTo>
                    <a:pt x="6376797" y="507492"/>
                  </a:lnTo>
                  <a:lnTo>
                    <a:pt x="6415659" y="507492"/>
                  </a:lnTo>
                  <a:lnTo>
                    <a:pt x="6419088" y="504063"/>
                  </a:lnTo>
                  <a:lnTo>
                    <a:pt x="6419088" y="3429"/>
                  </a:lnTo>
                  <a:close/>
                </a:path>
                <a:path w="9619615" h="508000">
                  <a:moveTo>
                    <a:pt x="6569964" y="3429"/>
                  </a:moveTo>
                  <a:lnTo>
                    <a:pt x="6566535" y="0"/>
                  </a:lnTo>
                  <a:lnTo>
                    <a:pt x="6527673" y="0"/>
                  </a:lnTo>
                  <a:lnTo>
                    <a:pt x="6524244" y="3429"/>
                  </a:lnTo>
                  <a:lnTo>
                    <a:pt x="6524244" y="7620"/>
                  </a:lnTo>
                  <a:lnTo>
                    <a:pt x="6524244" y="504063"/>
                  </a:lnTo>
                  <a:lnTo>
                    <a:pt x="6527673" y="507492"/>
                  </a:lnTo>
                  <a:lnTo>
                    <a:pt x="6566535" y="507492"/>
                  </a:lnTo>
                  <a:lnTo>
                    <a:pt x="6569964" y="504063"/>
                  </a:lnTo>
                  <a:lnTo>
                    <a:pt x="6569964" y="3429"/>
                  </a:lnTo>
                  <a:close/>
                </a:path>
                <a:path w="9619615" h="508000">
                  <a:moveTo>
                    <a:pt x="6720840" y="3429"/>
                  </a:moveTo>
                  <a:lnTo>
                    <a:pt x="6717411" y="0"/>
                  </a:lnTo>
                  <a:lnTo>
                    <a:pt x="6678549" y="0"/>
                  </a:lnTo>
                  <a:lnTo>
                    <a:pt x="6675120" y="3429"/>
                  </a:lnTo>
                  <a:lnTo>
                    <a:pt x="6675120" y="7620"/>
                  </a:lnTo>
                  <a:lnTo>
                    <a:pt x="6675120" y="504063"/>
                  </a:lnTo>
                  <a:lnTo>
                    <a:pt x="6678549" y="507492"/>
                  </a:lnTo>
                  <a:lnTo>
                    <a:pt x="6717411" y="507492"/>
                  </a:lnTo>
                  <a:lnTo>
                    <a:pt x="6720840" y="504063"/>
                  </a:lnTo>
                  <a:lnTo>
                    <a:pt x="6720840" y="3429"/>
                  </a:lnTo>
                  <a:close/>
                </a:path>
                <a:path w="9619615" h="508000">
                  <a:moveTo>
                    <a:pt x="6876288" y="3429"/>
                  </a:moveTo>
                  <a:lnTo>
                    <a:pt x="6872859" y="0"/>
                  </a:lnTo>
                  <a:lnTo>
                    <a:pt x="6833997" y="0"/>
                  </a:lnTo>
                  <a:lnTo>
                    <a:pt x="6830568" y="3429"/>
                  </a:lnTo>
                  <a:lnTo>
                    <a:pt x="6830568" y="7620"/>
                  </a:lnTo>
                  <a:lnTo>
                    <a:pt x="6830568" y="504063"/>
                  </a:lnTo>
                  <a:lnTo>
                    <a:pt x="6833997" y="507492"/>
                  </a:lnTo>
                  <a:lnTo>
                    <a:pt x="6872859" y="507492"/>
                  </a:lnTo>
                  <a:lnTo>
                    <a:pt x="6876288" y="504063"/>
                  </a:lnTo>
                  <a:lnTo>
                    <a:pt x="6876288" y="3429"/>
                  </a:lnTo>
                  <a:close/>
                </a:path>
                <a:path w="9619615" h="508000">
                  <a:moveTo>
                    <a:pt x="7027164" y="3429"/>
                  </a:moveTo>
                  <a:lnTo>
                    <a:pt x="7023735" y="0"/>
                  </a:lnTo>
                  <a:lnTo>
                    <a:pt x="6984873" y="0"/>
                  </a:lnTo>
                  <a:lnTo>
                    <a:pt x="6981444" y="3429"/>
                  </a:lnTo>
                  <a:lnTo>
                    <a:pt x="6981444" y="7620"/>
                  </a:lnTo>
                  <a:lnTo>
                    <a:pt x="6981444" y="504063"/>
                  </a:lnTo>
                  <a:lnTo>
                    <a:pt x="6984873" y="507492"/>
                  </a:lnTo>
                  <a:lnTo>
                    <a:pt x="7023735" y="507492"/>
                  </a:lnTo>
                  <a:lnTo>
                    <a:pt x="7027164" y="504063"/>
                  </a:lnTo>
                  <a:lnTo>
                    <a:pt x="7027164" y="3429"/>
                  </a:lnTo>
                  <a:close/>
                </a:path>
                <a:path w="9619615" h="508000">
                  <a:moveTo>
                    <a:pt x="7178040" y="3429"/>
                  </a:moveTo>
                  <a:lnTo>
                    <a:pt x="7174611" y="0"/>
                  </a:lnTo>
                  <a:lnTo>
                    <a:pt x="7135749" y="0"/>
                  </a:lnTo>
                  <a:lnTo>
                    <a:pt x="7132320" y="3429"/>
                  </a:lnTo>
                  <a:lnTo>
                    <a:pt x="7132320" y="7620"/>
                  </a:lnTo>
                  <a:lnTo>
                    <a:pt x="7132320" y="504063"/>
                  </a:lnTo>
                  <a:lnTo>
                    <a:pt x="7135749" y="507492"/>
                  </a:lnTo>
                  <a:lnTo>
                    <a:pt x="7174611" y="507492"/>
                  </a:lnTo>
                  <a:lnTo>
                    <a:pt x="7178040" y="504063"/>
                  </a:lnTo>
                  <a:lnTo>
                    <a:pt x="7178040" y="3429"/>
                  </a:lnTo>
                  <a:close/>
                </a:path>
                <a:path w="9619615" h="508000">
                  <a:moveTo>
                    <a:pt x="7333488" y="3429"/>
                  </a:moveTo>
                  <a:lnTo>
                    <a:pt x="7330059" y="0"/>
                  </a:lnTo>
                  <a:lnTo>
                    <a:pt x="7291197" y="0"/>
                  </a:lnTo>
                  <a:lnTo>
                    <a:pt x="7287768" y="3429"/>
                  </a:lnTo>
                  <a:lnTo>
                    <a:pt x="7287768" y="7620"/>
                  </a:lnTo>
                  <a:lnTo>
                    <a:pt x="7287768" y="504063"/>
                  </a:lnTo>
                  <a:lnTo>
                    <a:pt x="7291197" y="507492"/>
                  </a:lnTo>
                  <a:lnTo>
                    <a:pt x="7330059" y="507492"/>
                  </a:lnTo>
                  <a:lnTo>
                    <a:pt x="7333488" y="504063"/>
                  </a:lnTo>
                  <a:lnTo>
                    <a:pt x="7333488" y="3429"/>
                  </a:lnTo>
                  <a:close/>
                </a:path>
                <a:path w="9619615" h="508000">
                  <a:moveTo>
                    <a:pt x="7484364" y="3429"/>
                  </a:moveTo>
                  <a:lnTo>
                    <a:pt x="7480935" y="0"/>
                  </a:lnTo>
                  <a:lnTo>
                    <a:pt x="7442073" y="0"/>
                  </a:lnTo>
                  <a:lnTo>
                    <a:pt x="7438644" y="3429"/>
                  </a:lnTo>
                  <a:lnTo>
                    <a:pt x="7438644" y="7620"/>
                  </a:lnTo>
                  <a:lnTo>
                    <a:pt x="7438644" y="504063"/>
                  </a:lnTo>
                  <a:lnTo>
                    <a:pt x="7442073" y="507492"/>
                  </a:lnTo>
                  <a:lnTo>
                    <a:pt x="7480935" y="507492"/>
                  </a:lnTo>
                  <a:lnTo>
                    <a:pt x="7484364" y="504063"/>
                  </a:lnTo>
                  <a:lnTo>
                    <a:pt x="7484364" y="3429"/>
                  </a:lnTo>
                  <a:close/>
                </a:path>
                <a:path w="9619615" h="508000">
                  <a:moveTo>
                    <a:pt x="7639812" y="3429"/>
                  </a:moveTo>
                  <a:lnTo>
                    <a:pt x="7636383" y="0"/>
                  </a:lnTo>
                  <a:lnTo>
                    <a:pt x="7597521" y="0"/>
                  </a:lnTo>
                  <a:lnTo>
                    <a:pt x="7594092" y="3429"/>
                  </a:lnTo>
                  <a:lnTo>
                    <a:pt x="7594092" y="7620"/>
                  </a:lnTo>
                  <a:lnTo>
                    <a:pt x="7594092" y="504063"/>
                  </a:lnTo>
                  <a:lnTo>
                    <a:pt x="7597521" y="507492"/>
                  </a:lnTo>
                  <a:lnTo>
                    <a:pt x="7636383" y="507492"/>
                  </a:lnTo>
                  <a:lnTo>
                    <a:pt x="7639812" y="504063"/>
                  </a:lnTo>
                  <a:lnTo>
                    <a:pt x="7639812" y="3429"/>
                  </a:lnTo>
                  <a:close/>
                </a:path>
                <a:path w="9619615" h="508000">
                  <a:moveTo>
                    <a:pt x="7790688" y="3429"/>
                  </a:moveTo>
                  <a:lnTo>
                    <a:pt x="7787259" y="0"/>
                  </a:lnTo>
                  <a:lnTo>
                    <a:pt x="7748397" y="0"/>
                  </a:lnTo>
                  <a:lnTo>
                    <a:pt x="7744968" y="3429"/>
                  </a:lnTo>
                  <a:lnTo>
                    <a:pt x="7744968" y="7620"/>
                  </a:lnTo>
                  <a:lnTo>
                    <a:pt x="7744968" y="504063"/>
                  </a:lnTo>
                  <a:lnTo>
                    <a:pt x="7748397" y="507492"/>
                  </a:lnTo>
                  <a:lnTo>
                    <a:pt x="7787259" y="507492"/>
                  </a:lnTo>
                  <a:lnTo>
                    <a:pt x="7790688" y="504063"/>
                  </a:lnTo>
                  <a:lnTo>
                    <a:pt x="7790688" y="3429"/>
                  </a:lnTo>
                  <a:close/>
                </a:path>
                <a:path w="9619615" h="508000">
                  <a:moveTo>
                    <a:pt x="7941564" y="3429"/>
                  </a:moveTo>
                  <a:lnTo>
                    <a:pt x="7938135" y="0"/>
                  </a:lnTo>
                  <a:lnTo>
                    <a:pt x="7899273" y="0"/>
                  </a:lnTo>
                  <a:lnTo>
                    <a:pt x="7895844" y="3429"/>
                  </a:lnTo>
                  <a:lnTo>
                    <a:pt x="7895844" y="7620"/>
                  </a:lnTo>
                  <a:lnTo>
                    <a:pt x="7895844" y="504063"/>
                  </a:lnTo>
                  <a:lnTo>
                    <a:pt x="7899273" y="507492"/>
                  </a:lnTo>
                  <a:lnTo>
                    <a:pt x="7938135" y="507492"/>
                  </a:lnTo>
                  <a:lnTo>
                    <a:pt x="7941564" y="504063"/>
                  </a:lnTo>
                  <a:lnTo>
                    <a:pt x="7941564" y="3429"/>
                  </a:lnTo>
                  <a:close/>
                </a:path>
                <a:path w="9619615" h="508000">
                  <a:moveTo>
                    <a:pt x="8097012" y="3429"/>
                  </a:moveTo>
                  <a:lnTo>
                    <a:pt x="8093583" y="0"/>
                  </a:lnTo>
                  <a:lnTo>
                    <a:pt x="8054721" y="0"/>
                  </a:lnTo>
                  <a:lnTo>
                    <a:pt x="8051292" y="3429"/>
                  </a:lnTo>
                  <a:lnTo>
                    <a:pt x="8051292" y="7620"/>
                  </a:lnTo>
                  <a:lnTo>
                    <a:pt x="8051292" y="504063"/>
                  </a:lnTo>
                  <a:lnTo>
                    <a:pt x="8054721" y="507492"/>
                  </a:lnTo>
                  <a:lnTo>
                    <a:pt x="8093583" y="507492"/>
                  </a:lnTo>
                  <a:lnTo>
                    <a:pt x="8097012" y="504063"/>
                  </a:lnTo>
                  <a:lnTo>
                    <a:pt x="8097012" y="3429"/>
                  </a:lnTo>
                  <a:close/>
                </a:path>
                <a:path w="9619615" h="508000">
                  <a:moveTo>
                    <a:pt x="8247888" y="3429"/>
                  </a:moveTo>
                  <a:lnTo>
                    <a:pt x="8244459" y="0"/>
                  </a:lnTo>
                  <a:lnTo>
                    <a:pt x="8205597" y="0"/>
                  </a:lnTo>
                  <a:lnTo>
                    <a:pt x="8202168" y="3429"/>
                  </a:lnTo>
                  <a:lnTo>
                    <a:pt x="8202168" y="7620"/>
                  </a:lnTo>
                  <a:lnTo>
                    <a:pt x="8202168" y="504063"/>
                  </a:lnTo>
                  <a:lnTo>
                    <a:pt x="8205597" y="507492"/>
                  </a:lnTo>
                  <a:lnTo>
                    <a:pt x="8244459" y="507492"/>
                  </a:lnTo>
                  <a:lnTo>
                    <a:pt x="8247888" y="504063"/>
                  </a:lnTo>
                  <a:lnTo>
                    <a:pt x="8247888" y="3429"/>
                  </a:lnTo>
                  <a:close/>
                </a:path>
                <a:path w="9619615" h="508000">
                  <a:moveTo>
                    <a:pt x="8398764" y="3429"/>
                  </a:moveTo>
                  <a:lnTo>
                    <a:pt x="8395335" y="0"/>
                  </a:lnTo>
                  <a:lnTo>
                    <a:pt x="8356473" y="0"/>
                  </a:lnTo>
                  <a:lnTo>
                    <a:pt x="8353044" y="3429"/>
                  </a:lnTo>
                  <a:lnTo>
                    <a:pt x="8353044" y="7620"/>
                  </a:lnTo>
                  <a:lnTo>
                    <a:pt x="8353044" y="504063"/>
                  </a:lnTo>
                  <a:lnTo>
                    <a:pt x="8356473" y="507492"/>
                  </a:lnTo>
                  <a:lnTo>
                    <a:pt x="8395335" y="507492"/>
                  </a:lnTo>
                  <a:lnTo>
                    <a:pt x="8398764" y="504063"/>
                  </a:lnTo>
                  <a:lnTo>
                    <a:pt x="8398764" y="3429"/>
                  </a:lnTo>
                  <a:close/>
                </a:path>
                <a:path w="9619615" h="508000">
                  <a:moveTo>
                    <a:pt x="8554212" y="3429"/>
                  </a:moveTo>
                  <a:lnTo>
                    <a:pt x="8550783" y="0"/>
                  </a:lnTo>
                  <a:lnTo>
                    <a:pt x="8511921" y="0"/>
                  </a:lnTo>
                  <a:lnTo>
                    <a:pt x="8508492" y="3429"/>
                  </a:lnTo>
                  <a:lnTo>
                    <a:pt x="8508492" y="7620"/>
                  </a:lnTo>
                  <a:lnTo>
                    <a:pt x="8508492" y="504063"/>
                  </a:lnTo>
                  <a:lnTo>
                    <a:pt x="8511921" y="507492"/>
                  </a:lnTo>
                  <a:lnTo>
                    <a:pt x="8550783" y="507492"/>
                  </a:lnTo>
                  <a:lnTo>
                    <a:pt x="8554212" y="504063"/>
                  </a:lnTo>
                  <a:lnTo>
                    <a:pt x="8554212" y="3429"/>
                  </a:lnTo>
                  <a:close/>
                </a:path>
                <a:path w="9619615" h="508000">
                  <a:moveTo>
                    <a:pt x="8705088" y="3429"/>
                  </a:moveTo>
                  <a:lnTo>
                    <a:pt x="8701659" y="0"/>
                  </a:lnTo>
                  <a:lnTo>
                    <a:pt x="8662797" y="0"/>
                  </a:lnTo>
                  <a:lnTo>
                    <a:pt x="8659368" y="3429"/>
                  </a:lnTo>
                  <a:lnTo>
                    <a:pt x="8659368" y="7620"/>
                  </a:lnTo>
                  <a:lnTo>
                    <a:pt x="8659368" y="504063"/>
                  </a:lnTo>
                  <a:lnTo>
                    <a:pt x="8662797" y="507492"/>
                  </a:lnTo>
                  <a:lnTo>
                    <a:pt x="8701659" y="507492"/>
                  </a:lnTo>
                  <a:lnTo>
                    <a:pt x="8705088" y="504063"/>
                  </a:lnTo>
                  <a:lnTo>
                    <a:pt x="8705088" y="3429"/>
                  </a:lnTo>
                  <a:close/>
                </a:path>
                <a:path w="9619615" h="508000">
                  <a:moveTo>
                    <a:pt x="8860536" y="3429"/>
                  </a:moveTo>
                  <a:lnTo>
                    <a:pt x="8857107" y="0"/>
                  </a:lnTo>
                  <a:lnTo>
                    <a:pt x="8818245" y="0"/>
                  </a:lnTo>
                  <a:lnTo>
                    <a:pt x="8814816" y="3429"/>
                  </a:lnTo>
                  <a:lnTo>
                    <a:pt x="8814816" y="7620"/>
                  </a:lnTo>
                  <a:lnTo>
                    <a:pt x="8814816" y="504063"/>
                  </a:lnTo>
                  <a:lnTo>
                    <a:pt x="8818245" y="507492"/>
                  </a:lnTo>
                  <a:lnTo>
                    <a:pt x="8857107" y="507492"/>
                  </a:lnTo>
                  <a:lnTo>
                    <a:pt x="8860536" y="504063"/>
                  </a:lnTo>
                  <a:lnTo>
                    <a:pt x="8860536" y="3429"/>
                  </a:lnTo>
                  <a:close/>
                </a:path>
                <a:path w="9619615" h="508000">
                  <a:moveTo>
                    <a:pt x="9011412" y="3429"/>
                  </a:moveTo>
                  <a:lnTo>
                    <a:pt x="9007983" y="0"/>
                  </a:lnTo>
                  <a:lnTo>
                    <a:pt x="8969121" y="0"/>
                  </a:lnTo>
                  <a:lnTo>
                    <a:pt x="8965692" y="3429"/>
                  </a:lnTo>
                  <a:lnTo>
                    <a:pt x="8965692" y="7620"/>
                  </a:lnTo>
                  <a:lnTo>
                    <a:pt x="8965692" y="504063"/>
                  </a:lnTo>
                  <a:lnTo>
                    <a:pt x="8969121" y="507492"/>
                  </a:lnTo>
                  <a:lnTo>
                    <a:pt x="9007983" y="507492"/>
                  </a:lnTo>
                  <a:lnTo>
                    <a:pt x="9011412" y="504063"/>
                  </a:lnTo>
                  <a:lnTo>
                    <a:pt x="9011412" y="3429"/>
                  </a:lnTo>
                  <a:close/>
                </a:path>
                <a:path w="9619615" h="508000">
                  <a:moveTo>
                    <a:pt x="9162288" y="3429"/>
                  </a:moveTo>
                  <a:lnTo>
                    <a:pt x="9158859" y="0"/>
                  </a:lnTo>
                  <a:lnTo>
                    <a:pt x="9119997" y="0"/>
                  </a:lnTo>
                  <a:lnTo>
                    <a:pt x="9116568" y="3429"/>
                  </a:lnTo>
                  <a:lnTo>
                    <a:pt x="9116568" y="7620"/>
                  </a:lnTo>
                  <a:lnTo>
                    <a:pt x="9116568" y="504063"/>
                  </a:lnTo>
                  <a:lnTo>
                    <a:pt x="9119997" y="507492"/>
                  </a:lnTo>
                  <a:lnTo>
                    <a:pt x="9158859" y="507492"/>
                  </a:lnTo>
                  <a:lnTo>
                    <a:pt x="9162288" y="504063"/>
                  </a:lnTo>
                  <a:lnTo>
                    <a:pt x="9162288" y="3429"/>
                  </a:lnTo>
                  <a:close/>
                </a:path>
                <a:path w="9619615" h="508000">
                  <a:moveTo>
                    <a:pt x="9317736" y="3429"/>
                  </a:moveTo>
                  <a:lnTo>
                    <a:pt x="9314307" y="0"/>
                  </a:lnTo>
                  <a:lnTo>
                    <a:pt x="9275445" y="0"/>
                  </a:lnTo>
                  <a:lnTo>
                    <a:pt x="9272016" y="3429"/>
                  </a:lnTo>
                  <a:lnTo>
                    <a:pt x="9272016" y="7620"/>
                  </a:lnTo>
                  <a:lnTo>
                    <a:pt x="9272016" y="504063"/>
                  </a:lnTo>
                  <a:lnTo>
                    <a:pt x="9275445" y="507492"/>
                  </a:lnTo>
                  <a:lnTo>
                    <a:pt x="9314307" y="507492"/>
                  </a:lnTo>
                  <a:lnTo>
                    <a:pt x="9317736" y="504063"/>
                  </a:lnTo>
                  <a:lnTo>
                    <a:pt x="9317736" y="3429"/>
                  </a:lnTo>
                  <a:close/>
                </a:path>
                <a:path w="9619615" h="508000">
                  <a:moveTo>
                    <a:pt x="9468612" y="3429"/>
                  </a:moveTo>
                  <a:lnTo>
                    <a:pt x="9465183" y="0"/>
                  </a:lnTo>
                  <a:lnTo>
                    <a:pt x="9426321" y="0"/>
                  </a:lnTo>
                  <a:lnTo>
                    <a:pt x="9422892" y="3429"/>
                  </a:lnTo>
                  <a:lnTo>
                    <a:pt x="9422892" y="7620"/>
                  </a:lnTo>
                  <a:lnTo>
                    <a:pt x="9422892" y="504063"/>
                  </a:lnTo>
                  <a:lnTo>
                    <a:pt x="9426321" y="507492"/>
                  </a:lnTo>
                  <a:lnTo>
                    <a:pt x="9465183" y="507492"/>
                  </a:lnTo>
                  <a:lnTo>
                    <a:pt x="9468612" y="504063"/>
                  </a:lnTo>
                  <a:lnTo>
                    <a:pt x="9468612" y="3429"/>
                  </a:lnTo>
                  <a:close/>
                </a:path>
                <a:path w="9619615" h="508000">
                  <a:moveTo>
                    <a:pt x="9619488" y="3429"/>
                  </a:moveTo>
                  <a:lnTo>
                    <a:pt x="9616059" y="0"/>
                  </a:lnTo>
                  <a:lnTo>
                    <a:pt x="9577197" y="0"/>
                  </a:lnTo>
                  <a:lnTo>
                    <a:pt x="9573768" y="3429"/>
                  </a:lnTo>
                  <a:lnTo>
                    <a:pt x="9573768" y="7620"/>
                  </a:lnTo>
                  <a:lnTo>
                    <a:pt x="9573768" y="504063"/>
                  </a:lnTo>
                  <a:lnTo>
                    <a:pt x="9577197" y="507492"/>
                  </a:lnTo>
                  <a:lnTo>
                    <a:pt x="9616059" y="507492"/>
                  </a:lnTo>
                  <a:lnTo>
                    <a:pt x="9619488" y="504063"/>
                  </a:lnTo>
                  <a:lnTo>
                    <a:pt x="9619488" y="3429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791" y="2930677"/>
              <a:ext cx="10936224" cy="103781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21791" y="2930652"/>
              <a:ext cx="10936605" cy="1038225"/>
            </a:xfrm>
            <a:custGeom>
              <a:avLst/>
              <a:gdLst/>
              <a:ahLst/>
              <a:cxnLst/>
              <a:rect l="l" t="t" r="r" b="b"/>
              <a:pathLst>
                <a:path w="10936605" h="1038225">
                  <a:moveTo>
                    <a:pt x="0" y="1037844"/>
                  </a:moveTo>
                  <a:lnTo>
                    <a:pt x="10936224" y="1037844"/>
                  </a:lnTo>
                  <a:lnTo>
                    <a:pt x="10936224" y="0"/>
                  </a:lnTo>
                  <a:lnTo>
                    <a:pt x="0" y="0"/>
                  </a:lnTo>
                  <a:lnTo>
                    <a:pt x="0" y="1037844"/>
                  </a:lnTo>
                  <a:close/>
                </a:path>
              </a:pathLst>
            </a:custGeom>
            <a:ln w="381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35508" y="2185416"/>
            <a:ext cx="5161915" cy="434340"/>
          </a:xfrm>
          <a:prstGeom prst="rect">
            <a:avLst/>
          </a:prstGeom>
          <a:solidFill>
            <a:srgbClr val="DFDFDF"/>
          </a:solidFill>
        </p:spPr>
        <p:txBody>
          <a:bodyPr wrap="square" lIns="0" tIns="126364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994"/>
              </a:spcBef>
            </a:pPr>
            <a:r>
              <a:rPr dirty="0" sz="1150">
                <a:latin typeface="Arial MT"/>
                <a:cs typeface="Arial MT"/>
              </a:rPr>
              <a:t>AI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will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revolutionise</a:t>
            </a:r>
            <a:r>
              <a:rPr dirty="0" sz="1150" spc="17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industries</a:t>
            </a:r>
            <a:r>
              <a:rPr dirty="0" sz="1150" spc="190" b="1">
                <a:latin typeface="Arial"/>
                <a:cs typeface="Arial"/>
              </a:rPr>
              <a:t> </a:t>
            </a:r>
            <a:r>
              <a:rPr dirty="0" sz="1150">
                <a:latin typeface="Arial MT"/>
                <a:cs typeface="Arial MT"/>
              </a:rPr>
              <a:t>but</a:t>
            </a:r>
            <a:r>
              <a:rPr dirty="0" sz="1150" spc="6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9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at</a:t>
            </a:r>
            <a:r>
              <a:rPr dirty="0" sz="1150" spc="1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95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peak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7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hype</a:t>
            </a:r>
            <a:r>
              <a:rPr dirty="0" sz="1150" spc="25" b="1">
                <a:latin typeface="Arial"/>
                <a:cs typeface="Arial"/>
              </a:rPr>
              <a:t> </a:t>
            </a:r>
            <a:r>
              <a:rPr dirty="0" sz="1150" spc="-10">
                <a:latin typeface="Arial MT"/>
                <a:cs typeface="Arial MT"/>
              </a:rPr>
              <a:t>cycle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26872" y="928648"/>
            <a:ext cx="5179060" cy="1686560"/>
            <a:chOff x="626872" y="928648"/>
            <a:chExt cx="5179060" cy="1686560"/>
          </a:xfrm>
        </p:grpSpPr>
        <p:sp>
          <p:nvSpPr>
            <p:cNvPr id="14" name="object 14" descr=""/>
            <p:cNvSpPr/>
            <p:nvPr/>
          </p:nvSpPr>
          <p:spPr>
            <a:xfrm>
              <a:off x="633222" y="1094993"/>
              <a:ext cx="5166360" cy="1513840"/>
            </a:xfrm>
            <a:custGeom>
              <a:avLst/>
              <a:gdLst/>
              <a:ahLst/>
              <a:cxnLst/>
              <a:rect l="l" t="t" r="r" b="b"/>
              <a:pathLst>
                <a:path w="5166360" h="1513839">
                  <a:moveTo>
                    <a:pt x="0" y="1513331"/>
                  </a:moveTo>
                  <a:lnTo>
                    <a:pt x="5166360" y="1513331"/>
                  </a:lnTo>
                  <a:lnTo>
                    <a:pt x="5166360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73252" y="973835"/>
              <a:ext cx="3072765" cy="251460"/>
            </a:xfrm>
            <a:custGeom>
              <a:avLst/>
              <a:gdLst/>
              <a:ahLst/>
              <a:cxnLst/>
              <a:rect l="l" t="t" r="r" b="b"/>
              <a:pathLst>
                <a:path w="3072765" h="251459">
                  <a:moveTo>
                    <a:pt x="3072384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3072384" y="251460"/>
                  </a:lnTo>
                  <a:lnTo>
                    <a:pt x="3072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14272" y="928649"/>
              <a:ext cx="317500" cy="376555"/>
            </a:xfrm>
            <a:custGeom>
              <a:avLst/>
              <a:gdLst/>
              <a:ahLst/>
              <a:cxnLst/>
              <a:rect l="l" t="t" r="r" b="b"/>
              <a:pathLst>
                <a:path w="317500" h="376555">
                  <a:moveTo>
                    <a:pt x="90233" y="148704"/>
                  </a:moveTo>
                  <a:lnTo>
                    <a:pt x="86474" y="140106"/>
                  </a:lnTo>
                  <a:lnTo>
                    <a:pt x="84328" y="137960"/>
                  </a:lnTo>
                  <a:lnTo>
                    <a:pt x="81635" y="136779"/>
                  </a:lnTo>
                  <a:lnTo>
                    <a:pt x="81635" y="105498"/>
                  </a:lnTo>
                  <a:lnTo>
                    <a:pt x="62966" y="105498"/>
                  </a:lnTo>
                  <a:lnTo>
                    <a:pt x="62966" y="88138"/>
                  </a:lnTo>
                  <a:lnTo>
                    <a:pt x="68884" y="85559"/>
                  </a:lnTo>
                  <a:lnTo>
                    <a:pt x="71577" y="78676"/>
                  </a:lnTo>
                  <a:lnTo>
                    <a:pt x="66421" y="66878"/>
                  </a:lnTo>
                  <a:lnTo>
                    <a:pt x="59550" y="64173"/>
                  </a:lnTo>
                  <a:lnTo>
                    <a:pt x="47739" y="69342"/>
                  </a:lnTo>
                  <a:lnTo>
                    <a:pt x="45046" y="76200"/>
                  </a:lnTo>
                  <a:lnTo>
                    <a:pt x="48806" y="84810"/>
                  </a:lnTo>
                  <a:lnTo>
                    <a:pt x="50952" y="86969"/>
                  </a:lnTo>
                  <a:lnTo>
                    <a:pt x="53644" y="88138"/>
                  </a:lnTo>
                  <a:lnTo>
                    <a:pt x="53644" y="105486"/>
                  </a:lnTo>
                  <a:lnTo>
                    <a:pt x="29476" y="105460"/>
                  </a:lnTo>
                  <a:lnTo>
                    <a:pt x="28575" y="107962"/>
                  </a:lnTo>
                  <a:lnTo>
                    <a:pt x="26746" y="114795"/>
                  </a:lnTo>
                  <a:lnTo>
                    <a:pt x="72301" y="114833"/>
                  </a:lnTo>
                  <a:lnTo>
                    <a:pt x="72301" y="136779"/>
                  </a:lnTo>
                  <a:lnTo>
                    <a:pt x="66408" y="139357"/>
                  </a:lnTo>
                  <a:lnTo>
                    <a:pt x="63715" y="146227"/>
                  </a:lnTo>
                  <a:lnTo>
                    <a:pt x="68859" y="158026"/>
                  </a:lnTo>
                  <a:lnTo>
                    <a:pt x="75730" y="160731"/>
                  </a:lnTo>
                  <a:lnTo>
                    <a:pt x="87541" y="155587"/>
                  </a:lnTo>
                  <a:lnTo>
                    <a:pt x="90233" y="148704"/>
                  </a:lnTo>
                  <a:close/>
                </a:path>
                <a:path w="317500" h="376555">
                  <a:moveTo>
                    <a:pt x="317144" y="215709"/>
                  </a:moveTo>
                  <a:lnTo>
                    <a:pt x="312534" y="203517"/>
                  </a:lnTo>
                  <a:lnTo>
                    <a:pt x="308660" y="196786"/>
                  </a:lnTo>
                  <a:lnTo>
                    <a:pt x="308660" y="217208"/>
                  </a:lnTo>
                  <a:lnTo>
                    <a:pt x="307162" y="221526"/>
                  </a:lnTo>
                  <a:lnTo>
                    <a:pt x="305752" y="224421"/>
                  </a:lnTo>
                  <a:lnTo>
                    <a:pt x="303212" y="226326"/>
                  </a:lnTo>
                  <a:lnTo>
                    <a:pt x="300240" y="226847"/>
                  </a:lnTo>
                  <a:lnTo>
                    <a:pt x="271018" y="226847"/>
                  </a:lnTo>
                  <a:lnTo>
                    <a:pt x="271005" y="265163"/>
                  </a:lnTo>
                  <a:lnTo>
                    <a:pt x="267411" y="282892"/>
                  </a:lnTo>
                  <a:lnTo>
                    <a:pt x="257619" y="297421"/>
                  </a:lnTo>
                  <a:lnTo>
                    <a:pt x="243090" y="307225"/>
                  </a:lnTo>
                  <a:lnTo>
                    <a:pt x="225310" y="310832"/>
                  </a:lnTo>
                  <a:lnTo>
                    <a:pt x="193116" y="310832"/>
                  </a:lnTo>
                  <a:lnTo>
                    <a:pt x="193116" y="366826"/>
                  </a:lnTo>
                  <a:lnTo>
                    <a:pt x="64376" y="366826"/>
                  </a:lnTo>
                  <a:lnTo>
                    <a:pt x="64376" y="253542"/>
                  </a:lnTo>
                  <a:lnTo>
                    <a:pt x="60756" y="250748"/>
                  </a:lnTo>
                  <a:lnTo>
                    <a:pt x="38912" y="229400"/>
                  </a:lnTo>
                  <a:lnTo>
                    <a:pt x="22707" y="203974"/>
                  </a:lnTo>
                  <a:lnTo>
                    <a:pt x="12661" y="175539"/>
                  </a:lnTo>
                  <a:lnTo>
                    <a:pt x="9334" y="145186"/>
                  </a:lnTo>
                  <a:lnTo>
                    <a:pt x="9372" y="134912"/>
                  </a:lnTo>
                  <a:lnTo>
                    <a:pt x="20853" y="85712"/>
                  </a:lnTo>
                  <a:lnTo>
                    <a:pt x="49123" y="45694"/>
                  </a:lnTo>
                  <a:lnTo>
                    <a:pt x="90157" y="18923"/>
                  </a:lnTo>
                  <a:lnTo>
                    <a:pt x="139433" y="9334"/>
                  </a:lnTo>
                  <a:lnTo>
                    <a:pt x="144741" y="9334"/>
                  </a:lnTo>
                  <a:lnTo>
                    <a:pt x="195313" y="21450"/>
                  </a:lnTo>
                  <a:lnTo>
                    <a:pt x="235915" y="50965"/>
                  </a:lnTo>
                  <a:lnTo>
                    <a:pt x="262509" y="93548"/>
                  </a:lnTo>
                  <a:lnTo>
                    <a:pt x="271043" y="144830"/>
                  </a:lnTo>
                  <a:lnTo>
                    <a:pt x="271043" y="149999"/>
                  </a:lnTo>
                  <a:lnTo>
                    <a:pt x="304736" y="208584"/>
                  </a:lnTo>
                  <a:lnTo>
                    <a:pt x="307771" y="212242"/>
                  </a:lnTo>
                  <a:lnTo>
                    <a:pt x="308660" y="217208"/>
                  </a:lnTo>
                  <a:lnTo>
                    <a:pt x="308660" y="196786"/>
                  </a:lnTo>
                  <a:lnTo>
                    <a:pt x="280352" y="147523"/>
                  </a:lnTo>
                  <a:lnTo>
                    <a:pt x="280301" y="144830"/>
                  </a:lnTo>
                  <a:lnTo>
                    <a:pt x="274777" y="100622"/>
                  </a:lnTo>
                  <a:lnTo>
                    <a:pt x="256235" y="61429"/>
                  </a:lnTo>
                  <a:lnTo>
                    <a:pt x="226974" y="29997"/>
                  </a:lnTo>
                  <a:lnTo>
                    <a:pt x="190284" y="9334"/>
                  </a:lnTo>
                  <a:lnTo>
                    <a:pt x="189204" y="8724"/>
                  </a:lnTo>
                  <a:lnTo>
                    <a:pt x="145148" y="0"/>
                  </a:lnTo>
                  <a:lnTo>
                    <a:pt x="139306" y="0"/>
                  </a:lnTo>
                  <a:lnTo>
                    <a:pt x="96647" y="6692"/>
                  </a:lnTo>
                  <a:lnTo>
                    <a:pt x="58851" y="25704"/>
                  </a:lnTo>
                  <a:lnTo>
                    <a:pt x="28676" y="54813"/>
                  </a:lnTo>
                  <a:lnTo>
                    <a:pt x="8331" y="91922"/>
                  </a:lnTo>
                  <a:lnTo>
                    <a:pt x="0" y="134912"/>
                  </a:lnTo>
                  <a:lnTo>
                    <a:pt x="0" y="145186"/>
                  </a:lnTo>
                  <a:lnTo>
                    <a:pt x="3619" y="177647"/>
                  </a:lnTo>
                  <a:lnTo>
                    <a:pt x="14376" y="208064"/>
                  </a:lnTo>
                  <a:lnTo>
                    <a:pt x="31699" y="235267"/>
                  </a:lnTo>
                  <a:lnTo>
                    <a:pt x="55041" y="258114"/>
                  </a:lnTo>
                  <a:lnTo>
                    <a:pt x="55041" y="376212"/>
                  </a:lnTo>
                  <a:lnTo>
                    <a:pt x="202450" y="376212"/>
                  </a:lnTo>
                  <a:lnTo>
                    <a:pt x="202450" y="366826"/>
                  </a:lnTo>
                  <a:lnTo>
                    <a:pt x="202450" y="320217"/>
                  </a:lnTo>
                  <a:lnTo>
                    <a:pt x="225310" y="320217"/>
                  </a:lnTo>
                  <a:lnTo>
                    <a:pt x="246710" y="315861"/>
                  </a:lnTo>
                  <a:lnTo>
                    <a:pt x="264198" y="304063"/>
                  </a:lnTo>
                  <a:lnTo>
                    <a:pt x="275996" y="286575"/>
                  </a:lnTo>
                  <a:lnTo>
                    <a:pt x="280352" y="265163"/>
                  </a:lnTo>
                  <a:lnTo>
                    <a:pt x="280352" y="236232"/>
                  </a:lnTo>
                  <a:lnTo>
                    <a:pt x="300875" y="236232"/>
                  </a:lnTo>
                  <a:lnTo>
                    <a:pt x="309384" y="232943"/>
                  </a:lnTo>
                  <a:lnTo>
                    <a:pt x="315455" y="225806"/>
                  </a:lnTo>
                  <a:lnTo>
                    <a:pt x="317144" y="215709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32" y="955491"/>
              <a:ext cx="191169" cy="20853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6373367" y="2167127"/>
            <a:ext cx="5184775" cy="443865"/>
          </a:xfrm>
          <a:prstGeom prst="rect">
            <a:avLst/>
          </a:prstGeom>
          <a:solidFill>
            <a:srgbClr val="DFDFDF"/>
          </a:solidFill>
        </p:spPr>
        <p:txBody>
          <a:bodyPr wrap="square" lIns="0" tIns="132715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1045"/>
              </a:spcBef>
            </a:pP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4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internet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8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things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is</a:t>
            </a:r>
            <a:r>
              <a:rPr dirty="0" sz="1150" spc="50">
                <a:latin typeface="Arial MT"/>
                <a:cs typeface="Arial MT"/>
              </a:rPr>
              <a:t> </a:t>
            </a:r>
            <a:r>
              <a:rPr dirty="0" sz="1150" b="1">
                <a:latin typeface="Arial"/>
                <a:cs typeface="Arial"/>
              </a:rPr>
              <a:t>growing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fast</a:t>
            </a:r>
            <a:r>
              <a:rPr dirty="0" sz="1150" spc="5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and</a:t>
            </a:r>
            <a:r>
              <a:rPr dirty="0" sz="1150" spc="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loose</a:t>
            </a:r>
            <a:r>
              <a:rPr dirty="0" sz="1150">
                <a:latin typeface="Arial MT"/>
                <a:cs typeface="Arial MT"/>
              </a:rPr>
              <a:t>,</a:t>
            </a:r>
            <a:r>
              <a:rPr dirty="0" sz="1150" spc="1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lacking</a:t>
            </a:r>
            <a:r>
              <a:rPr dirty="0" sz="1150" spc="114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cybersecurity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369303" y="964691"/>
            <a:ext cx="5197475" cy="1645920"/>
            <a:chOff x="6369303" y="964691"/>
            <a:chExt cx="5197475" cy="1645920"/>
          </a:xfrm>
        </p:grpSpPr>
        <p:sp>
          <p:nvSpPr>
            <p:cNvPr id="20" name="object 20" descr=""/>
            <p:cNvSpPr/>
            <p:nvPr/>
          </p:nvSpPr>
          <p:spPr>
            <a:xfrm>
              <a:off x="6375653" y="1090421"/>
              <a:ext cx="5184775" cy="1513840"/>
            </a:xfrm>
            <a:custGeom>
              <a:avLst/>
              <a:gdLst/>
              <a:ahLst/>
              <a:cxnLst/>
              <a:rect l="l" t="t" r="r" b="b"/>
              <a:pathLst>
                <a:path w="5184775" h="1513839">
                  <a:moveTo>
                    <a:pt x="0" y="1513331"/>
                  </a:moveTo>
                  <a:lnTo>
                    <a:pt x="5184648" y="1513331"/>
                  </a:lnTo>
                  <a:lnTo>
                    <a:pt x="5184648" y="0"/>
                  </a:lnTo>
                  <a:lnTo>
                    <a:pt x="0" y="0"/>
                  </a:lnTo>
                  <a:lnTo>
                    <a:pt x="0" y="1513331"/>
                  </a:lnTo>
                  <a:close/>
                </a:path>
              </a:pathLst>
            </a:custGeom>
            <a:ln w="12700">
              <a:solidFill>
                <a:srgbClr val="1C223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11111" y="964691"/>
              <a:ext cx="2954020" cy="247015"/>
            </a:xfrm>
            <a:custGeom>
              <a:avLst/>
              <a:gdLst/>
              <a:ahLst/>
              <a:cxnLst/>
              <a:rect l="l" t="t" r="r" b="b"/>
              <a:pathLst>
                <a:path w="2954020" h="247015">
                  <a:moveTo>
                    <a:pt x="2953511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953511" y="246887"/>
                  </a:lnTo>
                  <a:lnTo>
                    <a:pt x="2953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429892" y="954989"/>
            <a:ext cx="8011159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764530" algn="l"/>
              </a:tabLst>
            </a:pPr>
            <a:r>
              <a:rPr dirty="0" sz="1550" b="1">
                <a:solidFill>
                  <a:srgbClr val="1C2231"/>
                </a:solidFill>
                <a:latin typeface="Arial"/>
                <a:cs typeface="Arial"/>
              </a:rPr>
              <a:t>Artificial</a:t>
            </a:r>
            <a:r>
              <a:rPr dirty="0" sz="1550" spc="225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1C2231"/>
                </a:solidFill>
                <a:latin typeface="Arial"/>
                <a:cs typeface="Arial"/>
              </a:rPr>
              <a:t>Intelligence</a:t>
            </a:r>
            <a:r>
              <a:rPr dirty="0" sz="1550" spc="215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1550" spc="-20" b="1">
                <a:solidFill>
                  <a:srgbClr val="1C2231"/>
                </a:solidFill>
                <a:latin typeface="Arial"/>
                <a:cs typeface="Arial"/>
              </a:rPr>
              <a:t>(AI)</a:t>
            </a:r>
            <a:r>
              <a:rPr dirty="0" sz="1550" b="1">
                <a:solidFill>
                  <a:srgbClr val="1C2231"/>
                </a:solidFill>
                <a:latin typeface="Arial"/>
                <a:cs typeface="Arial"/>
              </a:rPr>
              <a:t>	</a:t>
            </a:r>
            <a:r>
              <a:rPr dirty="0" baseline="1792" sz="2325" b="1">
                <a:solidFill>
                  <a:srgbClr val="1C2231"/>
                </a:solidFill>
                <a:latin typeface="Arial"/>
                <a:cs typeface="Arial"/>
              </a:rPr>
              <a:t>Internet-of-Things</a:t>
            </a:r>
            <a:r>
              <a:rPr dirty="0" baseline="1792" sz="2325" spc="592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baseline="1792" sz="2325" spc="-15" b="1">
                <a:solidFill>
                  <a:srgbClr val="1C2231"/>
                </a:solidFill>
                <a:latin typeface="Arial"/>
                <a:cs typeface="Arial"/>
              </a:rPr>
              <a:t>(IoT)</a:t>
            </a:r>
            <a:endParaRPr baseline="1792" sz="2325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12648" y="915577"/>
            <a:ext cx="6459855" cy="5011420"/>
            <a:chOff x="612648" y="915577"/>
            <a:chExt cx="6459855" cy="5011420"/>
          </a:xfrm>
        </p:grpSpPr>
        <p:sp>
          <p:nvSpPr>
            <p:cNvPr id="24" name="object 24" descr=""/>
            <p:cNvSpPr/>
            <p:nvPr/>
          </p:nvSpPr>
          <p:spPr>
            <a:xfrm>
              <a:off x="6713251" y="915577"/>
              <a:ext cx="359410" cy="337185"/>
            </a:xfrm>
            <a:custGeom>
              <a:avLst/>
              <a:gdLst/>
              <a:ahLst/>
              <a:cxnLst/>
              <a:rect l="l" t="t" r="r" b="b"/>
              <a:pathLst>
                <a:path w="359409" h="337184">
                  <a:moveTo>
                    <a:pt x="222228" y="225777"/>
                  </a:moveTo>
                  <a:lnTo>
                    <a:pt x="208514" y="225777"/>
                  </a:lnTo>
                  <a:lnTo>
                    <a:pt x="260565" y="277412"/>
                  </a:lnTo>
                  <a:lnTo>
                    <a:pt x="253628" y="290019"/>
                  </a:lnTo>
                  <a:lnTo>
                    <a:pt x="265014" y="328377"/>
                  </a:lnTo>
                  <a:lnTo>
                    <a:pt x="291618" y="336728"/>
                  </a:lnTo>
                  <a:lnTo>
                    <a:pt x="305059" y="332916"/>
                  </a:lnTo>
                  <a:lnTo>
                    <a:pt x="312414" y="327109"/>
                  </a:lnTo>
                  <a:lnTo>
                    <a:pt x="288404" y="327109"/>
                  </a:lnTo>
                  <a:lnTo>
                    <a:pt x="278017" y="325028"/>
                  </a:lnTo>
                  <a:lnTo>
                    <a:pt x="269532" y="319353"/>
                  </a:lnTo>
                  <a:lnTo>
                    <a:pt x="263810" y="310936"/>
                  </a:lnTo>
                  <a:lnTo>
                    <a:pt x="261711" y="300629"/>
                  </a:lnTo>
                  <a:lnTo>
                    <a:pt x="263809" y="290326"/>
                  </a:lnTo>
                  <a:lnTo>
                    <a:pt x="269527" y="281912"/>
                  </a:lnTo>
                  <a:lnTo>
                    <a:pt x="278006" y="276237"/>
                  </a:lnTo>
                  <a:lnTo>
                    <a:pt x="288404" y="274149"/>
                  </a:lnTo>
                  <a:lnTo>
                    <a:pt x="312862" y="274149"/>
                  </a:lnTo>
                  <a:lnTo>
                    <a:pt x="311943" y="273004"/>
                  </a:lnTo>
                  <a:lnTo>
                    <a:pt x="308404" y="270927"/>
                  </a:lnTo>
                  <a:lnTo>
                    <a:pt x="267764" y="270927"/>
                  </a:lnTo>
                  <a:lnTo>
                    <a:pt x="222228" y="225777"/>
                  </a:lnTo>
                  <a:close/>
                </a:path>
                <a:path w="359409" h="337184">
                  <a:moveTo>
                    <a:pt x="63361" y="265103"/>
                  </a:moveTo>
                  <a:lnTo>
                    <a:pt x="34192" y="293345"/>
                  </a:lnTo>
                  <a:lnTo>
                    <a:pt x="34034" y="307221"/>
                  </a:lnTo>
                  <a:lnTo>
                    <a:pt x="39132" y="320142"/>
                  </a:lnTo>
                  <a:lnTo>
                    <a:pt x="49187" y="330490"/>
                  </a:lnTo>
                  <a:lnTo>
                    <a:pt x="62502" y="336157"/>
                  </a:lnTo>
                  <a:lnTo>
                    <a:pt x="76489" y="336314"/>
                  </a:lnTo>
                  <a:lnTo>
                    <a:pt x="89515" y="331256"/>
                  </a:lnTo>
                  <a:lnTo>
                    <a:pt x="93853" y="327109"/>
                  </a:lnTo>
                  <a:lnTo>
                    <a:pt x="70013" y="327109"/>
                  </a:lnTo>
                  <a:lnTo>
                    <a:pt x="59623" y="325028"/>
                  </a:lnTo>
                  <a:lnTo>
                    <a:pt x="51138" y="319353"/>
                  </a:lnTo>
                  <a:lnTo>
                    <a:pt x="45418" y="310936"/>
                  </a:lnTo>
                  <a:lnTo>
                    <a:pt x="43320" y="300629"/>
                  </a:lnTo>
                  <a:lnTo>
                    <a:pt x="45417" y="290326"/>
                  </a:lnTo>
                  <a:lnTo>
                    <a:pt x="51132" y="281912"/>
                  </a:lnTo>
                  <a:lnTo>
                    <a:pt x="59612" y="276237"/>
                  </a:lnTo>
                  <a:lnTo>
                    <a:pt x="70013" y="274149"/>
                  </a:lnTo>
                  <a:lnTo>
                    <a:pt x="101137" y="274149"/>
                  </a:lnTo>
                  <a:lnTo>
                    <a:pt x="104385" y="270927"/>
                  </a:lnTo>
                  <a:lnTo>
                    <a:pt x="90661" y="270927"/>
                  </a:lnTo>
                  <a:lnTo>
                    <a:pt x="77347" y="265260"/>
                  </a:lnTo>
                  <a:lnTo>
                    <a:pt x="63361" y="265103"/>
                  </a:lnTo>
                  <a:close/>
                </a:path>
                <a:path w="359409" h="337184">
                  <a:moveTo>
                    <a:pt x="101137" y="274149"/>
                  </a:moveTo>
                  <a:lnTo>
                    <a:pt x="70013" y="274149"/>
                  </a:lnTo>
                  <a:lnTo>
                    <a:pt x="80413" y="276237"/>
                  </a:lnTo>
                  <a:lnTo>
                    <a:pt x="88891" y="281912"/>
                  </a:lnTo>
                  <a:lnTo>
                    <a:pt x="94605" y="290326"/>
                  </a:lnTo>
                  <a:lnTo>
                    <a:pt x="96701" y="300629"/>
                  </a:lnTo>
                  <a:lnTo>
                    <a:pt x="94680" y="310520"/>
                  </a:lnTo>
                  <a:lnTo>
                    <a:pt x="94593" y="310936"/>
                  </a:lnTo>
                  <a:lnTo>
                    <a:pt x="88863" y="319353"/>
                  </a:lnTo>
                  <a:lnTo>
                    <a:pt x="80357" y="325028"/>
                  </a:lnTo>
                  <a:lnTo>
                    <a:pt x="70013" y="327109"/>
                  </a:lnTo>
                  <a:lnTo>
                    <a:pt x="93853" y="327109"/>
                  </a:lnTo>
                  <a:lnTo>
                    <a:pt x="99950" y="321281"/>
                  </a:lnTo>
                  <a:lnTo>
                    <a:pt x="105051" y="310520"/>
                  </a:lnTo>
                  <a:lnTo>
                    <a:pt x="106370" y="298995"/>
                  </a:lnTo>
                  <a:lnTo>
                    <a:pt x="103953" y="287646"/>
                  </a:lnTo>
                  <a:lnTo>
                    <a:pt x="97846" y="277412"/>
                  </a:lnTo>
                  <a:lnTo>
                    <a:pt x="101137" y="274149"/>
                  </a:lnTo>
                  <a:close/>
                </a:path>
                <a:path w="359409" h="337184">
                  <a:moveTo>
                    <a:pt x="312862" y="274149"/>
                  </a:moveTo>
                  <a:lnTo>
                    <a:pt x="288404" y="274149"/>
                  </a:lnTo>
                  <a:lnTo>
                    <a:pt x="298790" y="276237"/>
                  </a:lnTo>
                  <a:lnTo>
                    <a:pt x="307271" y="281912"/>
                  </a:lnTo>
                  <a:lnTo>
                    <a:pt x="312993" y="290326"/>
                  </a:lnTo>
                  <a:lnTo>
                    <a:pt x="315097" y="300629"/>
                  </a:lnTo>
                  <a:lnTo>
                    <a:pt x="313085" y="310520"/>
                  </a:lnTo>
                  <a:lnTo>
                    <a:pt x="313001" y="310936"/>
                  </a:lnTo>
                  <a:lnTo>
                    <a:pt x="307282" y="319353"/>
                  </a:lnTo>
                  <a:lnTo>
                    <a:pt x="298797" y="325028"/>
                  </a:lnTo>
                  <a:lnTo>
                    <a:pt x="288404" y="327109"/>
                  </a:lnTo>
                  <a:lnTo>
                    <a:pt x="312414" y="327109"/>
                  </a:lnTo>
                  <a:lnTo>
                    <a:pt x="316391" y="323969"/>
                  </a:lnTo>
                  <a:lnTo>
                    <a:pt x="323331" y="311363"/>
                  </a:lnTo>
                  <a:lnTo>
                    <a:pt x="324809" y="297573"/>
                  </a:lnTo>
                  <a:lnTo>
                    <a:pt x="320966" y="284241"/>
                  </a:lnTo>
                  <a:lnTo>
                    <a:pt x="312862" y="274149"/>
                  </a:lnTo>
                  <a:close/>
                </a:path>
                <a:path w="359409" h="337184">
                  <a:moveTo>
                    <a:pt x="93814" y="149974"/>
                  </a:moveTo>
                  <a:lnTo>
                    <a:pt x="67668" y="149974"/>
                  </a:lnTo>
                  <a:lnTo>
                    <a:pt x="132235" y="175611"/>
                  </a:lnTo>
                  <a:lnTo>
                    <a:pt x="130680" y="187236"/>
                  </a:lnTo>
                  <a:lnTo>
                    <a:pt x="132007" y="198720"/>
                  </a:lnTo>
                  <a:lnTo>
                    <a:pt x="136091" y="209549"/>
                  </a:lnTo>
                  <a:lnTo>
                    <a:pt x="142806" y="219210"/>
                  </a:lnTo>
                  <a:lnTo>
                    <a:pt x="90661" y="270927"/>
                  </a:lnTo>
                  <a:lnTo>
                    <a:pt x="104385" y="270927"/>
                  </a:lnTo>
                  <a:lnTo>
                    <a:pt x="149911" y="225777"/>
                  </a:lnTo>
                  <a:lnTo>
                    <a:pt x="178071" y="225777"/>
                  </a:lnTo>
                  <a:lnTo>
                    <a:pt x="164096" y="222976"/>
                  </a:lnTo>
                  <a:lnTo>
                    <a:pt x="151755" y="214720"/>
                  </a:lnTo>
                  <a:lnTo>
                    <a:pt x="143432" y="202477"/>
                  </a:lnTo>
                  <a:lnTo>
                    <a:pt x="140380" y="187487"/>
                  </a:lnTo>
                  <a:lnTo>
                    <a:pt x="143432" y="172493"/>
                  </a:lnTo>
                  <a:lnTo>
                    <a:pt x="147467" y="166557"/>
                  </a:lnTo>
                  <a:lnTo>
                    <a:pt x="135601" y="166557"/>
                  </a:lnTo>
                  <a:lnTo>
                    <a:pt x="93814" y="149974"/>
                  </a:lnTo>
                  <a:close/>
                </a:path>
                <a:path w="359409" h="337184">
                  <a:moveTo>
                    <a:pt x="290202" y="264560"/>
                  </a:moveTo>
                  <a:lnTo>
                    <a:pt x="278597" y="265870"/>
                  </a:lnTo>
                  <a:lnTo>
                    <a:pt x="267764" y="270927"/>
                  </a:lnTo>
                  <a:lnTo>
                    <a:pt x="308404" y="270927"/>
                  </a:lnTo>
                  <a:lnTo>
                    <a:pt x="301633" y="266953"/>
                  </a:lnTo>
                  <a:lnTo>
                    <a:pt x="290202" y="264560"/>
                  </a:lnTo>
                  <a:close/>
                </a:path>
                <a:path w="359409" h="337184">
                  <a:moveTo>
                    <a:pt x="178071" y="225777"/>
                  </a:moveTo>
                  <a:lnTo>
                    <a:pt x="149911" y="225777"/>
                  </a:lnTo>
                  <a:lnTo>
                    <a:pt x="163929" y="233172"/>
                  </a:lnTo>
                  <a:lnTo>
                    <a:pt x="179213" y="235637"/>
                  </a:lnTo>
                  <a:lnTo>
                    <a:pt x="194497" y="233172"/>
                  </a:lnTo>
                  <a:lnTo>
                    <a:pt x="208083" y="226004"/>
                  </a:lnTo>
                  <a:lnTo>
                    <a:pt x="179206" y="226004"/>
                  </a:lnTo>
                  <a:lnTo>
                    <a:pt x="178071" y="225777"/>
                  </a:lnTo>
                  <a:close/>
                </a:path>
                <a:path w="359409" h="337184">
                  <a:moveTo>
                    <a:pt x="207996" y="148971"/>
                  </a:moveTo>
                  <a:lnTo>
                    <a:pt x="179206" y="148971"/>
                  </a:lnTo>
                  <a:lnTo>
                    <a:pt x="194321" y="151997"/>
                  </a:lnTo>
                  <a:lnTo>
                    <a:pt x="206662" y="160250"/>
                  </a:lnTo>
                  <a:lnTo>
                    <a:pt x="214982" y="172493"/>
                  </a:lnTo>
                  <a:lnTo>
                    <a:pt x="217981" y="187237"/>
                  </a:lnTo>
                  <a:lnTo>
                    <a:pt x="218032" y="187488"/>
                  </a:lnTo>
                  <a:lnTo>
                    <a:pt x="214971" y="202477"/>
                  </a:lnTo>
                  <a:lnTo>
                    <a:pt x="206637" y="214720"/>
                  </a:lnTo>
                  <a:lnTo>
                    <a:pt x="194257" y="222976"/>
                  </a:lnTo>
                  <a:lnTo>
                    <a:pt x="179206" y="226004"/>
                  </a:lnTo>
                  <a:lnTo>
                    <a:pt x="208083" y="226004"/>
                  </a:lnTo>
                  <a:lnTo>
                    <a:pt x="208514" y="225777"/>
                  </a:lnTo>
                  <a:lnTo>
                    <a:pt x="222228" y="225777"/>
                  </a:lnTo>
                  <a:lnTo>
                    <a:pt x="215605" y="219210"/>
                  </a:lnTo>
                  <a:lnTo>
                    <a:pt x="222319" y="209549"/>
                  </a:lnTo>
                  <a:lnTo>
                    <a:pt x="226400" y="198720"/>
                  </a:lnTo>
                  <a:lnTo>
                    <a:pt x="227698" y="187488"/>
                  </a:lnTo>
                  <a:lnTo>
                    <a:pt x="227727" y="187237"/>
                  </a:lnTo>
                  <a:lnTo>
                    <a:pt x="226175" y="175612"/>
                  </a:lnTo>
                  <a:lnTo>
                    <a:pt x="248989" y="166557"/>
                  </a:lnTo>
                  <a:lnTo>
                    <a:pt x="222845" y="166557"/>
                  </a:lnTo>
                  <a:lnTo>
                    <a:pt x="216049" y="156230"/>
                  </a:lnTo>
                  <a:lnTo>
                    <a:pt x="207996" y="148971"/>
                  </a:lnTo>
                  <a:close/>
                </a:path>
                <a:path w="359409" h="337184">
                  <a:moveTo>
                    <a:pt x="302915" y="149974"/>
                  </a:moveTo>
                  <a:lnTo>
                    <a:pt x="290777" y="149974"/>
                  </a:lnTo>
                  <a:lnTo>
                    <a:pt x="296600" y="157581"/>
                  </a:lnTo>
                  <a:lnTo>
                    <a:pt x="304095" y="163324"/>
                  </a:lnTo>
                  <a:lnTo>
                    <a:pt x="313125" y="167079"/>
                  </a:lnTo>
                  <a:lnTo>
                    <a:pt x="313749" y="167079"/>
                  </a:lnTo>
                  <a:lnTo>
                    <a:pt x="322377" y="168229"/>
                  </a:lnTo>
                  <a:lnTo>
                    <a:pt x="336633" y="165444"/>
                  </a:lnTo>
                  <a:lnTo>
                    <a:pt x="346975" y="158600"/>
                  </a:lnTo>
                  <a:lnTo>
                    <a:pt x="322377" y="158600"/>
                  </a:lnTo>
                  <a:lnTo>
                    <a:pt x="311990" y="156518"/>
                  </a:lnTo>
                  <a:lnTo>
                    <a:pt x="303505" y="150842"/>
                  </a:lnTo>
                  <a:lnTo>
                    <a:pt x="302915" y="149974"/>
                  </a:lnTo>
                  <a:close/>
                </a:path>
                <a:path w="359409" h="337184">
                  <a:moveTo>
                    <a:pt x="30571" y="96378"/>
                  </a:moveTo>
                  <a:lnTo>
                    <a:pt x="17431" y="101035"/>
                  </a:lnTo>
                  <a:lnTo>
                    <a:pt x="7010" y="110242"/>
                  </a:lnTo>
                  <a:lnTo>
                    <a:pt x="734" y="123159"/>
                  </a:lnTo>
                  <a:lnTo>
                    <a:pt x="0" y="137480"/>
                  </a:lnTo>
                  <a:lnTo>
                    <a:pt x="4695" y="150515"/>
                  </a:lnTo>
                  <a:lnTo>
                    <a:pt x="13976" y="160852"/>
                  </a:lnTo>
                  <a:lnTo>
                    <a:pt x="26997" y="167079"/>
                  </a:lnTo>
                  <a:lnTo>
                    <a:pt x="38908" y="168090"/>
                  </a:lnTo>
                  <a:lnTo>
                    <a:pt x="49765" y="165444"/>
                  </a:lnTo>
                  <a:lnTo>
                    <a:pt x="50049" y="165444"/>
                  </a:lnTo>
                  <a:lnTo>
                    <a:pt x="60096" y="159165"/>
                  </a:lnTo>
                  <a:lnTo>
                    <a:pt x="60559" y="158600"/>
                  </a:lnTo>
                  <a:lnTo>
                    <a:pt x="36040" y="158600"/>
                  </a:lnTo>
                  <a:lnTo>
                    <a:pt x="25649" y="156518"/>
                  </a:lnTo>
                  <a:lnTo>
                    <a:pt x="17165" y="150841"/>
                  </a:lnTo>
                  <a:lnTo>
                    <a:pt x="11445" y="142424"/>
                  </a:lnTo>
                  <a:lnTo>
                    <a:pt x="9347" y="132120"/>
                  </a:lnTo>
                  <a:lnTo>
                    <a:pt x="11443" y="121817"/>
                  </a:lnTo>
                  <a:lnTo>
                    <a:pt x="17158" y="113403"/>
                  </a:lnTo>
                  <a:lnTo>
                    <a:pt x="25638" y="107727"/>
                  </a:lnTo>
                  <a:lnTo>
                    <a:pt x="36040" y="105639"/>
                  </a:lnTo>
                  <a:lnTo>
                    <a:pt x="60097" y="105639"/>
                  </a:lnTo>
                  <a:lnTo>
                    <a:pt x="58026" y="103334"/>
                  </a:lnTo>
                  <a:lnTo>
                    <a:pt x="45006" y="97107"/>
                  </a:lnTo>
                  <a:lnTo>
                    <a:pt x="30571" y="96378"/>
                  </a:lnTo>
                  <a:close/>
                </a:path>
                <a:path w="359409" h="337184">
                  <a:moveTo>
                    <a:pt x="174352" y="0"/>
                  </a:moveTo>
                  <a:lnTo>
                    <a:pt x="160692" y="4687"/>
                  </a:lnTo>
                  <a:lnTo>
                    <a:pt x="150268" y="13887"/>
                  </a:lnTo>
                  <a:lnTo>
                    <a:pt x="144080" y="26294"/>
                  </a:lnTo>
                  <a:lnTo>
                    <a:pt x="143130" y="40602"/>
                  </a:lnTo>
                  <a:lnTo>
                    <a:pt x="146651" y="51936"/>
                  </a:lnTo>
                  <a:lnTo>
                    <a:pt x="153473" y="61320"/>
                  </a:lnTo>
                  <a:lnTo>
                    <a:pt x="162930" y="68089"/>
                  </a:lnTo>
                  <a:lnTo>
                    <a:pt x="174352" y="71576"/>
                  </a:lnTo>
                  <a:lnTo>
                    <a:pt x="174352" y="139582"/>
                  </a:lnTo>
                  <a:lnTo>
                    <a:pt x="162213" y="142424"/>
                  </a:lnTo>
                  <a:lnTo>
                    <a:pt x="151429" y="148065"/>
                  </a:lnTo>
                  <a:lnTo>
                    <a:pt x="142367" y="156230"/>
                  </a:lnTo>
                  <a:lnTo>
                    <a:pt x="135558" y="166557"/>
                  </a:lnTo>
                  <a:lnTo>
                    <a:pt x="147467" y="166557"/>
                  </a:lnTo>
                  <a:lnTo>
                    <a:pt x="151755" y="160250"/>
                  </a:lnTo>
                  <a:lnTo>
                    <a:pt x="164096" y="151997"/>
                  </a:lnTo>
                  <a:lnTo>
                    <a:pt x="179206" y="148971"/>
                  </a:lnTo>
                  <a:lnTo>
                    <a:pt x="207996" y="148971"/>
                  </a:lnTo>
                  <a:lnTo>
                    <a:pt x="206991" y="148065"/>
                  </a:lnTo>
                  <a:lnTo>
                    <a:pt x="196206" y="142424"/>
                  </a:lnTo>
                  <a:lnTo>
                    <a:pt x="184059" y="139582"/>
                  </a:lnTo>
                  <a:lnTo>
                    <a:pt x="184059" y="71576"/>
                  </a:lnTo>
                  <a:lnTo>
                    <a:pt x="197721" y="66889"/>
                  </a:lnTo>
                  <a:lnTo>
                    <a:pt x="202913" y="62308"/>
                  </a:lnTo>
                  <a:lnTo>
                    <a:pt x="179206" y="62308"/>
                  </a:lnTo>
                  <a:lnTo>
                    <a:pt x="168850" y="60226"/>
                  </a:lnTo>
                  <a:lnTo>
                    <a:pt x="160351" y="54550"/>
                  </a:lnTo>
                  <a:lnTo>
                    <a:pt x="154624" y="46132"/>
                  </a:lnTo>
                  <a:lnTo>
                    <a:pt x="152513" y="35828"/>
                  </a:lnTo>
                  <a:lnTo>
                    <a:pt x="154611" y="25518"/>
                  </a:lnTo>
                  <a:lnTo>
                    <a:pt x="160333" y="17101"/>
                  </a:lnTo>
                  <a:lnTo>
                    <a:pt x="168818" y="11428"/>
                  </a:lnTo>
                  <a:lnTo>
                    <a:pt x="179206" y="9348"/>
                  </a:lnTo>
                  <a:lnTo>
                    <a:pt x="203320" y="9348"/>
                  </a:lnTo>
                  <a:lnTo>
                    <a:pt x="201283" y="7076"/>
                  </a:lnTo>
                  <a:lnTo>
                    <a:pt x="188776" y="937"/>
                  </a:lnTo>
                  <a:lnTo>
                    <a:pt x="174352" y="0"/>
                  </a:lnTo>
                  <a:close/>
                </a:path>
                <a:path w="359409" h="337184">
                  <a:moveTo>
                    <a:pt x="322741" y="95649"/>
                  </a:moveTo>
                  <a:lnTo>
                    <a:pt x="288925" y="117652"/>
                  </a:lnTo>
                  <a:lnTo>
                    <a:pt x="285964" y="134888"/>
                  </a:lnTo>
                  <a:lnTo>
                    <a:pt x="286288" y="137481"/>
                  </a:lnTo>
                  <a:lnTo>
                    <a:pt x="286355" y="138018"/>
                  </a:lnTo>
                  <a:lnTo>
                    <a:pt x="287150" y="141040"/>
                  </a:lnTo>
                  <a:lnTo>
                    <a:pt x="222845" y="166557"/>
                  </a:lnTo>
                  <a:lnTo>
                    <a:pt x="248989" y="166557"/>
                  </a:lnTo>
                  <a:lnTo>
                    <a:pt x="290777" y="149974"/>
                  </a:lnTo>
                  <a:lnTo>
                    <a:pt x="302915" y="149974"/>
                  </a:lnTo>
                  <a:lnTo>
                    <a:pt x="297783" y="142424"/>
                  </a:lnTo>
                  <a:lnTo>
                    <a:pt x="322377" y="105640"/>
                  </a:lnTo>
                  <a:lnTo>
                    <a:pt x="347414" y="105640"/>
                  </a:lnTo>
                  <a:lnTo>
                    <a:pt x="336961" y="98574"/>
                  </a:lnTo>
                  <a:lnTo>
                    <a:pt x="322741" y="95649"/>
                  </a:lnTo>
                  <a:close/>
                </a:path>
                <a:path w="359409" h="337184">
                  <a:moveTo>
                    <a:pt x="60097" y="105639"/>
                  </a:moveTo>
                  <a:lnTo>
                    <a:pt x="36040" y="105639"/>
                  </a:lnTo>
                  <a:lnTo>
                    <a:pt x="46441" y="107727"/>
                  </a:lnTo>
                  <a:lnTo>
                    <a:pt x="54921" y="113403"/>
                  </a:lnTo>
                  <a:lnTo>
                    <a:pt x="60637" y="121817"/>
                  </a:lnTo>
                  <a:lnTo>
                    <a:pt x="62659" y="131759"/>
                  </a:lnTo>
                  <a:lnTo>
                    <a:pt x="62733" y="132120"/>
                  </a:lnTo>
                  <a:lnTo>
                    <a:pt x="60626" y="142424"/>
                  </a:lnTo>
                  <a:lnTo>
                    <a:pt x="54899" y="150841"/>
                  </a:lnTo>
                  <a:lnTo>
                    <a:pt x="46397" y="156518"/>
                  </a:lnTo>
                  <a:lnTo>
                    <a:pt x="36040" y="158600"/>
                  </a:lnTo>
                  <a:lnTo>
                    <a:pt x="60559" y="158600"/>
                  </a:lnTo>
                  <a:lnTo>
                    <a:pt x="67624" y="149974"/>
                  </a:lnTo>
                  <a:lnTo>
                    <a:pt x="93814" y="149974"/>
                  </a:lnTo>
                  <a:lnTo>
                    <a:pt x="71303" y="141040"/>
                  </a:lnTo>
                  <a:lnTo>
                    <a:pt x="71423" y="138018"/>
                  </a:lnTo>
                  <a:lnTo>
                    <a:pt x="72003" y="126705"/>
                  </a:lnTo>
                  <a:lnTo>
                    <a:pt x="67307" y="113670"/>
                  </a:lnTo>
                  <a:lnTo>
                    <a:pt x="60097" y="105639"/>
                  </a:lnTo>
                  <a:close/>
                </a:path>
                <a:path w="359409" h="337184">
                  <a:moveTo>
                    <a:pt x="347414" y="105640"/>
                  </a:moveTo>
                  <a:lnTo>
                    <a:pt x="322377" y="105640"/>
                  </a:lnTo>
                  <a:lnTo>
                    <a:pt x="332781" y="107727"/>
                  </a:lnTo>
                  <a:lnTo>
                    <a:pt x="341261" y="113403"/>
                  </a:lnTo>
                  <a:lnTo>
                    <a:pt x="346975" y="121817"/>
                  </a:lnTo>
                  <a:lnTo>
                    <a:pt x="348996" y="131759"/>
                  </a:lnTo>
                  <a:lnTo>
                    <a:pt x="349070" y="132120"/>
                  </a:lnTo>
                  <a:lnTo>
                    <a:pt x="346973" y="142424"/>
                  </a:lnTo>
                  <a:lnTo>
                    <a:pt x="341254" y="150842"/>
                  </a:lnTo>
                  <a:lnTo>
                    <a:pt x="332770" y="156518"/>
                  </a:lnTo>
                  <a:lnTo>
                    <a:pt x="322377" y="158600"/>
                  </a:lnTo>
                  <a:lnTo>
                    <a:pt x="346975" y="158600"/>
                  </a:lnTo>
                  <a:lnTo>
                    <a:pt x="348301" y="157722"/>
                  </a:lnTo>
                  <a:lnTo>
                    <a:pt x="356198" y="146227"/>
                  </a:lnTo>
                  <a:lnTo>
                    <a:pt x="359140" y="132120"/>
                  </a:lnTo>
                  <a:lnTo>
                    <a:pt x="356333" y="117979"/>
                  </a:lnTo>
                  <a:lnTo>
                    <a:pt x="348549" y="106407"/>
                  </a:lnTo>
                  <a:lnTo>
                    <a:pt x="347414" y="105640"/>
                  </a:lnTo>
                  <a:close/>
                </a:path>
                <a:path w="359409" h="337184">
                  <a:moveTo>
                    <a:pt x="203320" y="9348"/>
                  </a:moveTo>
                  <a:lnTo>
                    <a:pt x="179206" y="9348"/>
                  </a:lnTo>
                  <a:lnTo>
                    <a:pt x="189598" y="11428"/>
                  </a:lnTo>
                  <a:lnTo>
                    <a:pt x="198083" y="17101"/>
                  </a:lnTo>
                  <a:lnTo>
                    <a:pt x="203802" y="25518"/>
                  </a:lnTo>
                  <a:lnTo>
                    <a:pt x="205899" y="35828"/>
                  </a:lnTo>
                  <a:lnTo>
                    <a:pt x="203802" y="46132"/>
                  </a:lnTo>
                  <a:lnTo>
                    <a:pt x="198083" y="54550"/>
                  </a:lnTo>
                  <a:lnTo>
                    <a:pt x="189598" y="60226"/>
                  </a:lnTo>
                  <a:lnTo>
                    <a:pt x="179206" y="62308"/>
                  </a:lnTo>
                  <a:lnTo>
                    <a:pt x="202913" y="62308"/>
                  </a:lnTo>
                  <a:lnTo>
                    <a:pt x="208148" y="57689"/>
                  </a:lnTo>
                  <a:lnTo>
                    <a:pt x="214337" y="45282"/>
                  </a:lnTo>
                  <a:lnTo>
                    <a:pt x="215281" y="30973"/>
                  </a:lnTo>
                  <a:lnTo>
                    <a:pt x="210556" y="17420"/>
                  </a:lnTo>
                  <a:lnTo>
                    <a:pt x="203320" y="9348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215134" y="1113282"/>
              <a:ext cx="3877945" cy="1508125"/>
            </a:xfrm>
            <a:custGeom>
              <a:avLst/>
              <a:gdLst/>
              <a:ahLst/>
              <a:cxnLst/>
              <a:rect l="l" t="t" r="r" b="b"/>
              <a:pathLst>
                <a:path w="3877945" h="1508125">
                  <a:moveTo>
                    <a:pt x="0" y="233171"/>
                  </a:moveTo>
                  <a:lnTo>
                    <a:pt x="0" y="965834"/>
                  </a:lnTo>
                </a:path>
                <a:path w="3877945" h="1508125">
                  <a:moveTo>
                    <a:pt x="2007108" y="233171"/>
                  </a:moveTo>
                  <a:lnTo>
                    <a:pt x="2007108" y="965834"/>
                  </a:lnTo>
                </a:path>
                <a:path w="3877945" h="1508125">
                  <a:moveTo>
                    <a:pt x="3877945" y="0"/>
                  </a:moveTo>
                  <a:lnTo>
                    <a:pt x="3872483" y="1507997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12648" y="4311395"/>
              <a:ext cx="5257800" cy="1605280"/>
            </a:xfrm>
            <a:custGeom>
              <a:avLst/>
              <a:gdLst/>
              <a:ahLst/>
              <a:cxnLst/>
              <a:rect l="l" t="t" r="r" b="b"/>
              <a:pathLst>
                <a:path w="5257800" h="1605279">
                  <a:moveTo>
                    <a:pt x="5257800" y="0"/>
                  </a:moveTo>
                  <a:lnTo>
                    <a:pt x="0" y="0"/>
                  </a:lnTo>
                  <a:lnTo>
                    <a:pt x="0" y="1604771"/>
                  </a:lnTo>
                  <a:lnTo>
                    <a:pt x="5257800" y="1604771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078474" y="4313682"/>
              <a:ext cx="0" cy="1607185"/>
            </a:xfrm>
            <a:custGeom>
              <a:avLst/>
              <a:gdLst/>
              <a:ahLst/>
              <a:cxnLst/>
              <a:rect l="l" t="t" r="r" b="b"/>
              <a:pathLst>
                <a:path w="0" h="1607185">
                  <a:moveTo>
                    <a:pt x="0" y="1008126"/>
                  </a:moveTo>
                  <a:lnTo>
                    <a:pt x="0" y="1606702"/>
                  </a:lnTo>
                </a:path>
                <a:path w="0" h="1607185">
                  <a:moveTo>
                    <a:pt x="0" y="0"/>
                  </a:moveTo>
                  <a:lnTo>
                    <a:pt x="0" y="610362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990335" y="4950409"/>
            <a:ext cx="207645" cy="33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50">
                <a:latin typeface="Georgia"/>
                <a:cs typeface="Georgia"/>
              </a:rPr>
              <a:t>&amp;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44651" y="3236976"/>
            <a:ext cx="10890885" cy="425450"/>
          </a:xfrm>
          <a:prstGeom prst="rect">
            <a:avLst/>
          </a:prstGeom>
          <a:solidFill>
            <a:srgbClr val="FFFFFF">
              <a:alpha val="80783"/>
            </a:srgbClr>
          </a:solidFill>
        </p:spPr>
        <p:txBody>
          <a:bodyPr wrap="square" lIns="0" tIns="70485" rIns="0" bIns="0" rtlCol="0" vert="horz">
            <a:spAutoFit/>
          </a:bodyPr>
          <a:lstStyle/>
          <a:p>
            <a:pPr algn="ctr" marL="445770">
              <a:lnSpc>
                <a:spcPct val="100000"/>
              </a:lnSpc>
              <a:spcBef>
                <a:spcPts val="555"/>
              </a:spcBef>
            </a:pPr>
            <a:r>
              <a:rPr dirty="0" sz="1800" b="1">
                <a:solidFill>
                  <a:srgbClr val="1C2231"/>
                </a:solidFill>
                <a:latin typeface="Arial"/>
                <a:cs typeface="Arial"/>
              </a:rPr>
              <a:t>Digital</a:t>
            </a:r>
            <a:r>
              <a:rPr dirty="0" sz="1800" spc="-7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1C2231"/>
                </a:solidFill>
                <a:latin typeface="Arial"/>
                <a:cs typeface="Arial"/>
              </a:rPr>
              <a:t>Cloud</a:t>
            </a:r>
            <a:r>
              <a:rPr dirty="0" sz="1800" spc="-6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1C2231"/>
                </a:solidFill>
                <a:latin typeface="Arial"/>
                <a:cs typeface="Arial"/>
              </a:rPr>
              <a:t>Infrastructure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916786" y="1340103"/>
            <a:ext cx="9063990" cy="4379595"/>
            <a:chOff x="916786" y="1340103"/>
            <a:chExt cx="9063990" cy="4379595"/>
          </a:xfrm>
        </p:grpSpPr>
        <p:sp>
          <p:nvSpPr>
            <p:cNvPr id="31" name="object 31" descr=""/>
            <p:cNvSpPr/>
            <p:nvPr/>
          </p:nvSpPr>
          <p:spPr>
            <a:xfrm>
              <a:off x="916774" y="4609299"/>
              <a:ext cx="1089025" cy="1043940"/>
            </a:xfrm>
            <a:custGeom>
              <a:avLst/>
              <a:gdLst/>
              <a:ahLst/>
              <a:cxnLst/>
              <a:rect l="l" t="t" r="r" b="b"/>
              <a:pathLst>
                <a:path w="1089025" h="1043939">
                  <a:moveTo>
                    <a:pt x="241985" y="620318"/>
                  </a:moveTo>
                  <a:lnTo>
                    <a:pt x="239610" y="608533"/>
                  </a:lnTo>
                  <a:lnTo>
                    <a:pt x="233133" y="598919"/>
                  </a:lnTo>
                  <a:lnTo>
                    <a:pt x="223532" y="592429"/>
                  </a:lnTo>
                  <a:lnTo>
                    <a:pt x="211759" y="590054"/>
                  </a:lnTo>
                  <a:lnTo>
                    <a:pt x="199986" y="592429"/>
                  </a:lnTo>
                  <a:lnTo>
                    <a:pt x="190373" y="598919"/>
                  </a:lnTo>
                  <a:lnTo>
                    <a:pt x="183883" y="608533"/>
                  </a:lnTo>
                  <a:lnTo>
                    <a:pt x="181508" y="620318"/>
                  </a:lnTo>
                  <a:lnTo>
                    <a:pt x="183883" y="632104"/>
                  </a:lnTo>
                  <a:lnTo>
                    <a:pt x="190373" y="641718"/>
                  </a:lnTo>
                  <a:lnTo>
                    <a:pt x="199986" y="648195"/>
                  </a:lnTo>
                  <a:lnTo>
                    <a:pt x="211759" y="650570"/>
                  </a:lnTo>
                  <a:lnTo>
                    <a:pt x="223532" y="648195"/>
                  </a:lnTo>
                  <a:lnTo>
                    <a:pt x="233133" y="641718"/>
                  </a:lnTo>
                  <a:lnTo>
                    <a:pt x="239610" y="632104"/>
                  </a:lnTo>
                  <a:lnTo>
                    <a:pt x="241985" y="620318"/>
                  </a:lnTo>
                  <a:close/>
                </a:path>
                <a:path w="1089025" h="1043939">
                  <a:moveTo>
                    <a:pt x="241985" y="378244"/>
                  </a:moveTo>
                  <a:lnTo>
                    <a:pt x="239610" y="366458"/>
                  </a:lnTo>
                  <a:lnTo>
                    <a:pt x="233133" y="356844"/>
                  </a:lnTo>
                  <a:lnTo>
                    <a:pt x="223532" y="350354"/>
                  </a:lnTo>
                  <a:lnTo>
                    <a:pt x="211759" y="347980"/>
                  </a:lnTo>
                  <a:lnTo>
                    <a:pt x="199986" y="350354"/>
                  </a:lnTo>
                  <a:lnTo>
                    <a:pt x="190360" y="356844"/>
                  </a:lnTo>
                  <a:lnTo>
                    <a:pt x="183883" y="366458"/>
                  </a:lnTo>
                  <a:lnTo>
                    <a:pt x="181508" y="378244"/>
                  </a:lnTo>
                  <a:lnTo>
                    <a:pt x="183883" y="390029"/>
                  </a:lnTo>
                  <a:lnTo>
                    <a:pt x="190373" y="399643"/>
                  </a:lnTo>
                  <a:lnTo>
                    <a:pt x="199986" y="406120"/>
                  </a:lnTo>
                  <a:lnTo>
                    <a:pt x="211759" y="408495"/>
                  </a:lnTo>
                  <a:lnTo>
                    <a:pt x="223532" y="406120"/>
                  </a:lnTo>
                  <a:lnTo>
                    <a:pt x="233133" y="399643"/>
                  </a:lnTo>
                  <a:lnTo>
                    <a:pt x="239610" y="390029"/>
                  </a:lnTo>
                  <a:lnTo>
                    <a:pt x="241985" y="378244"/>
                  </a:lnTo>
                  <a:close/>
                </a:path>
                <a:path w="1089025" h="1043939">
                  <a:moveTo>
                    <a:pt x="241985" y="136169"/>
                  </a:moveTo>
                  <a:lnTo>
                    <a:pt x="239610" y="124383"/>
                  </a:lnTo>
                  <a:lnTo>
                    <a:pt x="233133" y="114769"/>
                  </a:lnTo>
                  <a:lnTo>
                    <a:pt x="223532" y="108280"/>
                  </a:lnTo>
                  <a:lnTo>
                    <a:pt x="211759" y="105905"/>
                  </a:lnTo>
                  <a:lnTo>
                    <a:pt x="199986" y="108280"/>
                  </a:lnTo>
                  <a:lnTo>
                    <a:pt x="190360" y="114769"/>
                  </a:lnTo>
                  <a:lnTo>
                    <a:pt x="183883" y="124383"/>
                  </a:lnTo>
                  <a:lnTo>
                    <a:pt x="181508" y="136169"/>
                  </a:lnTo>
                  <a:lnTo>
                    <a:pt x="183883" y="147955"/>
                  </a:lnTo>
                  <a:lnTo>
                    <a:pt x="190360" y="157568"/>
                  </a:lnTo>
                  <a:lnTo>
                    <a:pt x="199986" y="164045"/>
                  </a:lnTo>
                  <a:lnTo>
                    <a:pt x="211759" y="166433"/>
                  </a:lnTo>
                  <a:lnTo>
                    <a:pt x="223532" y="164045"/>
                  </a:lnTo>
                  <a:lnTo>
                    <a:pt x="233133" y="157568"/>
                  </a:lnTo>
                  <a:lnTo>
                    <a:pt x="239610" y="147955"/>
                  </a:lnTo>
                  <a:lnTo>
                    <a:pt x="241985" y="136169"/>
                  </a:lnTo>
                  <a:close/>
                </a:path>
                <a:path w="1089025" h="1043939">
                  <a:moveTo>
                    <a:pt x="393242" y="620318"/>
                  </a:moveTo>
                  <a:lnTo>
                    <a:pt x="390867" y="608533"/>
                  </a:lnTo>
                  <a:lnTo>
                    <a:pt x="384390" y="598919"/>
                  </a:lnTo>
                  <a:lnTo>
                    <a:pt x="374777" y="592429"/>
                  </a:lnTo>
                  <a:lnTo>
                    <a:pt x="362991" y="590054"/>
                  </a:lnTo>
                  <a:lnTo>
                    <a:pt x="351231" y="592429"/>
                  </a:lnTo>
                  <a:lnTo>
                    <a:pt x="341617" y="598919"/>
                  </a:lnTo>
                  <a:lnTo>
                    <a:pt x="335127" y="608533"/>
                  </a:lnTo>
                  <a:lnTo>
                    <a:pt x="332740" y="620318"/>
                  </a:lnTo>
                  <a:lnTo>
                    <a:pt x="335127" y="632104"/>
                  </a:lnTo>
                  <a:lnTo>
                    <a:pt x="341617" y="641718"/>
                  </a:lnTo>
                  <a:lnTo>
                    <a:pt x="351231" y="648195"/>
                  </a:lnTo>
                  <a:lnTo>
                    <a:pt x="362991" y="650570"/>
                  </a:lnTo>
                  <a:lnTo>
                    <a:pt x="374777" y="648195"/>
                  </a:lnTo>
                  <a:lnTo>
                    <a:pt x="384390" y="641718"/>
                  </a:lnTo>
                  <a:lnTo>
                    <a:pt x="390867" y="632104"/>
                  </a:lnTo>
                  <a:lnTo>
                    <a:pt x="393242" y="620318"/>
                  </a:lnTo>
                  <a:close/>
                </a:path>
                <a:path w="1089025" h="1043939">
                  <a:moveTo>
                    <a:pt x="393242" y="378244"/>
                  </a:moveTo>
                  <a:lnTo>
                    <a:pt x="390867" y="366458"/>
                  </a:lnTo>
                  <a:lnTo>
                    <a:pt x="384390" y="356844"/>
                  </a:lnTo>
                  <a:lnTo>
                    <a:pt x="374777" y="350354"/>
                  </a:lnTo>
                  <a:lnTo>
                    <a:pt x="362991" y="347980"/>
                  </a:lnTo>
                  <a:lnTo>
                    <a:pt x="351231" y="350354"/>
                  </a:lnTo>
                  <a:lnTo>
                    <a:pt x="341617" y="356844"/>
                  </a:lnTo>
                  <a:lnTo>
                    <a:pt x="335127" y="366458"/>
                  </a:lnTo>
                  <a:lnTo>
                    <a:pt x="332740" y="378244"/>
                  </a:lnTo>
                  <a:lnTo>
                    <a:pt x="335127" y="390029"/>
                  </a:lnTo>
                  <a:lnTo>
                    <a:pt x="341617" y="399643"/>
                  </a:lnTo>
                  <a:lnTo>
                    <a:pt x="351231" y="406120"/>
                  </a:lnTo>
                  <a:lnTo>
                    <a:pt x="362991" y="408495"/>
                  </a:lnTo>
                  <a:lnTo>
                    <a:pt x="374777" y="406120"/>
                  </a:lnTo>
                  <a:lnTo>
                    <a:pt x="384390" y="399643"/>
                  </a:lnTo>
                  <a:lnTo>
                    <a:pt x="390867" y="390029"/>
                  </a:lnTo>
                  <a:lnTo>
                    <a:pt x="393242" y="378244"/>
                  </a:lnTo>
                  <a:close/>
                </a:path>
                <a:path w="1089025" h="1043939">
                  <a:moveTo>
                    <a:pt x="393242" y="136169"/>
                  </a:moveTo>
                  <a:lnTo>
                    <a:pt x="390867" y="124383"/>
                  </a:lnTo>
                  <a:lnTo>
                    <a:pt x="384390" y="114769"/>
                  </a:lnTo>
                  <a:lnTo>
                    <a:pt x="374777" y="108280"/>
                  </a:lnTo>
                  <a:lnTo>
                    <a:pt x="362991" y="105905"/>
                  </a:lnTo>
                  <a:lnTo>
                    <a:pt x="351231" y="108280"/>
                  </a:lnTo>
                  <a:lnTo>
                    <a:pt x="341617" y="114769"/>
                  </a:lnTo>
                  <a:lnTo>
                    <a:pt x="335127" y="124383"/>
                  </a:lnTo>
                  <a:lnTo>
                    <a:pt x="332740" y="136169"/>
                  </a:lnTo>
                  <a:lnTo>
                    <a:pt x="335127" y="147955"/>
                  </a:lnTo>
                  <a:lnTo>
                    <a:pt x="341617" y="157568"/>
                  </a:lnTo>
                  <a:lnTo>
                    <a:pt x="351231" y="164045"/>
                  </a:lnTo>
                  <a:lnTo>
                    <a:pt x="362991" y="166433"/>
                  </a:lnTo>
                  <a:lnTo>
                    <a:pt x="374777" y="164045"/>
                  </a:lnTo>
                  <a:lnTo>
                    <a:pt x="384390" y="157568"/>
                  </a:lnTo>
                  <a:lnTo>
                    <a:pt x="390867" y="147955"/>
                  </a:lnTo>
                  <a:lnTo>
                    <a:pt x="393242" y="136169"/>
                  </a:lnTo>
                  <a:close/>
                </a:path>
                <a:path w="1089025" h="1043939">
                  <a:moveTo>
                    <a:pt x="544499" y="620318"/>
                  </a:moveTo>
                  <a:lnTo>
                    <a:pt x="542124" y="608533"/>
                  </a:lnTo>
                  <a:lnTo>
                    <a:pt x="535635" y="598919"/>
                  </a:lnTo>
                  <a:lnTo>
                    <a:pt x="526021" y="592429"/>
                  </a:lnTo>
                  <a:lnTo>
                    <a:pt x="514248" y="590054"/>
                  </a:lnTo>
                  <a:lnTo>
                    <a:pt x="502475" y="592429"/>
                  </a:lnTo>
                  <a:lnTo>
                    <a:pt x="492861" y="598919"/>
                  </a:lnTo>
                  <a:lnTo>
                    <a:pt x="486371" y="608533"/>
                  </a:lnTo>
                  <a:lnTo>
                    <a:pt x="483997" y="620318"/>
                  </a:lnTo>
                  <a:lnTo>
                    <a:pt x="486371" y="632104"/>
                  </a:lnTo>
                  <a:lnTo>
                    <a:pt x="492861" y="641718"/>
                  </a:lnTo>
                  <a:lnTo>
                    <a:pt x="502475" y="648195"/>
                  </a:lnTo>
                  <a:lnTo>
                    <a:pt x="514248" y="650570"/>
                  </a:lnTo>
                  <a:lnTo>
                    <a:pt x="526021" y="648195"/>
                  </a:lnTo>
                  <a:lnTo>
                    <a:pt x="535635" y="641718"/>
                  </a:lnTo>
                  <a:lnTo>
                    <a:pt x="542124" y="632104"/>
                  </a:lnTo>
                  <a:lnTo>
                    <a:pt x="544499" y="620318"/>
                  </a:lnTo>
                  <a:close/>
                </a:path>
                <a:path w="1089025" h="1043939">
                  <a:moveTo>
                    <a:pt x="544499" y="378244"/>
                  </a:moveTo>
                  <a:lnTo>
                    <a:pt x="542124" y="366458"/>
                  </a:lnTo>
                  <a:lnTo>
                    <a:pt x="535635" y="356844"/>
                  </a:lnTo>
                  <a:lnTo>
                    <a:pt x="526021" y="350354"/>
                  </a:lnTo>
                  <a:lnTo>
                    <a:pt x="514248" y="347980"/>
                  </a:lnTo>
                  <a:lnTo>
                    <a:pt x="502475" y="350354"/>
                  </a:lnTo>
                  <a:lnTo>
                    <a:pt x="492861" y="356844"/>
                  </a:lnTo>
                  <a:lnTo>
                    <a:pt x="486371" y="366458"/>
                  </a:lnTo>
                  <a:lnTo>
                    <a:pt x="483997" y="378244"/>
                  </a:lnTo>
                  <a:lnTo>
                    <a:pt x="486371" y="390029"/>
                  </a:lnTo>
                  <a:lnTo>
                    <a:pt x="492861" y="399643"/>
                  </a:lnTo>
                  <a:lnTo>
                    <a:pt x="502475" y="406120"/>
                  </a:lnTo>
                  <a:lnTo>
                    <a:pt x="514248" y="408495"/>
                  </a:lnTo>
                  <a:lnTo>
                    <a:pt x="526021" y="406120"/>
                  </a:lnTo>
                  <a:lnTo>
                    <a:pt x="535635" y="399643"/>
                  </a:lnTo>
                  <a:lnTo>
                    <a:pt x="542124" y="390029"/>
                  </a:lnTo>
                  <a:lnTo>
                    <a:pt x="544499" y="378244"/>
                  </a:lnTo>
                  <a:close/>
                </a:path>
                <a:path w="1089025" h="1043939">
                  <a:moveTo>
                    <a:pt x="544499" y="136169"/>
                  </a:moveTo>
                  <a:lnTo>
                    <a:pt x="542124" y="124383"/>
                  </a:lnTo>
                  <a:lnTo>
                    <a:pt x="535635" y="114769"/>
                  </a:lnTo>
                  <a:lnTo>
                    <a:pt x="526021" y="108280"/>
                  </a:lnTo>
                  <a:lnTo>
                    <a:pt x="514248" y="105905"/>
                  </a:lnTo>
                  <a:lnTo>
                    <a:pt x="502475" y="108280"/>
                  </a:lnTo>
                  <a:lnTo>
                    <a:pt x="492861" y="114769"/>
                  </a:lnTo>
                  <a:lnTo>
                    <a:pt x="486371" y="124383"/>
                  </a:lnTo>
                  <a:lnTo>
                    <a:pt x="483997" y="136169"/>
                  </a:lnTo>
                  <a:lnTo>
                    <a:pt x="486371" y="147955"/>
                  </a:lnTo>
                  <a:lnTo>
                    <a:pt x="492861" y="157568"/>
                  </a:lnTo>
                  <a:lnTo>
                    <a:pt x="502475" y="164045"/>
                  </a:lnTo>
                  <a:lnTo>
                    <a:pt x="514248" y="166433"/>
                  </a:lnTo>
                  <a:lnTo>
                    <a:pt x="526021" y="164045"/>
                  </a:lnTo>
                  <a:lnTo>
                    <a:pt x="535635" y="157568"/>
                  </a:lnTo>
                  <a:lnTo>
                    <a:pt x="542124" y="147955"/>
                  </a:lnTo>
                  <a:lnTo>
                    <a:pt x="544499" y="136169"/>
                  </a:lnTo>
                  <a:close/>
                </a:path>
                <a:path w="1089025" h="1043939">
                  <a:moveTo>
                    <a:pt x="1088999" y="953173"/>
                  </a:moveTo>
                  <a:lnTo>
                    <a:pt x="665492" y="953173"/>
                  </a:lnTo>
                  <a:lnTo>
                    <a:pt x="665492" y="922909"/>
                  </a:lnTo>
                  <a:lnTo>
                    <a:pt x="665492" y="892644"/>
                  </a:lnTo>
                  <a:lnTo>
                    <a:pt x="635241" y="892644"/>
                  </a:lnTo>
                  <a:lnTo>
                    <a:pt x="635241" y="922909"/>
                  </a:lnTo>
                  <a:lnTo>
                    <a:pt x="635241" y="1013688"/>
                  </a:lnTo>
                  <a:lnTo>
                    <a:pt x="453745" y="1013688"/>
                  </a:lnTo>
                  <a:lnTo>
                    <a:pt x="453745" y="922909"/>
                  </a:lnTo>
                  <a:lnTo>
                    <a:pt x="635241" y="922909"/>
                  </a:lnTo>
                  <a:lnTo>
                    <a:pt x="635241" y="892644"/>
                  </a:lnTo>
                  <a:lnTo>
                    <a:pt x="559625" y="892644"/>
                  </a:lnTo>
                  <a:lnTo>
                    <a:pt x="559625" y="756488"/>
                  </a:lnTo>
                  <a:lnTo>
                    <a:pt x="968006" y="756488"/>
                  </a:lnTo>
                  <a:lnTo>
                    <a:pt x="991565" y="751725"/>
                  </a:lnTo>
                  <a:lnTo>
                    <a:pt x="1010793" y="738746"/>
                  </a:lnTo>
                  <a:lnTo>
                    <a:pt x="1019238" y="726224"/>
                  </a:lnTo>
                  <a:lnTo>
                    <a:pt x="1023747" y="719518"/>
                  </a:lnTo>
                  <a:lnTo>
                    <a:pt x="1028496" y="695960"/>
                  </a:lnTo>
                  <a:lnTo>
                    <a:pt x="1028496" y="544664"/>
                  </a:lnTo>
                  <a:lnTo>
                    <a:pt x="1027188" y="532879"/>
                  </a:lnTo>
                  <a:lnTo>
                    <a:pt x="1027074" y="531825"/>
                  </a:lnTo>
                  <a:lnTo>
                    <a:pt x="1022997" y="519709"/>
                  </a:lnTo>
                  <a:lnTo>
                    <a:pt x="1019835" y="514413"/>
                  </a:lnTo>
                  <a:lnTo>
                    <a:pt x="1016444" y="508723"/>
                  </a:lnTo>
                  <a:lnTo>
                    <a:pt x="1007618" y="499275"/>
                  </a:lnTo>
                  <a:lnTo>
                    <a:pt x="1016444" y="489839"/>
                  </a:lnTo>
                  <a:lnTo>
                    <a:pt x="1019835" y="484149"/>
                  </a:lnTo>
                  <a:lnTo>
                    <a:pt x="1022997" y="478853"/>
                  </a:lnTo>
                  <a:lnTo>
                    <a:pt x="1027074" y="466737"/>
                  </a:lnTo>
                  <a:lnTo>
                    <a:pt x="1028496" y="453885"/>
                  </a:lnTo>
                  <a:lnTo>
                    <a:pt x="1028496" y="302590"/>
                  </a:lnTo>
                  <a:lnTo>
                    <a:pt x="1027188" y="290804"/>
                  </a:lnTo>
                  <a:lnTo>
                    <a:pt x="1027074" y="289750"/>
                  </a:lnTo>
                  <a:lnTo>
                    <a:pt x="1022997" y="277634"/>
                  </a:lnTo>
                  <a:lnTo>
                    <a:pt x="1019835" y="272338"/>
                  </a:lnTo>
                  <a:lnTo>
                    <a:pt x="1016444" y="266649"/>
                  </a:lnTo>
                  <a:lnTo>
                    <a:pt x="1007618" y="257200"/>
                  </a:lnTo>
                  <a:lnTo>
                    <a:pt x="1016444" y="247764"/>
                  </a:lnTo>
                  <a:lnTo>
                    <a:pt x="1019835" y="242074"/>
                  </a:lnTo>
                  <a:lnTo>
                    <a:pt x="1022997" y="236778"/>
                  </a:lnTo>
                  <a:lnTo>
                    <a:pt x="1027074" y="224663"/>
                  </a:lnTo>
                  <a:lnTo>
                    <a:pt x="1028496" y="211810"/>
                  </a:lnTo>
                  <a:lnTo>
                    <a:pt x="1028496" y="60515"/>
                  </a:lnTo>
                  <a:lnTo>
                    <a:pt x="1023747" y="36969"/>
                  </a:lnTo>
                  <a:lnTo>
                    <a:pt x="1019238" y="30264"/>
                  </a:lnTo>
                  <a:lnTo>
                    <a:pt x="1010793" y="17729"/>
                  </a:lnTo>
                  <a:lnTo>
                    <a:pt x="998258" y="9283"/>
                  </a:lnTo>
                  <a:lnTo>
                    <a:pt x="998258" y="60515"/>
                  </a:lnTo>
                  <a:lnTo>
                    <a:pt x="998258" y="211810"/>
                  </a:lnTo>
                  <a:lnTo>
                    <a:pt x="998258" y="302590"/>
                  </a:lnTo>
                  <a:lnTo>
                    <a:pt x="998258" y="453885"/>
                  </a:lnTo>
                  <a:lnTo>
                    <a:pt x="998258" y="544664"/>
                  </a:lnTo>
                  <a:lnTo>
                    <a:pt x="998258" y="695960"/>
                  </a:lnTo>
                  <a:lnTo>
                    <a:pt x="995870" y="707745"/>
                  </a:lnTo>
                  <a:lnTo>
                    <a:pt x="989393" y="717372"/>
                  </a:lnTo>
                  <a:lnTo>
                    <a:pt x="979779" y="723849"/>
                  </a:lnTo>
                  <a:lnTo>
                    <a:pt x="968006" y="726224"/>
                  </a:lnTo>
                  <a:lnTo>
                    <a:pt x="121005" y="726224"/>
                  </a:lnTo>
                  <a:lnTo>
                    <a:pt x="109232" y="723849"/>
                  </a:lnTo>
                  <a:lnTo>
                    <a:pt x="99618" y="717372"/>
                  </a:lnTo>
                  <a:lnTo>
                    <a:pt x="93129" y="707745"/>
                  </a:lnTo>
                  <a:lnTo>
                    <a:pt x="90754" y="695960"/>
                  </a:lnTo>
                  <a:lnTo>
                    <a:pt x="90754" y="544664"/>
                  </a:lnTo>
                  <a:lnTo>
                    <a:pt x="93129" y="532879"/>
                  </a:lnTo>
                  <a:lnTo>
                    <a:pt x="99618" y="523265"/>
                  </a:lnTo>
                  <a:lnTo>
                    <a:pt x="109232" y="516788"/>
                  </a:lnTo>
                  <a:lnTo>
                    <a:pt x="121005" y="514413"/>
                  </a:lnTo>
                  <a:lnTo>
                    <a:pt x="968006" y="514413"/>
                  </a:lnTo>
                  <a:lnTo>
                    <a:pt x="979779" y="516788"/>
                  </a:lnTo>
                  <a:lnTo>
                    <a:pt x="989393" y="523265"/>
                  </a:lnTo>
                  <a:lnTo>
                    <a:pt x="995870" y="532879"/>
                  </a:lnTo>
                  <a:lnTo>
                    <a:pt x="998258" y="544664"/>
                  </a:lnTo>
                  <a:lnTo>
                    <a:pt x="998258" y="453885"/>
                  </a:lnTo>
                  <a:lnTo>
                    <a:pt x="995870" y="465670"/>
                  </a:lnTo>
                  <a:lnTo>
                    <a:pt x="989393" y="475297"/>
                  </a:lnTo>
                  <a:lnTo>
                    <a:pt x="979779" y="481774"/>
                  </a:lnTo>
                  <a:lnTo>
                    <a:pt x="968006" y="484149"/>
                  </a:lnTo>
                  <a:lnTo>
                    <a:pt x="121005" y="484149"/>
                  </a:lnTo>
                  <a:lnTo>
                    <a:pt x="109232" y="481774"/>
                  </a:lnTo>
                  <a:lnTo>
                    <a:pt x="99618" y="475297"/>
                  </a:lnTo>
                  <a:lnTo>
                    <a:pt x="93129" y="465670"/>
                  </a:lnTo>
                  <a:lnTo>
                    <a:pt x="90754" y="453885"/>
                  </a:lnTo>
                  <a:lnTo>
                    <a:pt x="90754" y="302590"/>
                  </a:lnTo>
                  <a:lnTo>
                    <a:pt x="93129" y="290804"/>
                  </a:lnTo>
                  <a:lnTo>
                    <a:pt x="99618" y="281190"/>
                  </a:lnTo>
                  <a:lnTo>
                    <a:pt x="109232" y="274713"/>
                  </a:lnTo>
                  <a:lnTo>
                    <a:pt x="121005" y="272338"/>
                  </a:lnTo>
                  <a:lnTo>
                    <a:pt x="968006" y="272338"/>
                  </a:lnTo>
                  <a:lnTo>
                    <a:pt x="979779" y="274713"/>
                  </a:lnTo>
                  <a:lnTo>
                    <a:pt x="989393" y="281190"/>
                  </a:lnTo>
                  <a:lnTo>
                    <a:pt x="995870" y="290804"/>
                  </a:lnTo>
                  <a:lnTo>
                    <a:pt x="998258" y="302590"/>
                  </a:lnTo>
                  <a:lnTo>
                    <a:pt x="998258" y="211810"/>
                  </a:lnTo>
                  <a:lnTo>
                    <a:pt x="995870" y="223596"/>
                  </a:lnTo>
                  <a:lnTo>
                    <a:pt x="989393" y="233222"/>
                  </a:lnTo>
                  <a:lnTo>
                    <a:pt x="979779" y="239699"/>
                  </a:lnTo>
                  <a:lnTo>
                    <a:pt x="968006" y="242074"/>
                  </a:lnTo>
                  <a:lnTo>
                    <a:pt x="121005" y="242074"/>
                  </a:lnTo>
                  <a:lnTo>
                    <a:pt x="109232" y="239699"/>
                  </a:lnTo>
                  <a:lnTo>
                    <a:pt x="99618" y="233222"/>
                  </a:lnTo>
                  <a:lnTo>
                    <a:pt x="93129" y="223596"/>
                  </a:lnTo>
                  <a:lnTo>
                    <a:pt x="90754" y="211810"/>
                  </a:lnTo>
                  <a:lnTo>
                    <a:pt x="90754" y="60515"/>
                  </a:lnTo>
                  <a:lnTo>
                    <a:pt x="93129" y="48729"/>
                  </a:lnTo>
                  <a:lnTo>
                    <a:pt x="99618" y="39116"/>
                  </a:lnTo>
                  <a:lnTo>
                    <a:pt x="109232" y="32639"/>
                  </a:lnTo>
                  <a:lnTo>
                    <a:pt x="121005" y="30264"/>
                  </a:lnTo>
                  <a:lnTo>
                    <a:pt x="968006" y="30264"/>
                  </a:lnTo>
                  <a:lnTo>
                    <a:pt x="979779" y="32639"/>
                  </a:lnTo>
                  <a:lnTo>
                    <a:pt x="989393" y="39116"/>
                  </a:lnTo>
                  <a:lnTo>
                    <a:pt x="995870" y="48729"/>
                  </a:lnTo>
                  <a:lnTo>
                    <a:pt x="998258" y="60515"/>
                  </a:lnTo>
                  <a:lnTo>
                    <a:pt x="998258" y="9283"/>
                  </a:lnTo>
                  <a:lnTo>
                    <a:pt x="991565" y="4762"/>
                  </a:lnTo>
                  <a:lnTo>
                    <a:pt x="968006" y="0"/>
                  </a:lnTo>
                  <a:lnTo>
                    <a:pt x="121005" y="0"/>
                  </a:lnTo>
                  <a:lnTo>
                    <a:pt x="97459" y="4762"/>
                  </a:lnTo>
                  <a:lnTo>
                    <a:pt x="78232" y="17729"/>
                  </a:lnTo>
                  <a:lnTo>
                    <a:pt x="65265" y="36969"/>
                  </a:lnTo>
                  <a:lnTo>
                    <a:pt x="60502" y="60515"/>
                  </a:lnTo>
                  <a:lnTo>
                    <a:pt x="60502" y="211810"/>
                  </a:lnTo>
                  <a:lnTo>
                    <a:pt x="81407" y="257200"/>
                  </a:lnTo>
                  <a:lnTo>
                    <a:pt x="72567" y="266649"/>
                  </a:lnTo>
                  <a:lnTo>
                    <a:pt x="66014" y="277634"/>
                  </a:lnTo>
                  <a:lnTo>
                    <a:pt x="61937" y="289750"/>
                  </a:lnTo>
                  <a:lnTo>
                    <a:pt x="60502" y="302590"/>
                  </a:lnTo>
                  <a:lnTo>
                    <a:pt x="60502" y="453885"/>
                  </a:lnTo>
                  <a:lnTo>
                    <a:pt x="81407" y="499275"/>
                  </a:lnTo>
                  <a:lnTo>
                    <a:pt x="72567" y="508723"/>
                  </a:lnTo>
                  <a:lnTo>
                    <a:pt x="66014" y="519709"/>
                  </a:lnTo>
                  <a:lnTo>
                    <a:pt x="61937" y="531825"/>
                  </a:lnTo>
                  <a:lnTo>
                    <a:pt x="60502" y="544664"/>
                  </a:lnTo>
                  <a:lnTo>
                    <a:pt x="60502" y="695960"/>
                  </a:lnTo>
                  <a:lnTo>
                    <a:pt x="65265" y="719518"/>
                  </a:lnTo>
                  <a:lnTo>
                    <a:pt x="78232" y="738746"/>
                  </a:lnTo>
                  <a:lnTo>
                    <a:pt x="97459" y="751725"/>
                  </a:lnTo>
                  <a:lnTo>
                    <a:pt x="121005" y="756488"/>
                  </a:lnTo>
                  <a:lnTo>
                    <a:pt x="529374" y="756488"/>
                  </a:lnTo>
                  <a:lnTo>
                    <a:pt x="529374" y="892644"/>
                  </a:lnTo>
                  <a:lnTo>
                    <a:pt x="423494" y="892644"/>
                  </a:lnTo>
                  <a:lnTo>
                    <a:pt x="423494" y="953173"/>
                  </a:lnTo>
                  <a:lnTo>
                    <a:pt x="0" y="953173"/>
                  </a:lnTo>
                  <a:lnTo>
                    <a:pt x="0" y="983424"/>
                  </a:lnTo>
                  <a:lnTo>
                    <a:pt x="423494" y="983424"/>
                  </a:lnTo>
                  <a:lnTo>
                    <a:pt x="423494" y="1043940"/>
                  </a:lnTo>
                  <a:lnTo>
                    <a:pt x="665492" y="1043940"/>
                  </a:lnTo>
                  <a:lnTo>
                    <a:pt x="665492" y="1013688"/>
                  </a:lnTo>
                  <a:lnTo>
                    <a:pt x="665492" y="983424"/>
                  </a:lnTo>
                  <a:lnTo>
                    <a:pt x="1088999" y="983424"/>
                  </a:lnTo>
                  <a:lnTo>
                    <a:pt x="1088999" y="953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962138" y="1346453"/>
              <a:ext cx="2011680" cy="732790"/>
            </a:xfrm>
            <a:custGeom>
              <a:avLst/>
              <a:gdLst/>
              <a:ahLst/>
              <a:cxnLst/>
              <a:rect l="l" t="t" r="r" b="b"/>
              <a:pathLst>
                <a:path w="2011679" h="732789">
                  <a:moveTo>
                    <a:pt x="0" y="0"/>
                  </a:moveTo>
                  <a:lnTo>
                    <a:pt x="0" y="732663"/>
                  </a:lnTo>
                </a:path>
                <a:path w="2011679" h="732789">
                  <a:moveTo>
                    <a:pt x="2011679" y="0"/>
                  </a:moveTo>
                  <a:lnTo>
                    <a:pt x="2011679" y="732663"/>
                  </a:lnTo>
                </a:path>
              </a:pathLst>
            </a:custGeom>
            <a:ln w="12700">
              <a:solidFill>
                <a:srgbClr val="C9C9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352294" y="4533137"/>
              <a:ext cx="0" cy="1179830"/>
            </a:xfrm>
            <a:custGeom>
              <a:avLst/>
              <a:gdLst/>
              <a:ahLst/>
              <a:cxnLst/>
              <a:rect l="l" t="t" r="r" b="b"/>
              <a:pathLst>
                <a:path w="0" h="1179829">
                  <a:moveTo>
                    <a:pt x="0" y="0"/>
                  </a:moveTo>
                  <a:lnTo>
                    <a:pt x="0" y="1179588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12648" y="4311396"/>
            <a:ext cx="5257800" cy="160528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algn="ctr" marL="200025">
              <a:lnSpc>
                <a:spcPct val="100000"/>
              </a:lnSpc>
              <a:spcBef>
                <a:spcPts val="133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Centers</a:t>
            </a:r>
            <a:endParaRPr sz="1800">
              <a:latin typeface="Arial"/>
              <a:cs typeface="Arial"/>
            </a:endParaRPr>
          </a:p>
          <a:p>
            <a:pPr marL="2421255" marR="513080" indent="-288290">
              <a:lnSpc>
                <a:spcPct val="100000"/>
              </a:lnSpc>
              <a:spcBef>
                <a:spcPts val="940"/>
              </a:spcBef>
              <a:buChar char="•"/>
              <a:tabLst>
                <a:tab pos="2421255" algn="l"/>
              </a:tabLst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centers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dirty="0" sz="10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backbone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house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1000">
              <a:latin typeface="Arial"/>
              <a:cs typeface="Arial"/>
            </a:endParaRPr>
          </a:p>
          <a:p>
            <a:pPr marL="2421255" indent="-287655">
              <a:lnSpc>
                <a:spcPct val="100000"/>
              </a:lnSpc>
              <a:spcBef>
                <a:spcPts val="590"/>
              </a:spcBef>
              <a:buChar char="•"/>
              <a:tabLst>
                <a:tab pos="2421255" algn="l"/>
              </a:tabLst>
            </a:pP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dirty="0" sz="10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r>
              <a:rPr dirty="0" sz="1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endParaRPr sz="1000">
              <a:latin typeface="Arial MT"/>
              <a:cs typeface="Arial MT"/>
            </a:endParaRPr>
          </a:p>
          <a:p>
            <a:pPr marL="2421255">
              <a:lnSpc>
                <a:spcPct val="100000"/>
              </a:lnSpc>
              <a:spcBef>
                <a:spcPts val="2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interconnection</a:t>
            </a:r>
            <a:r>
              <a:rPr dirty="0" sz="1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colocation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291071" y="4311396"/>
            <a:ext cx="5262880" cy="1605280"/>
            <a:chOff x="6291071" y="4311396"/>
            <a:chExt cx="5262880" cy="1605280"/>
          </a:xfrm>
        </p:grpSpPr>
        <p:sp>
          <p:nvSpPr>
            <p:cNvPr id="36" name="object 36" descr=""/>
            <p:cNvSpPr/>
            <p:nvPr/>
          </p:nvSpPr>
          <p:spPr>
            <a:xfrm>
              <a:off x="6291071" y="4311396"/>
              <a:ext cx="5262880" cy="1605280"/>
            </a:xfrm>
            <a:custGeom>
              <a:avLst/>
              <a:gdLst/>
              <a:ahLst/>
              <a:cxnLst/>
              <a:rect l="l" t="t" r="r" b="b"/>
              <a:pathLst>
                <a:path w="5262880" h="1605279">
                  <a:moveTo>
                    <a:pt x="5262372" y="0"/>
                  </a:moveTo>
                  <a:lnTo>
                    <a:pt x="0" y="0"/>
                  </a:lnTo>
                  <a:lnTo>
                    <a:pt x="0" y="1604771"/>
                  </a:lnTo>
                  <a:lnTo>
                    <a:pt x="5262372" y="1604771"/>
                  </a:lnTo>
                  <a:lnTo>
                    <a:pt x="5262372" y="0"/>
                  </a:lnTo>
                  <a:close/>
                </a:path>
              </a:pathLst>
            </a:custGeom>
            <a:solidFill>
              <a:srgbClr val="1C2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21729" y="4505896"/>
              <a:ext cx="1029335" cy="1224280"/>
            </a:xfrm>
            <a:custGeom>
              <a:avLst/>
              <a:gdLst/>
              <a:ahLst/>
              <a:cxnLst/>
              <a:rect l="l" t="t" r="r" b="b"/>
              <a:pathLst>
                <a:path w="1029334" h="1224279">
                  <a:moveTo>
                    <a:pt x="274751" y="338759"/>
                  </a:moveTo>
                  <a:lnTo>
                    <a:pt x="260896" y="338759"/>
                  </a:lnTo>
                  <a:lnTo>
                    <a:pt x="260896" y="546608"/>
                  </a:lnTo>
                  <a:lnTo>
                    <a:pt x="274751" y="546608"/>
                  </a:lnTo>
                  <a:lnTo>
                    <a:pt x="274751" y="338759"/>
                  </a:lnTo>
                  <a:close/>
                </a:path>
                <a:path w="1029334" h="1224279">
                  <a:moveTo>
                    <a:pt x="1028865" y="428040"/>
                  </a:moveTo>
                  <a:lnTo>
                    <a:pt x="1028839" y="282028"/>
                  </a:lnTo>
                  <a:lnTo>
                    <a:pt x="1025017" y="260934"/>
                  </a:lnTo>
                  <a:lnTo>
                    <a:pt x="1014006" y="243090"/>
                  </a:lnTo>
                  <a:lnTo>
                    <a:pt x="998651" y="231355"/>
                  </a:lnTo>
                  <a:lnTo>
                    <a:pt x="998651" y="282028"/>
                  </a:lnTo>
                  <a:lnTo>
                    <a:pt x="998575" y="428040"/>
                  </a:lnTo>
                  <a:lnTo>
                    <a:pt x="997127" y="473595"/>
                  </a:lnTo>
                  <a:lnTo>
                    <a:pt x="992822" y="519023"/>
                  </a:lnTo>
                  <a:lnTo>
                    <a:pt x="985697" y="564210"/>
                  </a:lnTo>
                  <a:lnTo>
                    <a:pt x="975804" y="609092"/>
                  </a:lnTo>
                  <a:lnTo>
                    <a:pt x="963206" y="653567"/>
                  </a:lnTo>
                  <a:lnTo>
                    <a:pt x="947940" y="697572"/>
                  </a:lnTo>
                  <a:lnTo>
                    <a:pt x="930059" y="741019"/>
                  </a:lnTo>
                  <a:lnTo>
                    <a:pt x="909612" y="783831"/>
                  </a:lnTo>
                  <a:lnTo>
                    <a:pt x="886650" y="825919"/>
                  </a:lnTo>
                  <a:lnTo>
                    <a:pt x="861225" y="867206"/>
                  </a:lnTo>
                  <a:lnTo>
                    <a:pt x="833386" y="907618"/>
                  </a:lnTo>
                  <a:lnTo>
                    <a:pt x="803186" y="947064"/>
                  </a:lnTo>
                  <a:lnTo>
                    <a:pt x="770661" y="985469"/>
                  </a:lnTo>
                  <a:lnTo>
                    <a:pt x="735876" y="1022756"/>
                  </a:lnTo>
                  <a:lnTo>
                    <a:pt x="698881" y="1058837"/>
                  </a:lnTo>
                  <a:lnTo>
                    <a:pt x="659714" y="1093622"/>
                  </a:lnTo>
                  <a:lnTo>
                    <a:pt x="618426" y="1127048"/>
                  </a:lnTo>
                  <a:lnTo>
                    <a:pt x="575081" y="1159027"/>
                  </a:lnTo>
                  <a:lnTo>
                    <a:pt x="529717" y="1189482"/>
                  </a:lnTo>
                  <a:lnTo>
                    <a:pt x="514451" y="1193990"/>
                  </a:lnTo>
                  <a:lnTo>
                    <a:pt x="506552" y="1192860"/>
                  </a:lnTo>
                  <a:lnTo>
                    <a:pt x="453809" y="1159027"/>
                  </a:lnTo>
                  <a:lnTo>
                    <a:pt x="410464" y="1127048"/>
                  </a:lnTo>
                  <a:lnTo>
                    <a:pt x="369176" y="1093622"/>
                  </a:lnTo>
                  <a:lnTo>
                    <a:pt x="330009" y="1058837"/>
                  </a:lnTo>
                  <a:lnTo>
                    <a:pt x="293001" y="1022756"/>
                  </a:lnTo>
                  <a:lnTo>
                    <a:pt x="258229" y="985469"/>
                  </a:lnTo>
                  <a:lnTo>
                    <a:pt x="225704" y="947064"/>
                  </a:lnTo>
                  <a:lnTo>
                    <a:pt x="195503" y="907618"/>
                  </a:lnTo>
                  <a:lnTo>
                    <a:pt x="167665" y="867206"/>
                  </a:lnTo>
                  <a:lnTo>
                    <a:pt x="142240" y="825919"/>
                  </a:lnTo>
                  <a:lnTo>
                    <a:pt x="119291" y="783831"/>
                  </a:lnTo>
                  <a:lnTo>
                    <a:pt x="98844" y="741019"/>
                  </a:lnTo>
                  <a:lnTo>
                    <a:pt x="80962" y="697572"/>
                  </a:lnTo>
                  <a:lnTo>
                    <a:pt x="65697" y="653567"/>
                  </a:lnTo>
                  <a:lnTo>
                    <a:pt x="53086" y="609092"/>
                  </a:lnTo>
                  <a:lnTo>
                    <a:pt x="43192" y="564210"/>
                  </a:lnTo>
                  <a:lnTo>
                    <a:pt x="36068" y="519023"/>
                  </a:lnTo>
                  <a:lnTo>
                    <a:pt x="31750" y="473595"/>
                  </a:lnTo>
                  <a:lnTo>
                    <a:pt x="30289" y="428040"/>
                  </a:lnTo>
                  <a:lnTo>
                    <a:pt x="30289" y="282028"/>
                  </a:lnTo>
                  <a:lnTo>
                    <a:pt x="31991" y="272072"/>
                  </a:lnTo>
                  <a:lnTo>
                    <a:pt x="32016" y="271907"/>
                  </a:lnTo>
                  <a:lnTo>
                    <a:pt x="104089" y="248437"/>
                  </a:lnTo>
                  <a:lnTo>
                    <a:pt x="104457" y="248437"/>
                  </a:lnTo>
                  <a:lnTo>
                    <a:pt x="153873" y="238823"/>
                  </a:lnTo>
                  <a:lnTo>
                    <a:pt x="202285" y="225602"/>
                  </a:lnTo>
                  <a:lnTo>
                    <a:pt x="249339" y="208864"/>
                  </a:lnTo>
                  <a:lnTo>
                    <a:pt x="294881" y="188709"/>
                  </a:lnTo>
                  <a:lnTo>
                    <a:pt x="338747" y="165214"/>
                  </a:lnTo>
                  <a:lnTo>
                    <a:pt x="380771" y="138480"/>
                  </a:lnTo>
                  <a:lnTo>
                    <a:pt x="420751" y="108610"/>
                  </a:lnTo>
                  <a:lnTo>
                    <a:pt x="458508" y="75679"/>
                  </a:lnTo>
                  <a:lnTo>
                    <a:pt x="493852" y="39801"/>
                  </a:lnTo>
                  <a:lnTo>
                    <a:pt x="501980" y="33121"/>
                  </a:lnTo>
                  <a:lnTo>
                    <a:pt x="511721" y="30175"/>
                  </a:lnTo>
                  <a:lnTo>
                    <a:pt x="521868" y="31064"/>
                  </a:lnTo>
                  <a:lnTo>
                    <a:pt x="531202" y="35928"/>
                  </a:lnTo>
                  <a:lnTo>
                    <a:pt x="532625" y="37084"/>
                  </a:lnTo>
                  <a:lnTo>
                    <a:pt x="533933" y="38379"/>
                  </a:lnTo>
                  <a:lnTo>
                    <a:pt x="535101" y="39801"/>
                  </a:lnTo>
                  <a:lnTo>
                    <a:pt x="570458" y="75679"/>
                  </a:lnTo>
                  <a:lnTo>
                    <a:pt x="608215" y="108610"/>
                  </a:lnTo>
                  <a:lnTo>
                    <a:pt x="648195" y="138480"/>
                  </a:lnTo>
                  <a:lnTo>
                    <a:pt x="690194" y="165214"/>
                  </a:lnTo>
                  <a:lnTo>
                    <a:pt x="734034" y="188709"/>
                  </a:lnTo>
                  <a:lnTo>
                    <a:pt x="779526" y="208864"/>
                  </a:lnTo>
                  <a:lnTo>
                    <a:pt x="826465" y="225602"/>
                  </a:lnTo>
                  <a:lnTo>
                    <a:pt x="874674" y="238823"/>
                  </a:lnTo>
                  <a:lnTo>
                    <a:pt x="923950" y="248437"/>
                  </a:lnTo>
                  <a:lnTo>
                    <a:pt x="974102" y="254330"/>
                  </a:lnTo>
                  <a:lnTo>
                    <a:pt x="983970" y="257365"/>
                  </a:lnTo>
                  <a:lnTo>
                    <a:pt x="991819" y="263537"/>
                  </a:lnTo>
                  <a:lnTo>
                    <a:pt x="996848" y="271907"/>
                  </a:lnTo>
                  <a:lnTo>
                    <a:pt x="996950" y="272072"/>
                  </a:lnTo>
                  <a:lnTo>
                    <a:pt x="998651" y="282028"/>
                  </a:lnTo>
                  <a:lnTo>
                    <a:pt x="998651" y="231355"/>
                  </a:lnTo>
                  <a:lnTo>
                    <a:pt x="997318" y="230327"/>
                  </a:lnTo>
                  <a:lnTo>
                    <a:pt x="976464" y="224294"/>
                  </a:lnTo>
                  <a:lnTo>
                    <a:pt x="928611" y="218617"/>
                  </a:lnTo>
                  <a:lnTo>
                    <a:pt x="881583" y="209410"/>
                  </a:lnTo>
                  <a:lnTo>
                    <a:pt x="835583" y="196773"/>
                  </a:lnTo>
                  <a:lnTo>
                    <a:pt x="790790" y="180784"/>
                  </a:lnTo>
                  <a:lnTo>
                    <a:pt x="747369" y="161531"/>
                  </a:lnTo>
                  <a:lnTo>
                    <a:pt x="705523" y="139103"/>
                  </a:lnTo>
                  <a:lnTo>
                    <a:pt x="665429" y="113601"/>
                  </a:lnTo>
                  <a:lnTo>
                    <a:pt x="627265" y="85090"/>
                  </a:lnTo>
                  <a:lnTo>
                    <a:pt x="591210" y="53682"/>
                  </a:lnTo>
                  <a:lnTo>
                    <a:pt x="557453" y="19456"/>
                  </a:lnTo>
                  <a:lnTo>
                    <a:pt x="539635" y="5702"/>
                  </a:lnTo>
                  <a:lnTo>
                    <a:pt x="518629" y="0"/>
                  </a:lnTo>
                  <a:lnTo>
                    <a:pt x="497014" y="2565"/>
                  </a:lnTo>
                  <a:lnTo>
                    <a:pt x="477354" y="13550"/>
                  </a:lnTo>
                  <a:lnTo>
                    <a:pt x="475246" y="15379"/>
                  </a:lnTo>
                  <a:lnTo>
                    <a:pt x="473265" y="17348"/>
                  </a:lnTo>
                  <a:lnTo>
                    <a:pt x="471436" y="19456"/>
                  </a:lnTo>
                  <a:lnTo>
                    <a:pt x="437680" y="53682"/>
                  </a:lnTo>
                  <a:lnTo>
                    <a:pt x="401612" y="85090"/>
                  </a:lnTo>
                  <a:lnTo>
                    <a:pt x="363435" y="113601"/>
                  </a:lnTo>
                  <a:lnTo>
                    <a:pt x="323303" y="139103"/>
                  </a:lnTo>
                  <a:lnTo>
                    <a:pt x="281393" y="161531"/>
                  </a:lnTo>
                  <a:lnTo>
                    <a:pt x="237896" y="180784"/>
                  </a:lnTo>
                  <a:lnTo>
                    <a:pt x="192938" y="196773"/>
                  </a:lnTo>
                  <a:lnTo>
                    <a:pt x="146824" y="209410"/>
                  </a:lnTo>
                  <a:lnTo>
                    <a:pt x="146634" y="209410"/>
                  </a:lnTo>
                  <a:lnTo>
                    <a:pt x="100266" y="218452"/>
                  </a:lnTo>
                  <a:lnTo>
                    <a:pt x="52400" y="224091"/>
                  </a:lnTo>
                  <a:lnTo>
                    <a:pt x="14909" y="242912"/>
                  </a:lnTo>
                  <a:lnTo>
                    <a:pt x="0" y="282028"/>
                  </a:lnTo>
                  <a:lnTo>
                    <a:pt x="12" y="428040"/>
                  </a:lnTo>
                  <a:lnTo>
                    <a:pt x="1447" y="473595"/>
                  </a:lnTo>
                  <a:lnTo>
                    <a:pt x="5943" y="522097"/>
                  </a:lnTo>
                  <a:lnTo>
                    <a:pt x="13233" y="568464"/>
                  </a:lnTo>
                  <a:lnTo>
                    <a:pt x="23279" y="614248"/>
                  </a:lnTo>
                  <a:lnTo>
                    <a:pt x="35979" y="659358"/>
                  </a:lnTo>
                  <a:lnTo>
                    <a:pt x="51244" y="703770"/>
                  </a:lnTo>
                  <a:lnTo>
                    <a:pt x="68999" y="747382"/>
                  </a:lnTo>
                  <a:lnTo>
                    <a:pt x="89128" y="790155"/>
                  </a:lnTo>
                  <a:lnTo>
                    <a:pt x="111556" y="832027"/>
                  </a:lnTo>
                  <a:lnTo>
                    <a:pt x="136169" y="872921"/>
                  </a:lnTo>
                  <a:lnTo>
                    <a:pt x="162979" y="912914"/>
                  </a:lnTo>
                  <a:lnTo>
                    <a:pt x="191706" y="951661"/>
                  </a:lnTo>
                  <a:lnTo>
                    <a:pt x="222364" y="989253"/>
                  </a:lnTo>
                  <a:lnTo>
                    <a:pt x="254838" y="1025639"/>
                  </a:lnTo>
                  <a:lnTo>
                    <a:pt x="289039" y="1060729"/>
                  </a:lnTo>
                  <a:lnTo>
                    <a:pt x="324878" y="1094473"/>
                  </a:lnTo>
                  <a:lnTo>
                    <a:pt x="362267" y="1126820"/>
                  </a:lnTo>
                  <a:lnTo>
                    <a:pt x="401104" y="1157693"/>
                  </a:lnTo>
                  <a:lnTo>
                    <a:pt x="441312" y="1187030"/>
                  </a:lnTo>
                  <a:lnTo>
                    <a:pt x="482777" y="1214767"/>
                  </a:lnTo>
                  <a:lnTo>
                    <a:pt x="514438" y="1224076"/>
                  </a:lnTo>
                  <a:lnTo>
                    <a:pt x="530783" y="1221752"/>
                  </a:lnTo>
                  <a:lnTo>
                    <a:pt x="546087" y="1214767"/>
                  </a:lnTo>
                  <a:lnTo>
                    <a:pt x="577151" y="1193990"/>
                  </a:lnTo>
                  <a:lnTo>
                    <a:pt x="587578" y="1187030"/>
                  </a:lnTo>
                  <a:lnTo>
                    <a:pt x="627799" y="1157693"/>
                  </a:lnTo>
                  <a:lnTo>
                    <a:pt x="666648" y="1126820"/>
                  </a:lnTo>
                  <a:lnTo>
                    <a:pt x="704049" y="1094473"/>
                  </a:lnTo>
                  <a:lnTo>
                    <a:pt x="739902" y="1060729"/>
                  </a:lnTo>
                  <a:lnTo>
                    <a:pt x="774115" y="1025639"/>
                  </a:lnTo>
                  <a:lnTo>
                    <a:pt x="806602" y="989253"/>
                  </a:lnTo>
                  <a:lnTo>
                    <a:pt x="837247" y="951661"/>
                  </a:lnTo>
                  <a:lnTo>
                    <a:pt x="865987" y="912914"/>
                  </a:lnTo>
                  <a:lnTo>
                    <a:pt x="892708" y="873061"/>
                  </a:lnTo>
                  <a:lnTo>
                    <a:pt x="917321" y="832180"/>
                  </a:lnTo>
                  <a:lnTo>
                    <a:pt x="939749" y="790321"/>
                  </a:lnTo>
                  <a:lnTo>
                    <a:pt x="959878" y="747560"/>
                  </a:lnTo>
                  <a:lnTo>
                    <a:pt x="977620" y="703948"/>
                  </a:lnTo>
                  <a:lnTo>
                    <a:pt x="992898" y="659561"/>
                  </a:lnTo>
                  <a:lnTo>
                    <a:pt x="1005598" y="614451"/>
                  </a:lnTo>
                  <a:lnTo>
                    <a:pt x="1015644" y="568680"/>
                  </a:lnTo>
                  <a:lnTo>
                    <a:pt x="1022921" y="522312"/>
                  </a:lnTo>
                  <a:lnTo>
                    <a:pt x="1027366" y="475411"/>
                  </a:lnTo>
                  <a:lnTo>
                    <a:pt x="1028865" y="428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777" y="4844648"/>
              <a:ext cx="124722" cy="20784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2937" y="4844648"/>
              <a:ext cx="124722" cy="20784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5777" y="5121777"/>
              <a:ext cx="124722" cy="20784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2937" y="5121777"/>
              <a:ext cx="124722" cy="20784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882625" y="4844656"/>
              <a:ext cx="291465" cy="485140"/>
            </a:xfrm>
            <a:custGeom>
              <a:avLst/>
              <a:gdLst/>
              <a:ahLst/>
              <a:cxnLst/>
              <a:rect l="l" t="t" r="r" b="b"/>
              <a:pathLst>
                <a:path w="291465" h="485139">
                  <a:moveTo>
                    <a:pt x="13855" y="277126"/>
                  </a:moveTo>
                  <a:lnTo>
                    <a:pt x="0" y="277126"/>
                  </a:lnTo>
                  <a:lnTo>
                    <a:pt x="0" y="484974"/>
                  </a:lnTo>
                  <a:lnTo>
                    <a:pt x="13855" y="484974"/>
                  </a:lnTo>
                  <a:lnTo>
                    <a:pt x="13855" y="277126"/>
                  </a:lnTo>
                  <a:close/>
                </a:path>
                <a:path w="291465" h="485139">
                  <a:moveTo>
                    <a:pt x="291007" y="277126"/>
                  </a:moveTo>
                  <a:lnTo>
                    <a:pt x="277152" y="277126"/>
                  </a:lnTo>
                  <a:lnTo>
                    <a:pt x="277152" y="484974"/>
                  </a:lnTo>
                  <a:lnTo>
                    <a:pt x="291007" y="484974"/>
                  </a:lnTo>
                  <a:lnTo>
                    <a:pt x="291007" y="277126"/>
                  </a:lnTo>
                  <a:close/>
                </a:path>
                <a:path w="291465" h="485139">
                  <a:moveTo>
                    <a:pt x="291007" y="0"/>
                  </a:moveTo>
                  <a:lnTo>
                    <a:pt x="277152" y="0"/>
                  </a:lnTo>
                  <a:lnTo>
                    <a:pt x="277152" y="207848"/>
                  </a:lnTo>
                  <a:lnTo>
                    <a:pt x="291007" y="207848"/>
                  </a:lnTo>
                  <a:lnTo>
                    <a:pt x="291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6291071" y="4311396"/>
            <a:ext cx="5262880" cy="160528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2028189">
              <a:lnSpc>
                <a:spcPct val="100000"/>
              </a:lnSpc>
              <a:spcBef>
                <a:spcPts val="133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1800">
              <a:latin typeface="Arial"/>
              <a:cs typeface="Arial"/>
            </a:endParaRPr>
          </a:p>
          <a:p>
            <a:pPr marL="2424430" marR="585470" indent="-28829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24430" algn="l"/>
              </a:tabLst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Cybersecurity</a:t>
            </a:r>
            <a:r>
              <a:rPr dirty="0" sz="1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dirty="0" sz="1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dirty="0" sz="10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physical</a:t>
            </a: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safety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0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000">
              <a:latin typeface="Arial"/>
              <a:cs typeface="Arial"/>
            </a:endParaRPr>
          </a:p>
          <a:p>
            <a:pPr marL="2424430" indent="-288290">
              <a:lnSpc>
                <a:spcPct val="100000"/>
              </a:lnSpc>
              <a:spcBef>
                <a:spcPts val="590"/>
              </a:spcBef>
              <a:buChar char="•"/>
              <a:tabLst>
                <a:tab pos="2424430" algn="l"/>
              </a:tabLst>
            </a:pPr>
            <a:r>
              <a:rPr dirty="0" sz="1000" spc="-10">
                <a:solidFill>
                  <a:srgbClr val="FFFFFF"/>
                </a:solidFill>
                <a:latin typeface="Arial MT"/>
                <a:cs typeface="Arial MT"/>
              </a:rPr>
              <a:t>Cybersecurity</a:t>
            </a:r>
            <a:r>
              <a:rPr dirty="0" sz="10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dirty="0" sz="1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dirty="0" sz="10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2424430">
              <a:lnSpc>
                <a:spcPct val="100000"/>
              </a:lnSpc>
              <a:spcBef>
                <a:spcPts val="2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integrity</a:t>
            </a:r>
            <a:r>
              <a:rPr dirty="0" sz="10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penetration</a:t>
            </a:r>
            <a:r>
              <a:rPr dirty="0" sz="1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4439920" y="1330452"/>
            <a:ext cx="3569970" cy="4389120"/>
            <a:chOff x="4439920" y="1330452"/>
            <a:chExt cx="3569970" cy="4389120"/>
          </a:xfrm>
        </p:grpSpPr>
        <p:sp>
          <p:nvSpPr>
            <p:cNvPr id="45" name="object 45" descr=""/>
            <p:cNvSpPr/>
            <p:nvPr/>
          </p:nvSpPr>
          <p:spPr>
            <a:xfrm>
              <a:off x="8003285" y="4533137"/>
              <a:ext cx="0" cy="1179830"/>
            </a:xfrm>
            <a:custGeom>
              <a:avLst/>
              <a:gdLst/>
              <a:ahLst/>
              <a:cxnLst/>
              <a:rect l="l" t="t" r="r" b="b"/>
              <a:pathLst>
                <a:path w="0" h="1179829">
                  <a:moveTo>
                    <a:pt x="0" y="0"/>
                  </a:moveTo>
                  <a:lnTo>
                    <a:pt x="0" y="1179588"/>
                  </a:lnTo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446270" y="1392555"/>
              <a:ext cx="1175385" cy="589915"/>
            </a:xfrm>
            <a:custGeom>
              <a:avLst/>
              <a:gdLst/>
              <a:ahLst/>
              <a:cxnLst/>
              <a:rect l="l" t="t" r="r" b="b"/>
              <a:pathLst>
                <a:path w="1175385" h="589914">
                  <a:moveTo>
                    <a:pt x="0" y="589407"/>
                  </a:moveTo>
                  <a:lnTo>
                    <a:pt x="15331" y="527974"/>
                  </a:lnTo>
                  <a:lnTo>
                    <a:pt x="30716" y="467137"/>
                  </a:lnTo>
                  <a:lnTo>
                    <a:pt x="46202" y="407489"/>
                  </a:lnTo>
                  <a:lnTo>
                    <a:pt x="61839" y="349625"/>
                  </a:lnTo>
                  <a:lnTo>
                    <a:pt x="77675" y="294141"/>
                  </a:lnTo>
                  <a:lnTo>
                    <a:pt x="93759" y="241631"/>
                  </a:lnTo>
                  <a:lnTo>
                    <a:pt x="110140" y="192690"/>
                  </a:lnTo>
                  <a:lnTo>
                    <a:pt x="126868" y="147913"/>
                  </a:lnTo>
                  <a:lnTo>
                    <a:pt x="143990" y="107894"/>
                  </a:lnTo>
                  <a:lnTo>
                    <a:pt x="161556" y="73229"/>
                  </a:lnTo>
                  <a:lnTo>
                    <a:pt x="198215" y="22339"/>
                  </a:lnTo>
                  <a:lnTo>
                    <a:pt x="237235" y="0"/>
                  </a:lnTo>
                  <a:lnTo>
                    <a:pt x="257201" y="3484"/>
                  </a:lnTo>
                  <a:lnTo>
                    <a:pt x="296401" y="45329"/>
                  </a:lnTo>
                  <a:lnTo>
                    <a:pt x="316057" y="80045"/>
                  </a:lnTo>
                  <a:lnTo>
                    <a:pt x="336031" y="121527"/>
                  </a:lnTo>
                  <a:lnTo>
                    <a:pt x="356534" y="167954"/>
                  </a:lnTo>
                  <a:lnTo>
                    <a:pt x="377777" y="217503"/>
                  </a:lnTo>
                  <a:lnTo>
                    <a:pt x="399970" y="268352"/>
                  </a:lnTo>
                  <a:lnTo>
                    <a:pt x="423325" y="318680"/>
                  </a:lnTo>
                  <a:lnTo>
                    <a:pt x="448052" y="366665"/>
                  </a:lnTo>
                  <a:lnTo>
                    <a:pt x="474361" y="410484"/>
                  </a:lnTo>
                  <a:lnTo>
                    <a:pt x="502465" y="448315"/>
                  </a:lnTo>
                  <a:lnTo>
                    <a:pt x="532573" y="478338"/>
                  </a:lnTo>
                  <a:lnTo>
                    <a:pt x="564895" y="498729"/>
                  </a:lnTo>
                  <a:lnTo>
                    <a:pt x="602192" y="512350"/>
                  </a:lnTo>
                  <a:lnTo>
                    <a:pt x="641800" y="521239"/>
                  </a:lnTo>
                  <a:lnTo>
                    <a:pt x="683525" y="525790"/>
                  </a:lnTo>
                  <a:lnTo>
                    <a:pt x="727176" y="526395"/>
                  </a:lnTo>
                  <a:lnTo>
                    <a:pt x="772562" y="523451"/>
                  </a:lnTo>
                  <a:lnTo>
                    <a:pt x="819488" y="517349"/>
                  </a:lnTo>
                  <a:lnTo>
                    <a:pt x="867765" y="508486"/>
                  </a:lnTo>
                  <a:lnTo>
                    <a:pt x="917199" y="497253"/>
                  </a:lnTo>
                  <a:lnTo>
                    <a:pt x="967598" y="484046"/>
                  </a:lnTo>
                  <a:lnTo>
                    <a:pt x="1018770" y="469259"/>
                  </a:lnTo>
                  <a:lnTo>
                    <a:pt x="1070523" y="453285"/>
                  </a:lnTo>
                  <a:lnTo>
                    <a:pt x="1122665" y="436519"/>
                  </a:lnTo>
                  <a:lnTo>
                    <a:pt x="1175003" y="419354"/>
                  </a:lnTo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5152" y="1330452"/>
              <a:ext cx="141732" cy="141732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4823586" y="1305001"/>
            <a:ext cx="77724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Peak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AI</a:t>
            </a:r>
            <a:r>
              <a:rPr dirty="0" sz="1000" spc="-20">
                <a:latin typeface="Arial MT"/>
                <a:cs typeface="Arial MT"/>
              </a:rPr>
              <a:t> hype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39520" y="1243888"/>
            <a:ext cx="1204595" cy="79692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2000">
                <a:latin typeface="Georgia"/>
                <a:cs typeface="Georgia"/>
              </a:rPr>
              <a:t>10%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>
                <a:latin typeface="Georgia"/>
                <a:cs typeface="Georgia"/>
              </a:rPr>
              <a:t>-</a:t>
            </a:r>
            <a:r>
              <a:rPr dirty="0" sz="2000" spc="-20">
                <a:latin typeface="Georgia"/>
                <a:cs typeface="Georgia"/>
              </a:rPr>
              <a:t> </a:t>
            </a:r>
            <a:r>
              <a:rPr dirty="0" sz="2000" spc="-25">
                <a:latin typeface="Georgia"/>
                <a:cs typeface="Georgia"/>
              </a:rPr>
              <a:t>25%</a:t>
            </a:r>
            <a:endParaRPr sz="2000">
              <a:latin typeface="Georgia"/>
              <a:cs typeface="Georgia"/>
            </a:endParaRPr>
          </a:p>
          <a:p>
            <a:pPr marL="59055">
              <a:lnSpc>
                <a:spcPts val="1195"/>
              </a:lnSpc>
              <a:spcBef>
                <a:spcPts val="430"/>
              </a:spcBef>
            </a:pP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labor</a:t>
            </a:r>
            <a:r>
              <a:rPr dirty="0" sz="1000" spc="-10">
                <a:latin typeface="Arial MT"/>
                <a:cs typeface="Arial MT"/>
              </a:rPr>
              <a:t> projected</a:t>
            </a:r>
            <a:r>
              <a:rPr dirty="0" sz="1000" spc="-25">
                <a:latin typeface="Arial MT"/>
                <a:cs typeface="Arial MT"/>
              </a:rPr>
              <a:t> to</a:t>
            </a:r>
            <a:endParaRPr sz="1000">
              <a:latin typeface="Arial MT"/>
              <a:cs typeface="Arial MT"/>
            </a:endParaRPr>
          </a:p>
          <a:p>
            <a:pPr marL="68580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be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automated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by </a:t>
            </a:r>
            <a:r>
              <a:rPr dirty="0" sz="1000" spc="-25">
                <a:latin typeface="Arial MT"/>
                <a:cs typeface="Arial MT"/>
              </a:rPr>
              <a:t>AI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872232" y="1259509"/>
            <a:ext cx="737235" cy="716915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2000" spc="-10">
                <a:latin typeface="Georgia"/>
                <a:cs typeface="Georgia"/>
              </a:rPr>
              <a:t>36.6%</a:t>
            </a:r>
            <a:endParaRPr sz="2000">
              <a:latin typeface="Georgia"/>
              <a:cs typeface="Georgia"/>
            </a:endParaRPr>
          </a:p>
          <a:p>
            <a:pPr marL="26034">
              <a:lnSpc>
                <a:spcPct val="100000"/>
              </a:lnSpc>
              <a:spcBef>
                <a:spcPts val="615"/>
              </a:spcBef>
            </a:pPr>
            <a:r>
              <a:rPr dirty="0" sz="1000">
                <a:latin typeface="Arial MT"/>
                <a:cs typeface="Arial MT"/>
              </a:rPr>
              <a:t>2030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CAGR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595106" y="1276103"/>
            <a:ext cx="741045" cy="71628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2000" spc="-10">
                <a:latin typeface="Georgia"/>
                <a:cs typeface="Georgia"/>
              </a:rPr>
              <a:t>9.96%</a:t>
            </a:r>
            <a:endParaRPr sz="2000">
              <a:latin typeface="Georgia"/>
              <a:cs typeface="Georgia"/>
            </a:endParaRPr>
          </a:p>
          <a:p>
            <a:pPr marL="26034">
              <a:lnSpc>
                <a:spcPct val="100000"/>
              </a:lnSpc>
              <a:spcBef>
                <a:spcPts val="615"/>
              </a:spcBef>
            </a:pPr>
            <a:r>
              <a:rPr dirty="0" sz="1000">
                <a:latin typeface="Arial MT"/>
                <a:cs typeface="Arial MT"/>
              </a:rPr>
              <a:t>2030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CAGR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231373" y="1239768"/>
            <a:ext cx="1006475" cy="79819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algn="ctr" marR="22225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latin typeface="Georgia"/>
                <a:cs typeface="Georgia"/>
              </a:rPr>
              <a:t>$</a:t>
            </a:r>
            <a:r>
              <a:rPr dirty="0" sz="2000" spc="10">
                <a:latin typeface="Georgia"/>
                <a:cs typeface="Georgia"/>
              </a:rPr>
              <a:t> </a:t>
            </a:r>
            <a:r>
              <a:rPr dirty="0" sz="2000" spc="-20">
                <a:latin typeface="Georgia"/>
                <a:cs typeface="Georgia"/>
              </a:rPr>
              <a:t>4.4m</a:t>
            </a:r>
            <a:endParaRPr sz="2000">
              <a:latin typeface="Georgia"/>
              <a:cs typeface="Georgia"/>
            </a:endParaRPr>
          </a:p>
          <a:p>
            <a:pPr algn="ctr" marL="12700" marR="5080">
              <a:lnSpc>
                <a:spcPts val="1190"/>
              </a:lnSpc>
              <a:spcBef>
                <a:spcPts val="480"/>
              </a:spcBef>
            </a:pPr>
            <a:r>
              <a:rPr dirty="0" sz="1000" spc="-10">
                <a:latin typeface="Arial MT"/>
                <a:cs typeface="Arial MT"/>
              </a:rPr>
              <a:t>Average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50">
                <a:latin typeface="Arial MT"/>
                <a:cs typeface="Arial MT"/>
              </a:rPr>
              <a:t>a </a:t>
            </a:r>
            <a:r>
              <a:rPr dirty="0" sz="1000">
                <a:latin typeface="Arial MT"/>
                <a:cs typeface="Arial MT"/>
              </a:rPr>
              <a:t>data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breach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53" name="object 5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23490" y="1427144"/>
            <a:ext cx="875173" cy="552705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11939396" y="6553606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35203" y="6041824"/>
            <a:ext cx="34353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21791" y="6025896"/>
            <a:ext cx="365760" cy="123825"/>
          </a:xfrm>
          <a:custGeom>
            <a:avLst/>
            <a:gdLst/>
            <a:ahLst/>
            <a:cxnLst/>
            <a:rect l="l" t="t" r="r" b="b"/>
            <a:pathLst>
              <a:path w="365759" h="123825">
                <a:moveTo>
                  <a:pt x="365760" y="0"/>
                </a:moveTo>
                <a:lnTo>
                  <a:pt x="0" y="0"/>
                </a:lnTo>
                <a:lnTo>
                  <a:pt x="0" y="123443"/>
                </a:lnTo>
                <a:lnTo>
                  <a:pt x="365760" y="123443"/>
                </a:lnTo>
                <a:lnTo>
                  <a:pt x="365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04799" y="671296"/>
            <a:ext cx="10695940" cy="535559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Gianni,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P.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and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Maria,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G.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(2021).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Handbook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of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Research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on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Teaching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With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Virtual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Environments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and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AI. [online]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Google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Books.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IGI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Global.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-25">
                <a:latin typeface="Calibri"/>
                <a:cs typeface="Calibri"/>
              </a:rPr>
              <a:t>at: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650" spc="10">
                <a:latin typeface="Calibri"/>
                <a:cs typeface="Calibri"/>
              </a:rPr>
              <a:t>https://books.google.ch/books?hl=de&amp;lr=&amp;id=bxkfEAAAQBAJ&amp;oi=fnd&amp;pg=PR1&amp;dq=handbook+of+research+on+teaching+with+virtual+environments+and+ai&amp;ots=ejjv-X4Chs&amp;sig=M_LufbhDggMj8cRzEfV</a:t>
            </a:r>
            <a:r>
              <a:rPr dirty="0" u="sng" sz="650" spc="35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  </a:t>
            </a:r>
            <a:r>
              <a:rPr dirty="0" sz="650" spc="10">
                <a:latin typeface="Calibri"/>
                <a:cs typeface="Calibri"/>
              </a:rPr>
              <a:t>Ij-5_8#v=onepage&amp;q=95%25&amp;f=false</a:t>
            </a:r>
            <a:r>
              <a:rPr dirty="0" sz="650" spc="229">
                <a:latin typeface="Calibri"/>
                <a:cs typeface="Calibri"/>
              </a:rPr>
              <a:t> 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GlobalData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Plc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 Global: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Cybersecurity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Patents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Holders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(2002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2022).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Globaldata.com.</a:t>
            </a:r>
            <a:r>
              <a:rPr dirty="0" sz="650" spc="2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2"/>
              </a:rPr>
              <a:t>www.globaldata.com/data-insights/macroeconomic/global-top-cybersecurity-patents-holders-in-</a:t>
            </a:r>
            <a:r>
              <a:rPr dirty="0" sz="650">
                <a:latin typeface="Calibri"/>
                <a:cs typeface="Calibri"/>
                <a:hlinkClick r:id="rId2"/>
              </a:rPr>
              <a:t>the-</a:t>
            </a:r>
            <a:r>
              <a:rPr dirty="0" sz="650" spc="10">
                <a:latin typeface="Calibri"/>
                <a:cs typeface="Calibri"/>
                <a:hlinkClick r:id="rId2"/>
              </a:rPr>
              <a:t>-</a:t>
            </a:r>
            <a:r>
              <a:rPr dirty="0" sz="650" spc="-10">
                <a:latin typeface="Calibri"/>
                <a:cs typeface="Calibri"/>
                <a:hlinkClick r:id="rId2"/>
              </a:rPr>
              <a:t>sector-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650">
                <a:latin typeface="Calibri"/>
                <a:cs typeface="Calibri"/>
              </a:rPr>
              <a:t>2131431/#:~:text=The%20top%20five%20patent%20holders</a:t>
            </a:r>
            <a:r>
              <a:rPr dirty="0" sz="650" spc="220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33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Goldman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Sachs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 AI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investment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forecast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approach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$200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billion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globally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by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2025.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Goldman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Sachs.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3"/>
              </a:rPr>
              <a:t>www.goldmansachs.com/intelligence/pages/ai-investment-forecast-to-approach-200-billion-globally-by-</a:t>
            </a:r>
            <a:r>
              <a:rPr dirty="0" sz="650" spc="-10">
                <a:latin typeface="Calibri"/>
                <a:cs typeface="Calibri"/>
                <a:hlinkClick r:id="rId3"/>
              </a:rPr>
              <a:t>2025.html.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Gregg,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Dupont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Fabros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merges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with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Realty,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creating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giant.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Washington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Post.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4"/>
              </a:rPr>
              <a:t>www.washingtonpost.com/business/capitalbusiness/dupont-fabros-merges-with-digital-reality-creating-a-data-center-giant/2017/06/09/2a71d328-</a:t>
            </a:r>
            <a:r>
              <a:rPr dirty="0" sz="650" spc="-10">
                <a:latin typeface="Calibri"/>
                <a:cs typeface="Calibri"/>
                <a:hlinkClick r:id="rId4"/>
              </a:rPr>
              <a:t>4d37-</a:t>
            </a:r>
            <a:endParaRPr sz="6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650" spc="10">
                <a:latin typeface="Calibri"/>
                <a:cs typeface="Calibri"/>
              </a:rPr>
              <a:t>11e7-bc1b-fddbd8359dee_story.html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Grimond,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L.,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Beyer,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Maguire,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Computing: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Boardroom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View.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https://web-assets.bcg.com/59/6e/b413265a492fb65579843b0122b3/bcg-cloud-computing-a-boardroom-view-final.pdf</a:t>
            </a:r>
            <a:r>
              <a:rPr dirty="0" sz="650" spc="2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Hammond,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Tan,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American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Tower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Nears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$10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Billion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Deal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Buy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CoreSite.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Bloomberg.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5"/>
              </a:rPr>
              <a:t>www.bloomberg.com/news/articles/2021-11-14/american-tower-said-to-near-10-billion-deal-to-buy-coresite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Hao,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(2019).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Training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single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model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can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emit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as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much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carbon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five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cars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their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lifetimes.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MIT Technology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Review.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https://www.technologyreview.com/2019/06/06/239031/training-a-single-ai-model-can-emit-as-much-carbon-as-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five-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cars-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in-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their-</a:t>
            </a:r>
            <a:r>
              <a:rPr dirty="0" u="sng" sz="6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lifetimes/</a:t>
            </a:r>
            <a:r>
              <a:rPr dirty="0" sz="650" spc="-10">
                <a:latin typeface="Calibri"/>
                <a:cs typeface="Calibri"/>
              </a:rPr>
              <a:t>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Help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Security(2017).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Keys</a:t>
            </a:r>
            <a:r>
              <a:rPr dirty="0" sz="650" spc="90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to</a:t>
            </a:r>
            <a:r>
              <a:rPr dirty="0" sz="650" spc="70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attracting</a:t>
            </a:r>
            <a:r>
              <a:rPr dirty="0" sz="650" spc="114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and</a:t>
            </a:r>
            <a:r>
              <a:rPr dirty="0" sz="650" spc="70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retaining</a:t>
            </a:r>
            <a:r>
              <a:rPr dirty="0" sz="650" spc="160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cybersecurity</a:t>
            </a:r>
            <a:r>
              <a:rPr dirty="0" sz="650" spc="85" i="1">
                <a:latin typeface="Calibri"/>
                <a:cs typeface="Calibri"/>
              </a:rPr>
              <a:t> </a:t>
            </a:r>
            <a:r>
              <a:rPr dirty="0" sz="650" spc="10" i="1">
                <a:latin typeface="Calibri"/>
                <a:cs typeface="Calibri"/>
              </a:rPr>
              <a:t>talent</a:t>
            </a:r>
            <a:r>
              <a:rPr dirty="0" sz="650" spc="10">
                <a:latin typeface="Calibri"/>
                <a:cs typeface="Calibri"/>
              </a:rPr>
              <a:t>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Help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Security.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7"/>
              </a:rPr>
              <a:t>www.helpnetsecurity.com/2017/05/11/retaining-cybersecurity-talent/</a:t>
            </a:r>
            <a:r>
              <a:rPr dirty="0" sz="650" spc="2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12700" marR="83820" indent="228600">
              <a:lnSpc>
                <a:spcPct val="1062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Hindustan</a:t>
            </a:r>
            <a:r>
              <a:rPr dirty="0" sz="650" spc="2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Times.</a:t>
            </a:r>
            <a:r>
              <a:rPr dirty="0" sz="650" spc="3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(2023).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says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expansion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</a:t>
            </a:r>
            <a:r>
              <a:rPr dirty="0" sz="650" spc="21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India’s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emerging</a:t>
            </a:r>
            <a:r>
              <a:rPr dirty="0" sz="650" spc="3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clusters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build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professional</a:t>
            </a:r>
            <a:r>
              <a:rPr dirty="0" sz="650" spc="2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pools.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3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3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</a:t>
            </a:r>
            <a:r>
              <a:rPr dirty="0" sz="650">
                <a:latin typeface="Calibri"/>
                <a:cs typeface="Calibri"/>
                <a:hlinkClick r:id="rId8"/>
              </a:rPr>
              <a:t>www.hindustantimes.com/technology/ibm-says-expansion-in-indias-emerging-clusters-to-build-professional-pools-101694575898780.html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-20">
                <a:latin typeface="Calibri"/>
                <a:cs typeface="Calibri"/>
              </a:rPr>
              <a:t>Mar.</a:t>
            </a:r>
            <a:r>
              <a:rPr dirty="0" sz="650" spc="50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(2017).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importance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securing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importance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securing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https://www.ibm.com/cloud/smartpapers/securing-data-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in-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the-</a:t>
            </a:r>
            <a:r>
              <a:rPr dirty="0" u="sng" sz="6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cloud</a:t>
            </a:r>
            <a:r>
              <a:rPr dirty="0" u="sng" sz="65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/</a:t>
            </a:r>
            <a:r>
              <a:rPr dirty="0" sz="650" spc="-10">
                <a:latin typeface="Calibri"/>
                <a:cs typeface="Calibri"/>
              </a:rPr>
              <a:t>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(2020).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Products.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https://www.ibm.com/products?types</a:t>
            </a:r>
            <a:r>
              <a:rPr dirty="0" sz="650" spc="2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(2023a).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Cost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breach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https://www.ibm.com/reports/data-breach</a:t>
            </a:r>
            <a:r>
              <a:rPr dirty="0" sz="650" spc="24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(2023b).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Strategic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Partnerships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  <a:hlinkClick r:id="rId12"/>
              </a:rPr>
              <a:t>www.ibm.com.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https://www.ibm.com/strategic-partnerships</a:t>
            </a:r>
            <a:r>
              <a:rPr dirty="0" sz="650" spc="254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20">
                <a:latin typeface="Calibri"/>
                <a:cs typeface="Calibri"/>
              </a:rPr>
              <a:t>IBM.</a:t>
            </a:r>
            <a:r>
              <a:rPr dirty="0" sz="650" spc="1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(2024a).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Form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10-K</a:t>
            </a:r>
            <a:r>
              <a:rPr dirty="0" sz="650" spc="1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2023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Annual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Report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Report.Available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at: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4"/>
              </a:rPr>
              <a:t>www.sec.gov/ixviewer-</a:t>
            </a:r>
            <a:r>
              <a:rPr dirty="0" sz="650" spc="20">
                <a:latin typeface="Calibri"/>
                <a:cs typeface="Calibri"/>
                <a:hlinkClick r:id="rId14"/>
              </a:rPr>
              <a:t>plus/ix.xhtml?doc=/Archives/edgar/data/51143/000005114324000012/ibm-20231231.html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[Accessed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25 Feb.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(2024b).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Maple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Leaf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Sports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&amp;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Entertainment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Ltd.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(MLSE)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5"/>
              </a:rPr>
              <a:t>www.ibm.com/case-studies/maple-leaf-sports-and-entertainment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(n.d.a).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Security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Products.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6"/>
              </a:rPr>
              <a:t>https://www.ibm.com/security/products</a:t>
            </a:r>
            <a:r>
              <a:rPr dirty="0" sz="650" spc="25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20">
                <a:latin typeface="Calibri"/>
                <a:cs typeface="Calibri"/>
              </a:rPr>
              <a:t>IBM.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(n.d.b).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What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is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the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internet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of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things?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|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IBM.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https://www.ibm.com/topics/internet-</a:t>
            </a:r>
            <a:r>
              <a:rPr dirty="0" u="sng" sz="650" spc="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of-things#:~:text=The%20Internet%20of%20Things%20(IoT)%20refers%20to%20a%20network%20of</a:t>
            </a:r>
            <a:r>
              <a:rPr dirty="0" sz="650" spc="14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[Accessed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28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Feb.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IBM.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(n.d.c).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Cloud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Global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Data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Centers.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8"/>
              </a:rPr>
              <a:t>https://www.ibm.com/cloud/data-centers</a:t>
            </a:r>
            <a:r>
              <a:rPr dirty="0" sz="650" spc="3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28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>
                <a:latin typeface="Calibri"/>
                <a:cs typeface="Calibri"/>
              </a:rPr>
              <a:t>IBM.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(n.d.d).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Cloud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Global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Data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Centers.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8"/>
              </a:rPr>
              <a:t>https://www.ibm.com/cloud/data-centers</a:t>
            </a:r>
            <a:r>
              <a:rPr dirty="0" sz="650" spc="3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01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 Newsroom.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Completes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Separation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Kyndryl.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9"/>
              </a:rPr>
              <a:t>https://newsroom.ibm.com/2021-11-03-IBM-Completes-the-Separation-of-Kyndry</a:t>
            </a:r>
            <a:r>
              <a:rPr dirty="0" sz="650" spc="10">
                <a:solidFill>
                  <a:srgbClr val="0462C1"/>
                </a:solidFill>
                <a:latin typeface="Calibri"/>
                <a:cs typeface="Calibri"/>
                <a:hlinkClick r:id="rId19"/>
              </a:rPr>
              <a:t>l</a:t>
            </a:r>
            <a:r>
              <a:rPr dirty="0" sz="650" spc="23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28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 Newsroom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(2023a).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Krungthai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Bank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 establish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joint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venture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drive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sustainable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growth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traditional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banking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business.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https://asean.newsroom.ibm.com/Krungthai-Bank-and-IBM-establish-joint-venture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Newsroom.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(2023b).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Launches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$500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Million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Enterprise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Venture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Fund.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https://newsroom.ibm.com/2023-11-07-IBM-Launches-500-Million-Enterprise-AI-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Venture-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Fund</a:t>
            </a:r>
            <a:r>
              <a:rPr dirty="0" sz="650" spc="32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28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Newsroom.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(2023c).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acquire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expand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consulting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capabilities</a:t>
            </a:r>
            <a:r>
              <a:rPr dirty="0" sz="650" spc="2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Indonesia.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https://newsroom.ibm.com/IBM-to-acquire-Equine-Global-to-expand-consulting-capabilities-</a:t>
            </a:r>
            <a:r>
              <a:rPr dirty="0" sz="650">
                <a:latin typeface="Calibri"/>
                <a:cs typeface="Calibri"/>
              </a:rPr>
              <a:t>in-</a:t>
            </a:r>
            <a:r>
              <a:rPr dirty="0" sz="650" spc="10">
                <a:latin typeface="Calibri"/>
                <a:cs typeface="Calibri"/>
              </a:rPr>
              <a:t>Indonesia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Newsroom.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(2023d).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Acquire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StreamSets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webMethods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Platforms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from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Software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AG.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1"/>
              </a:rPr>
              <a:t>https://newsroom.ibm.com/2023-12-18-IBM-to-Acquire-StreamSets-and-webMethods-Platforms-from-Software-AG</a:t>
            </a:r>
            <a:r>
              <a:rPr dirty="0" sz="650" spc="28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28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10"/>
              <a:t>Bibliography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35203" y="6041824"/>
            <a:ext cx="26098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5599" y="6041824"/>
            <a:ext cx="8318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45" i="1">
                <a:latin typeface="Arial"/>
                <a:cs typeface="Arial"/>
              </a:rPr>
              <a:t>e: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621792" y="5993891"/>
            <a:ext cx="645160" cy="247015"/>
          </a:xfrm>
          <a:custGeom>
            <a:avLst/>
            <a:gdLst/>
            <a:ahLst/>
            <a:cxnLst/>
            <a:rect l="l" t="t" r="r" b="b"/>
            <a:pathLst>
              <a:path w="645160" h="247014">
                <a:moveTo>
                  <a:pt x="644652" y="45720"/>
                </a:moveTo>
                <a:lnTo>
                  <a:pt x="365760" y="45720"/>
                </a:lnTo>
                <a:lnTo>
                  <a:pt x="365760" y="0"/>
                </a:lnTo>
                <a:lnTo>
                  <a:pt x="0" y="0"/>
                </a:lnTo>
                <a:lnTo>
                  <a:pt x="0" y="201168"/>
                </a:lnTo>
                <a:lnTo>
                  <a:pt x="283464" y="201168"/>
                </a:lnTo>
                <a:lnTo>
                  <a:pt x="283464" y="246888"/>
                </a:lnTo>
                <a:lnTo>
                  <a:pt x="644652" y="246888"/>
                </a:lnTo>
                <a:lnTo>
                  <a:pt x="644652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01370" y="682462"/>
            <a:ext cx="10939780" cy="55619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42265" indent="-227965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Newsroom.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(2023e).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Unveils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Watsonx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Platform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Power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Next-Generation</a:t>
            </a:r>
            <a:r>
              <a:rPr dirty="0" sz="650" spc="4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Foundation</a:t>
            </a:r>
            <a:r>
              <a:rPr dirty="0" sz="650" spc="3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Models</a:t>
            </a:r>
            <a:r>
              <a:rPr dirty="0" sz="650" spc="3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for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Business.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3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https://newsroom.ibm.com/2023-05-09-IBM-Unveils-the-Watsonx-Platform-to-Power-Next-Generation-Foundation-Models-for-Business</a:t>
            </a:r>
            <a:r>
              <a:rPr dirty="0" sz="650" spc="185">
                <a:solidFill>
                  <a:srgbClr val="0462C1"/>
                </a:solidFill>
                <a:latin typeface="Calibri"/>
                <a:cs typeface="Calibri"/>
              </a:rPr>
              <a:t>  </a:t>
            </a:r>
            <a:r>
              <a:rPr dirty="0" sz="650" spc="-10">
                <a:latin typeface="Calibri"/>
                <a:cs typeface="Calibri"/>
              </a:rPr>
              <a:t>[Accessed</a:t>
            </a:r>
            <a:endParaRPr sz="65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90"/>
              </a:spcBef>
            </a:pPr>
            <a:r>
              <a:rPr dirty="0" sz="650">
                <a:latin typeface="Calibri"/>
                <a:cs typeface="Calibri"/>
              </a:rPr>
              <a:t>28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Josh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Mahan.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Understanding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Energy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Consumption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C&amp;C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Technology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Group.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https://cc-</a:t>
            </a:r>
            <a:r>
              <a:rPr dirty="0" sz="650" spc="10">
                <a:latin typeface="Calibri"/>
                <a:cs typeface="Calibri"/>
              </a:rPr>
              <a:t>techgroup.com/data-center-energy-</a:t>
            </a:r>
            <a:r>
              <a:rPr dirty="0" sz="650" spc="-10">
                <a:latin typeface="Calibri"/>
                <a:cs typeface="Calibri"/>
              </a:rPr>
              <a:t>consumption/#:~:text=this%20work%20efficiently.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KKR.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https://media.kkr.com/rss-feed/news-release/?news_id=6f0b8be1-2767-4e42-ad91-23b9d45f9126&amp;type=1</a:t>
            </a:r>
            <a:r>
              <a:rPr dirty="0" sz="650" spc="2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2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Kolesnikov,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65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+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Statistics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You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Need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Know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August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–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Where,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Why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&amp;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How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Much.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Techopedia.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https://www.techopedia.com/cloud-computing-statistics</a:t>
            </a:r>
            <a:r>
              <a:rPr dirty="0" sz="650" spc="22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>
                <a:latin typeface="Calibri"/>
                <a:cs typeface="Calibri"/>
              </a:rPr>
              <a:t>Krewell,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K.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(2022).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21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Next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Generation</a:t>
            </a:r>
            <a:r>
              <a:rPr dirty="0" sz="650" spc="31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Of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IBM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Quantum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Computers.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Forbes.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</a:t>
            </a:r>
            <a:r>
              <a:rPr dirty="0" sz="650">
                <a:latin typeface="Calibri"/>
                <a:cs typeface="Calibri"/>
                <a:hlinkClick r:id="rId4"/>
              </a:rPr>
              <a:t>www.forbes.com/sites/tiriasres</a:t>
            </a:r>
            <a:r>
              <a:rPr dirty="0" sz="650" spc="5">
                <a:latin typeface="Calibri"/>
                <a:cs typeface="Calibri"/>
                <a:hlinkClick r:id="rId4"/>
              </a:rPr>
              <a:t> </a:t>
            </a:r>
            <a:r>
              <a:rPr dirty="0" sz="650">
                <a:latin typeface="Calibri"/>
                <a:cs typeface="Calibri"/>
                <a:hlinkClick r:id="rId4"/>
              </a:rPr>
              <a:t>earch/2022/06/22/the-next-generation-of-ibm-quantum-computers/</a:t>
            </a:r>
            <a:r>
              <a:rPr dirty="0" sz="650" spc="4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Lambert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Consulting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Statistics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trends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2023 -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2024.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Lambert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Consulting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SA.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5"/>
              </a:rPr>
              <a:t>www.lambertconsulting.ch/en/statistiques-et-tendances-du-cloud-computing-2023-2024/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Lindner,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O.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(2020).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Hybrid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Infrastructure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Management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Edge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Centers.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FNT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Software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Blog.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https://fntsoftware.com/blog/industry-expertise-hybrid-digital-infrastructure-management-for-edge-data-centers/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Little.,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(2019).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infrastructure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as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driver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competitiveness.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https://www.adlittle.com/en/insights/report/digital-infrastructure-driver-competitiveness</a:t>
            </a:r>
            <a:r>
              <a:rPr dirty="0" sz="650" spc="254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>
                <a:latin typeface="Calibri"/>
                <a:cs typeface="Calibri"/>
              </a:rPr>
              <a:t>Macquarie.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(2021).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Could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digital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infrastructure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be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next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sustainable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investment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opportunity?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|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Macquarie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Group.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</a:t>
            </a:r>
            <a:r>
              <a:rPr dirty="0" sz="650">
                <a:latin typeface="Calibri"/>
                <a:cs typeface="Calibri"/>
                <a:hlinkClick r:id="rId7"/>
              </a:rPr>
              <a:t>www.macquarie.com/au/en/insights/digital-infrastructure-as-a-sustainable-investment-opportunity-for-the-future.html</a:t>
            </a:r>
            <a:r>
              <a:rPr dirty="0" sz="650" spc="4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MarketsandMarkets.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Hyperscale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Computing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Size,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Statistics,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Growth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Analysis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&amp;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Trends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[2030].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8"/>
              </a:rPr>
              <a:t>www.marketsandmarkets.com/Market-Reports/hyperscale-computing-</a:t>
            </a:r>
            <a:r>
              <a:rPr dirty="0" sz="650">
                <a:latin typeface="Calibri"/>
                <a:cs typeface="Calibri"/>
                <a:hlinkClick r:id="rId8"/>
              </a:rPr>
              <a:t>market-</a:t>
            </a:r>
            <a:r>
              <a:rPr dirty="0" sz="650" spc="10">
                <a:latin typeface="Calibri"/>
                <a:cs typeface="Calibri"/>
                <a:hlinkClick r:id="rId8"/>
              </a:rPr>
              <a:t>77118278.html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Minnix,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J. (2023).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105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Stats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You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Should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Know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2024.</a:t>
            </a:r>
            <a:r>
              <a:rPr dirty="0" sz="650" spc="-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Brightlio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Technology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Iluminated.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https://brightlio.com/data-center-stats/</a:t>
            </a:r>
            <a:r>
              <a:rPr dirty="0" sz="650" spc="22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01</a:t>
            </a:r>
            <a:r>
              <a:rPr dirty="0" sz="650" spc="-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Mok,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More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than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half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tech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workers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think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is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overrated,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study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finds.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Business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Insider.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https://businessinsider.com/tech-workers-say-</a:t>
            </a:r>
            <a:r>
              <a:rPr dirty="0" sz="650">
                <a:latin typeface="Calibri"/>
                <a:cs typeface="Calibri"/>
              </a:rPr>
              <a:t>ai-</a:t>
            </a:r>
            <a:r>
              <a:rPr dirty="0" sz="650" spc="10">
                <a:latin typeface="Calibri"/>
                <a:cs typeface="Calibri"/>
              </a:rPr>
              <a:t>is-overrated-study-finds-2023-11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Nathan,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A.,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Grimberg,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J.,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Rhodes,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 "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"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MIND.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https://www.goldmansachs.com/intelligence/pages/top-of-mind/generative-ai-hype-or-truly-transformative/report.pdf</a:t>
            </a:r>
            <a:r>
              <a:rPr dirty="0" sz="650" spc="28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01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Nelson,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(2021).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Creating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sustainable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infrastructure.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</a:t>
            </a:r>
            <a:r>
              <a:rPr dirty="0" sz="650" spc="-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Network.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https://digitalinfranetwork.com/creating-sustainable-digital-infrastructure/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</a:t>
            </a:r>
            <a:endParaRPr sz="650">
              <a:latin typeface="Calibri"/>
              <a:cs typeface="Calibri"/>
            </a:endParaRPr>
          </a:p>
          <a:p>
            <a:pPr marL="114300" marR="185420" indent="227965">
              <a:lnSpc>
                <a:spcPct val="110800"/>
              </a:lnSpc>
              <a:spcBef>
                <a:spcPts val="760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Panchal,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Benchmark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Shows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Performance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Benefits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Fabric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Interconnections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Blog.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https://blog.equinix.com/blog/2022/10/17/benchmark-shows-performance-benefits-of-equinix-fabric-for-cloud-data/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-20">
                <a:latin typeface="Calibri"/>
                <a:cs typeface="Calibri"/>
              </a:rPr>
              <a:t>Mar.</a:t>
            </a:r>
            <a:r>
              <a:rPr dirty="0" sz="650" spc="50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>
                <a:latin typeface="Calibri"/>
                <a:cs typeface="Calibri"/>
              </a:rPr>
              <a:t>Petrosyan,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(2024).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Cost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of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data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breach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the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U.S.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2023.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3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Statista.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/>
              </a:rPr>
              <a:t>https://www.statista.com/statistics/273575/us-average-cost-incurred-by-a-data-breach/#:~:text=As%20of%202023%2C%20the%20average</a:t>
            </a:r>
            <a:r>
              <a:rPr dirty="0" sz="650" spc="35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01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2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Precedence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Hyperscale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Size,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Trends,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Growth,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Report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2032.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2"/>
              </a:rPr>
              <a:t>www.precedenceresearch.com/hyperscale-data-center-</a:t>
            </a:r>
            <a:r>
              <a:rPr dirty="0" sz="650" spc="-10">
                <a:latin typeface="Calibri"/>
                <a:cs typeface="Calibri"/>
                <a:hlinkClick r:id="rId12"/>
              </a:rPr>
              <a:t>market.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Rapid7</a:t>
            </a:r>
            <a:r>
              <a:rPr dirty="0" sz="650" spc="2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10-k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Annual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report</a:t>
            </a:r>
            <a:r>
              <a:rPr dirty="0" sz="650" spc="2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2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3"/>
              </a:rPr>
              <a:t>www.sec.gov/ixviewer/ix.html?doc=/Archives/edgar/data/0001560327/000156032724000021/rp-</a:t>
            </a:r>
            <a:r>
              <a:rPr dirty="0" sz="650" spc="-10">
                <a:latin typeface="Calibri"/>
                <a:cs typeface="Calibri"/>
                <a:hlinkClick r:id="rId13"/>
              </a:rPr>
              <a:t>20231231.htm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>
                <a:latin typeface="Calibri"/>
                <a:cs typeface="Calibri"/>
              </a:rPr>
              <a:t>Rapid7.</a:t>
            </a:r>
            <a:r>
              <a:rPr dirty="0" sz="650" spc="3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(2024)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Investor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deck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Q4’23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Earnings.</a:t>
            </a:r>
            <a:r>
              <a:rPr dirty="0" sz="650" spc="2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34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at: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https://s29.q4cdn.com/157304370/files/doc_financials/2023/q4/Inves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tor-Deck-Q4-23-Earnings-FINAL.pdf</a:t>
            </a:r>
            <a:r>
              <a:rPr dirty="0" sz="650" spc="4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Rapid7.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(n.d.). Accelerate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Security,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Vuln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Management,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Compliance.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4"/>
              </a:rPr>
              <a:t>https://www.rapid7.com/</a:t>
            </a:r>
            <a:r>
              <a:rPr dirty="0" sz="650" spc="14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 Mar.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Red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Hat.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Red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Hat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Named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Leader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Gartner®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Magic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Quadrant</a:t>
            </a:r>
            <a:r>
              <a:rPr dirty="0" baseline="24691" sz="675" spc="15">
                <a:latin typeface="Calibri"/>
                <a:cs typeface="Calibri"/>
              </a:rPr>
              <a:t>TM</a:t>
            </a:r>
            <a:r>
              <a:rPr dirty="0" baseline="24691" sz="675" spc="209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Container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Management.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5"/>
              </a:rPr>
              <a:t>www.redhat.com/en/blog</a:t>
            </a:r>
            <a:r>
              <a:rPr dirty="0" sz="650" spc="-60">
                <a:latin typeface="Calibri"/>
                <a:cs typeface="Calibri"/>
                <a:hlinkClick r:id="rId15"/>
              </a:rPr>
              <a:t> </a:t>
            </a:r>
            <a:r>
              <a:rPr dirty="0" sz="650" spc="10">
                <a:latin typeface="Calibri"/>
                <a:cs typeface="Calibri"/>
                <a:hlinkClick r:id="rId15"/>
              </a:rPr>
              <a:t>/red-hat-named-leader-2023-gartnerr-magic-quadranttm-container-management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Roshan,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(2019).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Realty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buy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InterXion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$8.4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billion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deal.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Reuters.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6"/>
              </a:rPr>
              <a:t>www.reuters.com/article/us-interxion-hldg-m-a-digital-realty-idUSKBN1X82GY/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Sen,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DigitalBridge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buys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company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Switch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$11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billion.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Reuters.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7"/>
              </a:rPr>
              <a:t>www.reuters.com/technology/switch-be-</a:t>
            </a:r>
            <a:r>
              <a:rPr dirty="0" sz="650">
                <a:latin typeface="Calibri"/>
                <a:cs typeface="Calibri"/>
                <a:hlinkClick r:id="rId17"/>
              </a:rPr>
              <a:t>taken-</a:t>
            </a:r>
            <a:r>
              <a:rPr dirty="0" sz="650" spc="10">
                <a:latin typeface="Calibri"/>
                <a:cs typeface="Calibri"/>
                <a:hlinkClick r:id="rId17"/>
              </a:rPr>
              <a:t>private-by-digitalbridge-11-</a:t>
            </a:r>
            <a:r>
              <a:rPr dirty="0" sz="650">
                <a:latin typeface="Calibri"/>
                <a:cs typeface="Calibri"/>
                <a:hlinkClick r:id="rId17"/>
              </a:rPr>
              <a:t>bln-</a:t>
            </a:r>
            <a:r>
              <a:rPr dirty="0" sz="650" spc="10">
                <a:latin typeface="Calibri"/>
                <a:cs typeface="Calibri"/>
                <a:hlinkClick r:id="rId17"/>
              </a:rPr>
              <a:t>deal-2022-05-11/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SES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(2018).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SES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Networks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Enables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Direct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Connectivity</a:t>
            </a:r>
            <a:r>
              <a:rPr dirty="0" sz="650" spc="2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 Cloud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via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Satellite</a:t>
            </a:r>
            <a:r>
              <a:rPr dirty="0" sz="650" spc="2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Network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SES.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8"/>
              </a:rPr>
              <a:t>www.ses.com/press-</a:t>
            </a:r>
            <a:r>
              <a:rPr dirty="0" sz="650">
                <a:latin typeface="Calibri"/>
                <a:cs typeface="Calibri"/>
                <a:hlinkClick r:id="rId18"/>
              </a:rPr>
              <a:t>release/ses-</a:t>
            </a:r>
            <a:r>
              <a:rPr dirty="0" sz="650" spc="10">
                <a:latin typeface="Calibri"/>
                <a:cs typeface="Calibri"/>
                <a:hlinkClick r:id="rId18"/>
              </a:rPr>
              <a:t>networks-enables-direct-connectivity-ibm-cloud-global-satellite-network</a:t>
            </a:r>
            <a:r>
              <a:rPr dirty="0" sz="650" spc="2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Solberg,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T.L.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7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Charts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On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Stock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Boom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One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Year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After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ChatGPT’s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Launch.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Morningstar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UK.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9"/>
              </a:rPr>
              <a:t>www.morningstar.co.uk/uk/news/243676/7-charts-on-the-ai-stock-boom-one-year-after-chatgpts-launch.aspx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342265" indent="-227965">
              <a:lnSpc>
                <a:spcPct val="100000"/>
              </a:lnSpc>
              <a:buFont typeface="Arial MT"/>
              <a:buChar char="•"/>
              <a:tabLst>
                <a:tab pos="342265" algn="l"/>
              </a:tabLst>
            </a:pPr>
            <a:r>
              <a:rPr dirty="0" sz="650" spc="10">
                <a:latin typeface="Calibri"/>
                <a:cs typeface="Calibri"/>
              </a:rPr>
              <a:t>Statista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Software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Forecast.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0"/>
              </a:rPr>
              <a:t>https://www.statista.com/outlook/tmo/software/worldwide</a:t>
            </a:r>
            <a:r>
              <a:rPr dirty="0" sz="650" spc="26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26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10"/>
              <a:t>Bibliography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390"/>
                        </a:spcBef>
                      </a:pPr>
                      <a:r>
                        <a:rPr dirty="0" sz="100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35203" y="6041824"/>
            <a:ext cx="34353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2970" y="832866"/>
            <a:ext cx="10772140" cy="51073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(2023a).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infrastructure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services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spending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2022.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https://www.statista.com/statistics/967292/worldwide-cloud-infrastructure-services-</a:t>
            </a:r>
            <a:r>
              <a:rPr dirty="0" u="sng" sz="65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market-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revenue/</a:t>
            </a:r>
            <a:r>
              <a:rPr dirty="0" sz="650" spc="30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(2023b).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IoT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connected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devices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by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vertical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2030.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https://www.statista.com/statistics/1194682/iot-connected-devices-vertically/</a:t>
            </a:r>
            <a:r>
              <a:rPr dirty="0" sz="650" spc="229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(2023c).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Top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vendors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by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revenue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2021.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https://www.statista.com/statistics/1243513/top-10-cloud-vendors-by-revenue-fiscal-quarter-global/</a:t>
            </a:r>
            <a:r>
              <a:rPr dirty="0" sz="650" spc="28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(2023d).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Global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datacenter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colocation</a:t>
            </a:r>
            <a:r>
              <a:rPr dirty="0" sz="650" spc="1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revenue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2014-2023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https://www.statista.com/statistics/496373/datacenter-colocation-revenue-worldwide/</a:t>
            </a:r>
            <a:r>
              <a:rPr dirty="0" sz="650" spc="26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(2023e).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Forecast.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6"/>
              </a:rPr>
              <a:t>www.statista.com/outlook/tmo/data-center/worldwide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(2023f).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Public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Cloud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Forecast.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7"/>
              </a:rPr>
              <a:t>www.statista.com/outlook/tmo/public-cloud/worldwide#revenue</a:t>
            </a:r>
            <a:r>
              <a:rPr dirty="0" sz="650" spc="20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25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4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(2024a).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Generative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size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2030.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8"/>
              </a:rPr>
              <a:t>www.statista.com/forecasts/1449838/generative-ai-market-size-</a:t>
            </a:r>
            <a:r>
              <a:rPr dirty="0" sz="650" spc="-10">
                <a:latin typeface="Calibri"/>
                <a:cs typeface="Calibri"/>
                <a:hlinkClick r:id="rId8"/>
              </a:rPr>
              <a:t>worldwide.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(2024b).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SaaS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size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worldwide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2024.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at: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9"/>
              </a:rPr>
              <a:t>www.statista.com/statistics/505243/worldwide-</a:t>
            </a:r>
            <a:r>
              <a:rPr dirty="0" sz="650" spc="20">
                <a:latin typeface="Calibri"/>
                <a:cs typeface="Calibri"/>
                <a:hlinkClick r:id="rId9"/>
              </a:rPr>
              <a:t>software-</a:t>
            </a:r>
            <a:r>
              <a:rPr dirty="0" sz="650" spc="10">
                <a:latin typeface="Calibri"/>
                <a:cs typeface="Calibri"/>
                <a:hlinkClick r:id="rId9"/>
              </a:rPr>
              <a:t>as-a-service-</a:t>
            </a:r>
            <a:r>
              <a:rPr dirty="0" sz="650" spc="20">
                <a:latin typeface="Calibri"/>
                <a:cs typeface="Calibri"/>
                <a:hlinkClick r:id="rId9"/>
              </a:rPr>
              <a:t>revenue/#:~:text=In%202023%2C%20the%20software%20as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[Accessed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10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(2024c).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World: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Generative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growth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2030.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0"/>
              </a:rPr>
              <a:t>www.statista.com/forecasts/1449870/generative-ai-market-</a:t>
            </a:r>
            <a:r>
              <a:rPr dirty="0" sz="650" spc="-10">
                <a:latin typeface="Calibri"/>
                <a:cs typeface="Calibri"/>
                <a:hlinkClick r:id="rId10"/>
              </a:rPr>
              <a:t>growth-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>
                <a:latin typeface="Calibri"/>
                <a:cs typeface="Calibri"/>
              </a:rPr>
              <a:t>global#:~:text=Growth%20of%20the%20generative%20AI%20market%20globally%20from%202021%2D2030&amp;text=The%20generative%20AI%20market%20is</a:t>
            </a:r>
            <a:r>
              <a:rPr dirty="0" sz="650" spc="455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270">
                <a:latin typeface="Calibri"/>
                <a:cs typeface="Calibri"/>
              </a:rPr>
              <a:t> 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4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290">
                <a:latin typeface="Calibri"/>
                <a:cs typeface="Calibri"/>
              </a:rPr>
              <a:t> 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(n.d.a).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Valuation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AI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vs.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non-AI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startups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by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stage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1"/>
              </a:rPr>
              <a:t>www.statista.com/statistics/1446293/median-valuations-ai-startups-by-stage/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12700" marR="5080" indent="227965">
              <a:lnSpc>
                <a:spcPct val="115399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(n.d.b).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Worldwide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AI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tool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users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2030.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2"/>
              </a:rPr>
              <a:t>www.statista.com/forecasts/1449844/ai-tool-</a:t>
            </a:r>
            <a:r>
              <a:rPr dirty="0" sz="650" spc="20">
                <a:latin typeface="Calibri"/>
                <a:cs typeface="Calibri"/>
                <a:hlinkClick r:id="rId12"/>
              </a:rPr>
              <a:t>usersworldwide#:~:text=AI%20tool%20user%20numbers%20worldwide%20from%202020%2D2030&amp;text=People%20using%20AI%20tools%20globally</a:t>
            </a:r>
            <a:r>
              <a:rPr dirty="0" sz="650" spc="28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-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[Accessed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10</a:t>
            </a:r>
            <a:r>
              <a:rPr dirty="0" sz="650" spc="5">
                <a:latin typeface="Calibri"/>
                <a:cs typeface="Calibri"/>
              </a:rPr>
              <a:t> </a:t>
            </a:r>
            <a:r>
              <a:rPr dirty="0" sz="650" spc="-20">
                <a:latin typeface="Calibri"/>
                <a:cs typeface="Calibri"/>
              </a:rPr>
              <a:t>Mar.</a:t>
            </a:r>
            <a:r>
              <a:rPr dirty="0" sz="650" spc="50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Stratton,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3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Key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Components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High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Performing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Operations.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Interconnections</a:t>
            </a:r>
            <a:r>
              <a:rPr dirty="0" sz="650" spc="2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-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Blog.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https://blog.equinix.com/blog/2022/04/28/3-key-components-of-high-performing-data-center-operations/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12700" marR="35560" indent="227965">
              <a:lnSpc>
                <a:spcPct val="115399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Synergy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Group.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Equinix,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Digital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Realty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and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NTT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Control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30%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of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Growing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Worldwide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Colocation</a:t>
            </a:r>
            <a:r>
              <a:rPr dirty="0" sz="650" spc="2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Synergy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Group.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3"/>
              </a:rPr>
              <a:t>www.srgresearch.com/articles/equinix-digital-realty-and-ntt-control-30-of-the-growing-worldwide-</a:t>
            </a:r>
            <a:r>
              <a:rPr dirty="0" sz="650" spc="-10">
                <a:latin typeface="Calibri"/>
                <a:cs typeface="Calibri"/>
                <a:hlinkClick r:id="rId13"/>
              </a:rPr>
              <a:t>colocation-</a:t>
            </a:r>
            <a:r>
              <a:rPr dirty="0" sz="650" spc="5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market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Synergy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Group.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Private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Equity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Totally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Dominated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2022</a:t>
            </a:r>
            <a:r>
              <a:rPr dirty="0" sz="6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M&amp;A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Deals,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Breaking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All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Previous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Records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Synergy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Group.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4"/>
              </a:rPr>
              <a:t>www.srgresearch.com/articles/private-equity-totally-dominated-2022-data-center-</a:t>
            </a:r>
            <a:r>
              <a:rPr dirty="0" sz="650">
                <a:latin typeface="Calibri"/>
                <a:cs typeface="Calibri"/>
                <a:hlinkClick r:id="rId14"/>
              </a:rPr>
              <a:t>ma-</a:t>
            </a:r>
            <a:r>
              <a:rPr dirty="0" sz="650" spc="10">
                <a:latin typeface="Calibri"/>
                <a:cs typeface="Calibri"/>
                <a:hlinkClick r:id="rId14"/>
              </a:rPr>
              <a:t>deals-breaking-</a:t>
            </a:r>
            <a:r>
              <a:rPr dirty="0" sz="650" spc="-20">
                <a:latin typeface="Calibri"/>
                <a:cs typeface="Calibri"/>
                <a:hlinkClick r:id="rId14"/>
              </a:rPr>
              <a:t>all-</a:t>
            </a:r>
            <a:endParaRPr sz="65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650">
                <a:latin typeface="Calibri"/>
                <a:cs typeface="Calibri"/>
              </a:rPr>
              <a:t>previous-records</a:t>
            </a:r>
            <a:r>
              <a:rPr dirty="0" sz="650" spc="229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[Accessed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25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Feb.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The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Business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Research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Company.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 Platform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as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service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(PaaS)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Size,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Share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Analysis,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Forecast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To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2024-2033.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5"/>
              </a:rPr>
              <a:t>www.thebusinessresearchcompany.com/report/platform-as-a-service-global-</a:t>
            </a:r>
            <a:r>
              <a:rPr dirty="0" sz="650" spc="-10">
                <a:latin typeface="Calibri"/>
                <a:cs typeface="Calibri"/>
                <a:hlinkClick r:id="rId15"/>
              </a:rPr>
              <a:t>market-</a:t>
            </a:r>
            <a:endParaRPr sz="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20">
                <a:latin typeface="Calibri"/>
                <a:cs typeface="Calibri"/>
              </a:rPr>
              <a:t>report#:~:text=The%20platform%20as%20a%20service%20(paas)%20market%20size%20has%20grown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[Accessed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20">
                <a:latin typeface="Calibri"/>
                <a:cs typeface="Calibri"/>
              </a:rPr>
              <a:t>10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Mar.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Thompson,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A.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(2015).</a:t>
            </a:r>
            <a:r>
              <a:rPr dirty="0" sz="650" spc="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IBM’s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Generic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Strategy,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SWOT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Analysis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&amp;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Strategic</a:t>
            </a:r>
            <a:r>
              <a:rPr dirty="0" sz="650" spc="2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Choices.</a:t>
            </a:r>
            <a:r>
              <a:rPr dirty="0" sz="650" spc="2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Panmore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Institute.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https://panmore.com/ibm-strategic-choices-strategic-</a:t>
            </a:r>
            <a:r>
              <a:rPr dirty="0" sz="650" spc="-10">
                <a:latin typeface="Calibri"/>
                <a:cs typeface="Calibri"/>
              </a:rPr>
              <a:t>management#:~:text=At%20IBM%2C%20strategic%20choices%20of.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Thormundsson,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B.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(2023). Artificial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Intelligence</a:t>
            </a:r>
            <a:r>
              <a:rPr dirty="0" sz="650" spc="2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Market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Size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2030.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Statista.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</a:t>
            </a:r>
            <a:r>
              <a:rPr dirty="0" sz="650" spc="10">
                <a:latin typeface="Calibri"/>
                <a:cs typeface="Calibri"/>
                <a:hlinkClick r:id="rId16"/>
              </a:rPr>
              <a:t>www.statista.com/statistics/1365145/artificial-intelligence-market-</a:t>
            </a:r>
            <a:r>
              <a:rPr dirty="0" sz="650" spc="-10">
                <a:latin typeface="Calibri"/>
                <a:cs typeface="Calibri"/>
                <a:hlinkClick r:id="rId16"/>
              </a:rPr>
              <a:t>size/.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Trading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Economics.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(2019).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United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States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Government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Bond</a:t>
            </a:r>
            <a:r>
              <a:rPr dirty="0" sz="650" spc="5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10Y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2019</a:t>
            </a:r>
            <a:r>
              <a:rPr dirty="0" sz="650" spc="-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Chart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|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Calendar.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Tradingeconomics.com.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https://tradingeconomics.com/united-states/government-bond-yield</a:t>
            </a:r>
            <a:r>
              <a:rPr dirty="0" sz="650" spc="254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21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Vardhman,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J.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(2024).</a:t>
            </a:r>
            <a:r>
              <a:rPr dirty="0" sz="650" spc="-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15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Crucial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</a:t>
            </a:r>
            <a:r>
              <a:rPr dirty="0" sz="650" spc="1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Statistics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Know</a:t>
            </a:r>
            <a:r>
              <a:rPr dirty="0" sz="650" spc="2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2023.</a:t>
            </a:r>
            <a:r>
              <a:rPr dirty="0" sz="650" spc="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1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https://techjury.net/blog/data-center-</a:t>
            </a:r>
            <a:r>
              <a:rPr dirty="0" sz="650" spc="-10">
                <a:latin typeface="Calibri"/>
                <a:cs typeface="Calibri"/>
              </a:rPr>
              <a:t>statistics/.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12700" marR="487680" indent="227965">
              <a:lnSpc>
                <a:spcPct val="1153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>
                <a:latin typeface="Calibri"/>
                <a:cs typeface="Calibri"/>
              </a:rPr>
              <a:t>Yahoo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Finance.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(2023a).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[Latest]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Global</a:t>
            </a:r>
            <a:r>
              <a:rPr dirty="0" sz="650" spc="13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Digital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Infrastructure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Market</a:t>
            </a:r>
            <a:r>
              <a:rPr dirty="0" sz="650" spc="14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Size/Share</a:t>
            </a:r>
            <a:r>
              <a:rPr dirty="0" sz="650" spc="19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Worth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USD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1000.52</a:t>
            </a:r>
            <a:r>
              <a:rPr dirty="0" sz="650" spc="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Billion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by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2032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at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23.60%</a:t>
            </a:r>
            <a:r>
              <a:rPr dirty="0" sz="650" spc="3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CAGR:</a:t>
            </a:r>
            <a:r>
              <a:rPr dirty="0" sz="650" spc="15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Custom</a:t>
            </a:r>
            <a:r>
              <a:rPr dirty="0" sz="650" spc="10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Market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Insights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(Analysis,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Outlook,</a:t>
            </a:r>
            <a:r>
              <a:rPr dirty="0" sz="650" spc="12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Leaders,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Report,</a:t>
            </a:r>
            <a:r>
              <a:rPr dirty="0" sz="650" spc="22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Trends,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Forecast,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Segmentation,</a:t>
            </a:r>
            <a:r>
              <a:rPr dirty="0" sz="650" spc="2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Growth,</a:t>
            </a:r>
            <a:r>
              <a:rPr dirty="0" sz="650" spc="114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Growth</a:t>
            </a:r>
            <a:r>
              <a:rPr dirty="0" sz="650" spc="15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Rate,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Value).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[online]</a:t>
            </a:r>
            <a:r>
              <a:rPr dirty="0" sz="650" spc="170">
                <a:latin typeface="Calibri"/>
                <a:cs typeface="Calibri"/>
              </a:rPr>
              <a:t> </a:t>
            </a:r>
            <a:r>
              <a:rPr dirty="0" sz="650">
                <a:latin typeface="Calibri"/>
                <a:cs typeface="Calibri"/>
              </a:rPr>
              <a:t>Available</a:t>
            </a:r>
            <a:r>
              <a:rPr dirty="0" sz="650" spc="185">
                <a:latin typeface="Calibri"/>
                <a:cs typeface="Calibri"/>
              </a:rPr>
              <a:t> </a:t>
            </a:r>
            <a:r>
              <a:rPr dirty="0" sz="650" spc="-25">
                <a:latin typeface="Calibri"/>
                <a:cs typeface="Calibri"/>
              </a:rPr>
              <a:t>at:</a:t>
            </a:r>
            <a:r>
              <a:rPr dirty="0" sz="650" spc="50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https://finance.yahoo.com/news/latest-global-digital-infrastructure-market-103000574.html</a:t>
            </a:r>
            <a:r>
              <a:rPr dirty="0" sz="650" spc="3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2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29</a:t>
            </a:r>
            <a:r>
              <a:rPr dirty="0" sz="650" spc="12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16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0"/>
              </a:spcBef>
              <a:buFont typeface="Arial MT"/>
              <a:buChar char="•"/>
            </a:pPr>
            <a:endParaRPr sz="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650" spc="10">
                <a:latin typeface="Calibri"/>
                <a:cs typeface="Calibri"/>
              </a:rPr>
              <a:t>Zhang,</a:t>
            </a:r>
            <a:r>
              <a:rPr dirty="0" sz="650" spc="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(2022).</a:t>
            </a:r>
            <a:r>
              <a:rPr dirty="0" sz="650" spc="-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How</a:t>
            </a:r>
            <a:r>
              <a:rPr dirty="0" sz="650" spc="8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Much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Does</a:t>
            </a:r>
            <a:r>
              <a:rPr dirty="0" sz="650" spc="8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it</a:t>
            </a:r>
            <a:r>
              <a:rPr dirty="0" sz="650" spc="9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Cost</a:t>
            </a:r>
            <a:r>
              <a:rPr dirty="0" sz="650" spc="4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to</a:t>
            </a:r>
            <a:r>
              <a:rPr dirty="0" sz="650" spc="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Build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Data</a:t>
            </a:r>
            <a:r>
              <a:rPr dirty="0" sz="650" spc="6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Center?</a:t>
            </a:r>
            <a:r>
              <a:rPr dirty="0" sz="650" spc="17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[online]</a:t>
            </a:r>
            <a:r>
              <a:rPr dirty="0" sz="650" spc="16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Dgtl</a:t>
            </a:r>
            <a:r>
              <a:rPr dirty="0" sz="650" spc="5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Infra.</a:t>
            </a:r>
            <a:r>
              <a:rPr dirty="0" sz="650" spc="-1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Available</a:t>
            </a:r>
            <a:r>
              <a:rPr dirty="0" sz="650" spc="130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at: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u="sng" sz="650" spc="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7"/>
              </a:rPr>
              <a:t>https://dgtlinfra.com/how-much-does-it-cost-to-build-a-data-center/</a:t>
            </a:r>
            <a:r>
              <a:rPr dirty="0" sz="650" spc="265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[Accessed</a:t>
            </a:r>
            <a:r>
              <a:rPr dirty="0" sz="650" spc="10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26</a:t>
            </a:r>
            <a:r>
              <a:rPr dirty="0" sz="650" spc="35">
                <a:latin typeface="Calibri"/>
                <a:cs typeface="Calibri"/>
              </a:rPr>
              <a:t> </a:t>
            </a:r>
            <a:r>
              <a:rPr dirty="0" sz="650" spc="10">
                <a:latin typeface="Calibri"/>
                <a:cs typeface="Calibri"/>
              </a:rPr>
              <a:t>Feb.</a:t>
            </a:r>
            <a:r>
              <a:rPr dirty="0" sz="650" spc="70">
                <a:latin typeface="Calibri"/>
                <a:cs typeface="Calibri"/>
              </a:rPr>
              <a:t> </a:t>
            </a:r>
            <a:r>
              <a:rPr dirty="0" sz="650" spc="-10">
                <a:latin typeface="Calibri"/>
                <a:cs typeface="Calibri"/>
              </a:rPr>
              <a:t>2024].</a:t>
            </a:r>
            <a:endParaRPr sz="6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10"/>
              <a:t>Bibliography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621791" y="5993891"/>
            <a:ext cx="365760" cy="201295"/>
          </a:xfrm>
          <a:custGeom>
            <a:avLst/>
            <a:gdLst/>
            <a:ahLst/>
            <a:cxnLst/>
            <a:rect l="l" t="t" r="r" b="b"/>
            <a:pathLst>
              <a:path w="365759" h="201295">
                <a:moveTo>
                  <a:pt x="365760" y="0"/>
                </a:moveTo>
                <a:lnTo>
                  <a:pt x="0" y="0"/>
                </a:lnTo>
                <a:lnTo>
                  <a:pt x="0" y="201168"/>
                </a:lnTo>
                <a:lnTo>
                  <a:pt x="365760" y="201168"/>
                </a:lnTo>
                <a:lnTo>
                  <a:pt x="365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523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12193524" y="0"/>
                </a:moveTo>
                <a:lnTo>
                  <a:pt x="0" y="0"/>
                </a:lnTo>
                <a:lnTo>
                  <a:pt x="0" y="6858000"/>
                </a:lnTo>
                <a:lnTo>
                  <a:pt x="12193524" y="6858000"/>
                </a:lnTo>
                <a:lnTo>
                  <a:pt x="12193524" y="0"/>
                </a:lnTo>
                <a:close/>
              </a:path>
            </a:pathLst>
          </a:custGeom>
          <a:solidFill>
            <a:srgbClr val="1B1E3C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42153" y="780745"/>
            <a:ext cx="2094864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360420" y="1389888"/>
            <a:ext cx="5472430" cy="0"/>
          </a:xfrm>
          <a:custGeom>
            <a:avLst/>
            <a:gdLst/>
            <a:ahLst/>
            <a:cxnLst/>
            <a:rect l="l" t="t" r="r" b="b"/>
            <a:pathLst>
              <a:path w="5472430" h="0">
                <a:moveTo>
                  <a:pt x="0" y="0"/>
                </a:moveTo>
                <a:lnTo>
                  <a:pt x="5471922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5253609" y="3428491"/>
            <a:ext cx="1689735" cy="3327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38090" y="3771646"/>
            <a:ext cx="2120900" cy="124460"/>
          </a:xfrm>
          <a:custGeom>
            <a:avLst/>
            <a:gdLst/>
            <a:ahLst/>
            <a:cxnLst/>
            <a:rect l="l" t="t" r="r" b="b"/>
            <a:pathLst>
              <a:path w="2120900" h="124460">
                <a:moveTo>
                  <a:pt x="2058669" y="126"/>
                </a:moveTo>
                <a:lnTo>
                  <a:pt x="2034593" y="4986"/>
                </a:lnTo>
                <a:lnTo>
                  <a:pt x="2014934" y="18240"/>
                </a:lnTo>
                <a:lnTo>
                  <a:pt x="2001680" y="37899"/>
                </a:lnTo>
                <a:lnTo>
                  <a:pt x="1996820" y="61975"/>
                </a:lnTo>
                <a:lnTo>
                  <a:pt x="2001680" y="86072"/>
                </a:lnTo>
                <a:lnTo>
                  <a:pt x="2014934" y="105775"/>
                </a:lnTo>
                <a:lnTo>
                  <a:pt x="2034593" y="119072"/>
                </a:lnTo>
                <a:lnTo>
                  <a:pt x="2058669" y="123951"/>
                </a:lnTo>
                <a:lnTo>
                  <a:pt x="2082819" y="119072"/>
                </a:lnTo>
                <a:lnTo>
                  <a:pt x="2102516" y="105775"/>
                </a:lnTo>
                <a:lnTo>
                  <a:pt x="2115784" y="86072"/>
                </a:lnTo>
                <a:lnTo>
                  <a:pt x="2116469" y="82676"/>
                </a:lnTo>
                <a:lnTo>
                  <a:pt x="2058669" y="82676"/>
                </a:lnTo>
                <a:lnTo>
                  <a:pt x="2058669" y="41401"/>
                </a:lnTo>
                <a:lnTo>
                  <a:pt x="2116491" y="41401"/>
                </a:lnTo>
                <a:lnTo>
                  <a:pt x="2115784" y="37899"/>
                </a:lnTo>
                <a:lnTo>
                  <a:pt x="2102516" y="18240"/>
                </a:lnTo>
                <a:lnTo>
                  <a:pt x="2082819" y="4986"/>
                </a:lnTo>
                <a:lnTo>
                  <a:pt x="2058669" y="126"/>
                </a:lnTo>
                <a:close/>
              </a:path>
              <a:path w="2120900" h="124460">
                <a:moveTo>
                  <a:pt x="85521" y="119072"/>
                </a:moveTo>
                <a:lnTo>
                  <a:pt x="38411" y="119072"/>
                </a:lnTo>
                <a:lnTo>
                  <a:pt x="61975" y="123824"/>
                </a:lnTo>
                <a:lnTo>
                  <a:pt x="85521" y="119072"/>
                </a:lnTo>
                <a:close/>
              </a:path>
              <a:path w="2120900" h="124460">
                <a:moveTo>
                  <a:pt x="86210" y="4986"/>
                </a:moveTo>
                <a:lnTo>
                  <a:pt x="37720" y="4986"/>
                </a:lnTo>
                <a:lnTo>
                  <a:pt x="18134" y="18240"/>
                </a:lnTo>
                <a:lnTo>
                  <a:pt x="4875" y="37899"/>
                </a:lnTo>
                <a:lnTo>
                  <a:pt x="0" y="61975"/>
                </a:lnTo>
                <a:lnTo>
                  <a:pt x="4893" y="86072"/>
                </a:lnTo>
                <a:lnTo>
                  <a:pt x="18271" y="105775"/>
                </a:lnTo>
                <a:lnTo>
                  <a:pt x="38039" y="119072"/>
                </a:lnTo>
                <a:lnTo>
                  <a:pt x="85893" y="119072"/>
                </a:lnTo>
                <a:lnTo>
                  <a:pt x="105617" y="105775"/>
                </a:lnTo>
                <a:lnTo>
                  <a:pt x="118951" y="86072"/>
                </a:lnTo>
                <a:lnTo>
                  <a:pt x="119646" y="82676"/>
                </a:lnTo>
                <a:lnTo>
                  <a:pt x="61975" y="82676"/>
                </a:lnTo>
                <a:lnTo>
                  <a:pt x="61975" y="41401"/>
                </a:lnTo>
                <a:lnTo>
                  <a:pt x="119675" y="41401"/>
                </a:lnTo>
                <a:lnTo>
                  <a:pt x="118969" y="37899"/>
                </a:lnTo>
                <a:lnTo>
                  <a:pt x="105754" y="18240"/>
                </a:lnTo>
                <a:lnTo>
                  <a:pt x="86210" y="4986"/>
                </a:lnTo>
                <a:close/>
              </a:path>
              <a:path w="2120900" h="124460">
                <a:moveTo>
                  <a:pt x="119675" y="41401"/>
                </a:moveTo>
                <a:lnTo>
                  <a:pt x="61975" y="41401"/>
                </a:lnTo>
                <a:lnTo>
                  <a:pt x="61975" y="82676"/>
                </a:lnTo>
                <a:lnTo>
                  <a:pt x="119646" y="82676"/>
                </a:lnTo>
                <a:lnTo>
                  <a:pt x="123825" y="61975"/>
                </a:lnTo>
                <a:lnTo>
                  <a:pt x="119675" y="41401"/>
                </a:lnTo>
                <a:close/>
              </a:path>
              <a:path w="2120900" h="124460">
                <a:moveTo>
                  <a:pt x="2000973" y="41401"/>
                </a:moveTo>
                <a:lnTo>
                  <a:pt x="119675" y="41401"/>
                </a:lnTo>
                <a:lnTo>
                  <a:pt x="123825" y="61975"/>
                </a:lnTo>
                <a:lnTo>
                  <a:pt x="119646" y="82676"/>
                </a:lnTo>
                <a:lnTo>
                  <a:pt x="2000995" y="82676"/>
                </a:lnTo>
                <a:lnTo>
                  <a:pt x="1996820" y="61975"/>
                </a:lnTo>
                <a:lnTo>
                  <a:pt x="2000973" y="41401"/>
                </a:lnTo>
                <a:close/>
              </a:path>
              <a:path w="2120900" h="124460">
                <a:moveTo>
                  <a:pt x="2116491" y="41401"/>
                </a:moveTo>
                <a:lnTo>
                  <a:pt x="2058669" y="41401"/>
                </a:lnTo>
                <a:lnTo>
                  <a:pt x="2058669" y="82676"/>
                </a:lnTo>
                <a:lnTo>
                  <a:pt x="2116469" y="82676"/>
                </a:lnTo>
                <a:lnTo>
                  <a:pt x="2120645" y="61975"/>
                </a:lnTo>
                <a:lnTo>
                  <a:pt x="2116491" y="41401"/>
                </a:lnTo>
                <a:close/>
              </a:path>
              <a:path w="2120900" h="124460">
                <a:moveTo>
                  <a:pt x="61975" y="0"/>
                </a:moveTo>
                <a:lnTo>
                  <a:pt x="37350" y="4986"/>
                </a:lnTo>
                <a:lnTo>
                  <a:pt x="86581" y="4986"/>
                </a:lnTo>
                <a:lnTo>
                  <a:pt x="61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793104" y="6335979"/>
            <a:ext cx="6057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5203" y="6040300"/>
            <a:ext cx="651002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An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acquisition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of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Equinix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by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IBM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would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destroy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shareholder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value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for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IBM</a:t>
            </a:r>
            <a:r>
              <a:rPr dirty="0" sz="800" spc="-2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and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be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heavily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EPS</a:t>
            </a:r>
            <a:r>
              <a:rPr dirty="0" sz="800" spc="-3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dilutive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due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to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how</a:t>
            </a:r>
            <a:r>
              <a:rPr dirty="0" sz="800" spc="-10" i="1">
                <a:latin typeface="Arial"/>
                <a:cs typeface="Arial"/>
              </a:rPr>
              <a:t> overvalued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Equinix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25" i="1">
                <a:latin typeface="Arial"/>
                <a:cs typeface="Arial"/>
              </a:rPr>
              <a:t>is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IBM</a:t>
            </a:r>
            <a:r>
              <a:rPr dirty="0" spc="-40"/>
              <a:t> </a:t>
            </a:r>
            <a:r>
              <a:rPr dirty="0"/>
              <a:t>x</a:t>
            </a:r>
            <a:r>
              <a:rPr dirty="0" spc="-15"/>
              <a:t> </a:t>
            </a:r>
            <a:r>
              <a:rPr dirty="0" spc="-10"/>
              <a:t>Equinix</a:t>
            </a:r>
            <a:r>
              <a:rPr dirty="0" spc="-130"/>
              <a:t> </a:t>
            </a:r>
            <a:r>
              <a:rPr dirty="0"/>
              <a:t>Acquisition</a:t>
            </a:r>
            <a:r>
              <a:rPr dirty="0" spc="-55"/>
              <a:t> </a:t>
            </a:r>
            <a:r>
              <a:rPr dirty="0" spc="-10"/>
              <a:t>Model</a:t>
            </a: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27149" y="1052250"/>
          <a:ext cx="11012170" cy="430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155"/>
                <a:gridCol w="694055"/>
                <a:gridCol w="332739"/>
                <a:gridCol w="1759585"/>
                <a:gridCol w="688975"/>
                <a:gridCol w="365760"/>
                <a:gridCol w="1866264"/>
                <a:gridCol w="702309"/>
                <a:gridCol w="332104"/>
                <a:gridCol w="1586865"/>
                <a:gridCol w="857884"/>
              </a:tblGrid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Company</a:t>
                      </a:r>
                      <a:r>
                        <a:rPr dirty="0" sz="850" spc="114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Accretion</a:t>
                      </a:r>
                      <a:r>
                        <a:rPr dirty="0" sz="850" spc="8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Dilution</a:t>
                      </a:r>
                      <a:r>
                        <a:rPr dirty="0" sz="850" spc="8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6B86C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8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7305">
                        <a:lnSpc>
                          <a:spcPts val="1010"/>
                        </a:lnSpc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85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850" spc="1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Profile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20955">
                        <a:lnSpc>
                          <a:spcPts val="1010"/>
                        </a:lnSpc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USDm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1010"/>
                        </a:lnSpc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850" spc="1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850" spc="1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Profile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20955">
                        <a:lnSpc>
                          <a:spcPts val="1010"/>
                        </a:lnSpc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USDm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ts val="1010"/>
                        </a:lnSpc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85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Standalone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33655">
                        <a:lnSpc>
                          <a:spcPts val="1010"/>
                        </a:lnSpc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850" spc="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Standalone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27305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NOSH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917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NOSH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94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Standalone</a:t>
                      </a:r>
                      <a:r>
                        <a:rPr dirty="0" sz="850" spc="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EBIT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9'057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Standalone</a:t>
                      </a:r>
                      <a:r>
                        <a:rPr dirty="0" sz="850" spc="2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EBIT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1'443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</a:tr>
              <a:tr h="137160">
                <a:tc>
                  <a:txBody>
                    <a:bodyPr/>
                    <a:lstStyle/>
                    <a:p>
                      <a:pPr marL="27305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8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Price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192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8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Price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856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850" spc="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Expense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1'607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850" spc="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Expense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960"/>
                        </a:lnSpc>
                        <a:spcBef>
                          <a:spcPts val="20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319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</a:tr>
              <a:tr h="144145">
                <a:tc>
                  <a:txBody>
                    <a:bodyPr/>
                    <a:lstStyle/>
                    <a:p>
                      <a:pPr marL="27305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Cap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175'968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Cap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80'383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8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Rate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17.1%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ts val="965"/>
                        </a:lnSpc>
                        <a:spcBef>
                          <a:spcPts val="25"/>
                        </a:spcBef>
                        <a:tabLst>
                          <a:tab pos="2082164" algn="l"/>
                        </a:tabLst>
                      </a:pPr>
                      <a:r>
                        <a:rPr dirty="0" u="sng" sz="850" spc="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u="sng" sz="850" spc="6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u="sng" sz="850" spc="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 spc="-2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Rate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50" spc="-20">
                          <a:solidFill>
                            <a:srgbClr val="0000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13.8%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448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FY25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EPS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7305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Est.</a:t>
                      </a:r>
                      <a:r>
                        <a:rPr dirty="0" sz="850" spc="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P/E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11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328930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18.0x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FY25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EPS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33655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Est.</a:t>
                      </a:r>
                      <a:r>
                        <a:rPr dirty="0" sz="850" spc="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P/E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14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323215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62.2x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85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Standalone</a:t>
                      </a:r>
                      <a:r>
                        <a:rPr dirty="0" sz="850" spc="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5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Income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7'502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2181860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850" spc="1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Standalone</a:t>
                      </a:r>
                      <a:r>
                        <a:rPr dirty="0" sz="850" spc="1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5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Income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969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035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Gross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57'367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Gross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17'568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Financials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EPS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4145">
                <a:tc>
                  <a:txBody>
                    <a:bodyPr/>
                    <a:lstStyle/>
                    <a:p>
                      <a:pPr marL="27305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8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Equivalents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13'068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8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Equivalents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2'096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Consolidated</a:t>
                      </a:r>
                      <a:r>
                        <a:rPr dirty="0" sz="850" spc="3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EBIT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9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10'500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9"/>
                        </a:lnSpc>
                        <a:spcBef>
                          <a:spcPts val="20"/>
                        </a:spcBef>
                        <a:tabLst>
                          <a:tab pos="2181860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Pre-Deal</a:t>
                      </a:r>
                      <a:r>
                        <a:rPr dirty="0" sz="8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NOSH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917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4145">
                <a:tc>
                  <a:txBody>
                    <a:bodyPr/>
                    <a:lstStyle/>
                    <a:p>
                      <a:pPr marL="27305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44'299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15'472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Consolidated</a:t>
                      </a:r>
                      <a:r>
                        <a:rPr dirty="0" sz="850" spc="2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1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Income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8'471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015"/>
                        </a:lnSpc>
                        <a:spcBef>
                          <a:spcPts val="20"/>
                        </a:spcBef>
                        <a:tabLst>
                          <a:tab pos="2181860" algn="l"/>
                        </a:tabLst>
                      </a:pPr>
                      <a:r>
                        <a:rPr dirty="0" u="sng" sz="850" spc="9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 spc="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u="sng" sz="850" spc="7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 spc="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u="sng" sz="850" spc="1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Issuance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50" spc="-2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337</a:t>
                      </a:r>
                      <a:r>
                        <a:rPr dirty="0" u="sng" sz="850" spc="5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 marL="27305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50" spc="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Value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220'267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50" spc="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Value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95'855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Long-term</a:t>
                      </a:r>
                      <a:r>
                        <a:rPr dirty="0" sz="85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Synergies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819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965"/>
                        </a:lnSpc>
                        <a:spcBef>
                          <a:spcPts val="15"/>
                        </a:spcBef>
                        <a:tabLst>
                          <a:tab pos="2093595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Diluted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Shares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1'254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90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35"/>
                        </a:lnSpc>
                        <a:spcBef>
                          <a:spcPts val="6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Adjusted</a:t>
                      </a:r>
                      <a:r>
                        <a:rPr dirty="0" sz="85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EBIT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6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11'319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>
                  <a:txBody>
                    <a:bodyPr/>
                    <a:lstStyle/>
                    <a:p>
                      <a:pPr marL="27305">
                        <a:lnSpc>
                          <a:spcPts val="1005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850" spc="18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Assumptions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05"/>
                        </a:lnSpc>
                        <a:spcBef>
                          <a:spcPts val="10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850" spc="1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Expense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05"/>
                        </a:lnSpc>
                        <a:spcBef>
                          <a:spcPts val="10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3'850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05"/>
                        </a:lnSpc>
                        <a:spcBef>
                          <a:spcPts val="105"/>
                        </a:spcBef>
                        <a:tabLst>
                          <a:tab pos="2093595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Income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6'195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4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3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8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8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Adjusted</a:t>
                      </a:r>
                      <a:r>
                        <a:rPr dirty="0" sz="8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7'469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935"/>
                        </a:lnSpc>
                        <a:spcBef>
                          <a:spcPts val="25"/>
                        </a:spcBef>
                        <a:tabLst>
                          <a:tab pos="2248535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EPS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4.9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955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Assumptions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USDm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Financing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9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8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Rate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69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17.1%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969"/>
                        </a:lnSpc>
                        <a:spcBef>
                          <a:spcPts val="95"/>
                        </a:spcBef>
                        <a:tabLst>
                          <a:tab pos="2248535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EPS</a:t>
                      </a:r>
                      <a:r>
                        <a:rPr dirty="0" sz="8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Pre-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Acquisition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11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9860">
                <a:tc>
                  <a:txBody>
                    <a:bodyPr/>
                    <a:lstStyle/>
                    <a:p>
                      <a:pPr marL="27305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15'472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%Cash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25" b="1">
                          <a:latin typeface="Arial"/>
                          <a:cs typeface="Arial"/>
                        </a:rPr>
                        <a:t>40%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5"/>
                        </a:lnSpc>
                        <a:spcBef>
                          <a:spcPts val="7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5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Income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7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6'195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5"/>
                        </a:lnSpc>
                        <a:spcBef>
                          <a:spcPts val="70"/>
                        </a:spcBef>
                        <a:tabLst>
                          <a:tab pos="2015489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50" spc="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Accretion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85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(Dilution)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(53.8%)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>
                  <a:txBody>
                    <a:bodyPr/>
                    <a:lstStyle/>
                    <a:p>
                      <a:pPr marL="27305">
                        <a:lnSpc>
                          <a:spcPts val="93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Share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1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985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93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Balance</a:t>
                      </a:r>
                      <a:r>
                        <a:rPr dirty="0" sz="850" spc="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Sheet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935"/>
                        </a:lnSpc>
                        <a:spcBef>
                          <a:spcPts val="1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>
                  <a:txBody>
                    <a:bodyPr/>
                    <a:lstStyle/>
                    <a:p>
                      <a:pPr marL="27305">
                        <a:lnSpc>
                          <a:spcPts val="969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Premium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69"/>
                        </a:lnSpc>
                        <a:spcBef>
                          <a:spcPts val="9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15%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8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85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30%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50" spc="1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Creation</a:t>
                      </a:r>
                      <a:r>
                        <a:rPr dirty="0" sz="850" spc="7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850" spc="1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(Destruction)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4620">
                <a:tc>
                  <a:txBody>
                    <a:bodyPr/>
                    <a:lstStyle/>
                    <a:p>
                      <a:pPr marL="27305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8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Value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107'912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35"/>
                        </a:lnSpc>
                        <a:spcBef>
                          <a:spcPts val="2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%Stock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935"/>
                        </a:lnSpc>
                        <a:spcBef>
                          <a:spcPts val="25"/>
                        </a:spcBef>
                      </a:pPr>
                      <a:r>
                        <a:rPr dirty="0" sz="850" spc="-25" b="1">
                          <a:latin typeface="Arial"/>
                          <a:cs typeface="Arial"/>
                        </a:rPr>
                        <a:t>60%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Valuation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0"/>
                        </a:lnSpc>
                        <a:spcBef>
                          <a:spcPts val="95"/>
                        </a:spcBef>
                        <a:tabLst>
                          <a:tab pos="1960880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328'308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Cash</a:t>
                      </a:r>
                      <a:r>
                        <a:rPr dirty="0" sz="85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Consideration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Synergies</a:t>
                      </a:r>
                      <a:r>
                        <a:rPr dirty="0" sz="850" spc="229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Present</a:t>
                      </a:r>
                      <a:r>
                        <a:rPr dirty="0" sz="850" spc="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Value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5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220'267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010"/>
                        </a:lnSpc>
                        <a:spcBef>
                          <a:spcPts val="20"/>
                        </a:spcBef>
                        <a:tabLst>
                          <a:tab pos="2026920" algn="l"/>
                        </a:tabLst>
                      </a:pPr>
                      <a:r>
                        <a:rPr dirty="0" u="sng" sz="850" spc="3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u="sng" sz="850" spc="7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u="sng" sz="850" spc="7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u="sng" sz="850" spc="6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850" spc="-2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Debt</a:t>
                      </a:r>
                      <a:r>
                        <a:rPr dirty="0" u="sng" sz="8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85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92'145</a:t>
                      </a:r>
                      <a:r>
                        <a:rPr dirty="0" u="sng" sz="850" spc="5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4780">
                <a:tc>
                  <a:txBody>
                    <a:bodyPr/>
                    <a:lstStyle/>
                    <a:p>
                      <a:pPr marL="27305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107'912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Synergy</a:t>
                      </a:r>
                      <a:r>
                        <a:rPr dirty="0" sz="8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Cross-selling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4'253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50" spc="2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95'855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5"/>
                        </a:lnSpc>
                        <a:spcBef>
                          <a:spcPts val="25"/>
                        </a:spcBef>
                        <a:tabLst>
                          <a:tab pos="1960880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14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850" spc="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236'164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795">
                <a:tc>
                  <a:txBody>
                    <a:bodyPr/>
                    <a:lstStyle/>
                    <a:p>
                      <a:pPr marL="27305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Balance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Sheet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10'791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Synergy</a:t>
                      </a:r>
                      <a:r>
                        <a:rPr dirty="0" sz="8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2</a:t>
                      </a:r>
                      <a:r>
                        <a:rPr dirty="0" sz="8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reduction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7'489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Synergies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1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12'186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0330" marR="3175">
                        <a:lnSpc>
                          <a:spcPts val="965"/>
                        </a:lnSpc>
                        <a:spcBef>
                          <a:spcPts val="15"/>
                        </a:spcBef>
                        <a:tabLst>
                          <a:tab pos="2181860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Attributable</a:t>
                      </a:r>
                      <a:r>
                        <a:rPr dirty="0" sz="850" spc="1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850" spc="1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Shareholders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73%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90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384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850" spc="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32'374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Synergy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3</a:t>
                      </a:r>
                      <a:r>
                        <a:rPr dirty="0" sz="8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Bargaining</a:t>
                      </a:r>
                      <a:r>
                        <a:rPr dirty="0" sz="8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power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33655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850" spc="1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Synergies,</a:t>
                      </a:r>
                      <a:r>
                        <a:rPr dirty="0" sz="850" spc="1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Net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2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444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67970">
                        <a:lnSpc>
                          <a:spcPts val="935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12'186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8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Value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328'308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24765" indent="66040">
                        <a:lnSpc>
                          <a:spcPts val="1140"/>
                        </a:lnSpc>
                        <a:tabLst>
                          <a:tab pos="2026920" algn="l"/>
                          <a:tab pos="2181860" algn="l"/>
                        </a:tabLst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Attributable</a:t>
                      </a:r>
                      <a:r>
                        <a:rPr dirty="0" sz="8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8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Shareholde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	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27%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Consideration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43'165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Stock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Consideration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35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44'299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670">
                <a:tc>
                  <a:txBody>
                    <a:bodyPr/>
                    <a:lstStyle/>
                    <a:p>
                      <a:pPr marL="27305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0"/>
                        </a:lnSpc>
                        <a:spcBef>
                          <a:spcPts val="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107'912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54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spc="-20" b="1">
                          <a:latin typeface="Arial"/>
                          <a:cs typeface="Arial"/>
                        </a:rPr>
                        <a:t>Fees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Equinix</a:t>
                      </a:r>
                      <a:r>
                        <a:rPr dirty="0" sz="8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85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01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15'472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1010"/>
                        </a:lnSpc>
                        <a:spcBef>
                          <a:spcPts val="11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Value</a:t>
                      </a:r>
                      <a:r>
                        <a:rPr dirty="0" sz="85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Uplift</a:t>
                      </a:r>
                      <a:r>
                        <a:rPr dirty="0" sz="85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850" spc="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(Destruction)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795">
                <a:tc>
                  <a:txBody>
                    <a:bodyPr/>
                    <a:lstStyle/>
                    <a:p>
                      <a:pPr marL="27305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Stock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Consideration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64'747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850" spc="2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fees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6350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2'158.25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850" spc="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Debt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65"/>
                        </a:lnSpc>
                        <a:spcBef>
                          <a:spcPts val="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32'374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17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965"/>
                        </a:lnSpc>
                        <a:spcBef>
                          <a:spcPts val="25"/>
                        </a:spcBef>
                        <a:tabLst>
                          <a:tab pos="2082164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850" spc="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85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Shareholders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(1.9%)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marL="27305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8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8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Issued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337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8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spc="-2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2.0%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8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8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85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b="1">
                          <a:latin typeface="Arial"/>
                          <a:cs typeface="Arial"/>
                        </a:rPr>
                        <a:t>Debt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935"/>
                        </a:lnSpc>
                        <a:spcBef>
                          <a:spcPts val="7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92'145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33655" marR="3175">
                        <a:lnSpc>
                          <a:spcPts val="935"/>
                        </a:lnSpc>
                        <a:spcBef>
                          <a:spcPts val="70"/>
                        </a:spcBef>
                        <a:tabLst>
                          <a:tab pos="2082164" algn="l"/>
                        </a:tabLst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8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Equinix</a:t>
                      </a:r>
                      <a:r>
                        <a:rPr dirty="0" sz="85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Shareholders</a:t>
                      </a:r>
                      <a:r>
                        <a:rPr dirty="0" sz="8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32.7%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89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621791" y="5660135"/>
            <a:ext cx="10932160" cy="489584"/>
          </a:xfrm>
          <a:prstGeom prst="rect">
            <a:avLst/>
          </a:prstGeom>
          <a:solidFill>
            <a:srgbClr val="374662"/>
          </a:solidFill>
        </p:spPr>
        <p:txBody>
          <a:bodyPr wrap="square" lIns="0" tIns="108585" rIns="0" bIns="0" rtlCol="0" vert="horz">
            <a:spAutoFit/>
          </a:bodyPr>
          <a:lstStyle/>
          <a:p>
            <a:pPr marL="779780">
              <a:lnSpc>
                <a:spcPct val="100000"/>
              </a:lnSpc>
              <a:spcBef>
                <a:spcPts val="855"/>
              </a:spcBef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Equinix</a:t>
            </a:r>
            <a:r>
              <a:rPr dirty="0" sz="1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acquisition</a:t>
            </a:r>
            <a:r>
              <a:rPr dirty="0" sz="1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would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800" spc="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destructive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IBM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Sharehodlers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EPS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dilutive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495544" y="6295644"/>
            <a:ext cx="1198880" cy="0"/>
          </a:xfrm>
          <a:custGeom>
            <a:avLst/>
            <a:gdLst/>
            <a:ahLst/>
            <a:cxnLst/>
            <a:rect l="l" t="t" r="r" b="b"/>
            <a:pathLst>
              <a:path w="1198879" h="0">
                <a:moveTo>
                  <a:pt x="0" y="0"/>
                </a:moveTo>
                <a:lnTo>
                  <a:pt x="1198752" y="0"/>
                </a:lnTo>
              </a:path>
            </a:pathLst>
          </a:custGeom>
          <a:ln w="25400">
            <a:solidFill>
              <a:srgbClr val="2C40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793104" y="6335979"/>
            <a:ext cx="6057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2C406A"/>
                </a:solidFill>
                <a:latin typeface="Arial"/>
                <a:cs typeface="Arial"/>
              </a:rPr>
              <a:t>Appendix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5203" y="6041824"/>
            <a:ext cx="343535" cy="112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5"/>
              </a:lnSpc>
            </a:pPr>
            <a:r>
              <a:rPr dirty="0" sz="800" spc="-25" i="1">
                <a:latin typeface="Arial"/>
                <a:cs typeface="Arial"/>
              </a:rPr>
              <a:t>Source: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pc="-10"/>
              <a:t>Equinix’s</a:t>
            </a:r>
            <a:r>
              <a:rPr dirty="0" spc="-114"/>
              <a:t> </a:t>
            </a:r>
            <a:r>
              <a:rPr dirty="0"/>
              <a:t>Cost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/>
              <a:t>Capital</a:t>
            </a:r>
            <a:r>
              <a:rPr dirty="0" spc="-140"/>
              <a:t> </a:t>
            </a:r>
            <a:r>
              <a:rPr dirty="0"/>
              <a:t>And</a:t>
            </a:r>
            <a:r>
              <a:rPr dirty="0" spc="20"/>
              <a:t> </a:t>
            </a:r>
            <a:r>
              <a:rPr dirty="0"/>
              <a:t>IBM’s</a:t>
            </a:r>
            <a:r>
              <a:rPr dirty="0" spc="-114"/>
              <a:t> </a:t>
            </a:r>
            <a:r>
              <a:rPr dirty="0"/>
              <a:t>Debt</a:t>
            </a:r>
            <a:r>
              <a:rPr dirty="0" spc="-25"/>
              <a:t> </a:t>
            </a:r>
            <a:r>
              <a:rPr dirty="0" spc="-10"/>
              <a:t>Schedule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Equinix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has</a:t>
            </a:r>
            <a:r>
              <a:rPr dirty="0" sz="1150" spc="11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low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WACC</a:t>
            </a:r>
            <a:r>
              <a:rPr dirty="0" sz="1150" spc="-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of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5.91%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given</a:t>
            </a:r>
            <a:r>
              <a:rPr dirty="0" sz="1150" spc="2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</a:t>
            </a:r>
            <a:r>
              <a:rPr dirty="0" sz="1150" spc="4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low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beta</a:t>
            </a:r>
            <a:r>
              <a:rPr dirty="0" sz="1150" spc="11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from</a:t>
            </a:r>
            <a:r>
              <a:rPr dirty="0" sz="1150" spc="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predictable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cash</a:t>
            </a:r>
            <a:r>
              <a:rPr dirty="0" sz="1150" spc="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flows</a:t>
            </a:r>
            <a:r>
              <a:rPr dirty="0" sz="1150" spc="17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and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acquisition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35508" y="1376172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35508" y="3890771"/>
            <a:ext cx="2740660" cy="0"/>
          </a:xfrm>
          <a:custGeom>
            <a:avLst/>
            <a:gdLst/>
            <a:ahLst/>
            <a:cxnLst/>
            <a:rect l="l" t="t" r="r" b="b"/>
            <a:pathLst>
              <a:path w="2740660" h="0">
                <a:moveTo>
                  <a:pt x="0" y="0"/>
                </a:moveTo>
                <a:lnTo>
                  <a:pt x="274027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22503" y="1100785"/>
            <a:ext cx="167132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Equity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Risk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Premium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00252" y="3613226"/>
            <a:ext cx="1986914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Rating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Levered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Beta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451288" y="1085850"/>
            <a:ext cx="2872740" cy="4858385"/>
            <a:chOff x="3451288" y="1085850"/>
            <a:chExt cx="2872740" cy="4858385"/>
          </a:xfrm>
        </p:grpSpPr>
        <p:sp>
          <p:nvSpPr>
            <p:cNvPr id="11" name="object 11" descr=""/>
            <p:cNvSpPr/>
            <p:nvPr/>
          </p:nvSpPr>
          <p:spPr>
            <a:xfrm>
              <a:off x="3545586" y="1085850"/>
              <a:ext cx="0" cy="4858385"/>
            </a:xfrm>
            <a:custGeom>
              <a:avLst/>
              <a:gdLst/>
              <a:ahLst/>
              <a:cxnLst/>
              <a:rect l="l" t="t" r="r" b="b"/>
              <a:pathLst>
                <a:path w="0" h="4858385">
                  <a:moveTo>
                    <a:pt x="0" y="0"/>
                  </a:moveTo>
                  <a:lnTo>
                    <a:pt x="0" y="485829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65576" y="267461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0" y="1083563"/>
                  </a:lnTo>
                  <a:lnTo>
                    <a:pt x="155448" y="54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465576" y="2674619"/>
              <a:ext cx="155575" cy="1083945"/>
            </a:xfrm>
            <a:custGeom>
              <a:avLst/>
              <a:gdLst/>
              <a:ahLst/>
              <a:cxnLst/>
              <a:rect l="l" t="t" r="r" b="b"/>
              <a:pathLst>
                <a:path w="155575" h="1083945">
                  <a:moveTo>
                    <a:pt x="0" y="0"/>
                  </a:moveTo>
                  <a:lnTo>
                    <a:pt x="155448" y="541781"/>
                  </a:lnTo>
                  <a:lnTo>
                    <a:pt x="0" y="108356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666744" y="1376172"/>
              <a:ext cx="2657475" cy="0"/>
            </a:xfrm>
            <a:custGeom>
              <a:avLst/>
              <a:gdLst/>
              <a:ahLst/>
              <a:cxnLst/>
              <a:rect l="l" t="t" r="r" b="b"/>
              <a:pathLst>
                <a:path w="2657475" h="0">
                  <a:moveTo>
                    <a:pt x="0" y="0"/>
                  </a:moveTo>
                  <a:lnTo>
                    <a:pt x="26572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6439661" y="1085850"/>
            <a:ext cx="0" cy="4858385"/>
          </a:xfrm>
          <a:custGeom>
            <a:avLst/>
            <a:gdLst/>
            <a:ahLst/>
            <a:cxnLst/>
            <a:rect l="l" t="t" r="r" b="b"/>
            <a:pathLst>
              <a:path w="0" h="4858385">
                <a:moveTo>
                  <a:pt x="0" y="0"/>
                </a:moveTo>
                <a:lnTo>
                  <a:pt x="0" y="485829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91692" y="1515313"/>
            <a:ext cx="2601595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6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Europe: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35%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sales</a:t>
            </a:r>
            <a:r>
              <a:rPr dirty="0" sz="1000" b="1">
                <a:latin typeface="Arial"/>
                <a:cs typeface="Arial"/>
              </a:rPr>
              <a:t>,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equity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risk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premium </a:t>
            </a:r>
            <a:r>
              <a:rPr dirty="0" sz="1000">
                <a:latin typeface="Arial MT"/>
                <a:cs typeface="Arial MT"/>
              </a:rPr>
              <a:t>grew to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around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5.8%,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reflecting </a:t>
            </a:r>
            <a:r>
              <a:rPr dirty="0" sz="1000" b="1">
                <a:latin typeface="Arial"/>
                <a:cs typeface="Arial"/>
              </a:rPr>
              <a:t>comparably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low</a:t>
            </a:r>
            <a:r>
              <a:rPr dirty="0" sz="1000" spc="1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risks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1692" y="2101342"/>
            <a:ext cx="2476500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86055" marR="5080" indent="-173990">
              <a:lnSpc>
                <a:spcPts val="1190"/>
              </a:lnSpc>
              <a:spcBef>
                <a:spcPts val="15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North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America: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Revenue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share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44%</a:t>
            </a:r>
            <a:r>
              <a:rPr dirty="0" sz="1000" spc="-20">
                <a:latin typeface="Arial MT"/>
                <a:cs typeface="Arial MT"/>
              </a:rPr>
              <a:t>. </a:t>
            </a:r>
            <a:r>
              <a:rPr dirty="0" sz="1000">
                <a:latin typeface="Arial MT"/>
                <a:cs typeface="Arial MT"/>
              </a:rPr>
              <a:t>Risk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premium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4.5%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91692" y="2530805"/>
            <a:ext cx="2361565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055" marR="5080" indent="-173990">
              <a:lnSpc>
                <a:spcPct val="100600"/>
              </a:lnSpc>
              <a:spcBef>
                <a:spcPts val="100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Asia: </a:t>
            </a:r>
            <a:r>
              <a:rPr dirty="0" sz="1000">
                <a:latin typeface="Arial MT"/>
                <a:cs typeface="Arial MT"/>
              </a:rPr>
              <a:t>Revenue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share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21%</a:t>
            </a:r>
            <a:r>
              <a:rPr dirty="0" sz="1000">
                <a:latin typeface="Arial MT"/>
                <a:cs typeface="Arial MT"/>
              </a:rPr>
              <a:t>.</a:t>
            </a:r>
            <a:r>
              <a:rPr dirty="0" sz="1000" spc="-9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Risk </a:t>
            </a:r>
            <a:r>
              <a:rPr dirty="0" sz="1000">
                <a:latin typeface="Arial MT"/>
                <a:cs typeface="Arial MT"/>
              </a:rPr>
              <a:t>premium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6.18%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reflects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comparably </a:t>
            </a:r>
            <a:r>
              <a:rPr dirty="0" sz="1000">
                <a:latin typeface="Arial MT"/>
                <a:cs typeface="Arial MT"/>
              </a:rPr>
              <a:t>higher</a:t>
            </a:r>
            <a:r>
              <a:rPr dirty="0" sz="1000" spc="-6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risks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38719" y="1491487"/>
            <a:ext cx="3219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4.3%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29863" y="1491487"/>
            <a:ext cx="1990089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1454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211454" algn="l"/>
              </a:tabLst>
            </a:pPr>
            <a:r>
              <a:rPr dirty="0" sz="1000" spc="-10" b="1">
                <a:latin typeface="Arial"/>
                <a:cs typeface="Arial"/>
              </a:rPr>
              <a:t>Risk-</a:t>
            </a:r>
            <a:r>
              <a:rPr dirty="0" sz="1000" b="1">
                <a:latin typeface="Arial"/>
                <a:cs typeface="Arial"/>
              </a:rPr>
              <a:t>Free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Rate</a:t>
            </a:r>
            <a:r>
              <a:rPr dirty="0" sz="1000" spc="-25" b="1">
                <a:latin typeface="Arial"/>
                <a:cs typeface="Arial"/>
              </a:rPr>
              <a:t> r</a:t>
            </a:r>
            <a:r>
              <a:rPr dirty="0" baseline="-17094" sz="975" spc="-37" b="1">
                <a:latin typeface="Arial"/>
                <a:cs typeface="Arial"/>
              </a:rPr>
              <a:t>f</a:t>
            </a:r>
            <a:r>
              <a:rPr dirty="0" sz="1000" spc="-25" b="1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  <a:p>
            <a:pPr marL="211454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10-</a:t>
            </a:r>
            <a:r>
              <a:rPr dirty="0" sz="1000" spc="-10">
                <a:latin typeface="Arial MT"/>
                <a:cs typeface="Arial MT"/>
              </a:rPr>
              <a:t>year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US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government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bonds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733217" y="1921510"/>
            <a:ext cx="3829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Arial"/>
                <a:cs typeface="Arial"/>
              </a:rPr>
              <a:t>5.30%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755263" y="1921510"/>
            <a:ext cx="1532255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Equity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Risk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Premium: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See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left-</a:t>
            </a:r>
            <a:r>
              <a:rPr dirty="0" sz="1000">
                <a:latin typeface="Arial MT"/>
                <a:cs typeface="Arial MT"/>
              </a:rPr>
              <a:t>side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calculation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21824" y="2356230"/>
            <a:ext cx="2800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0.34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55263" y="2356230"/>
            <a:ext cx="153225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Levered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Beta: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See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left-</a:t>
            </a:r>
            <a:r>
              <a:rPr dirty="0" sz="1000">
                <a:latin typeface="Arial MT"/>
                <a:cs typeface="Arial MT"/>
              </a:rPr>
              <a:t>side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calculation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26684" y="2786252"/>
            <a:ext cx="3816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solidFill>
                  <a:srgbClr val="6B86C1"/>
                </a:solidFill>
                <a:latin typeface="Arial"/>
                <a:cs typeface="Arial"/>
              </a:rPr>
              <a:t>6.12%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755263" y="2786252"/>
            <a:ext cx="1141095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Cost</a:t>
            </a:r>
            <a:r>
              <a:rPr dirty="0" sz="1000" spc="-15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of</a:t>
            </a:r>
            <a:r>
              <a:rPr dirty="0" sz="1000" spc="-10" b="1">
                <a:solidFill>
                  <a:srgbClr val="6B86C1"/>
                </a:solidFill>
                <a:latin typeface="Arial"/>
                <a:cs typeface="Arial"/>
              </a:rPr>
              <a:t> Equity: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Based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20">
                <a:latin typeface="Arial MT"/>
                <a:cs typeface="Arial MT"/>
              </a:rPr>
              <a:t> CAPM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55263" y="3220974"/>
            <a:ext cx="1847214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86055" marR="5080" indent="-173990">
              <a:lnSpc>
                <a:spcPts val="1190"/>
              </a:lnSpc>
              <a:spcBef>
                <a:spcPts val="15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Credit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Default</a:t>
            </a:r>
            <a:r>
              <a:rPr dirty="0" sz="1000" spc="-10" b="1">
                <a:latin typeface="Arial"/>
                <a:cs typeface="Arial"/>
              </a:rPr>
              <a:t> Spread: </a:t>
            </a:r>
            <a:r>
              <a:rPr dirty="0" sz="1000" b="1">
                <a:latin typeface="Arial"/>
                <a:cs typeface="Arial"/>
              </a:rPr>
              <a:t>1.47%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Based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on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actual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rating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755263" y="3650996"/>
            <a:ext cx="14941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spc="-10" b="1">
                <a:latin typeface="Arial"/>
                <a:cs typeface="Arial"/>
              </a:rPr>
              <a:t>Pre-</a:t>
            </a:r>
            <a:r>
              <a:rPr dirty="0" sz="1000" b="1">
                <a:latin typeface="Arial"/>
                <a:cs typeface="Arial"/>
              </a:rPr>
              <a:t>Tax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Cost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of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Debt: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783381" y="3650996"/>
            <a:ext cx="3219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 b="1">
                <a:latin typeface="Arial"/>
                <a:cs typeface="Arial"/>
              </a:rPr>
              <a:t>5.8%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970146" y="3875023"/>
            <a:ext cx="4953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 spc="-50">
                <a:latin typeface="Arial MT"/>
                <a:cs typeface="Arial MT"/>
              </a:rPr>
              <a:t>f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928998" y="3806444"/>
            <a:ext cx="13671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Arial MT"/>
                <a:cs typeface="Arial MT"/>
              </a:rPr>
              <a:t>r</a:t>
            </a:r>
            <a:r>
              <a:rPr dirty="0" sz="1000" spc="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+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credit</a:t>
            </a:r>
            <a:r>
              <a:rPr dirty="0" sz="1000" spc="-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default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spread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755263" y="4085590"/>
            <a:ext cx="2362200" cy="7600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  <a:tab pos="1987550" algn="l"/>
              </a:tabLst>
            </a:pPr>
            <a:r>
              <a:rPr dirty="0" sz="1000" b="1">
                <a:latin typeface="Arial"/>
                <a:cs typeface="Arial"/>
              </a:rPr>
              <a:t>Tax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Rate:</a:t>
            </a: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spc="-20" b="1">
                <a:latin typeface="Arial"/>
                <a:cs typeface="Arial"/>
              </a:rPr>
              <a:t>14.5%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ts val="1195"/>
              </a:lnSpc>
            </a:pPr>
            <a:r>
              <a:rPr dirty="0" sz="1000" b="1">
                <a:latin typeface="Arial"/>
                <a:cs typeface="Arial"/>
              </a:rPr>
              <a:t>T</a:t>
            </a:r>
            <a:r>
              <a:rPr dirty="0" sz="1000">
                <a:latin typeface="Arial MT"/>
                <a:cs typeface="Arial MT"/>
              </a:rPr>
              <a:t>ax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rate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adjusted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for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REIT</a:t>
            </a:r>
            <a:r>
              <a:rPr dirty="0" sz="1000" spc="-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taxation</a:t>
            </a:r>
            <a:endParaRPr sz="1000">
              <a:latin typeface="Arial MT"/>
              <a:cs typeface="Arial MT"/>
            </a:endParaRPr>
          </a:p>
          <a:p>
            <a:pPr marL="186055" indent="-173355">
              <a:lnSpc>
                <a:spcPts val="1195"/>
              </a:lnSpc>
              <a:spcBef>
                <a:spcPts val="994"/>
              </a:spcBef>
              <a:buFont typeface="Arial MT"/>
              <a:buChar char="•"/>
              <a:tabLst>
                <a:tab pos="186055" algn="l"/>
                <a:tab pos="1958339" algn="l"/>
              </a:tabLst>
            </a:pPr>
            <a:r>
              <a:rPr dirty="0" sz="1000" spc="-20" b="1">
                <a:solidFill>
                  <a:srgbClr val="6B86C1"/>
                </a:solidFill>
                <a:latin typeface="Arial"/>
                <a:cs typeface="Arial"/>
              </a:rPr>
              <a:t>After-</a:t>
            </a: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Tax Cost</a:t>
            </a:r>
            <a:r>
              <a:rPr dirty="0" sz="1000" spc="2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of</a:t>
            </a:r>
            <a:r>
              <a:rPr dirty="0" sz="1000" spc="15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6B86C1"/>
                </a:solidFill>
                <a:latin typeface="Arial"/>
                <a:cs typeface="Arial"/>
              </a:rPr>
              <a:t>Debt:</a:t>
            </a:r>
            <a:r>
              <a:rPr dirty="0" sz="1000" b="1">
                <a:solidFill>
                  <a:srgbClr val="6B86C1"/>
                </a:solidFill>
                <a:latin typeface="Arial"/>
                <a:cs typeface="Arial"/>
              </a:rPr>
              <a:t>	</a:t>
            </a:r>
            <a:r>
              <a:rPr dirty="0" sz="1000" spc="-20" b="1">
                <a:solidFill>
                  <a:srgbClr val="6B86C1"/>
                </a:solidFill>
                <a:latin typeface="Arial"/>
                <a:cs typeface="Arial"/>
              </a:rPr>
              <a:t>5.77%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ts val="1195"/>
              </a:lnSpc>
            </a:pPr>
            <a:r>
              <a:rPr dirty="0" sz="1000" spc="-10">
                <a:latin typeface="Arial MT"/>
                <a:cs typeface="Arial MT"/>
              </a:rPr>
              <a:t>Pre-</a:t>
            </a:r>
            <a:r>
              <a:rPr dirty="0" sz="1000">
                <a:latin typeface="Arial MT"/>
                <a:cs typeface="Arial MT"/>
              </a:rPr>
              <a:t>tax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debt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*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(1-</a:t>
            </a:r>
            <a:r>
              <a:rPr dirty="0" sz="1000" spc="-25">
                <a:latin typeface="Arial MT"/>
                <a:cs typeface="Arial MT"/>
              </a:rPr>
              <a:t>T)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755263" y="4949774"/>
            <a:ext cx="2350135" cy="3308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10"/>
              </a:spcBef>
              <a:buFont typeface="Arial MT"/>
              <a:buChar char="•"/>
              <a:tabLst>
                <a:tab pos="186055" algn="l"/>
                <a:tab pos="1971675" algn="l"/>
              </a:tabLst>
            </a:pPr>
            <a:r>
              <a:rPr dirty="0" sz="1000" spc="-10" b="1">
                <a:latin typeface="Arial"/>
                <a:cs typeface="Arial"/>
              </a:rPr>
              <a:t>Debt-</a:t>
            </a:r>
            <a:r>
              <a:rPr dirty="0" sz="1000" spc="-20" b="1">
                <a:latin typeface="Arial"/>
                <a:cs typeface="Arial"/>
              </a:rPr>
              <a:t>to-</a:t>
            </a:r>
            <a:r>
              <a:rPr dirty="0" sz="1000" b="1">
                <a:latin typeface="Arial"/>
                <a:cs typeface="Arial"/>
              </a:rPr>
              <a:t>Capital</a:t>
            </a:r>
            <a:r>
              <a:rPr dirty="0" sz="1000" spc="45" b="1">
                <a:latin typeface="Arial"/>
                <a:cs typeface="Arial"/>
              </a:rPr>
              <a:t> </a:t>
            </a:r>
            <a:r>
              <a:rPr dirty="0" sz="1000" spc="-20" b="1">
                <a:latin typeface="Arial"/>
                <a:cs typeface="Arial"/>
              </a:rPr>
              <a:t>Ratio</a:t>
            </a: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spc="-20" b="1">
                <a:latin typeface="Arial"/>
                <a:cs typeface="Arial"/>
              </a:rPr>
              <a:t>17.9%</a:t>
            </a:r>
            <a:endParaRPr sz="1000">
              <a:latin typeface="Arial"/>
              <a:cs typeface="Arial"/>
            </a:endParaRPr>
          </a:p>
          <a:p>
            <a:pPr marL="1860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No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change</a:t>
            </a:r>
            <a:r>
              <a:rPr dirty="0" sz="1000" spc="-8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leverage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expected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71500" y="3255264"/>
            <a:ext cx="2802890" cy="24257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158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5"/>
              </a:spcBef>
              <a:tabLst>
                <a:tab pos="2432685" algn="l"/>
              </a:tabLst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Equity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Premium: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5.3%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71500" y="5582411"/>
            <a:ext cx="2802890" cy="219710"/>
          </a:xfrm>
          <a:prstGeom prst="rect">
            <a:avLst/>
          </a:prstGeom>
          <a:solidFill>
            <a:srgbClr val="B5C3DF"/>
          </a:solidFill>
        </p:spPr>
        <p:txBody>
          <a:bodyPr wrap="square" lIns="0" tIns="1143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90"/>
              </a:spcBef>
              <a:tabLst>
                <a:tab pos="2409190" algn="l"/>
              </a:tabLst>
            </a:pP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Pre-Tax</a:t>
            </a:r>
            <a:r>
              <a:rPr dirty="0" sz="11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1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15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50" spc="-20" b="1">
                <a:solidFill>
                  <a:srgbClr val="FFFFFF"/>
                </a:solidFill>
                <a:latin typeface="Arial"/>
                <a:cs typeface="Arial"/>
              </a:rPr>
              <a:t>Debt: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50" spc="-20" b="1">
                <a:solidFill>
                  <a:srgbClr val="FFFFFF"/>
                </a:solidFill>
                <a:latin typeface="Arial"/>
                <a:cs typeface="Arial"/>
              </a:rPr>
              <a:t>5.8%</a:t>
            </a:r>
            <a:endParaRPr sz="115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91692" y="4027170"/>
            <a:ext cx="2740025" cy="330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ts val="1195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Debt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Rating: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Credit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rating</a:t>
            </a:r>
            <a:r>
              <a:rPr dirty="0" sz="1000" spc="-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BBB+</a:t>
            </a:r>
            <a:r>
              <a:rPr dirty="0" sz="1000" spc="6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yields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25">
                <a:latin typeface="Arial MT"/>
                <a:cs typeface="Arial MT"/>
              </a:rPr>
              <a:t>an</a:t>
            </a:r>
            <a:endParaRPr sz="1000">
              <a:latin typeface="Arial MT"/>
              <a:cs typeface="Arial MT"/>
            </a:endParaRPr>
          </a:p>
          <a:p>
            <a:pPr marL="186055">
              <a:lnSpc>
                <a:spcPts val="1195"/>
              </a:lnSpc>
            </a:pPr>
            <a:r>
              <a:rPr dirty="0" sz="1000">
                <a:latin typeface="Arial MT"/>
                <a:cs typeface="Arial MT"/>
              </a:rPr>
              <a:t>average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credit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spread</a:t>
            </a:r>
            <a:r>
              <a:rPr dirty="0" sz="1000" spc="-4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spc="-10" b="1">
                <a:latin typeface="Arial"/>
                <a:cs typeface="Arial"/>
              </a:rPr>
              <a:t>1.47%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91692" y="4457191"/>
            <a:ext cx="2457450" cy="33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Unlevered</a:t>
            </a:r>
            <a:r>
              <a:rPr dirty="0" sz="1000" spc="-105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Beta: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Median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peer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company</a:t>
            </a:r>
            <a:endParaRPr sz="1000">
              <a:latin typeface="Arial MT"/>
              <a:cs typeface="Arial MT"/>
            </a:endParaRPr>
          </a:p>
          <a:p>
            <a:pPr marL="18605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Arial MT"/>
                <a:cs typeface="Arial MT"/>
              </a:rPr>
              <a:t>unlevered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beta</a:t>
            </a:r>
            <a:r>
              <a:rPr dirty="0" sz="1000" spc="-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20">
                <a:latin typeface="Arial MT"/>
                <a:cs typeface="Arial MT"/>
              </a:rPr>
              <a:t> </a:t>
            </a:r>
            <a:r>
              <a:rPr dirty="0" sz="1000" spc="-25" b="1">
                <a:latin typeface="Arial"/>
                <a:cs typeface="Arial"/>
              </a:rPr>
              <a:t>0.3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91692" y="4891785"/>
            <a:ext cx="24161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spc="-10" b="1">
                <a:latin typeface="Arial"/>
                <a:cs typeface="Arial"/>
              </a:rPr>
              <a:t>Debt-</a:t>
            </a:r>
            <a:r>
              <a:rPr dirty="0" sz="1000" spc="-20" b="1">
                <a:latin typeface="Arial"/>
                <a:cs typeface="Arial"/>
              </a:rPr>
              <a:t>to-</a:t>
            </a:r>
            <a:r>
              <a:rPr dirty="0" sz="1000" b="1">
                <a:latin typeface="Arial"/>
                <a:cs typeface="Arial"/>
              </a:rPr>
              <a:t>Equity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Ratio: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Target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0" b="1">
                <a:latin typeface="Arial"/>
                <a:cs typeface="Arial"/>
              </a:rPr>
              <a:t>21.9%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91692" y="5171059"/>
            <a:ext cx="2430780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86055" marR="5080" indent="-173990">
              <a:lnSpc>
                <a:spcPts val="1190"/>
              </a:lnSpc>
              <a:spcBef>
                <a:spcPts val="15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Tax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b="1">
                <a:latin typeface="Arial"/>
                <a:cs typeface="Arial"/>
              </a:rPr>
              <a:t>Rate: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Rate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14.5%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-10">
                <a:latin typeface="Arial MT"/>
                <a:cs typeface="Arial MT"/>
              </a:rPr>
              <a:t>reflects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REITs </a:t>
            </a:r>
            <a:r>
              <a:rPr dirty="0" sz="1000" spc="-10">
                <a:latin typeface="Arial MT"/>
                <a:cs typeface="Arial MT"/>
              </a:rPr>
              <a:t>benefits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662171" y="5582411"/>
            <a:ext cx="2661285" cy="238125"/>
          </a:xfrm>
          <a:prstGeom prst="rect">
            <a:avLst/>
          </a:prstGeom>
          <a:solidFill>
            <a:srgbClr val="6B86C1"/>
          </a:solidFill>
        </p:spPr>
        <p:txBody>
          <a:bodyPr wrap="square" lIns="0" tIns="2286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180"/>
              </a:spcBef>
              <a:tabLst>
                <a:tab pos="2176145" algn="l"/>
              </a:tabLst>
            </a:pPr>
            <a:r>
              <a:rPr dirty="0" sz="1150" spc="-10" b="1">
                <a:solidFill>
                  <a:srgbClr val="FFFFFF"/>
                </a:solidFill>
                <a:latin typeface="Arial"/>
                <a:cs typeface="Arial"/>
              </a:rPr>
              <a:t>WACC:</a:t>
            </a:r>
            <a:r>
              <a:rPr dirty="0" sz="11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50" spc="-20" b="1">
                <a:solidFill>
                  <a:srgbClr val="FFFFFF"/>
                </a:solidFill>
                <a:latin typeface="Arial"/>
                <a:cs typeface="Arial"/>
              </a:rPr>
              <a:t>5.91%</a:t>
            </a:r>
            <a:endParaRPr sz="11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650107" y="1100785"/>
            <a:ext cx="11957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Cost</a:t>
            </a:r>
            <a:r>
              <a:rPr dirty="0" sz="1300" spc="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Capital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6528816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6517640" y="1100785"/>
            <a:ext cx="42037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Cost</a:t>
            </a:r>
            <a:r>
              <a:rPr dirty="0" sz="1300" spc="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Capital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Selected</a:t>
            </a:r>
            <a:r>
              <a:rPr dirty="0" sz="1300" spc="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Peer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Companies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(in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spc="-20" b="1">
                <a:latin typeface="Arial"/>
                <a:cs typeface="Arial"/>
              </a:rPr>
              <a:t>USD)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528816" y="1677923"/>
            <a:ext cx="5038725" cy="599440"/>
            <a:chOff x="6528816" y="1677923"/>
            <a:chExt cx="5038725" cy="599440"/>
          </a:xfrm>
        </p:grpSpPr>
        <p:sp>
          <p:nvSpPr>
            <p:cNvPr id="45" name="object 45" descr=""/>
            <p:cNvSpPr/>
            <p:nvPr/>
          </p:nvSpPr>
          <p:spPr>
            <a:xfrm>
              <a:off x="6752844" y="2103119"/>
              <a:ext cx="558165" cy="169545"/>
            </a:xfrm>
            <a:custGeom>
              <a:avLst/>
              <a:gdLst/>
              <a:ahLst/>
              <a:cxnLst/>
              <a:rect l="l" t="t" r="r" b="b"/>
              <a:pathLst>
                <a:path w="558165" h="169544">
                  <a:moveTo>
                    <a:pt x="557783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557783" y="169163"/>
                  </a:lnTo>
                  <a:lnTo>
                    <a:pt x="55778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758684" y="1677923"/>
              <a:ext cx="3584575" cy="594360"/>
            </a:xfrm>
            <a:custGeom>
              <a:avLst/>
              <a:gdLst/>
              <a:ahLst/>
              <a:cxnLst/>
              <a:rect l="l" t="t" r="r" b="b"/>
              <a:pathLst>
                <a:path w="3584575" h="594360">
                  <a:moveTo>
                    <a:pt x="562356" y="0"/>
                  </a:moveTo>
                  <a:lnTo>
                    <a:pt x="0" y="0"/>
                  </a:lnTo>
                  <a:lnTo>
                    <a:pt x="0" y="594360"/>
                  </a:lnTo>
                  <a:lnTo>
                    <a:pt x="562356" y="594360"/>
                  </a:lnTo>
                  <a:lnTo>
                    <a:pt x="562356" y="0"/>
                  </a:lnTo>
                  <a:close/>
                </a:path>
                <a:path w="3584575" h="594360">
                  <a:moveTo>
                    <a:pt x="1568196" y="411480"/>
                  </a:moveTo>
                  <a:lnTo>
                    <a:pt x="1010412" y="411480"/>
                  </a:lnTo>
                  <a:lnTo>
                    <a:pt x="1010412" y="594360"/>
                  </a:lnTo>
                  <a:lnTo>
                    <a:pt x="1568196" y="594360"/>
                  </a:lnTo>
                  <a:lnTo>
                    <a:pt x="1568196" y="411480"/>
                  </a:lnTo>
                  <a:close/>
                </a:path>
                <a:path w="3584575" h="594360">
                  <a:moveTo>
                    <a:pt x="2578608" y="416052"/>
                  </a:moveTo>
                  <a:lnTo>
                    <a:pt x="2016252" y="416052"/>
                  </a:lnTo>
                  <a:lnTo>
                    <a:pt x="2016252" y="594360"/>
                  </a:lnTo>
                  <a:lnTo>
                    <a:pt x="2578608" y="594360"/>
                  </a:lnTo>
                  <a:lnTo>
                    <a:pt x="2578608" y="416052"/>
                  </a:lnTo>
                  <a:close/>
                </a:path>
                <a:path w="3584575" h="594360">
                  <a:moveTo>
                    <a:pt x="3584448" y="374904"/>
                  </a:moveTo>
                  <a:lnTo>
                    <a:pt x="3026664" y="374904"/>
                  </a:lnTo>
                  <a:lnTo>
                    <a:pt x="3026664" y="594360"/>
                  </a:lnTo>
                  <a:lnTo>
                    <a:pt x="3584448" y="594360"/>
                  </a:lnTo>
                  <a:lnTo>
                    <a:pt x="3584448" y="374904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528816" y="2272283"/>
              <a:ext cx="5038725" cy="0"/>
            </a:xfrm>
            <a:custGeom>
              <a:avLst/>
              <a:gdLst/>
              <a:ahLst/>
              <a:cxnLst/>
              <a:rect l="l" t="t" r="r" b="b"/>
              <a:pathLst>
                <a:path w="5038725" h="0">
                  <a:moveTo>
                    <a:pt x="0" y="0"/>
                  </a:moveTo>
                  <a:lnTo>
                    <a:pt x="50383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6852666" y="1881377"/>
            <a:ext cx="3657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5,9%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818881" y="1458595"/>
            <a:ext cx="447675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10">
                <a:latin typeface="Arial MT"/>
                <a:cs typeface="Arial MT"/>
              </a:rPr>
              <a:t>20,8%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869426" y="1867915"/>
            <a:ext cx="3657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6,4%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878059" y="1872488"/>
            <a:ext cx="3657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6,2%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886313" y="1833498"/>
            <a:ext cx="36576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-20">
                <a:latin typeface="Arial MT"/>
                <a:cs typeface="Arial MT"/>
              </a:rPr>
              <a:t>7,6%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808089" y="2283713"/>
            <a:ext cx="4502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Arial MT"/>
                <a:cs typeface="Arial MT"/>
              </a:rPr>
              <a:t>Equinix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622793" y="2283713"/>
            <a:ext cx="834390" cy="31623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09550" marR="5080" indent="-197485">
              <a:lnSpc>
                <a:spcPts val="1080"/>
              </a:lnSpc>
              <a:spcBef>
                <a:spcPts val="240"/>
              </a:spcBef>
            </a:pPr>
            <a:r>
              <a:rPr dirty="0" sz="1000">
                <a:latin typeface="Arial MT"/>
                <a:cs typeface="Arial MT"/>
              </a:rPr>
              <a:t>GDS</a:t>
            </a:r>
            <a:r>
              <a:rPr dirty="0" sz="1000" spc="-10">
                <a:latin typeface="Arial MT"/>
                <a:cs typeface="Arial MT"/>
              </a:rPr>
              <a:t> Holdings Limited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8694801" y="2283713"/>
            <a:ext cx="2867660" cy="31623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 indent="164465">
              <a:lnSpc>
                <a:spcPts val="1080"/>
              </a:lnSpc>
              <a:spcBef>
                <a:spcPts val="240"/>
              </a:spcBef>
              <a:tabLst>
                <a:tab pos="895350" algn="l"/>
              </a:tabLst>
            </a:pPr>
            <a:r>
              <a:rPr dirty="0" sz="1000" spc="-10">
                <a:latin typeface="Arial MT"/>
                <a:cs typeface="Arial MT"/>
              </a:rPr>
              <a:t>Digital</a:t>
            </a:r>
            <a:r>
              <a:rPr dirty="0" sz="1000">
                <a:latin typeface="Arial MT"/>
                <a:cs typeface="Arial MT"/>
              </a:rPr>
              <a:t>	Keppel</a:t>
            </a:r>
            <a:r>
              <a:rPr dirty="0" sz="1000" spc="-7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DC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REIT</a:t>
            </a:r>
            <a:r>
              <a:rPr dirty="0" sz="1000" spc="1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NEXTDC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Limited </a:t>
            </a:r>
            <a:r>
              <a:rPr dirty="0" sz="1000">
                <a:latin typeface="Arial MT"/>
                <a:cs typeface="Arial MT"/>
              </a:rPr>
              <a:t>Realty</a:t>
            </a:r>
            <a:r>
              <a:rPr dirty="0" sz="1000" spc="-5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Trust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56" name="object 56" descr=""/>
          <p:cNvGraphicFramePr>
            <a:graphicFrameLocks noGrp="1"/>
          </p:cNvGraphicFramePr>
          <p:nvPr/>
        </p:nvGraphicFramePr>
        <p:xfrm>
          <a:off x="6439661" y="3342132"/>
          <a:ext cx="5263515" cy="770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"/>
                <a:gridCol w="2875915"/>
                <a:gridCol w="265430"/>
                <a:gridCol w="1140459"/>
                <a:gridCol w="807085"/>
              </a:tblGrid>
              <a:tr h="863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149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" marR="3175">
                        <a:lnSpc>
                          <a:spcPts val="805"/>
                        </a:lnSpc>
                      </a:pP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Debt</a:t>
                      </a:r>
                      <a:r>
                        <a:rPr dirty="0" sz="7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Schedule</a:t>
                      </a:r>
                      <a:r>
                        <a:rPr dirty="0" sz="700" spc="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7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7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Risk</a:t>
                      </a:r>
                      <a:r>
                        <a:rPr dirty="0" sz="700" spc="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Rating</a:t>
                      </a:r>
                      <a:r>
                        <a:rPr dirty="0" sz="700" spc="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6B86C1"/>
                    </a:solidFill>
                  </a:tcPr>
                </a:tc>
              </a:tr>
              <a:tr h="1060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44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" marR="3175">
                        <a:lnSpc>
                          <a:spcPts val="810"/>
                        </a:lnSpc>
                        <a:spcBef>
                          <a:spcPts val="70"/>
                        </a:spcBef>
                      </a:pPr>
                      <a:r>
                        <a:rPr dirty="0" sz="700" b="1">
                          <a:latin typeface="Arial"/>
                          <a:cs typeface="Arial"/>
                        </a:rPr>
                        <a:t>Synthetic</a:t>
                      </a:r>
                      <a:r>
                        <a:rPr dirty="0" sz="700" spc="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7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Rating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Conversion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810"/>
                        </a:lnSpc>
                        <a:spcBef>
                          <a:spcPts val="70"/>
                        </a:spcBef>
                      </a:pPr>
                      <a:r>
                        <a:rPr dirty="0" sz="700" b="1">
                          <a:latin typeface="Arial"/>
                          <a:cs typeface="Arial"/>
                        </a:rPr>
                        <a:t>Debt</a:t>
                      </a:r>
                      <a:r>
                        <a:rPr dirty="0" sz="7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Schedule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530860">
                        <a:lnSpc>
                          <a:spcPts val="810"/>
                        </a:lnSpc>
                        <a:spcBef>
                          <a:spcPts val="70"/>
                        </a:spcBef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USDm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solidFill>
                      <a:srgbClr val="E7E6E6"/>
                    </a:solidFill>
                  </a:tcPr>
                </a:tc>
              </a:tr>
              <a:tr h="338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780" marR="3175">
                        <a:lnSpc>
                          <a:spcPts val="835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7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coverage</a:t>
                      </a:r>
                      <a:r>
                        <a:rPr dirty="0" sz="7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7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7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rating</a:t>
                      </a:r>
                      <a:r>
                        <a:rPr dirty="0" sz="7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7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spread</a:t>
                      </a:r>
                      <a:endParaRPr sz="700">
                        <a:latin typeface="Arial MT"/>
                        <a:cs typeface="Arial MT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750"/>
                        </a:lnSpc>
                        <a:spcBef>
                          <a:spcPts val="5"/>
                        </a:spcBef>
                        <a:tabLst>
                          <a:tab pos="212090" algn="l"/>
                          <a:tab pos="654685" algn="l"/>
                          <a:tab pos="1495425" algn="l"/>
                          <a:tab pos="2424430" algn="l"/>
                        </a:tabLst>
                      </a:pP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700" spc="-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&gt;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≤</a:t>
                      </a:r>
                      <a:r>
                        <a:rPr dirty="0" u="sng" sz="700" spc="-3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 spc="-3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Rating</a:t>
                      </a:r>
                      <a:r>
                        <a:rPr dirty="0" u="sng" sz="700" spc="6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 spc="-2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Spread</a:t>
                      </a:r>
                      <a:r>
                        <a:rPr dirty="0" u="sng" sz="700" spc="10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 spc="-2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u="sng" sz="700" spc="5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835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7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0">
                          <a:latin typeface="Arial MT"/>
                          <a:cs typeface="Arial MT"/>
                        </a:rPr>
                        <a:t>Debt</a:t>
                      </a:r>
                      <a:endParaRPr sz="700">
                        <a:latin typeface="Arial MT"/>
                        <a:cs typeface="Arial MT"/>
                      </a:endParaRPr>
                    </a:p>
                    <a:p>
                      <a:pPr marL="26034" marR="466090">
                        <a:lnSpc>
                          <a:spcPct val="10790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Borrowing</a:t>
                      </a:r>
                      <a:r>
                        <a:rPr dirty="0" sz="7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0">
                          <a:latin typeface="Arial MT"/>
                          <a:cs typeface="Arial MT"/>
                        </a:rPr>
                        <a:t>Term</a:t>
                      </a:r>
                      <a:r>
                        <a:rPr dirty="0" sz="700" spc="5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IBM</a:t>
                      </a:r>
                      <a:r>
                        <a:rPr dirty="0" sz="7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7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0">
                          <a:latin typeface="Arial MT"/>
                          <a:cs typeface="Arial MT"/>
                        </a:rPr>
                        <a:t>Risk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78155">
                        <a:lnSpc>
                          <a:spcPts val="835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32'374</a:t>
                      </a:r>
                      <a:endParaRPr sz="700">
                        <a:latin typeface="Arial MT"/>
                        <a:cs typeface="Arial MT"/>
                      </a:endParaRPr>
                    </a:p>
                    <a:p>
                      <a:pPr marL="41655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70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700" spc="65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Years</a:t>
                      </a:r>
                      <a:endParaRPr sz="700">
                        <a:latin typeface="Arial MT"/>
                        <a:cs typeface="Arial MT"/>
                      </a:endParaRPr>
                    </a:p>
                    <a:p>
                      <a:pPr algn="r" marR="8255">
                        <a:lnSpc>
                          <a:spcPts val="750"/>
                        </a:lnSpc>
                        <a:spcBef>
                          <a:spcPts val="70"/>
                        </a:spcBef>
                      </a:pPr>
                      <a:r>
                        <a:rPr dirty="0" sz="70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A3/A-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7" name="object 57" descr=""/>
          <p:cNvSpPr txBox="1"/>
          <p:nvPr/>
        </p:nvSpPr>
        <p:spPr>
          <a:xfrm>
            <a:off x="6517640" y="3065525"/>
            <a:ext cx="376999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IBM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Credit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Rating</a:t>
            </a:r>
            <a:r>
              <a:rPr dirty="0" sz="1300" spc="-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Impact</a:t>
            </a:r>
            <a:r>
              <a:rPr dirty="0" sz="1300" spc="-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Equinix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Acquisition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58" name="object 58" descr=""/>
          <p:cNvGraphicFramePr>
            <a:graphicFrameLocks noGrp="1"/>
          </p:cNvGraphicFramePr>
          <p:nvPr/>
        </p:nvGraphicFramePr>
        <p:xfrm>
          <a:off x="6753914" y="4246271"/>
          <a:ext cx="4970145" cy="1593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/>
                <a:gridCol w="605790"/>
                <a:gridCol w="1000125"/>
                <a:gridCol w="943610"/>
                <a:gridCol w="1510030"/>
                <a:gridCol w="468629"/>
              </a:tblGrid>
              <a:tr h="98425">
                <a:tc>
                  <a:txBody>
                    <a:bodyPr/>
                    <a:lstStyle/>
                    <a:p>
                      <a:pPr marL="31750">
                        <a:lnSpc>
                          <a:spcPts val="68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68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0.65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2700">
                        <a:lnSpc>
                          <a:spcPts val="68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C2/C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7815">
                        <a:lnSpc>
                          <a:spcPts val="68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17.0%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680"/>
                        </a:lnSpc>
                        <a:tabLst>
                          <a:tab pos="1716405" algn="l"/>
                        </a:tabLst>
                      </a:pPr>
                      <a:r>
                        <a:rPr dirty="0" u="sng" sz="700" spc="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20Y</a:t>
                      </a:r>
                      <a:r>
                        <a:rPr dirty="0" u="sng" sz="700" spc="5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US</a:t>
                      </a:r>
                      <a:r>
                        <a:rPr dirty="0" u="sng" sz="700" spc="3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Treasury</a:t>
                      </a:r>
                      <a:r>
                        <a:rPr dirty="0" u="sng" sz="700" spc="2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700" spc="-1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Yield</a:t>
                      </a:r>
                      <a:r>
                        <a:rPr dirty="0" u="sng" sz="7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u="sng" sz="700" spc="-20">
                          <a:solidFill>
                            <a:srgbClr val="0000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4.4%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3189">
                <a:tc>
                  <a:txBody>
                    <a:bodyPr/>
                    <a:lstStyle/>
                    <a:p>
                      <a:pPr marL="31750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0.65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0.80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346710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Ca2/CC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297815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11.8%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b="1">
                          <a:latin typeface="Arial"/>
                          <a:cs typeface="Arial"/>
                        </a:rPr>
                        <a:t>Annual</a:t>
                      </a:r>
                      <a:r>
                        <a:rPr dirty="0" sz="700" spc="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Interest</a:t>
                      </a:r>
                      <a:r>
                        <a:rPr dirty="0" sz="7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Expense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815"/>
                        </a:lnSpc>
                        <a:spcBef>
                          <a:spcPts val="55"/>
                        </a:spcBef>
                      </a:pPr>
                      <a:r>
                        <a:rPr dirty="0" sz="700" spc="-10" b="1">
                          <a:latin typeface="Arial"/>
                          <a:cs typeface="Arial"/>
                        </a:rPr>
                        <a:t>1'816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6985"/>
                </a:tc>
              </a:tr>
              <a:tr h="106680">
                <a:tc>
                  <a:txBody>
                    <a:bodyPr/>
                    <a:lstStyle/>
                    <a:p>
                      <a:pPr marL="31750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0.80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1785">
                        <a:lnSpc>
                          <a:spcPts val="745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Caa/CCC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73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8.5%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2555">
                <a:tc>
                  <a:txBody>
                    <a:bodyPr/>
                    <a:lstStyle/>
                    <a:p>
                      <a:pPr marL="31750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algn="ctr" marR="20320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B3/B-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5.2%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dirty="0" sz="70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7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Pre-Acquisition</a:t>
                      </a:r>
                      <a:r>
                        <a:rPr dirty="0" sz="7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 Rating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1.75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778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B2/B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3.6%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EBIT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810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9'057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14935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1.75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2.00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B1/B+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3.1%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7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Expense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810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1'607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15570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2.00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1790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Ba2/BB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2.2%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7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Coverage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810"/>
                        </a:lnSpc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5.6x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14935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23850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Ba1/BB+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1.7%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7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rating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209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0000FF"/>
                          </a:solidFill>
                          <a:latin typeface="Arial MT"/>
                          <a:cs typeface="Arial MT"/>
                        </a:rPr>
                        <a:t>A3/A-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06680">
                <a:tc>
                  <a:txBody>
                    <a:bodyPr/>
                    <a:lstStyle/>
                    <a:p>
                      <a:pPr marL="31750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2.50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3.00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90195">
                        <a:lnSpc>
                          <a:spcPts val="745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Baa2/BBB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73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1.5%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22555">
                <a:tc>
                  <a:txBody>
                    <a:bodyPr/>
                    <a:lstStyle/>
                    <a:p>
                      <a:pPr marL="31750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3.00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4.25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algn="ctr" marR="20320">
                        <a:lnSpc>
                          <a:spcPts val="805"/>
                        </a:lnSpc>
                        <a:spcBef>
                          <a:spcPts val="65"/>
                        </a:spcBef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A3/A-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1.2%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89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805"/>
                        </a:lnSpc>
                        <a:spcBef>
                          <a:spcPts val="70"/>
                        </a:spcBef>
                      </a:pPr>
                      <a:r>
                        <a:rPr dirty="0" sz="700" b="1">
                          <a:latin typeface="Arial"/>
                          <a:cs typeface="Arial"/>
                        </a:rPr>
                        <a:t>IBM</a:t>
                      </a:r>
                      <a:r>
                        <a:rPr dirty="0" sz="7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Post-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Acquisition</a:t>
                      </a:r>
                      <a:r>
                        <a:rPr dirty="0" sz="70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b="1"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700" spc="-10" b="1">
                          <a:latin typeface="Arial"/>
                          <a:cs typeface="Arial"/>
                        </a:rPr>
                        <a:t> Rating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  <a:tr h="115570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4.25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5.50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778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A2/A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1.1%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EBIT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810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11'319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14935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5.50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6.50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A1/A+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0.9%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7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Expense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810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3'850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14935">
                <a:tc>
                  <a:txBody>
                    <a:bodyPr/>
                    <a:lstStyle/>
                    <a:p>
                      <a:pPr marL="31750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6.50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8.50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51790">
                        <a:lnSpc>
                          <a:spcPts val="810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Aa2/AA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810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0.7%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810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7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Coverage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810"/>
                        </a:lnSpc>
                      </a:pPr>
                      <a:r>
                        <a:rPr dirty="0" sz="700" spc="-20">
                          <a:latin typeface="Arial MT"/>
                          <a:cs typeface="Arial MT"/>
                        </a:rPr>
                        <a:t>2.9x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06680">
                <a:tc>
                  <a:txBody>
                    <a:bodyPr/>
                    <a:lstStyle/>
                    <a:p>
                      <a:pPr marL="31750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8.50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6865">
                        <a:lnSpc>
                          <a:spcPts val="745"/>
                        </a:lnSpc>
                      </a:pPr>
                      <a:r>
                        <a:rPr dirty="0" sz="700" spc="-1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Aaa/AAA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745"/>
                        </a:lnSpc>
                      </a:pPr>
                      <a:r>
                        <a:rPr dirty="0" sz="700" spc="-20">
                          <a:solidFill>
                            <a:srgbClr val="757070"/>
                          </a:solidFill>
                          <a:latin typeface="Arial MT"/>
                          <a:cs typeface="Arial MT"/>
                        </a:rPr>
                        <a:t>0.6%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6034" marR="3175">
                        <a:lnSpc>
                          <a:spcPts val="745"/>
                        </a:lnSpc>
                      </a:pPr>
                      <a:r>
                        <a:rPr dirty="0" sz="700"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7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latin typeface="Arial MT"/>
                          <a:cs typeface="Arial MT"/>
                        </a:rPr>
                        <a:t>rating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4925">
                        <a:lnSpc>
                          <a:spcPts val="745"/>
                        </a:lnSpc>
                      </a:pPr>
                      <a:r>
                        <a:rPr dirty="0" sz="700" spc="-10">
                          <a:latin typeface="Arial MT"/>
                          <a:cs typeface="Arial MT"/>
                        </a:rPr>
                        <a:t>Baa2/BBB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9" name="object 59" descr=""/>
          <p:cNvSpPr txBox="1"/>
          <p:nvPr/>
        </p:nvSpPr>
        <p:spPr>
          <a:xfrm>
            <a:off x="7259254" y="4109226"/>
            <a:ext cx="20764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0">
                <a:solidFill>
                  <a:srgbClr val="757070"/>
                </a:solidFill>
                <a:latin typeface="Arial MT"/>
                <a:cs typeface="Arial MT"/>
              </a:rPr>
              <a:t>0.20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100030" y="4109226"/>
            <a:ext cx="230504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0">
                <a:solidFill>
                  <a:srgbClr val="757070"/>
                </a:solidFill>
                <a:latin typeface="Arial MT"/>
                <a:cs typeface="Arial MT"/>
              </a:rPr>
              <a:t>D2/D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010918" y="4109226"/>
            <a:ext cx="29019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solidFill>
                  <a:srgbClr val="757070"/>
                </a:solidFill>
                <a:latin typeface="Arial MT"/>
                <a:cs typeface="Arial MT"/>
              </a:rPr>
              <a:t>20.0%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683060" y="4109226"/>
            <a:ext cx="3232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latin typeface="Arial MT"/>
                <a:cs typeface="Arial MT"/>
              </a:rPr>
              <a:t>Spread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1373094" y="4109226"/>
            <a:ext cx="236854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20">
                <a:latin typeface="Arial MT"/>
                <a:cs typeface="Arial MT"/>
              </a:rPr>
              <a:t>1.2%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26530" y="2569585"/>
            <a:ext cx="4301490" cy="41084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186055" algn="l"/>
              </a:tabLst>
            </a:pPr>
            <a:r>
              <a:rPr dirty="0" sz="1000" b="1">
                <a:latin typeface="Arial"/>
                <a:cs typeface="Arial"/>
              </a:rPr>
              <a:t>Equinix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has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the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lowest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cost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of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capital</a:t>
            </a:r>
            <a:r>
              <a:rPr dirty="0" sz="1000" spc="2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due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its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conservative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financing</a:t>
            </a:r>
            <a:endParaRPr sz="100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spcBef>
                <a:spcPts val="315"/>
              </a:spcBef>
              <a:buChar char="•"/>
              <a:tabLst>
                <a:tab pos="186055" algn="l"/>
              </a:tabLst>
            </a:pPr>
            <a:r>
              <a:rPr dirty="0" sz="1000">
                <a:latin typeface="Arial MT"/>
                <a:cs typeface="Arial MT"/>
              </a:rPr>
              <a:t>Equity</a:t>
            </a:r>
            <a:r>
              <a:rPr dirty="0" sz="1000" spc="-10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risk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premiums</a:t>
            </a:r>
            <a:r>
              <a:rPr dirty="0" sz="1000" spc="-7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are</a:t>
            </a:r>
            <a:r>
              <a:rPr dirty="0" sz="1000" spc="-5">
                <a:latin typeface="Arial MT"/>
                <a:cs typeface="Arial MT"/>
              </a:rPr>
              <a:t> </a:t>
            </a:r>
            <a:r>
              <a:rPr dirty="0" sz="1000" b="1">
                <a:latin typeface="Arial"/>
                <a:cs typeface="Arial"/>
              </a:rPr>
              <a:t>comparable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>
                <a:latin typeface="Arial MT"/>
                <a:cs typeface="Arial MT"/>
              </a:rPr>
              <a:t>across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selected</a:t>
            </a:r>
            <a:r>
              <a:rPr dirty="0" sz="1000" spc="-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peer</a:t>
            </a:r>
            <a:r>
              <a:rPr dirty="0" sz="1000" spc="-1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companies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1857101" y="6553606"/>
            <a:ext cx="19050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5">
                <a:latin typeface="Arial MT"/>
                <a:cs typeface="Arial MT"/>
              </a:rPr>
              <a:t>75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571500" y="5989320"/>
            <a:ext cx="562610" cy="215265"/>
          </a:xfrm>
          <a:custGeom>
            <a:avLst/>
            <a:gdLst/>
            <a:ahLst/>
            <a:cxnLst/>
            <a:rect l="l" t="t" r="r" b="b"/>
            <a:pathLst>
              <a:path w="562610" h="215264">
                <a:moveTo>
                  <a:pt x="562356" y="0"/>
                </a:moveTo>
                <a:lnTo>
                  <a:pt x="0" y="0"/>
                </a:lnTo>
                <a:lnTo>
                  <a:pt x="0" y="214883"/>
                </a:lnTo>
                <a:lnTo>
                  <a:pt x="562356" y="214883"/>
                </a:lnTo>
                <a:lnTo>
                  <a:pt x="562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537210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((Fortune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Business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Insights,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(Exploding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Topics,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(Charles,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(Lambert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Consulting,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721149" y="1211389"/>
            <a:ext cx="763905" cy="1847850"/>
            <a:chOff x="10721149" y="1211389"/>
            <a:chExt cx="763905" cy="1847850"/>
          </a:xfrm>
        </p:grpSpPr>
        <p:sp>
          <p:nvSpPr>
            <p:cNvPr id="5" name="object 5" descr=""/>
            <p:cNvSpPr/>
            <p:nvPr/>
          </p:nvSpPr>
          <p:spPr>
            <a:xfrm>
              <a:off x="10725911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30" y="1837944"/>
                  </a:lnTo>
                  <a:lnTo>
                    <a:pt x="754380" y="1837944"/>
                  </a:lnTo>
                  <a:lnTo>
                    <a:pt x="754380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725911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80" y="125730"/>
                  </a:lnTo>
                  <a:lnTo>
                    <a:pt x="754380" y="1837944"/>
                  </a:lnTo>
                  <a:lnTo>
                    <a:pt x="125730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816843" y="1396695"/>
            <a:ext cx="580390" cy="2108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600" spc="-10" b="1">
                <a:solidFill>
                  <a:srgbClr val="1C2231"/>
                </a:solidFill>
                <a:latin typeface="Arial"/>
                <a:cs typeface="Arial"/>
              </a:rPr>
              <a:t>Retail</a:t>
            </a:r>
            <a:endParaRPr sz="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600" spc="-10" b="1">
                <a:solidFill>
                  <a:srgbClr val="1C2231"/>
                </a:solidFill>
                <a:latin typeface="Arial"/>
                <a:cs typeface="Arial"/>
              </a:rPr>
              <a:t>Personalization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8238553" y="1211389"/>
            <a:ext cx="763905" cy="1847850"/>
            <a:chOff x="8238553" y="1211389"/>
            <a:chExt cx="763905" cy="1847850"/>
          </a:xfrm>
        </p:grpSpPr>
        <p:sp>
          <p:nvSpPr>
            <p:cNvPr id="9" name="object 9" descr=""/>
            <p:cNvSpPr/>
            <p:nvPr/>
          </p:nvSpPr>
          <p:spPr>
            <a:xfrm>
              <a:off x="8243316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243316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355838" y="1332991"/>
            <a:ext cx="531495" cy="34480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8600"/>
              </a:lnSpc>
              <a:spcBef>
                <a:spcPts val="65"/>
              </a:spcBef>
            </a:pPr>
            <a:r>
              <a:rPr dirty="0" sz="650" b="1">
                <a:solidFill>
                  <a:srgbClr val="1C2231"/>
                </a:solidFill>
                <a:latin typeface="Arial"/>
                <a:cs typeface="Arial"/>
              </a:rPr>
              <a:t>Longevity</a:t>
            </a:r>
            <a:r>
              <a:rPr dirty="0" sz="650" spc="175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50" b="1">
                <a:solidFill>
                  <a:srgbClr val="1C2231"/>
                </a:solidFill>
                <a:latin typeface="Arial"/>
                <a:cs typeface="Arial"/>
              </a:rPr>
              <a:t>&amp;</a:t>
            </a:r>
            <a:r>
              <a:rPr dirty="0" sz="650" spc="50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Precision</a:t>
            </a:r>
            <a:r>
              <a:rPr dirty="0" sz="650" spc="50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Healthcare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583489" y="1211389"/>
            <a:ext cx="763905" cy="1847850"/>
            <a:chOff x="6583489" y="1211389"/>
            <a:chExt cx="763905" cy="1847850"/>
          </a:xfrm>
        </p:grpSpPr>
        <p:sp>
          <p:nvSpPr>
            <p:cNvPr id="13" name="object 13" descr=""/>
            <p:cNvSpPr/>
            <p:nvPr/>
          </p:nvSpPr>
          <p:spPr>
            <a:xfrm>
              <a:off x="6588252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88252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663308" y="1332991"/>
            <a:ext cx="603885" cy="34480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>
              <a:lnSpc>
                <a:spcPct val="108600"/>
              </a:lnSpc>
              <a:spcBef>
                <a:spcPts val="65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Sustainable</a:t>
            </a:r>
            <a:r>
              <a:rPr dirty="0" sz="650" spc="50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Construction</a:t>
            </a:r>
            <a:r>
              <a:rPr dirty="0" sz="650" spc="50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Infrastructure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411021" y="1211389"/>
            <a:ext cx="763905" cy="1847850"/>
            <a:chOff x="7411021" y="1211389"/>
            <a:chExt cx="763905" cy="1847850"/>
          </a:xfrm>
        </p:grpSpPr>
        <p:sp>
          <p:nvSpPr>
            <p:cNvPr id="17" name="object 17" descr=""/>
            <p:cNvSpPr/>
            <p:nvPr/>
          </p:nvSpPr>
          <p:spPr>
            <a:xfrm>
              <a:off x="7415783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30" y="1837944"/>
                  </a:lnTo>
                  <a:lnTo>
                    <a:pt x="754380" y="1837944"/>
                  </a:lnTo>
                  <a:lnTo>
                    <a:pt x="754380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415783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80" y="125730"/>
                  </a:lnTo>
                  <a:lnTo>
                    <a:pt x="754380" y="1837944"/>
                  </a:lnTo>
                  <a:lnTo>
                    <a:pt x="125730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472933" y="1386027"/>
            <a:ext cx="640715" cy="235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Manufacturing</a:t>
            </a:r>
            <a:endParaRPr sz="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Automation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066085" y="1211389"/>
            <a:ext cx="763905" cy="1847850"/>
            <a:chOff x="9066085" y="1211389"/>
            <a:chExt cx="763905" cy="1847850"/>
          </a:xfrm>
        </p:grpSpPr>
        <p:sp>
          <p:nvSpPr>
            <p:cNvPr id="21" name="object 21" descr=""/>
            <p:cNvSpPr/>
            <p:nvPr/>
          </p:nvSpPr>
          <p:spPr>
            <a:xfrm>
              <a:off x="9070847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070847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9124315" y="1332991"/>
            <a:ext cx="654050" cy="3448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94615" marR="91440" indent="-3810">
              <a:lnSpc>
                <a:spcPct val="106400"/>
              </a:lnSpc>
              <a:spcBef>
                <a:spcPts val="85"/>
              </a:spcBef>
            </a:pPr>
            <a:r>
              <a:rPr dirty="0" sz="650" b="1">
                <a:solidFill>
                  <a:srgbClr val="1C2231"/>
                </a:solidFill>
                <a:latin typeface="Arial"/>
                <a:cs typeface="Arial"/>
              </a:rPr>
              <a:t>Mobility</a:t>
            </a:r>
            <a:r>
              <a:rPr dirty="0" sz="650" spc="22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50" b="1">
                <a:solidFill>
                  <a:srgbClr val="1C2231"/>
                </a:solidFill>
                <a:latin typeface="Arial"/>
                <a:cs typeface="Arial"/>
              </a:rPr>
              <a:t>&amp;</a:t>
            </a:r>
            <a:r>
              <a:rPr dirty="0" sz="650" spc="500" b="1">
                <a:solidFill>
                  <a:srgbClr val="1C2231"/>
                </a:solidFill>
                <a:latin typeface="Arial"/>
                <a:cs typeface="Arial"/>
              </a:rPr>
              <a:t> </a:t>
            </a: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Renewable</a:t>
            </a:r>
            <a:endParaRPr sz="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Transportation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9893617" y="1211389"/>
            <a:ext cx="763905" cy="1847850"/>
            <a:chOff x="9893617" y="1211389"/>
            <a:chExt cx="763905" cy="1847850"/>
          </a:xfrm>
        </p:grpSpPr>
        <p:sp>
          <p:nvSpPr>
            <p:cNvPr id="25" name="object 25" descr=""/>
            <p:cNvSpPr/>
            <p:nvPr/>
          </p:nvSpPr>
          <p:spPr>
            <a:xfrm>
              <a:off x="9898380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628650" y="0"/>
                  </a:moveTo>
                  <a:lnTo>
                    <a:pt x="0" y="0"/>
                  </a:lnTo>
                  <a:lnTo>
                    <a:pt x="0" y="1712214"/>
                  </a:lnTo>
                  <a:lnTo>
                    <a:pt x="125729" y="1837944"/>
                  </a:lnTo>
                  <a:lnTo>
                    <a:pt x="754379" y="1837944"/>
                  </a:lnTo>
                  <a:lnTo>
                    <a:pt x="754379" y="12573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FF3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898380" y="1216152"/>
              <a:ext cx="754380" cy="1838325"/>
            </a:xfrm>
            <a:custGeom>
              <a:avLst/>
              <a:gdLst/>
              <a:ahLst/>
              <a:cxnLst/>
              <a:rect l="l" t="t" r="r" b="b"/>
              <a:pathLst>
                <a:path w="754379" h="1838325">
                  <a:moveTo>
                    <a:pt x="0" y="0"/>
                  </a:moveTo>
                  <a:lnTo>
                    <a:pt x="628650" y="0"/>
                  </a:lnTo>
                  <a:lnTo>
                    <a:pt x="754379" y="125730"/>
                  </a:lnTo>
                  <a:lnTo>
                    <a:pt x="754379" y="1837944"/>
                  </a:lnTo>
                  <a:lnTo>
                    <a:pt x="125729" y="1837944"/>
                  </a:lnTo>
                  <a:lnTo>
                    <a:pt x="0" y="1712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1117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0011536" y="1386027"/>
            <a:ext cx="532765" cy="235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Space</a:t>
            </a:r>
            <a:endParaRPr sz="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650" spc="-10" b="1">
                <a:solidFill>
                  <a:srgbClr val="1C2231"/>
                </a:solidFill>
                <a:latin typeface="Arial"/>
                <a:cs typeface="Arial"/>
              </a:rPr>
              <a:t>Technology</a:t>
            </a:r>
            <a:endParaRPr sz="65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6480809" y="5657850"/>
            <a:ext cx="2245360" cy="251460"/>
          </a:xfrm>
          <a:custGeom>
            <a:avLst/>
            <a:gdLst/>
            <a:ahLst/>
            <a:cxnLst/>
            <a:rect l="l" t="t" r="r" b="b"/>
            <a:pathLst>
              <a:path w="2245359" h="251460">
                <a:moveTo>
                  <a:pt x="0" y="251459"/>
                </a:moveTo>
                <a:lnTo>
                  <a:pt x="2244851" y="251459"/>
                </a:lnTo>
                <a:lnTo>
                  <a:pt x="2244851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11530" y="140919"/>
            <a:ext cx="5137150" cy="3333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Foundations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/>
              <a:t>Economy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20"/>
              <a:t> </a:t>
            </a:r>
            <a:r>
              <a:rPr dirty="0" spc="-10"/>
              <a:t>Tomorrow</a:t>
            </a:r>
          </a:p>
        </p:txBody>
      </p:sp>
      <p:sp>
        <p:nvSpPr>
          <p:cNvPr id="30" name="object 30" descr=""/>
          <p:cNvSpPr txBox="1"/>
          <p:nvPr/>
        </p:nvSpPr>
        <p:spPr>
          <a:xfrm>
            <a:off x="611530" y="471296"/>
            <a:ext cx="654558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>
                <a:latin typeface="Arial MT"/>
                <a:cs typeface="Arial MT"/>
              </a:rPr>
              <a:t>Supporting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technologies</a:t>
            </a:r>
            <a:r>
              <a:rPr dirty="0" sz="1150" spc="22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of</a:t>
            </a:r>
            <a:r>
              <a:rPr dirty="0" sz="1150" spc="8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the</a:t>
            </a:r>
            <a:r>
              <a:rPr dirty="0" sz="1150" spc="7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digital</a:t>
            </a:r>
            <a:r>
              <a:rPr dirty="0" sz="1150" spc="155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infrastructure</a:t>
            </a:r>
            <a:r>
              <a:rPr dirty="0" sz="1150" spc="11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represent</a:t>
            </a:r>
            <a:r>
              <a:rPr dirty="0" sz="1150" spc="20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significant</a:t>
            </a:r>
            <a:r>
              <a:rPr dirty="0" sz="1150" spc="120">
                <a:latin typeface="Arial MT"/>
                <a:cs typeface="Arial MT"/>
              </a:rPr>
              <a:t> </a:t>
            </a:r>
            <a:r>
              <a:rPr dirty="0" sz="1150">
                <a:latin typeface="Arial MT"/>
                <a:cs typeface="Arial MT"/>
              </a:rPr>
              <a:t>commercial</a:t>
            </a:r>
            <a:r>
              <a:rPr dirty="0" sz="1150" spc="195">
                <a:latin typeface="Arial MT"/>
                <a:cs typeface="Arial MT"/>
              </a:rPr>
              <a:t> </a:t>
            </a:r>
            <a:r>
              <a:rPr dirty="0" sz="1150" spc="-10">
                <a:latin typeface="Arial MT"/>
                <a:cs typeface="Arial MT"/>
              </a:rPr>
              <a:t>opportunities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46327" y="1116075"/>
            <a:ext cx="4818380" cy="511175"/>
            <a:chOff x="846327" y="1116075"/>
            <a:chExt cx="4818380" cy="511175"/>
          </a:xfrm>
        </p:grpSpPr>
        <p:sp>
          <p:nvSpPr>
            <p:cNvPr id="32" name="object 32" descr=""/>
            <p:cNvSpPr/>
            <p:nvPr/>
          </p:nvSpPr>
          <p:spPr>
            <a:xfrm>
              <a:off x="852677" y="112242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4722114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4805172" y="498348"/>
                  </a:lnTo>
                  <a:lnTo>
                    <a:pt x="4805172" y="83058"/>
                  </a:lnTo>
                  <a:lnTo>
                    <a:pt x="4798641" y="50738"/>
                  </a:lnTo>
                  <a:lnTo>
                    <a:pt x="4780835" y="24336"/>
                  </a:lnTo>
                  <a:lnTo>
                    <a:pt x="4754433" y="6530"/>
                  </a:lnTo>
                  <a:lnTo>
                    <a:pt x="4722114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52677" y="112242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0" y="0"/>
                  </a:moveTo>
                  <a:lnTo>
                    <a:pt x="4722114" y="0"/>
                  </a:lnTo>
                  <a:lnTo>
                    <a:pt x="4754433" y="6530"/>
                  </a:lnTo>
                  <a:lnTo>
                    <a:pt x="4780835" y="24336"/>
                  </a:lnTo>
                  <a:lnTo>
                    <a:pt x="4798641" y="50738"/>
                  </a:lnTo>
                  <a:lnTo>
                    <a:pt x="4805172" y="83058"/>
                  </a:lnTo>
                  <a:lnTo>
                    <a:pt x="4805172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235151" y="1149858"/>
            <a:ext cx="408876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Cognitive</a:t>
            </a:r>
            <a:r>
              <a:rPr dirty="0" sz="900" spc="-4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Automation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Large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parts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repetitive,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pattern-</a:t>
            </a:r>
            <a:r>
              <a:rPr dirty="0" sz="900">
                <a:latin typeface="Arial MT"/>
                <a:cs typeface="Arial MT"/>
              </a:rPr>
              <a:t>based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intellectual</a:t>
            </a:r>
            <a:r>
              <a:rPr dirty="0" sz="900" spc="-9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work</a:t>
            </a:r>
            <a:r>
              <a:rPr dirty="0" sz="900" spc="-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is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automated</a:t>
            </a:r>
            <a:r>
              <a:rPr dirty="0" sz="900" spc="-6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AI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finds </a:t>
            </a:r>
            <a:r>
              <a:rPr dirty="0" sz="900">
                <a:latin typeface="Arial MT"/>
                <a:cs typeface="Arial MT"/>
              </a:rPr>
              <a:t>industrial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usage,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largely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boosting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productivity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changing</a:t>
            </a:r>
            <a:r>
              <a:rPr dirty="0" sz="900" spc="-7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tertiary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work.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846327" y="1719579"/>
            <a:ext cx="4818380" cy="506730"/>
            <a:chOff x="846327" y="1719579"/>
            <a:chExt cx="4818380" cy="506730"/>
          </a:xfrm>
        </p:grpSpPr>
        <p:sp>
          <p:nvSpPr>
            <p:cNvPr id="36" name="object 36" descr=""/>
            <p:cNvSpPr/>
            <p:nvPr/>
          </p:nvSpPr>
          <p:spPr>
            <a:xfrm>
              <a:off x="852677" y="1725929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30">
                  <a:moveTo>
                    <a:pt x="4722876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4805172" y="493775"/>
                  </a:lnTo>
                  <a:lnTo>
                    <a:pt x="4805172" y="82296"/>
                  </a:lnTo>
                  <a:lnTo>
                    <a:pt x="4798706" y="50256"/>
                  </a:lnTo>
                  <a:lnTo>
                    <a:pt x="4781073" y="24098"/>
                  </a:lnTo>
                  <a:lnTo>
                    <a:pt x="4754915" y="6465"/>
                  </a:lnTo>
                  <a:lnTo>
                    <a:pt x="4722876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52677" y="1725929"/>
              <a:ext cx="4805680" cy="494030"/>
            </a:xfrm>
            <a:custGeom>
              <a:avLst/>
              <a:gdLst/>
              <a:ahLst/>
              <a:cxnLst/>
              <a:rect l="l" t="t" r="r" b="b"/>
              <a:pathLst>
                <a:path w="4805680" h="494030">
                  <a:moveTo>
                    <a:pt x="0" y="0"/>
                  </a:moveTo>
                  <a:lnTo>
                    <a:pt x="4722876" y="0"/>
                  </a:lnTo>
                  <a:lnTo>
                    <a:pt x="4754915" y="6465"/>
                  </a:lnTo>
                  <a:lnTo>
                    <a:pt x="4781073" y="24098"/>
                  </a:lnTo>
                  <a:lnTo>
                    <a:pt x="4798706" y="50256"/>
                  </a:lnTo>
                  <a:lnTo>
                    <a:pt x="4805172" y="82296"/>
                  </a:lnTo>
                  <a:lnTo>
                    <a:pt x="4805172" y="493775"/>
                  </a:lnTo>
                  <a:lnTo>
                    <a:pt x="0" y="4937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235151" y="1770379"/>
            <a:ext cx="4156710" cy="4419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Advanced</a:t>
            </a:r>
            <a:r>
              <a:rPr dirty="0" sz="900" spc="-20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Connectivity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900">
                <a:latin typeface="Arial MT"/>
                <a:cs typeface="Arial MT"/>
              </a:rPr>
              <a:t>The</a:t>
            </a:r>
            <a:r>
              <a:rPr dirty="0" sz="900" spc="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flow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of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data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between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objects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people</a:t>
            </a:r>
            <a:r>
              <a:rPr dirty="0" sz="900" spc="-2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increases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exponentially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industrial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human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systems</a:t>
            </a:r>
            <a:r>
              <a:rPr dirty="0" sz="900" spc="-3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become</a:t>
            </a:r>
            <a:r>
              <a:rPr dirty="0" sz="900" spc="-8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increasingly</a:t>
            </a:r>
            <a:r>
              <a:rPr dirty="0" sz="900" spc="-6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interconnected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online.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846327" y="2327655"/>
            <a:ext cx="4818380" cy="511175"/>
            <a:chOff x="846327" y="2327655"/>
            <a:chExt cx="4818380" cy="511175"/>
          </a:xfrm>
        </p:grpSpPr>
        <p:sp>
          <p:nvSpPr>
            <p:cNvPr id="40" name="object 40" descr=""/>
            <p:cNvSpPr/>
            <p:nvPr/>
          </p:nvSpPr>
          <p:spPr>
            <a:xfrm>
              <a:off x="852677" y="233400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4722114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4805172" y="498348"/>
                  </a:lnTo>
                  <a:lnTo>
                    <a:pt x="4805172" y="83058"/>
                  </a:lnTo>
                  <a:lnTo>
                    <a:pt x="4798641" y="50738"/>
                  </a:lnTo>
                  <a:lnTo>
                    <a:pt x="4780835" y="24336"/>
                  </a:lnTo>
                  <a:lnTo>
                    <a:pt x="4754433" y="6530"/>
                  </a:lnTo>
                  <a:lnTo>
                    <a:pt x="4722114" y="0"/>
                  </a:lnTo>
                  <a:close/>
                </a:path>
              </a:pathLst>
            </a:custGeom>
            <a:solidFill>
              <a:srgbClr val="E2E7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52677" y="2334005"/>
              <a:ext cx="4805680" cy="498475"/>
            </a:xfrm>
            <a:custGeom>
              <a:avLst/>
              <a:gdLst/>
              <a:ahLst/>
              <a:cxnLst/>
              <a:rect l="l" t="t" r="r" b="b"/>
              <a:pathLst>
                <a:path w="4805680" h="498475">
                  <a:moveTo>
                    <a:pt x="0" y="0"/>
                  </a:moveTo>
                  <a:lnTo>
                    <a:pt x="4722114" y="0"/>
                  </a:lnTo>
                  <a:lnTo>
                    <a:pt x="4754433" y="6530"/>
                  </a:lnTo>
                  <a:lnTo>
                    <a:pt x="4780835" y="24336"/>
                  </a:lnTo>
                  <a:lnTo>
                    <a:pt x="4798641" y="50738"/>
                  </a:lnTo>
                  <a:lnTo>
                    <a:pt x="4805172" y="83058"/>
                  </a:lnTo>
                  <a:lnTo>
                    <a:pt x="4805172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235151" y="2362911"/>
            <a:ext cx="424815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Arial"/>
                <a:cs typeface="Arial"/>
              </a:rPr>
              <a:t>Protectionism</a:t>
            </a:r>
            <a:r>
              <a:rPr dirty="0" sz="900" spc="-15" b="1">
                <a:latin typeface="Arial"/>
                <a:cs typeface="Arial"/>
              </a:rPr>
              <a:t> </a:t>
            </a:r>
            <a:r>
              <a:rPr dirty="0" sz="900" b="1">
                <a:latin typeface="Arial"/>
                <a:cs typeface="Arial"/>
              </a:rPr>
              <a:t>&amp;</a:t>
            </a:r>
            <a:r>
              <a:rPr dirty="0" sz="900" spc="-35" b="1">
                <a:latin typeface="Arial"/>
                <a:cs typeface="Arial"/>
              </a:rPr>
              <a:t> </a:t>
            </a:r>
            <a:r>
              <a:rPr dirty="0" sz="900" spc="-10" b="1">
                <a:latin typeface="Arial"/>
                <a:cs typeface="Arial"/>
              </a:rPr>
              <a:t>Security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Arial MT"/>
                <a:cs typeface="Arial MT"/>
              </a:rPr>
              <a:t>Social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tensions</a:t>
            </a:r>
            <a:r>
              <a:rPr dirty="0" sz="900" spc="-4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international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conflicts</a:t>
            </a:r>
            <a:r>
              <a:rPr dirty="0" sz="900" spc="-7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will</a:t>
            </a:r>
            <a:r>
              <a:rPr dirty="0" sz="900" spc="-4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lead</a:t>
            </a:r>
            <a:r>
              <a:rPr dirty="0" sz="900" spc="-2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to</a:t>
            </a:r>
            <a:r>
              <a:rPr dirty="0" sz="900" spc="-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greater affinity</a:t>
            </a:r>
            <a:r>
              <a:rPr dirty="0" sz="900" spc="-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for </a:t>
            </a:r>
            <a:r>
              <a:rPr dirty="0" sz="900" spc="-10">
                <a:latin typeface="Arial MT"/>
                <a:cs typeface="Arial MT"/>
              </a:rPr>
              <a:t>personal </a:t>
            </a:r>
            <a:r>
              <a:rPr dirty="0" sz="900">
                <a:latin typeface="Arial MT"/>
                <a:cs typeface="Arial MT"/>
              </a:rPr>
              <a:t>privacy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 national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security</a:t>
            </a:r>
            <a:r>
              <a:rPr dirty="0" sz="900" spc="-50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as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countries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re-</a:t>
            </a:r>
            <a:r>
              <a:rPr dirty="0" sz="900">
                <a:latin typeface="Arial MT"/>
                <a:cs typeface="Arial MT"/>
              </a:rPr>
              <a:t>shore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vital</a:t>
            </a:r>
            <a:r>
              <a:rPr dirty="0" sz="900" spc="1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industries</a:t>
            </a:r>
            <a:r>
              <a:rPr dirty="0" sz="900" spc="-5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and</a:t>
            </a:r>
            <a:r>
              <a:rPr dirty="0" sz="900" spc="5">
                <a:latin typeface="Arial MT"/>
                <a:cs typeface="Arial MT"/>
              </a:rPr>
              <a:t> </a:t>
            </a:r>
            <a:r>
              <a:rPr dirty="0" sz="900">
                <a:latin typeface="Arial MT"/>
                <a:cs typeface="Arial MT"/>
              </a:rPr>
              <a:t>restrict</a:t>
            </a:r>
            <a:r>
              <a:rPr dirty="0" sz="900" spc="-35">
                <a:latin typeface="Arial MT"/>
                <a:cs typeface="Arial MT"/>
              </a:rPr>
              <a:t> </a:t>
            </a:r>
            <a:r>
              <a:rPr dirty="0" sz="900" spc="-10">
                <a:latin typeface="Arial MT"/>
                <a:cs typeface="Arial MT"/>
              </a:rPr>
              <a:t>trade.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11530" y="790447"/>
            <a:ext cx="361569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b="1">
                <a:latin typeface="Arial"/>
                <a:cs typeface="Arial"/>
              </a:rPr>
              <a:t>Secular</a:t>
            </a:r>
            <a:r>
              <a:rPr dirty="0" sz="1150" spc="1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trends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shaping</a:t>
            </a:r>
            <a:r>
              <a:rPr dirty="0" sz="1150" spc="16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the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economy</a:t>
            </a:r>
            <a:r>
              <a:rPr dirty="0" sz="1150" spc="18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of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tomorrow</a:t>
            </a:r>
            <a:endParaRPr sz="11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845809" y="810209"/>
            <a:ext cx="542226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20" b="1">
                <a:latin typeface="Arial"/>
                <a:cs typeface="Arial"/>
              </a:rPr>
              <a:t>Industry-</a:t>
            </a:r>
            <a:r>
              <a:rPr dirty="0" sz="1200" b="1">
                <a:latin typeface="Arial"/>
                <a:cs typeface="Arial"/>
              </a:rPr>
              <a:t>specific</a:t>
            </a:r>
            <a:r>
              <a:rPr dirty="0" sz="1200" spc="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tech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will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shaped</a:t>
            </a:r>
            <a:r>
              <a:rPr dirty="0" sz="1200" spc="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by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industry-</a:t>
            </a:r>
            <a:r>
              <a:rPr dirty="0" sz="1200" b="1">
                <a:latin typeface="Arial"/>
                <a:cs typeface="Arial"/>
              </a:rPr>
              <a:t>agnostic</a:t>
            </a:r>
            <a:r>
              <a:rPr dirty="0" sz="1200" spc="6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supporting</a:t>
            </a:r>
            <a:r>
              <a:rPr dirty="0" sz="1200" spc="4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tech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631444" y="1102360"/>
            <a:ext cx="566420" cy="1165225"/>
            <a:chOff x="631444" y="1102360"/>
            <a:chExt cx="566420" cy="1165225"/>
          </a:xfrm>
        </p:grpSpPr>
        <p:sp>
          <p:nvSpPr>
            <p:cNvPr id="46" name="object 46" descr=""/>
            <p:cNvSpPr/>
            <p:nvPr/>
          </p:nvSpPr>
          <p:spPr>
            <a:xfrm>
              <a:off x="637794" y="1108710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276606" y="0"/>
                  </a:moveTo>
                  <a:lnTo>
                    <a:pt x="231738" y="3649"/>
                  </a:lnTo>
                  <a:lnTo>
                    <a:pt x="189175" y="14215"/>
                  </a:lnTo>
                  <a:lnTo>
                    <a:pt x="149488" y="31125"/>
                  </a:lnTo>
                  <a:lnTo>
                    <a:pt x="113244" y="53803"/>
                  </a:lnTo>
                  <a:lnTo>
                    <a:pt x="81014" y="81676"/>
                  </a:lnTo>
                  <a:lnTo>
                    <a:pt x="53368" y="114171"/>
                  </a:lnTo>
                  <a:lnTo>
                    <a:pt x="30873" y="150714"/>
                  </a:lnTo>
                  <a:lnTo>
                    <a:pt x="14101" y="190731"/>
                  </a:lnTo>
                  <a:lnTo>
                    <a:pt x="3620" y="233648"/>
                  </a:lnTo>
                  <a:lnTo>
                    <a:pt x="0" y="278891"/>
                  </a:lnTo>
                  <a:lnTo>
                    <a:pt x="3620" y="324135"/>
                  </a:lnTo>
                  <a:lnTo>
                    <a:pt x="14101" y="367052"/>
                  </a:lnTo>
                  <a:lnTo>
                    <a:pt x="30873" y="407069"/>
                  </a:lnTo>
                  <a:lnTo>
                    <a:pt x="53368" y="443612"/>
                  </a:lnTo>
                  <a:lnTo>
                    <a:pt x="81014" y="476107"/>
                  </a:lnTo>
                  <a:lnTo>
                    <a:pt x="113244" y="503980"/>
                  </a:lnTo>
                  <a:lnTo>
                    <a:pt x="149488" y="526658"/>
                  </a:lnTo>
                  <a:lnTo>
                    <a:pt x="189175" y="543568"/>
                  </a:lnTo>
                  <a:lnTo>
                    <a:pt x="231738" y="554134"/>
                  </a:lnTo>
                  <a:lnTo>
                    <a:pt x="276606" y="557784"/>
                  </a:lnTo>
                  <a:lnTo>
                    <a:pt x="321473" y="554134"/>
                  </a:lnTo>
                  <a:lnTo>
                    <a:pt x="364036" y="543568"/>
                  </a:lnTo>
                  <a:lnTo>
                    <a:pt x="403723" y="526658"/>
                  </a:lnTo>
                  <a:lnTo>
                    <a:pt x="439967" y="503980"/>
                  </a:lnTo>
                  <a:lnTo>
                    <a:pt x="472197" y="476107"/>
                  </a:lnTo>
                  <a:lnTo>
                    <a:pt x="499843" y="443612"/>
                  </a:lnTo>
                  <a:lnTo>
                    <a:pt x="522338" y="407069"/>
                  </a:lnTo>
                  <a:lnTo>
                    <a:pt x="539110" y="367052"/>
                  </a:lnTo>
                  <a:lnTo>
                    <a:pt x="549591" y="324135"/>
                  </a:lnTo>
                  <a:lnTo>
                    <a:pt x="553212" y="278891"/>
                  </a:lnTo>
                  <a:lnTo>
                    <a:pt x="549591" y="233648"/>
                  </a:lnTo>
                  <a:lnTo>
                    <a:pt x="539110" y="190731"/>
                  </a:lnTo>
                  <a:lnTo>
                    <a:pt x="522338" y="150714"/>
                  </a:lnTo>
                  <a:lnTo>
                    <a:pt x="499843" y="114171"/>
                  </a:lnTo>
                  <a:lnTo>
                    <a:pt x="472197" y="81676"/>
                  </a:lnTo>
                  <a:lnTo>
                    <a:pt x="439967" y="53803"/>
                  </a:lnTo>
                  <a:lnTo>
                    <a:pt x="403723" y="31125"/>
                  </a:lnTo>
                  <a:lnTo>
                    <a:pt x="364036" y="14215"/>
                  </a:lnTo>
                  <a:lnTo>
                    <a:pt x="321473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37794" y="1108710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0" y="278891"/>
                  </a:moveTo>
                  <a:lnTo>
                    <a:pt x="3620" y="233648"/>
                  </a:lnTo>
                  <a:lnTo>
                    <a:pt x="14101" y="190731"/>
                  </a:lnTo>
                  <a:lnTo>
                    <a:pt x="30873" y="150714"/>
                  </a:lnTo>
                  <a:lnTo>
                    <a:pt x="53368" y="114171"/>
                  </a:lnTo>
                  <a:lnTo>
                    <a:pt x="81014" y="81676"/>
                  </a:lnTo>
                  <a:lnTo>
                    <a:pt x="113244" y="53803"/>
                  </a:lnTo>
                  <a:lnTo>
                    <a:pt x="149488" y="31125"/>
                  </a:lnTo>
                  <a:lnTo>
                    <a:pt x="189175" y="14215"/>
                  </a:lnTo>
                  <a:lnTo>
                    <a:pt x="231738" y="3649"/>
                  </a:lnTo>
                  <a:lnTo>
                    <a:pt x="276606" y="0"/>
                  </a:lnTo>
                  <a:lnTo>
                    <a:pt x="321473" y="3649"/>
                  </a:lnTo>
                  <a:lnTo>
                    <a:pt x="364036" y="14215"/>
                  </a:lnTo>
                  <a:lnTo>
                    <a:pt x="403723" y="31125"/>
                  </a:lnTo>
                  <a:lnTo>
                    <a:pt x="439967" y="53803"/>
                  </a:lnTo>
                  <a:lnTo>
                    <a:pt x="472197" y="81676"/>
                  </a:lnTo>
                  <a:lnTo>
                    <a:pt x="499843" y="114171"/>
                  </a:lnTo>
                  <a:lnTo>
                    <a:pt x="522338" y="150714"/>
                  </a:lnTo>
                  <a:lnTo>
                    <a:pt x="539110" y="190731"/>
                  </a:lnTo>
                  <a:lnTo>
                    <a:pt x="549591" y="233648"/>
                  </a:lnTo>
                  <a:lnTo>
                    <a:pt x="553212" y="278891"/>
                  </a:lnTo>
                  <a:lnTo>
                    <a:pt x="549591" y="324135"/>
                  </a:lnTo>
                  <a:lnTo>
                    <a:pt x="539110" y="367052"/>
                  </a:lnTo>
                  <a:lnTo>
                    <a:pt x="522338" y="407069"/>
                  </a:lnTo>
                  <a:lnTo>
                    <a:pt x="499843" y="443612"/>
                  </a:lnTo>
                  <a:lnTo>
                    <a:pt x="472197" y="476107"/>
                  </a:lnTo>
                  <a:lnTo>
                    <a:pt x="439967" y="503980"/>
                  </a:lnTo>
                  <a:lnTo>
                    <a:pt x="403723" y="526658"/>
                  </a:lnTo>
                  <a:lnTo>
                    <a:pt x="364036" y="543568"/>
                  </a:lnTo>
                  <a:lnTo>
                    <a:pt x="321473" y="554134"/>
                  </a:lnTo>
                  <a:lnTo>
                    <a:pt x="276606" y="557784"/>
                  </a:lnTo>
                  <a:lnTo>
                    <a:pt x="231738" y="554134"/>
                  </a:lnTo>
                  <a:lnTo>
                    <a:pt x="189175" y="543568"/>
                  </a:lnTo>
                  <a:lnTo>
                    <a:pt x="149488" y="526658"/>
                  </a:lnTo>
                  <a:lnTo>
                    <a:pt x="113244" y="503980"/>
                  </a:lnTo>
                  <a:lnTo>
                    <a:pt x="81014" y="476107"/>
                  </a:lnTo>
                  <a:lnTo>
                    <a:pt x="53368" y="443612"/>
                  </a:lnTo>
                  <a:lnTo>
                    <a:pt x="30873" y="407069"/>
                  </a:lnTo>
                  <a:lnTo>
                    <a:pt x="14101" y="367052"/>
                  </a:lnTo>
                  <a:lnTo>
                    <a:pt x="3620" y="324135"/>
                  </a:lnTo>
                  <a:lnTo>
                    <a:pt x="0" y="278891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37794" y="170764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19">
                  <a:moveTo>
                    <a:pt x="276606" y="0"/>
                  </a:moveTo>
                  <a:lnTo>
                    <a:pt x="226884" y="4455"/>
                  </a:lnTo>
                  <a:lnTo>
                    <a:pt x="180087" y="17303"/>
                  </a:lnTo>
                  <a:lnTo>
                    <a:pt x="136996" y="37761"/>
                  </a:lnTo>
                  <a:lnTo>
                    <a:pt x="98391" y="65049"/>
                  </a:lnTo>
                  <a:lnTo>
                    <a:pt x="65053" y="98385"/>
                  </a:lnTo>
                  <a:lnTo>
                    <a:pt x="37764" y="136990"/>
                  </a:lnTo>
                  <a:lnTo>
                    <a:pt x="17304" y="180082"/>
                  </a:lnTo>
                  <a:lnTo>
                    <a:pt x="4456" y="226881"/>
                  </a:lnTo>
                  <a:lnTo>
                    <a:pt x="0" y="276606"/>
                  </a:lnTo>
                  <a:lnTo>
                    <a:pt x="4456" y="326330"/>
                  </a:lnTo>
                  <a:lnTo>
                    <a:pt x="17304" y="373129"/>
                  </a:lnTo>
                  <a:lnTo>
                    <a:pt x="37764" y="416221"/>
                  </a:lnTo>
                  <a:lnTo>
                    <a:pt x="65053" y="454826"/>
                  </a:lnTo>
                  <a:lnTo>
                    <a:pt x="98391" y="488162"/>
                  </a:lnTo>
                  <a:lnTo>
                    <a:pt x="136996" y="515450"/>
                  </a:lnTo>
                  <a:lnTo>
                    <a:pt x="180087" y="535908"/>
                  </a:lnTo>
                  <a:lnTo>
                    <a:pt x="226884" y="548756"/>
                  </a:lnTo>
                  <a:lnTo>
                    <a:pt x="276606" y="553212"/>
                  </a:lnTo>
                  <a:lnTo>
                    <a:pt x="326327" y="548756"/>
                  </a:lnTo>
                  <a:lnTo>
                    <a:pt x="373124" y="535908"/>
                  </a:lnTo>
                  <a:lnTo>
                    <a:pt x="416215" y="515450"/>
                  </a:lnTo>
                  <a:lnTo>
                    <a:pt x="454820" y="488162"/>
                  </a:lnTo>
                  <a:lnTo>
                    <a:pt x="488158" y="454826"/>
                  </a:lnTo>
                  <a:lnTo>
                    <a:pt x="515447" y="416221"/>
                  </a:lnTo>
                  <a:lnTo>
                    <a:pt x="535907" y="373129"/>
                  </a:lnTo>
                  <a:lnTo>
                    <a:pt x="548755" y="326330"/>
                  </a:lnTo>
                  <a:lnTo>
                    <a:pt x="553212" y="276606"/>
                  </a:lnTo>
                  <a:lnTo>
                    <a:pt x="548755" y="226881"/>
                  </a:lnTo>
                  <a:lnTo>
                    <a:pt x="535907" y="180082"/>
                  </a:lnTo>
                  <a:lnTo>
                    <a:pt x="515447" y="136990"/>
                  </a:lnTo>
                  <a:lnTo>
                    <a:pt x="488158" y="98385"/>
                  </a:lnTo>
                  <a:lnTo>
                    <a:pt x="454820" y="65049"/>
                  </a:lnTo>
                  <a:lnTo>
                    <a:pt x="416215" y="37761"/>
                  </a:lnTo>
                  <a:lnTo>
                    <a:pt x="373124" y="17303"/>
                  </a:lnTo>
                  <a:lnTo>
                    <a:pt x="326327" y="4455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37794" y="1707642"/>
              <a:ext cx="553720" cy="553720"/>
            </a:xfrm>
            <a:custGeom>
              <a:avLst/>
              <a:gdLst/>
              <a:ahLst/>
              <a:cxnLst/>
              <a:rect l="l" t="t" r="r" b="b"/>
              <a:pathLst>
                <a:path w="553719" h="553719">
                  <a:moveTo>
                    <a:pt x="0" y="276606"/>
                  </a:moveTo>
                  <a:lnTo>
                    <a:pt x="4456" y="226881"/>
                  </a:lnTo>
                  <a:lnTo>
                    <a:pt x="17304" y="180082"/>
                  </a:lnTo>
                  <a:lnTo>
                    <a:pt x="37764" y="136990"/>
                  </a:lnTo>
                  <a:lnTo>
                    <a:pt x="65053" y="98385"/>
                  </a:lnTo>
                  <a:lnTo>
                    <a:pt x="98391" y="65049"/>
                  </a:lnTo>
                  <a:lnTo>
                    <a:pt x="136996" y="37761"/>
                  </a:lnTo>
                  <a:lnTo>
                    <a:pt x="180087" y="17303"/>
                  </a:lnTo>
                  <a:lnTo>
                    <a:pt x="226884" y="4455"/>
                  </a:lnTo>
                  <a:lnTo>
                    <a:pt x="276606" y="0"/>
                  </a:lnTo>
                  <a:lnTo>
                    <a:pt x="326327" y="4455"/>
                  </a:lnTo>
                  <a:lnTo>
                    <a:pt x="373124" y="17303"/>
                  </a:lnTo>
                  <a:lnTo>
                    <a:pt x="416215" y="37761"/>
                  </a:lnTo>
                  <a:lnTo>
                    <a:pt x="454820" y="65049"/>
                  </a:lnTo>
                  <a:lnTo>
                    <a:pt x="488158" y="98385"/>
                  </a:lnTo>
                  <a:lnTo>
                    <a:pt x="515447" y="136990"/>
                  </a:lnTo>
                  <a:lnTo>
                    <a:pt x="535907" y="180082"/>
                  </a:lnTo>
                  <a:lnTo>
                    <a:pt x="548755" y="226881"/>
                  </a:lnTo>
                  <a:lnTo>
                    <a:pt x="553212" y="276606"/>
                  </a:lnTo>
                  <a:lnTo>
                    <a:pt x="548755" y="326330"/>
                  </a:lnTo>
                  <a:lnTo>
                    <a:pt x="535907" y="373129"/>
                  </a:lnTo>
                  <a:lnTo>
                    <a:pt x="515447" y="416221"/>
                  </a:lnTo>
                  <a:lnTo>
                    <a:pt x="488158" y="454826"/>
                  </a:lnTo>
                  <a:lnTo>
                    <a:pt x="454820" y="488162"/>
                  </a:lnTo>
                  <a:lnTo>
                    <a:pt x="416215" y="515450"/>
                  </a:lnTo>
                  <a:lnTo>
                    <a:pt x="373124" y="535908"/>
                  </a:lnTo>
                  <a:lnTo>
                    <a:pt x="326327" y="548756"/>
                  </a:lnTo>
                  <a:lnTo>
                    <a:pt x="276606" y="553212"/>
                  </a:lnTo>
                  <a:lnTo>
                    <a:pt x="226884" y="548756"/>
                  </a:lnTo>
                  <a:lnTo>
                    <a:pt x="180087" y="535908"/>
                  </a:lnTo>
                  <a:lnTo>
                    <a:pt x="136996" y="515450"/>
                  </a:lnTo>
                  <a:lnTo>
                    <a:pt x="98391" y="488162"/>
                  </a:lnTo>
                  <a:lnTo>
                    <a:pt x="65053" y="454826"/>
                  </a:lnTo>
                  <a:lnTo>
                    <a:pt x="37764" y="416221"/>
                  </a:lnTo>
                  <a:lnTo>
                    <a:pt x="17304" y="373129"/>
                  </a:lnTo>
                  <a:lnTo>
                    <a:pt x="4456" y="326330"/>
                  </a:lnTo>
                  <a:lnTo>
                    <a:pt x="0" y="276606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2" y="1197864"/>
              <a:ext cx="388619" cy="3566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232" y="1792224"/>
              <a:ext cx="388619" cy="361188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631444" y="2313939"/>
            <a:ext cx="566420" cy="570865"/>
            <a:chOff x="631444" y="2313939"/>
            <a:chExt cx="566420" cy="570865"/>
          </a:xfrm>
        </p:grpSpPr>
        <p:sp>
          <p:nvSpPr>
            <p:cNvPr id="53" name="object 53" descr=""/>
            <p:cNvSpPr/>
            <p:nvPr/>
          </p:nvSpPr>
          <p:spPr>
            <a:xfrm>
              <a:off x="637794" y="2320289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276606" y="0"/>
                  </a:moveTo>
                  <a:lnTo>
                    <a:pt x="231738" y="3649"/>
                  </a:lnTo>
                  <a:lnTo>
                    <a:pt x="189175" y="14215"/>
                  </a:lnTo>
                  <a:lnTo>
                    <a:pt x="149488" y="31125"/>
                  </a:lnTo>
                  <a:lnTo>
                    <a:pt x="113244" y="53803"/>
                  </a:lnTo>
                  <a:lnTo>
                    <a:pt x="81014" y="81676"/>
                  </a:lnTo>
                  <a:lnTo>
                    <a:pt x="53368" y="114171"/>
                  </a:lnTo>
                  <a:lnTo>
                    <a:pt x="30873" y="150714"/>
                  </a:lnTo>
                  <a:lnTo>
                    <a:pt x="14101" y="190731"/>
                  </a:lnTo>
                  <a:lnTo>
                    <a:pt x="3620" y="233648"/>
                  </a:lnTo>
                  <a:lnTo>
                    <a:pt x="0" y="278892"/>
                  </a:lnTo>
                  <a:lnTo>
                    <a:pt x="3620" y="324135"/>
                  </a:lnTo>
                  <a:lnTo>
                    <a:pt x="14101" y="367052"/>
                  </a:lnTo>
                  <a:lnTo>
                    <a:pt x="30873" y="407069"/>
                  </a:lnTo>
                  <a:lnTo>
                    <a:pt x="53368" y="443612"/>
                  </a:lnTo>
                  <a:lnTo>
                    <a:pt x="81014" y="476107"/>
                  </a:lnTo>
                  <a:lnTo>
                    <a:pt x="113244" y="503980"/>
                  </a:lnTo>
                  <a:lnTo>
                    <a:pt x="149488" y="526658"/>
                  </a:lnTo>
                  <a:lnTo>
                    <a:pt x="189175" y="543568"/>
                  </a:lnTo>
                  <a:lnTo>
                    <a:pt x="231738" y="554134"/>
                  </a:lnTo>
                  <a:lnTo>
                    <a:pt x="276606" y="557784"/>
                  </a:lnTo>
                  <a:lnTo>
                    <a:pt x="321473" y="554134"/>
                  </a:lnTo>
                  <a:lnTo>
                    <a:pt x="364036" y="543568"/>
                  </a:lnTo>
                  <a:lnTo>
                    <a:pt x="403723" y="526658"/>
                  </a:lnTo>
                  <a:lnTo>
                    <a:pt x="439967" y="503980"/>
                  </a:lnTo>
                  <a:lnTo>
                    <a:pt x="472197" y="476107"/>
                  </a:lnTo>
                  <a:lnTo>
                    <a:pt x="499843" y="443612"/>
                  </a:lnTo>
                  <a:lnTo>
                    <a:pt x="522338" y="407069"/>
                  </a:lnTo>
                  <a:lnTo>
                    <a:pt x="539110" y="367052"/>
                  </a:lnTo>
                  <a:lnTo>
                    <a:pt x="549591" y="324135"/>
                  </a:lnTo>
                  <a:lnTo>
                    <a:pt x="553212" y="278892"/>
                  </a:lnTo>
                  <a:lnTo>
                    <a:pt x="549591" y="233648"/>
                  </a:lnTo>
                  <a:lnTo>
                    <a:pt x="539110" y="190731"/>
                  </a:lnTo>
                  <a:lnTo>
                    <a:pt x="522338" y="150714"/>
                  </a:lnTo>
                  <a:lnTo>
                    <a:pt x="499843" y="114171"/>
                  </a:lnTo>
                  <a:lnTo>
                    <a:pt x="472197" y="81676"/>
                  </a:lnTo>
                  <a:lnTo>
                    <a:pt x="439967" y="53803"/>
                  </a:lnTo>
                  <a:lnTo>
                    <a:pt x="403723" y="31125"/>
                  </a:lnTo>
                  <a:lnTo>
                    <a:pt x="364036" y="14215"/>
                  </a:lnTo>
                  <a:lnTo>
                    <a:pt x="321473" y="3649"/>
                  </a:lnTo>
                  <a:lnTo>
                    <a:pt x="276606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37794" y="2320289"/>
              <a:ext cx="553720" cy="558165"/>
            </a:xfrm>
            <a:custGeom>
              <a:avLst/>
              <a:gdLst/>
              <a:ahLst/>
              <a:cxnLst/>
              <a:rect l="l" t="t" r="r" b="b"/>
              <a:pathLst>
                <a:path w="553719" h="558164">
                  <a:moveTo>
                    <a:pt x="0" y="278892"/>
                  </a:moveTo>
                  <a:lnTo>
                    <a:pt x="3620" y="233648"/>
                  </a:lnTo>
                  <a:lnTo>
                    <a:pt x="14101" y="190731"/>
                  </a:lnTo>
                  <a:lnTo>
                    <a:pt x="30873" y="150714"/>
                  </a:lnTo>
                  <a:lnTo>
                    <a:pt x="53368" y="114171"/>
                  </a:lnTo>
                  <a:lnTo>
                    <a:pt x="81014" y="81676"/>
                  </a:lnTo>
                  <a:lnTo>
                    <a:pt x="113244" y="53803"/>
                  </a:lnTo>
                  <a:lnTo>
                    <a:pt x="149488" y="31125"/>
                  </a:lnTo>
                  <a:lnTo>
                    <a:pt x="189175" y="14215"/>
                  </a:lnTo>
                  <a:lnTo>
                    <a:pt x="231738" y="3649"/>
                  </a:lnTo>
                  <a:lnTo>
                    <a:pt x="276606" y="0"/>
                  </a:lnTo>
                  <a:lnTo>
                    <a:pt x="321473" y="3649"/>
                  </a:lnTo>
                  <a:lnTo>
                    <a:pt x="364036" y="14215"/>
                  </a:lnTo>
                  <a:lnTo>
                    <a:pt x="403723" y="31125"/>
                  </a:lnTo>
                  <a:lnTo>
                    <a:pt x="439967" y="53803"/>
                  </a:lnTo>
                  <a:lnTo>
                    <a:pt x="472197" y="81676"/>
                  </a:lnTo>
                  <a:lnTo>
                    <a:pt x="499843" y="114171"/>
                  </a:lnTo>
                  <a:lnTo>
                    <a:pt x="522338" y="150714"/>
                  </a:lnTo>
                  <a:lnTo>
                    <a:pt x="539110" y="190731"/>
                  </a:lnTo>
                  <a:lnTo>
                    <a:pt x="549591" y="233648"/>
                  </a:lnTo>
                  <a:lnTo>
                    <a:pt x="553212" y="278892"/>
                  </a:lnTo>
                  <a:lnTo>
                    <a:pt x="549591" y="324135"/>
                  </a:lnTo>
                  <a:lnTo>
                    <a:pt x="539110" y="367052"/>
                  </a:lnTo>
                  <a:lnTo>
                    <a:pt x="522338" y="407069"/>
                  </a:lnTo>
                  <a:lnTo>
                    <a:pt x="499843" y="443612"/>
                  </a:lnTo>
                  <a:lnTo>
                    <a:pt x="472197" y="476107"/>
                  </a:lnTo>
                  <a:lnTo>
                    <a:pt x="439967" y="503980"/>
                  </a:lnTo>
                  <a:lnTo>
                    <a:pt x="403723" y="526658"/>
                  </a:lnTo>
                  <a:lnTo>
                    <a:pt x="364036" y="543568"/>
                  </a:lnTo>
                  <a:lnTo>
                    <a:pt x="321473" y="554134"/>
                  </a:lnTo>
                  <a:lnTo>
                    <a:pt x="276606" y="557784"/>
                  </a:lnTo>
                  <a:lnTo>
                    <a:pt x="231738" y="554134"/>
                  </a:lnTo>
                  <a:lnTo>
                    <a:pt x="189175" y="543568"/>
                  </a:lnTo>
                  <a:lnTo>
                    <a:pt x="149488" y="526658"/>
                  </a:lnTo>
                  <a:lnTo>
                    <a:pt x="113244" y="503980"/>
                  </a:lnTo>
                  <a:lnTo>
                    <a:pt x="81014" y="476107"/>
                  </a:lnTo>
                  <a:lnTo>
                    <a:pt x="53368" y="443612"/>
                  </a:lnTo>
                  <a:lnTo>
                    <a:pt x="30873" y="407069"/>
                  </a:lnTo>
                  <a:lnTo>
                    <a:pt x="14101" y="367052"/>
                  </a:lnTo>
                  <a:lnTo>
                    <a:pt x="3620" y="324135"/>
                  </a:lnTo>
                  <a:lnTo>
                    <a:pt x="0" y="278892"/>
                  </a:lnTo>
                  <a:close/>
                </a:path>
              </a:pathLst>
            </a:custGeom>
            <a:ln w="12700">
              <a:solidFill>
                <a:srgbClr val="4951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92" y="2432303"/>
              <a:ext cx="356615" cy="329184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597509" y="3176472"/>
            <a:ext cx="7435850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development</a:t>
            </a:r>
            <a:r>
              <a:rPr dirty="0" sz="1200" spc="6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and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maintenance</a:t>
            </a:r>
            <a:r>
              <a:rPr dirty="0" sz="1200" spc="7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“supporting”</a:t>
            </a:r>
            <a:r>
              <a:rPr dirty="0" sz="1200" spc="7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echnologies</a:t>
            </a:r>
            <a:r>
              <a:rPr dirty="0" sz="1200" spc="7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represents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high-</a:t>
            </a:r>
            <a:r>
              <a:rPr dirty="0" sz="1200" b="1">
                <a:latin typeface="Arial"/>
                <a:cs typeface="Arial"/>
              </a:rPr>
              <a:t>growth</a:t>
            </a:r>
            <a:r>
              <a:rPr dirty="0" sz="1200" spc="8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opportunity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275189" y="6016548"/>
            <a:ext cx="12738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Highly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Open;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Uncompetitive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58" name="object 5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5269" y="3972877"/>
            <a:ext cx="132969" cy="132969"/>
          </a:xfrm>
          <a:prstGeom prst="rect">
            <a:avLst/>
          </a:prstGeom>
        </p:spPr>
      </p:pic>
      <p:grpSp>
        <p:nvGrpSpPr>
          <p:cNvPr id="59" name="object 59" descr=""/>
          <p:cNvGrpSpPr/>
          <p:nvPr/>
        </p:nvGrpSpPr>
        <p:grpSpPr>
          <a:xfrm>
            <a:off x="6912673" y="4100893"/>
            <a:ext cx="3681095" cy="1106805"/>
            <a:chOff x="6912673" y="4100893"/>
            <a:chExt cx="3681095" cy="1106805"/>
          </a:xfrm>
        </p:grpSpPr>
        <p:pic>
          <p:nvPicPr>
            <p:cNvPr id="60" name="object 6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5117" y="4119181"/>
              <a:ext cx="128397" cy="13296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673" y="4100893"/>
              <a:ext cx="132969" cy="13296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0173" y="4768405"/>
              <a:ext cx="128397" cy="13296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8161" y="4402645"/>
              <a:ext cx="132969" cy="12839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9873" y="5074729"/>
              <a:ext cx="132969" cy="13296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7385" y="4850701"/>
              <a:ext cx="132969" cy="132969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6408546" y="6016548"/>
            <a:ext cx="73469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Highly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Crowded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520430" y="6044590"/>
            <a:ext cx="859155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 b="1">
                <a:latin typeface="Arial"/>
                <a:cs typeface="Arial"/>
              </a:rPr>
              <a:t>Market</a:t>
            </a:r>
            <a:r>
              <a:rPr dirty="0" sz="800" spc="3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Openness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96921" y="5403913"/>
            <a:ext cx="132969" cy="132969"/>
          </a:xfrm>
          <a:prstGeom prst="rect">
            <a:avLst/>
          </a:prstGeom>
        </p:spPr>
      </p:pic>
      <p:grpSp>
        <p:nvGrpSpPr>
          <p:cNvPr id="69" name="object 69" descr=""/>
          <p:cNvGrpSpPr/>
          <p:nvPr/>
        </p:nvGrpSpPr>
        <p:grpSpPr>
          <a:xfrm>
            <a:off x="6371844" y="3621023"/>
            <a:ext cx="5148580" cy="2413000"/>
            <a:chOff x="6371844" y="3621023"/>
            <a:chExt cx="5148580" cy="2413000"/>
          </a:xfrm>
        </p:grpSpPr>
        <p:sp>
          <p:nvSpPr>
            <p:cNvPr id="70" name="object 70" descr=""/>
            <p:cNvSpPr/>
            <p:nvPr/>
          </p:nvSpPr>
          <p:spPr>
            <a:xfrm>
              <a:off x="6371844" y="3621023"/>
              <a:ext cx="5148580" cy="2413000"/>
            </a:xfrm>
            <a:custGeom>
              <a:avLst/>
              <a:gdLst/>
              <a:ahLst/>
              <a:cxnLst/>
              <a:rect l="l" t="t" r="r" b="b"/>
              <a:pathLst>
                <a:path w="5148580" h="2413000">
                  <a:moveTo>
                    <a:pt x="5148199" y="2374925"/>
                  </a:moveTo>
                  <a:lnTo>
                    <a:pt x="5122684" y="2362136"/>
                  </a:lnTo>
                  <a:lnTo>
                    <a:pt x="5071999" y="2336723"/>
                  </a:lnTo>
                  <a:lnTo>
                    <a:pt x="5071948" y="2362123"/>
                  </a:lnTo>
                  <a:lnTo>
                    <a:pt x="50800" y="2355621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5400" y="76200"/>
                  </a:lnTo>
                  <a:lnTo>
                    <a:pt x="25400" y="2366607"/>
                  </a:lnTo>
                  <a:lnTo>
                    <a:pt x="33528" y="2366607"/>
                  </a:lnTo>
                  <a:lnTo>
                    <a:pt x="33528" y="2380996"/>
                  </a:lnTo>
                  <a:lnTo>
                    <a:pt x="5071910" y="2387523"/>
                  </a:lnTo>
                  <a:lnTo>
                    <a:pt x="5071872" y="2412936"/>
                  </a:lnTo>
                  <a:lnTo>
                    <a:pt x="5122862" y="2387536"/>
                  </a:lnTo>
                  <a:lnTo>
                    <a:pt x="5148199" y="2374925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3105" y="3785425"/>
              <a:ext cx="132968" cy="13296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4605" y="4334065"/>
              <a:ext cx="128397" cy="12839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4405" y="5161597"/>
              <a:ext cx="128397" cy="12839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6889" y="5559361"/>
              <a:ext cx="128397" cy="12839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0293" y="5221033"/>
              <a:ext cx="128397" cy="13296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409" y="5152453"/>
              <a:ext cx="132969" cy="13296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3901" y="4759261"/>
              <a:ext cx="132968" cy="13296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0417" y="5719381"/>
              <a:ext cx="128397" cy="13296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9057" y="5719381"/>
              <a:ext cx="132969" cy="13296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97989" y="5719381"/>
              <a:ext cx="132969" cy="13296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8181" y="4023169"/>
              <a:ext cx="132969" cy="132969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6478143" y="3680713"/>
              <a:ext cx="4866640" cy="2296160"/>
            </a:xfrm>
            <a:custGeom>
              <a:avLst/>
              <a:gdLst/>
              <a:ahLst/>
              <a:cxnLst/>
              <a:rect l="l" t="t" r="r" b="b"/>
              <a:pathLst>
                <a:path w="4866640" h="2296160">
                  <a:moveTo>
                    <a:pt x="34416" y="2267927"/>
                  </a:moveTo>
                  <a:lnTo>
                    <a:pt x="0" y="2284145"/>
                  </a:lnTo>
                  <a:lnTo>
                    <a:pt x="5334" y="2295639"/>
                  </a:lnTo>
                  <a:lnTo>
                    <a:pt x="39878" y="2279421"/>
                  </a:lnTo>
                  <a:lnTo>
                    <a:pt x="34416" y="2267927"/>
                  </a:lnTo>
                  <a:close/>
                </a:path>
                <a:path w="4866640" h="2296160">
                  <a:moveTo>
                    <a:pt x="80390" y="2246312"/>
                  </a:moveTo>
                  <a:lnTo>
                    <a:pt x="45974" y="2262517"/>
                  </a:lnTo>
                  <a:lnTo>
                    <a:pt x="51308" y="2274011"/>
                  </a:lnTo>
                  <a:lnTo>
                    <a:pt x="85852" y="2257793"/>
                  </a:lnTo>
                  <a:lnTo>
                    <a:pt x="80390" y="2246312"/>
                  </a:lnTo>
                  <a:close/>
                </a:path>
                <a:path w="4866640" h="2296160">
                  <a:moveTo>
                    <a:pt x="126364" y="2224684"/>
                  </a:moveTo>
                  <a:lnTo>
                    <a:pt x="91948" y="2240902"/>
                  </a:lnTo>
                  <a:lnTo>
                    <a:pt x="97282" y="2252395"/>
                  </a:lnTo>
                  <a:lnTo>
                    <a:pt x="131826" y="2236177"/>
                  </a:lnTo>
                  <a:lnTo>
                    <a:pt x="126364" y="2224684"/>
                  </a:lnTo>
                  <a:close/>
                </a:path>
                <a:path w="4866640" h="2296160">
                  <a:moveTo>
                    <a:pt x="172338" y="2203069"/>
                  </a:moveTo>
                  <a:lnTo>
                    <a:pt x="137922" y="2219274"/>
                  </a:lnTo>
                  <a:lnTo>
                    <a:pt x="143256" y="2230767"/>
                  </a:lnTo>
                  <a:lnTo>
                    <a:pt x="177800" y="2214549"/>
                  </a:lnTo>
                  <a:lnTo>
                    <a:pt x="172338" y="2203069"/>
                  </a:lnTo>
                  <a:close/>
                </a:path>
                <a:path w="4866640" h="2296160">
                  <a:moveTo>
                    <a:pt x="218312" y="2181440"/>
                  </a:moveTo>
                  <a:lnTo>
                    <a:pt x="183896" y="2197658"/>
                  </a:lnTo>
                  <a:lnTo>
                    <a:pt x="189230" y="2209152"/>
                  </a:lnTo>
                  <a:lnTo>
                    <a:pt x="223774" y="2192934"/>
                  </a:lnTo>
                  <a:lnTo>
                    <a:pt x="218312" y="2181440"/>
                  </a:lnTo>
                  <a:close/>
                </a:path>
                <a:path w="4866640" h="2296160">
                  <a:moveTo>
                    <a:pt x="264287" y="2159825"/>
                  </a:moveTo>
                  <a:lnTo>
                    <a:pt x="229870" y="2176030"/>
                  </a:lnTo>
                  <a:lnTo>
                    <a:pt x="235204" y="2187524"/>
                  </a:lnTo>
                  <a:lnTo>
                    <a:pt x="269748" y="2171306"/>
                  </a:lnTo>
                  <a:lnTo>
                    <a:pt x="264287" y="2159825"/>
                  </a:lnTo>
                  <a:close/>
                </a:path>
                <a:path w="4866640" h="2296160">
                  <a:moveTo>
                    <a:pt x="310261" y="2138197"/>
                  </a:moveTo>
                  <a:lnTo>
                    <a:pt x="275716" y="2154415"/>
                  </a:lnTo>
                  <a:lnTo>
                    <a:pt x="281178" y="2165908"/>
                  </a:lnTo>
                  <a:lnTo>
                    <a:pt x="315595" y="2149690"/>
                  </a:lnTo>
                  <a:lnTo>
                    <a:pt x="310261" y="2138197"/>
                  </a:lnTo>
                  <a:close/>
                </a:path>
                <a:path w="4866640" h="2296160">
                  <a:moveTo>
                    <a:pt x="356235" y="2116569"/>
                  </a:moveTo>
                  <a:lnTo>
                    <a:pt x="321690" y="2132787"/>
                  </a:lnTo>
                  <a:lnTo>
                    <a:pt x="327152" y="2144280"/>
                  </a:lnTo>
                  <a:lnTo>
                    <a:pt x="361568" y="2128062"/>
                  </a:lnTo>
                  <a:lnTo>
                    <a:pt x="356235" y="2116569"/>
                  </a:lnTo>
                  <a:close/>
                </a:path>
                <a:path w="4866640" h="2296160">
                  <a:moveTo>
                    <a:pt x="402209" y="2094953"/>
                  </a:moveTo>
                  <a:lnTo>
                    <a:pt x="367664" y="2111171"/>
                  </a:lnTo>
                  <a:lnTo>
                    <a:pt x="373126" y="2122665"/>
                  </a:lnTo>
                  <a:lnTo>
                    <a:pt x="407542" y="2106447"/>
                  </a:lnTo>
                  <a:lnTo>
                    <a:pt x="402209" y="2094953"/>
                  </a:lnTo>
                  <a:close/>
                </a:path>
                <a:path w="4866640" h="2296160">
                  <a:moveTo>
                    <a:pt x="448183" y="2073325"/>
                  </a:moveTo>
                  <a:lnTo>
                    <a:pt x="413638" y="2089543"/>
                  </a:lnTo>
                  <a:lnTo>
                    <a:pt x="419100" y="2101037"/>
                  </a:lnTo>
                  <a:lnTo>
                    <a:pt x="453516" y="2084819"/>
                  </a:lnTo>
                  <a:lnTo>
                    <a:pt x="448183" y="2073325"/>
                  </a:lnTo>
                  <a:close/>
                </a:path>
                <a:path w="4866640" h="2296160">
                  <a:moveTo>
                    <a:pt x="494157" y="2051710"/>
                  </a:moveTo>
                  <a:lnTo>
                    <a:pt x="459613" y="2067928"/>
                  </a:lnTo>
                  <a:lnTo>
                    <a:pt x="465074" y="2079421"/>
                  </a:lnTo>
                  <a:lnTo>
                    <a:pt x="499490" y="2063203"/>
                  </a:lnTo>
                  <a:lnTo>
                    <a:pt x="494157" y="2051710"/>
                  </a:lnTo>
                  <a:close/>
                </a:path>
                <a:path w="4866640" h="2296160">
                  <a:moveTo>
                    <a:pt x="540131" y="2030082"/>
                  </a:moveTo>
                  <a:lnTo>
                    <a:pt x="505587" y="2046300"/>
                  </a:lnTo>
                  <a:lnTo>
                    <a:pt x="511048" y="2057793"/>
                  </a:lnTo>
                  <a:lnTo>
                    <a:pt x="545464" y="2041575"/>
                  </a:lnTo>
                  <a:lnTo>
                    <a:pt x="540131" y="2030082"/>
                  </a:lnTo>
                  <a:close/>
                </a:path>
                <a:path w="4866640" h="2296160">
                  <a:moveTo>
                    <a:pt x="586105" y="2008466"/>
                  </a:moveTo>
                  <a:lnTo>
                    <a:pt x="551561" y="2024684"/>
                  </a:lnTo>
                  <a:lnTo>
                    <a:pt x="557022" y="2036178"/>
                  </a:lnTo>
                  <a:lnTo>
                    <a:pt x="591438" y="2019960"/>
                  </a:lnTo>
                  <a:lnTo>
                    <a:pt x="586105" y="2008466"/>
                  </a:lnTo>
                  <a:close/>
                </a:path>
                <a:path w="4866640" h="2296160">
                  <a:moveTo>
                    <a:pt x="632079" y="1986838"/>
                  </a:moveTo>
                  <a:lnTo>
                    <a:pt x="597535" y="2003056"/>
                  </a:lnTo>
                  <a:lnTo>
                    <a:pt x="602996" y="2014550"/>
                  </a:lnTo>
                  <a:lnTo>
                    <a:pt x="637413" y="1998332"/>
                  </a:lnTo>
                  <a:lnTo>
                    <a:pt x="632079" y="1986838"/>
                  </a:lnTo>
                  <a:close/>
                </a:path>
                <a:path w="4866640" h="2296160">
                  <a:moveTo>
                    <a:pt x="678053" y="1965223"/>
                  </a:moveTo>
                  <a:lnTo>
                    <a:pt x="643509" y="1981441"/>
                  </a:lnTo>
                  <a:lnTo>
                    <a:pt x="648970" y="1992934"/>
                  </a:lnTo>
                  <a:lnTo>
                    <a:pt x="683387" y="1976716"/>
                  </a:lnTo>
                  <a:lnTo>
                    <a:pt x="678053" y="1965223"/>
                  </a:lnTo>
                  <a:close/>
                </a:path>
                <a:path w="4866640" h="2296160">
                  <a:moveTo>
                    <a:pt x="724027" y="1943595"/>
                  </a:moveTo>
                  <a:lnTo>
                    <a:pt x="689483" y="1959813"/>
                  </a:lnTo>
                  <a:lnTo>
                    <a:pt x="694943" y="1971306"/>
                  </a:lnTo>
                  <a:lnTo>
                    <a:pt x="729361" y="1955088"/>
                  </a:lnTo>
                  <a:lnTo>
                    <a:pt x="724027" y="1943595"/>
                  </a:lnTo>
                  <a:close/>
                </a:path>
                <a:path w="4866640" h="2296160">
                  <a:moveTo>
                    <a:pt x="770001" y="1921979"/>
                  </a:moveTo>
                  <a:lnTo>
                    <a:pt x="735457" y="1938197"/>
                  </a:lnTo>
                  <a:lnTo>
                    <a:pt x="740917" y="1949691"/>
                  </a:lnTo>
                  <a:lnTo>
                    <a:pt x="775335" y="1933473"/>
                  </a:lnTo>
                  <a:lnTo>
                    <a:pt x="770001" y="1921979"/>
                  </a:lnTo>
                  <a:close/>
                </a:path>
                <a:path w="4866640" h="2296160">
                  <a:moveTo>
                    <a:pt x="815848" y="1900301"/>
                  </a:moveTo>
                  <a:lnTo>
                    <a:pt x="781431" y="1916569"/>
                  </a:lnTo>
                  <a:lnTo>
                    <a:pt x="786891" y="1928063"/>
                  </a:lnTo>
                  <a:lnTo>
                    <a:pt x="821309" y="1911845"/>
                  </a:lnTo>
                  <a:lnTo>
                    <a:pt x="815848" y="1900301"/>
                  </a:lnTo>
                  <a:close/>
                </a:path>
                <a:path w="4866640" h="2296160">
                  <a:moveTo>
                    <a:pt x="861822" y="1878711"/>
                  </a:moveTo>
                  <a:lnTo>
                    <a:pt x="827405" y="1894967"/>
                  </a:lnTo>
                  <a:lnTo>
                    <a:pt x="832865" y="1906397"/>
                  </a:lnTo>
                  <a:lnTo>
                    <a:pt x="867283" y="1890268"/>
                  </a:lnTo>
                  <a:lnTo>
                    <a:pt x="861822" y="1878711"/>
                  </a:lnTo>
                  <a:close/>
                </a:path>
                <a:path w="4866640" h="2296160">
                  <a:moveTo>
                    <a:pt x="907796" y="1857121"/>
                  </a:moveTo>
                  <a:lnTo>
                    <a:pt x="873379" y="1873377"/>
                  </a:lnTo>
                  <a:lnTo>
                    <a:pt x="878713" y="1884807"/>
                  </a:lnTo>
                  <a:lnTo>
                    <a:pt x="913257" y="1868551"/>
                  </a:lnTo>
                  <a:lnTo>
                    <a:pt x="907796" y="1857121"/>
                  </a:lnTo>
                  <a:close/>
                </a:path>
                <a:path w="4866640" h="2296160">
                  <a:moveTo>
                    <a:pt x="953770" y="1835531"/>
                  </a:moveTo>
                  <a:lnTo>
                    <a:pt x="919353" y="1851660"/>
                  </a:lnTo>
                  <a:lnTo>
                    <a:pt x="924687" y="1863217"/>
                  </a:lnTo>
                  <a:lnTo>
                    <a:pt x="959231" y="1846961"/>
                  </a:lnTo>
                  <a:lnTo>
                    <a:pt x="953770" y="1835531"/>
                  </a:lnTo>
                  <a:close/>
                </a:path>
                <a:path w="4866640" h="2296160">
                  <a:moveTo>
                    <a:pt x="999743" y="1813814"/>
                  </a:moveTo>
                  <a:lnTo>
                    <a:pt x="965327" y="1830070"/>
                  </a:lnTo>
                  <a:lnTo>
                    <a:pt x="970661" y="1841627"/>
                  </a:lnTo>
                  <a:lnTo>
                    <a:pt x="1005205" y="1825371"/>
                  </a:lnTo>
                  <a:lnTo>
                    <a:pt x="999743" y="1813814"/>
                  </a:lnTo>
                  <a:close/>
                </a:path>
                <a:path w="4866640" h="2296160">
                  <a:moveTo>
                    <a:pt x="1045717" y="1792224"/>
                  </a:moveTo>
                  <a:lnTo>
                    <a:pt x="1011301" y="1808480"/>
                  </a:lnTo>
                  <a:lnTo>
                    <a:pt x="1016635" y="1819910"/>
                  </a:lnTo>
                  <a:lnTo>
                    <a:pt x="1051179" y="1803781"/>
                  </a:lnTo>
                  <a:lnTo>
                    <a:pt x="1045717" y="1792224"/>
                  </a:lnTo>
                  <a:close/>
                </a:path>
                <a:path w="4866640" h="2296160">
                  <a:moveTo>
                    <a:pt x="1091691" y="1770634"/>
                  </a:moveTo>
                  <a:lnTo>
                    <a:pt x="1057275" y="1786889"/>
                  </a:lnTo>
                  <a:lnTo>
                    <a:pt x="1062609" y="1798320"/>
                  </a:lnTo>
                  <a:lnTo>
                    <a:pt x="1097153" y="1782064"/>
                  </a:lnTo>
                  <a:lnTo>
                    <a:pt x="1091691" y="1770634"/>
                  </a:lnTo>
                  <a:close/>
                </a:path>
                <a:path w="4866640" h="2296160">
                  <a:moveTo>
                    <a:pt x="1137665" y="1749044"/>
                  </a:moveTo>
                  <a:lnTo>
                    <a:pt x="1103249" y="1765173"/>
                  </a:lnTo>
                  <a:lnTo>
                    <a:pt x="1108583" y="1776730"/>
                  </a:lnTo>
                  <a:lnTo>
                    <a:pt x="1143127" y="1760474"/>
                  </a:lnTo>
                  <a:lnTo>
                    <a:pt x="1137665" y="1749044"/>
                  </a:lnTo>
                  <a:close/>
                </a:path>
                <a:path w="4866640" h="2296160">
                  <a:moveTo>
                    <a:pt x="1183639" y="1727327"/>
                  </a:moveTo>
                  <a:lnTo>
                    <a:pt x="1149223" y="1743583"/>
                  </a:lnTo>
                  <a:lnTo>
                    <a:pt x="1154557" y="1755139"/>
                  </a:lnTo>
                  <a:lnTo>
                    <a:pt x="1189101" y="1738884"/>
                  </a:lnTo>
                  <a:lnTo>
                    <a:pt x="1183639" y="1727327"/>
                  </a:lnTo>
                  <a:close/>
                </a:path>
                <a:path w="4866640" h="2296160">
                  <a:moveTo>
                    <a:pt x="1229614" y="1705737"/>
                  </a:moveTo>
                  <a:lnTo>
                    <a:pt x="1195197" y="1721993"/>
                  </a:lnTo>
                  <a:lnTo>
                    <a:pt x="1200531" y="1733423"/>
                  </a:lnTo>
                  <a:lnTo>
                    <a:pt x="1235075" y="1717294"/>
                  </a:lnTo>
                  <a:lnTo>
                    <a:pt x="1229614" y="1705737"/>
                  </a:lnTo>
                  <a:close/>
                </a:path>
                <a:path w="4866640" h="2296160">
                  <a:moveTo>
                    <a:pt x="1275588" y="1684147"/>
                  </a:moveTo>
                  <a:lnTo>
                    <a:pt x="1241171" y="1700402"/>
                  </a:lnTo>
                  <a:lnTo>
                    <a:pt x="1246505" y="1711833"/>
                  </a:lnTo>
                  <a:lnTo>
                    <a:pt x="1281049" y="1695577"/>
                  </a:lnTo>
                  <a:lnTo>
                    <a:pt x="1275588" y="1684147"/>
                  </a:lnTo>
                  <a:close/>
                </a:path>
                <a:path w="4866640" h="2296160">
                  <a:moveTo>
                    <a:pt x="1321562" y="1662557"/>
                  </a:moveTo>
                  <a:lnTo>
                    <a:pt x="1287145" y="1678686"/>
                  </a:lnTo>
                  <a:lnTo>
                    <a:pt x="1292479" y="1690243"/>
                  </a:lnTo>
                  <a:lnTo>
                    <a:pt x="1327023" y="1673987"/>
                  </a:lnTo>
                  <a:lnTo>
                    <a:pt x="1321562" y="1662557"/>
                  </a:lnTo>
                  <a:close/>
                </a:path>
                <a:path w="4866640" h="2296160">
                  <a:moveTo>
                    <a:pt x="1367536" y="1640839"/>
                  </a:moveTo>
                  <a:lnTo>
                    <a:pt x="1332991" y="1657096"/>
                  </a:lnTo>
                  <a:lnTo>
                    <a:pt x="1338453" y="1668652"/>
                  </a:lnTo>
                  <a:lnTo>
                    <a:pt x="1372997" y="1652397"/>
                  </a:lnTo>
                  <a:lnTo>
                    <a:pt x="1367536" y="1640839"/>
                  </a:lnTo>
                  <a:close/>
                </a:path>
                <a:path w="4866640" h="2296160">
                  <a:moveTo>
                    <a:pt x="1413510" y="1619250"/>
                  </a:moveTo>
                  <a:lnTo>
                    <a:pt x="1378965" y="1635506"/>
                  </a:lnTo>
                  <a:lnTo>
                    <a:pt x="1384427" y="1646936"/>
                  </a:lnTo>
                  <a:lnTo>
                    <a:pt x="1418843" y="1630807"/>
                  </a:lnTo>
                  <a:lnTo>
                    <a:pt x="1413510" y="1619250"/>
                  </a:lnTo>
                  <a:close/>
                </a:path>
                <a:path w="4866640" h="2296160">
                  <a:moveTo>
                    <a:pt x="1459484" y="1597660"/>
                  </a:moveTo>
                  <a:lnTo>
                    <a:pt x="1424939" y="1613916"/>
                  </a:lnTo>
                  <a:lnTo>
                    <a:pt x="1430401" y="1625346"/>
                  </a:lnTo>
                  <a:lnTo>
                    <a:pt x="1464817" y="1609090"/>
                  </a:lnTo>
                  <a:lnTo>
                    <a:pt x="1459484" y="1597660"/>
                  </a:lnTo>
                  <a:close/>
                </a:path>
                <a:path w="4866640" h="2296160">
                  <a:moveTo>
                    <a:pt x="1505458" y="1576070"/>
                  </a:moveTo>
                  <a:lnTo>
                    <a:pt x="1470914" y="1592199"/>
                  </a:lnTo>
                  <a:lnTo>
                    <a:pt x="1476375" y="1603756"/>
                  </a:lnTo>
                  <a:lnTo>
                    <a:pt x="1510791" y="1587500"/>
                  </a:lnTo>
                  <a:lnTo>
                    <a:pt x="1505458" y="1576070"/>
                  </a:lnTo>
                  <a:close/>
                </a:path>
                <a:path w="4866640" h="2296160">
                  <a:moveTo>
                    <a:pt x="1551432" y="1554353"/>
                  </a:moveTo>
                  <a:lnTo>
                    <a:pt x="1516888" y="1570609"/>
                  </a:lnTo>
                  <a:lnTo>
                    <a:pt x="1522349" y="1582166"/>
                  </a:lnTo>
                  <a:lnTo>
                    <a:pt x="1556765" y="1565910"/>
                  </a:lnTo>
                  <a:lnTo>
                    <a:pt x="1551432" y="1554353"/>
                  </a:lnTo>
                  <a:close/>
                </a:path>
                <a:path w="4866640" h="2296160">
                  <a:moveTo>
                    <a:pt x="1597406" y="1532763"/>
                  </a:moveTo>
                  <a:lnTo>
                    <a:pt x="1562862" y="1549019"/>
                  </a:lnTo>
                  <a:lnTo>
                    <a:pt x="1568323" y="1560449"/>
                  </a:lnTo>
                  <a:lnTo>
                    <a:pt x="1602739" y="1544320"/>
                  </a:lnTo>
                  <a:lnTo>
                    <a:pt x="1597406" y="1532763"/>
                  </a:lnTo>
                  <a:close/>
                </a:path>
                <a:path w="4866640" h="2296160">
                  <a:moveTo>
                    <a:pt x="1643380" y="1511173"/>
                  </a:moveTo>
                  <a:lnTo>
                    <a:pt x="1608836" y="1527429"/>
                  </a:lnTo>
                  <a:lnTo>
                    <a:pt x="1614297" y="1538859"/>
                  </a:lnTo>
                  <a:lnTo>
                    <a:pt x="1648714" y="1522603"/>
                  </a:lnTo>
                  <a:lnTo>
                    <a:pt x="1643380" y="1511173"/>
                  </a:lnTo>
                  <a:close/>
                </a:path>
                <a:path w="4866640" h="2296160">
                  <a:moveTo>
                    <a:pt x="1689354" y="1489583"/>
                  </a:moveTo>
                  <a:lnTo>
                    <a:pt x="1654810" y="1505712"/>
                  </a:lnTo>
                  <a:lnTo>
                    <a:pt x="1660271" y="1517269"/>
                  </a:lnTo>
                  <a:lnTo>
                    <a:pt x="1694688" y="1501013"/>
                  </a:lnTo>
                  <a:lnTo>
                    <a:pt x="1689354" y="1489583"/>
                  </a:lnTo>
                  <a:close/>
                </a:path>
                <a:path w="4866640" h="2296160">
                  <a:moveTo>
                    <a:pt x="1735328" y="1467866"/>
                  </a:moveTo>
                  <a:lnTo>
                    <a:pt x="1700784" y="1484122"/>
                  </a:lnTo>
                  <a:lnTo>
                    <a:pt x="1706245" y="1495679"/>
                  </a:lnTo>
                  <a:lnTo>
                    <a:pt x="1740662" y="1479423"/>
                  </a:lnTo>
                  <a:lnTo>
                    <a:pt x="1735328" y="1467866"/>
                  </a:lnTo>
                  <a:close/>
                </a:path>
                <a:path w="4866640" h="2296160">
                  <a:moveTo>
                    <a:pt x="1781302" y="1446276"/>
                  </a:moveTo>
                  <a:lnTo>
                    <a:pt x="1746758" y="1462532"/>
                  </a:lnTo>
                  <a:lnTo>
                    <a:pt x="1752218" y="1473962"/>
                  </a:lnTo>
                  <a:lnTo>
                    <a:pt x="1786636" y="1457833"/>
                  </a:lnTo>
                  <a:lnTo>
                    <a:pt x="1781302" y="1446276"/>
                  </a:lnTo>
                  <a:close/>
                </a:path>
                <a:path w="4866640" h="2296160">
                  <a:moveTo>
                    <a:pt x="1827276" y="1424686"/>
                  </a:moveTo>
                  <a:lnTo>
                    <a:pt x="1792732" y="1440942"/>
                  </a:lnTo>
                  <a:lnTo>
                    <a:pt x="1798192" y="1452372"/>
                  </a:lnTo>
                  <a:lnTo>
                    <a:pt x="1832610" y="1436116"/>
                  </a:lnTo>
                  <a:lnTo>
                    <a:pt x="1827276" y="1424686"/>
                  </a:lnTo>
                  <a:close/>
                </a:path>
                <a:path w="4866640" h="2296160">
                  <a:moveTo>
                    <a:pt x="1873250" y="1403096"/>
                  </a:moveTo>
                  <a:lnTo>
                    <a:pt x="1838706" y="1419225"/>
                  </a:lnTo>
                  <a:lnTo>
                    <a:pt x="1844166" y="1430782"/>
                  </a:lnTo>
                  <a:lnTo>
                    <a:pt x="1878584" y="1414526"/>
                  </a:lnTo>
                  <a:lnTo>
                    <a:pt x="1873250" y="1403096"/>
                  </a:lnTo>
                  <a:close/>
                </a:path>
                <a:path w="4866640" h="2296160">
                  <a:moveTo>
                    <a:pt x="1919097" y="1381379"/>
                  </a:moveTo>
                  <a:lnTo>
                    <a:pt x="1884680" y="1397635"/>
                  </a:lnTo>
                  <a:lnTo>
                    <a:pt x="1890140" y="1409192"/>
                  </a:lnTo>
                  <a:lnTo>
                    <a:pt x="1924558" y="1392936"/>
                  </a:lnTo>
                  <a:lnTo>
                    <a:pt x="1919097" y="1381379"/>
                  </a:lnTo>
                  <a:close/>
                </a:path>
                <a:path w="4866640" h="2296160">
                  <a:moveTo>
                    <a:pt x="1965071" y="1359789"/>
                  </a:moveTo>
                  <a:lnTo>
                    <a:pt x="1930654" y="1376045"/>
                  </a:lnTo>
                  <a:lnTo>
                    <a:pt x="1936114" y="1387475"/>
                  </a:lnTo>
                  <a:lnTo>
                    <a:pt x="1970532" y="1371346"/>
                  </a:lnTo>
                  <a:lnTo>
                    <a:pt x="1965071" y="1359789"/>
                  </a:lnTo>
                  <a:close/>
                </a:path>
                <a:path w="4866640" h="2296160">
                  <a:moveTo>
                    <a:pt x="2011045" y="1338199"/>
                  </a:moveTo>
                  <a:lnTo>
                    <a:pt x="1976628" y="1354455"/>
                  </a:lnTo>
                  <a:lnTo>
                    <a:pt x="1981962" y="1365885"/>
                  </a:lnTo>
                  <a:lnTo>
                    <a:pt x="2016506" y="1349629"/>
                  </a:lnTo>
                  <a:lnTo>
                    <a:pt x="2011045" y="1338199"/>
                  </a:lnTo>
                  <a:close/>
                </a:path>
                <a:path w="4866640" h="2296160">
                  <a:moveTo>
                    <a:pt x="2057018" y="1316609"/>
                  </a:moveTo>
                  <a:lnTo>
                    <a:pt x="2022602" y="1332738"/>
                  </a:lnTo>
                  <a:lnTo>
                    <a:pt x="2027936" y="1344295"/>
                  </a:lnTo>
                  <a:lnTo>
                    <a:pt x="2062480" y="1328039"/>
                  </a:lnTo>
                  <a:lnTo>
                    <a:pt x="2057018" y="1316609"/>
                  </a:lnTo>
                  <a:close/>
                </a:path>
                <a:path w="4866640" h="2296160">
                  <a:moveTo>
                    <a:pt x="2102992" y="1294892"/>
                  </a:moveTo>
                  <a:lnTo>
                    <a:pt x="2068576" y="1311148"/>
                  </a:lnTo>
                  <a:lnTo>
                    <a:pt x="2073910" y="1322705"/>
                  </a:lnTo>
                  <a:lnTo>
                    <a:pt x="2108454" y="1306449"/>
                  </a:lnTo>
                  <a:lnTo>
                    <a:pt x="2102992" y="1294892"/>
                  </a:lnTo>
                  <a:close/>
                </a:path>
                <a:path w="4866640" h="2296160">
                  <a:moveTo>
                    <a:pt x="2148966" y="1273302"/>
                  </a:moveTo>
                  <a:lnTo>
                    <a:pt x="2114550" y="1289558"/>
                  </a:lnTo>
                  <a:lnTo>
                    <a:pt x="2119884" y="1300988"/>
                  </a:lnTo>
                  <a:lnTo>
                    <a:pt x="2154428" y="1284859"/>
                  </a:lnTo>
                  <a:lnTo>
                    <a:pt x="2148966" y="1273302"/>
                  </a:lnTo>
                  <a:close/>
                </a:path>
                <a:path w="4866640" h="2296160">
                  <a:moveTo>
                    <a:pt x="2194941" y="1251712"/>
                  </a:moveTo>
                  <a:lnTo>
                    <a:pt x="2160524" y="1267968"/>
                  </a:lnTo>
                  <a:lnTo>
                    <a:pt x="2165858" y="1279398"/>
                  </a:lnTo>
                  <a:lnTo>
                    <a:pt x="2200402" y="1263142"/>
                  </a:lnTo>
                  <a:lnTo>
                    <a:pt x="2194941" y="1251712"/>
                  </a:lnTo>
                  <a:close/>
                </a:path>
                <a:path w="4866640" h="2296160">
                  <a:moveTo>
                    <a:pt x="2240915" y="1230122"/>
                  </a:moveTo>
                  <a:lnTo>
                    <a:pt x="2206498" y="1246251"/>
                  </a:lnTo>
                  <a:lnTo>
                    <a:pt x="2211832" y="1257808"/>
                  </a:lnTo>
                  <a:lnTo>
                    <a:pt x="2246376" y="1241552"/>
                  </a:lnTo>
                  <a:lnTo>
                    <a:pt x="2240915" y="1230122"/>
                  </a:lnTo>
                  <a:close/>
                </a:path>
                <a:path w="4866640" h="2296160">
                  <a:moveTo>
                    <a:pt x="2286889" y="1208405"/>
                  </a:moveTo>
                  <a:lnTo>
                    <a:pt x="2252472" y="1224661"/>
                  </a:lnTo>
                  <a:lnTo>
                    <a:pt x="2257806" y="1236218"/>
                  </a:lnTo>
                  <a:lnTo>
                    <a:pt x="2292350" y="1219962"/>
                  </a:lnTo>
                  <a:lnTo>
                    <a:pt x="2286889" y="1208405"/>
                  </a:lnTo>
                  <a:close/>
                </a:path>
                <a:path w="4866640" h="2296160">
                  <a:moveTo>
                    <a:pt x="2332863" y="1186815"/>
                  </a:moveTo>
                  <a:lnTo>
                    <a:pt x="2298446" y="1203071"/>
                  </a:lnTo>
                  <a:lnTo>
                    <a:pt x="2303780" y="1214501"/>
                  </a:lnTo>
                  <a:lnTo>
                    <a:pt x="2338324" y="1198372"/>
                  </a:lnTo>
                  <a:lnTo>
                    <a:pt x="2332863" y="1186815"/>
                  </a:lnTo>
                  <a:close/>
                </a:path>
                <a:path w="4866640" h="2296160">
                  <a:moveTo>
                    <a:pt x="2378837" y="1165225"/>
                  </a:moveTo>
                  <a:lnTo>
                    <a:pt x="2344420" y="1181481"/>
                  </a:lnTo>
                  <a:lnTo>
                    <a:pt x="2349754" y="1192911"/>
                  </a:lnTo>
                  <a:lnTo>
                    <a:pt x="2384298" y="1176655"/>
                  </a:lnTo>
                  <a:lnTo>
                    <a:pt x="2378837" y="1165225"/>
                  </a:lnTo>
                  <a:close/>
                </a:path>
                <a:path w="4866640" h="2296160">
                  <a:moveTo>
                    <a:pt x="2424811" y="1143635"/>
                  </a:moveTo>
                  <a:lnTo>
                    <a:pt x="2390393" y="1159764"/>
                  </a:lnTo>
                  <a:lnTo>
                    <a:pt x="2395728" y="1171321"/>
                  </a:lnTo>
                  <a:lnTo>
                    <a:pt x="2430272" y="1155065"/>
                  </a:lnTo>
                  <a:lnTo>
                    <a:pt x="2424811" y="1143635"/>
                  </a:lnTo>
                  <a:close/>
                </a:path>
                <a:path w="4866640" h="2296160">
                  <a:moveTo>
                    <a:pt x="2470785" y="1121918"/>
                  </a:moveTo>
                  <a:lnTo>
                    <a:pt x="2436241" y="1138174"/>
                  </a:lnTo>
                  <a:lnTo>
                    <a:pt x="2441702" y="1149731"/>
                  </a:lnTo>
                  <a:lnTo>
                    <a:pt x="2476246" y="1133475"/>
                  </a:lnTo>
                  <a:lnTo>
                    <a:pt x="2470785" y="1121918"/>
                  </a:lnTo>
                  <a:close/>
                </a:path>
                <a:path w="4866640" h="2296160">
                  <a:moveTo>
                    <a:pt x="2516759" y="1100328"/>
                  </a:moveTo>
                  <a:lnTo>
                    <a:pt x="2482215" y="1116584"/>
                  </a:lnTo>
                  <a:lnTo>
                    <a:pt x="2487676" y="1128014"/>
                  </a:lnTo>
                  <a:lnTo>
                    <a:pt x="2522092" y="1111885"/>
                  </a:lnTo>
                  <a:lnTo>
                    <a:pt x="2516759" y="1100328"/>
                  </a:lnTo>
                  <a:close/>
                </a:path>
                <a:path w="4866640" h="2296160">
                  <a:moveTo>
                    <a:pt x="2562733" y="1078738"/>
                  </a:moveTo>
                  <a:lnTo>
                    <a:pt x="2528189" y="1094994"/>
                  </a:lnTo>
                  <a:lnTo>
                    <a:pt x="2533650" y="1106424"/>
                  </a:lnTo>
                  <a:lnTo>
                    <a:pt x="2568066" y="1090168"/>
                  </a:lnTo>
                  <a:lnTo>
                    <a:pt x="2562733" y="1078738"/>
                  </a:lnTo>
                  <a:close/>
                </a:path>
                <a:path w="4866640" h="2296160">
                  <a:moveTo>
                    <a:pt x="2608707" y="1057148"/>
                  </a:moveTo>
                  <a:lnTo>
                    <a:pt x="2574163" y="1073277"/>
                  </a:lnTo>
                  <a:lnTo>
                    <a:pt x="2579624" y="1084834"/>
                  </a:lnTo>
                  <a:lnTo>
                    <a:pt x="2614041" y="1068578"/>
                  </a:lnTo>
                  <a:lnTo>
                    <a:pt x="2608707" y="1057148"/>
                  </a:lnTo>
                  <a:close/>
                </a:path>
                <a:path w="4866640" h="2296160">
                  <a:moveTo>
                    <a:pt x="2654681" y="1035431"/>
                  </a:moveTo>
                  <a:lnTo>
                    <a:pt x="2620137" y="1051687"/>
                  </a:lnTo>
                  <a:lnTo>
                    <a:pt x="2625598" y="1063244"/>
                  </a:lnTo>
                  <a:lnTo>
                    <a:pt x="2660015" y="1046988"/>
                  </a:lnTo>
                  <a:lnTo>
                    <a:pt x="2654681" y="1035431"/>
                  </a:lnTo>
                  <a:close/>
                </a:path>
                <a:path w="4866640" h="2296160">
                  <a:moveTo>
                    <a:pt x="2700655" y="1013841"/>
                  </a:moveTo>
                  <a:lnTo>
                    <a:pt x="2666111" y="1030097"/>
                  </a:lnTo>
                  <a:lnTo>
                    <a:pt x="2671572" y="1041527"/>
                  </a:lnTo>
                  <a:lnTo>
                    <a:pt x="2705989" y="1025398"/>
                  </a:lnTo>
                  <a:lnTo>
                    <a:pt x="2700655" y="1013841"/>
                  </a:lnTo>
                  <a:close/>
                </a:path>
                <a:path w="4866640" h="2296160">
                  <a:moveTo>
                    <a:pt x="2746629" y="992251"/>
                  </a:moveTo>
                  <a:lnTo>
                    <a:pt x="2712085" y="1008507"/>
                  </a:lnTo>
                  <a:lnTo>
                    <a:pt x="2717546" y="1019937"/>
                  </a:lnTo>
                  <a:lnTo>
                    <a:pt x="2751963" y="1003681"/>
                  </a:lnTo>
                  <a:lnTo>
                    <a:pt x="2746629" y="992251"/>
                  </a:lnTo>
                  <a:close/>
                </a:path>
                <a:path w="4866640" h="2296160">
                  <a:moveTo>
                    <a:pt x="2792603" y="970661"/>
                  </a:moveTo>
                  <a:lnTo>
                    <a:pt x="2758059" y="986790"/>
                  </a:lnTo>
                  <a:lnTo>
                    <a:pt x="2763520" y="998347"/>
                  </a:lnTo>
                  <a:lnTo>
                    <a:pt x="2797937" y="982091"/>
                  </a:lnTo>
                  <a:lnTo>
                    <a:pt x="2792603" y="970661"/>
                  </a:lnTo>
                  <a:close/>
                </a:path>
                <a:path w="4866640" h="2296160">
                  <a:moveTo>
                    <a:pt x="2838577" y="948944"/>
                  </a:moveTo>
                  <a:lnTo>
                    <a:pt x="2804033" y="965200"/>
                  </a:lnTo>
                  <a:lnTo>
                    <a:pt x="2809493" y="976757"/>
                  </a:lnTo>
                  <a:lnTo>
                    <a:pt x="2843911" y="960501"/>
                  </a:lnTo>
                  <a:lnTo>
                    <a:pt x="2838577" y="948944"/>
                  </a:lnTo>
                  <a:close/>
                </a:path>
                <a:path w="4866640" h="2296160">
                  <a:moveTo>
                    <a:pt x="2884551" y="927354"/>
                  </a:moveTo>
                  <a:lnTo>
                    <a:pt x="2850007" y="943610"/>
                  </a:lnTo>
                  <a:lnTo>
                    <a:pt x="2855467" y="955040"/>
                  </a:lnTo>
                  <a:lnTo>
                    <a:pt x="2889885" y="938911"/>
                  </a:lnTo>
                  <a:lnTo>
                    <a:pt x="2884551" y="927354"/>
                  </a:lnTo>
                  <a:close/>
                </a:path>
                <a:path w="4866640" h="2296160">
                  <a:moveTo>
                    <a:pt x="2930525" y="905763"/>
                  </a:moveTo>
                  <a:lnTo>
                    <a:pt x="2895981" y="922019"/>
                  </a:lnTo>
                  <a:lnTo>
                    <a:pt x="2901441" y="933450"/>
                  </a:lnTo>
                  <a:lnTo>
                    <a:pt x="2935859" y="917194"/>
                  </a:lnTo>
                  <a:lnTo>
                    <a:pt x="2930525" y="905763"/>
                  </a:lnTo>
                  <a:close/>
                </a:path>
                <a:path w="4866640" h="2296160">
                  <a:moveTo>
                    <a:pt x="2976372" y="884174"/>
                  </a:moveTo>
                  <a:lnTo>
                    <a:pt x="2941955" y="900303"/>
                  </a:lnTo>
                  <a:lnTo>
                    <a:pt x="2947416" y="911860"/>
                  </a:lnTo>
                  <a:lnTo>
                    <a:pt x="2981833" y="895604"/>
                  </a:lnTo>
                  <a:lnTo>
                    <a:pt x="2976372" y="884174"/>
                  </a:lnTo>
                  <a:close/>
                </a:path>
                <a:path w="4866640" h="2296160">
                  <a:moveTo>
                    <a:pt x="3022346" y="862457"/>
                  </a:moveTo>
                  <a:lnTo>
                    <a:pt x="2987929" y="878713"/>
                  </a:lnTo>
                  <a:lnTo>
                    <a:pt x="2993390" y="890269"/>
                  </a:lnTo>
                  <a:lnTo>
                    <a:pt x="3027807" y="874013"/>
                  </a:lnTo>
                  <a:lnTo>
                    <a:pt x="3022346" y="862457"/>
                  </a:lnTo>
                  <a:close/>
                </a:path>
                <a:path w="4866640" h="2296160">
                  <a:moveTo>
                    <a:pt x="3068320" y="840867"/>
                  </a:moveTo>
                  <a:lnTo>
                    <a:pt x="3033903" y="857123"/>
                  </a:lnTo>
                  <a:lnTo>
                    <a:pt x="3039237" y="868553"/>
                  </a:lnTo>
                  <a:lnTo>
                    <a:pt x="3073781" y="852424"/>
                  </a:lnTo>
                  <a:lnTo>
                    <a:pt x="3068320" y="840867"/>
                  </a:lnTo>
                  <a:close/>
                </a:path>
                <a:path w="4866640" h="2296160">
                  <a:moveTo>
                    <a:pt x="3114293" y="819277"/>
                  </a:moveTo>
                  <a:lnTo>
                    <a:pt x="3079877" y="835533"/>
                  </a:lnTo>
                  <a:lnTo>
                    <a:pt x="3085211" y="846963"/>
                  </a:lnTo>
                  <a:lnTo>
                    <a:pt x="3119755" y="830707"/>
                  </a:lnTo>
                  <a:lnTo>
                    <a:pt x="3114293" y="819277"/>
                  </a:lnTo>
                  <a:close/>
                </a:path>
                <a:path w="4866640" h="2296160">
                  <a:moveTo>
                    <a:pt x="3160267" y="797687"/>
                  </a:moveTo>
                  <a:lnTo>
                    <a:pt x="3125851" y="813816"/>
                  </a:lnTo>
                  <a:lnTo>
                    <a:pt x="3131185" y="825373"/>
                  </a:lnTo>
                  <a:lnTo>
                    <a:pt x="3165729" y="809117"/>
                  </a:lnTo>
                  <a:lnTo>
                    <a:pt x="3160267" y="797687"/>
                  </a:lnTo>
                  <a:close/>
                </a:path>
                <a:path w="4866640" h="2296160">
                  <a:moveTo>
                    <a:pt x="3206241" y="775969"/>
                  </a:moveTo>
                  <a:lnTo>
                    <a:pt x="3171825" y="792226"/>
                  </a:lnTo>
                  <a:lnTo>
                    <a:pt x="3177159" y="803783"/>
                  </a:lnTo>
                  <a:lnTo>
                    <a:pt x="3211703" y="787527"/>
                  </a:lnTo>
                  <a:lnTo>
                    <a:pt x="3206241" y="775969"/>
                  </a:lnTo>
                  <a:close/>
                </a:path>
                <a:path w="4866640" h="2296160">
                  <a:moveTo>
                    <a:pt x="3252216" y="754380"/>
                  </a:moveTo>
                  <a:lnTo>
                    <a:pt x="3217799" y="770636"/>
                  </a:lnTo>
                  <a:lnTo>
                    <a:pt x="3223133" y="782066"/>
                  </a:lnTo>
                  <a:lnTo>
                    <a:pt x="3257677" y="765937"/>
                  </a:lnTo>
                  <a:lnTo>
                    <a:pt x="3252216" y="754380"/>
                  </a:lnTo>
                  <a:close/>
                </a:path>
                <a:path w="4866640" h="2296160">
                  <a:moveTo>
                    <a:pt x="3298190" y="732790"/>
                  </a:moveTo>
                  <a:lnTo>
                    <a:pt x="3263773" y="749046"/>
                  </a:lnTo>
                  <a:lnTo>
                    <a:pt x="3269107" y="760476"/>
                  </a:lnTo>
                  <a:lnTo>
                    <a:pt x="3303651" y="744219"/>
                  </a:lnTo>
                  <a:lnTo>
                    <a:pt x="3298190" y="732790"/>
                  </a:lnTo>
                  <a:close/>
                </a:path>
                <a:path w="4866640" h="2296160">
                  <a:moveTo>
                    <a:pt x="3344164" y="711200"/>
                  </a:moveTo>
                  <a:lnTo>
                    <a:pt x="3309747" y="727329"/>
                  </a:lnTo>
                  <a:lnTo>
                    <a:pt x="3315081" y="738886"/>
                  </a:lnTo>
                  <a:lnTo>
                    <a:pt x="3349625" y="722630"/>
                  </a:lnTo>
                  <a:lnTo>
                    <a:pt x="3344164" y="711200"/>
                  </a:lnTo>
                  <a:close/>
                </a:path>
                <a:path w="4866640" h="2296160">
                  <a:moveTo>
                    <a:pt x="3390138" y="689483"/>
                  </a:moveTo>
                  <a:lnTo>
                    <a:pt x="3355721" y="705738"/>
                  </a:lnTo>
                  <a:lnTo>
                    <a:pt x="3361055" y="717296"/>
                  </a:lnTo>
                  <a:lnTo>
                    <a:pt x="3395599" y="701040"/>
                  </a:lnTo>
                  <a:lnTo>
                    <a:pt x="3390138" y="689483"/>
                  </a:lnTo>
                  <a:close/>
                </a:path>
                <a:path w="4866640" h="2296160">
                  <a:moveTo>
                    <a:pt x="3436112" y="667893"/>
                  </a:moveTo>
                  <a:lnTo>
                    <a:pt x="3401695" y="684149"/>
                  </a:lnTo>
                  <a:lnTo>
                    <a:pt x="3407029" y="695579"/>
                  </a:lnTo>
                  <a:lnTo>
                    <a:pt x="3441573" y="679450"/>
                  </a:lnTo>
                  <a:lnTo>
                    <a:pt x="3436112" y="667893"/>
                  </a:lnTo>
                  <a:close/>
                </a:path>
                <a:path w="4866640" h="2296160">
                  <a:moveTo>
                    <a:pt x="3482086" y="646303"/>
                  </a:moveTo>
                  <a:lnTo>
                    <a:pt x="3447668" y="662559"/>
                  </a:lnTo>
                  <a:lnTo>
                    <a:pt x="3453003" y="673988"/>
                  </a:lnTo>
                  <a:lnTo>
                    <a:pt x="3487547" y="657733"/>
                  </a:lnTo>
                  <a:lnTo>
                    <a:pt x="3482086" y="646303"/>
                  </a:lnTo>
                  <a:close/>
                </a:path>
                <a:path w="4866640" h="2296160">
                  <a:moveTo>
                    <a:pt x="3528060" y="624713"/>
                  </a:moveTo>
                  <a:lnTo>
                    <a:pt x="3493642" y="640842"/>
                  </a:lnTo>
                  <a:lnTo>
                    <a:pt x="3498977" y="652399"/>
                  </a:lnTo>
                  <a:lnTo>
                    <a:pt x="3533521" y="636143"/>
                  </a:lnTo>
                  <a:lnTo>
                    <a:pt x="3528060" y="624713"/>
                  </a:lnTo>
                  <a:close/>
                </a:path>
                <a:path w="4866640" h="2296160">
                  <a:moveTo>
                    <a:pt x="3574034" y="602996"/>
                  </a:moveTo>
                  <a:lnTo>
                    <a:pt x="3539490" y="619252"/>
                  </a:lnTo>
                  <a:lnTo>
                    <a:pt x="3544951" y="630682"/>
                  </a:lnTo>
                  <a:lnTo>
                    <a:pt x="3579495" y="614553"/>
                  </a:lnTo>
                  <a:lnTo>
                    <a:pt x="3574034" y="602996"/>
                  </a:lnTo>
                  <a:close/>
                </a:path>
                <a:path w="4866640" h="2296160">
                  <a:moveTo>
                    <a:pt x="3620008" y="581406"/>
                  </a:moveTo>
                  <a:lnTo>
                    <a:pt x="3585464" y="597662"/>
                  </a:lnTo>
                  <a:lnTo>
                    <a:pt x="3590925" y="609092"/>
                  </a:lnTo>
                  <a:lnTo>
                    <a:pt x="3625341" y="592963"/>
                  </a:lnTo>
                  <a:lnTo>
                    <a:pt x="3620008" y="581406"/>
                  </a:lnTo>
                  <a:close/>
                </a:path>
                <a:path w="4866640" h="2296160">
                  <a:moveTo>
                    <a:pt x="3665982" y="559816"/>
                  </a:moveTo>
                  <a:lnTo>
                    <a:pt x="3631438" y="576072"/>
                  </a:lnTo>
                  <a:lnTo>
                    <a:pt x="3636899" y="587502"/>
                  </a:lnTo>
                  <a:lnTo>
                    <a:pt x="3671316" y="571246"/>
                  </a:lnTo>
                  <a:lnTo>
                    <a:pt x="3665982" y="559816"/>
                  </a:lnTo>
                  <a:close/>
                </a:path>
                <a:path w="4866640" h="2296160">
                  <a:moveTo>
                    <a:pt x="3711956" y="538226"/>
                  </a:moveTo>
                  <a:lnTo>
                    <a:pt x="3677412" y="554355"/>
                  </a:lnTo>
                  <a:lnTo>
                    <a:pt x="3682873" y="565912"/>
                  </a:lnTo>
                  <a:lnTo>
                    <a:pt x="3717290" y="549656"/>
                  </a:lnTo>
                  <a:lnTo>
                    <a:pt x="3711956" y="538226"/>
                  </a:lnTo>
                  <a:close/>
                </a:path>
                <a:path w="4866640" h="2296160">
                  <a:moveTo>
                    <a:pt x="3757930" y="516509"/>
                  </a:moveTo>
                  <a:lnTo>
                    <a:pt x="3723386" y="532765"/>
                  </a:lnTo>
                  <a:lnTo>
                    <a:pt x="3728847" y="544194"/>
                  </a:lnTo>
                  <a:lnTo>
                    <a:pt x="3763264" y="528066"/>
                  </a:lnTo>
                  <a:lnTo>
                    <a:pt x="3757930" y="516509"/>
                  </a:lnTo>
                  <a:close/>
                </a:path>
                <a:path w="4866640" h="2296160">
                  <a:moveTo>
                    <a:pt x="3803904" y="494919"/>
                  </a:moveTo>
                  <a:lnTo>
                    <a:pt x="3769360" y="511175"/>
                  </a:lnTo>
                  <a:lnTo>
                    <a:pt x="3774821" y="522605"/>
                  </a:lnTo>
                  <a:lnTo>
                    <a:pt x="3809238" y="506475"/>
                  </a:lnTo>
                  <a:lnTo>
                    <a:pt x="3803904" y="494919"/>
                  </a:lnTo>
                  <a:close/>
                </a:path>
                <a:path w="4866640" h="2296160">
                  <a:moveTo>
                    <a:pt x="3849878" y="473329"/>
                  </a:moveTo>
                  <a:lnTo>
                    <a:pt x="3815334" y="489458"/>
                  </a:lnTo>
                  <a:lnTo>
                    <a:pt x="3820795" y="501015"/>
                  </a:lnTo>
                  <a:lnTo>
                    <a:pt x="3855212" y="484759"/>
                  </a:lnTo>
                  <a:lnTo>
                    <a:pt x="3849878" y="473329"/>
                  </a:lnTo>
                  <a:close/>
                </a:path>
                <a:path w="4866640" h="2296160">
                  <a:moveTo>
                    <a:pt x="3895852" y="451738"/>
                  </a:moveTo>
                  <a:lnTo>
                    <a:pt x="3861308" y="467868"/>
                  </a:lnTo>
                  <a:lnTo>
                    <a:pt x="3866768" y="479425"/>
                  </a:lnTo>
                  <a:lnTo>
                    <a:pt x="3901186" y="463169"/>
                  </a:lnTo>
                  <a:lnTo>
                    <a:pt x="3895852" y="451738"/>
                  </a:lnTo>
                  <a:close/>
                </a:path>
                <a:path w="4866640" h="2296160">
                  <a:moveTo>
                    <a:pt x="3941826" y="430022"/>
                  </a:moveTo>
                  <a:lnTo>
                    <a:pt x="3907282" y="446278"/>
                  </a:lnTo>
                  <a:lnTo>
                    <a:pt x="3912742" y="457708"/>
                  </a:lnTo>
                  <a:lnTo>
                    <a:pt x="3947160" y="441579"/>
                  </a:lnTo>
                  <a:lnTo>
                    <a:pt x="3941826" y="430022"/>
                  </a:lnTo>
                  <a:close/>
                </a:path>
                <a:path w="4866640" h="2296160">
                  <a:moveTo>
                    <a:pt x="3987800" y="408431"/>
                  </a:moveTo>
                  <a:lnTo>
                    <a:pt x="3953256" y="424688"/>
                  </a:lnTo>
                  <a:lnTo>
                    <a:pt x="3958716" y="436118"/>
                  </a:lnTo>
                  <a:lnTo>
                    <a:pt x="3993134" y="419988"/>
                  </a:lnTo>
                  <a:lnTo>
                    <a:pt x="3987800" y="408431"/>
                  </a:lnTo>
                  <a:close/>
                </a:path>
                <a:path w="4866640" h="2296160">
                  <a:moveTo>
                    <a:pt x="4033774" y="386842"/>
                  </a:moveTo>
                  <a:lnTo>
                    <a:pt x="3999230" y="402971"/>
                  </a:lnTo>
                  <a:lnTo>
                    <a:pt x="4004691" y="414528"/>
                  </a:lnTo>
                  <a:lnTo>
                    <a:pt x="4039108" y="398272"/>
                  </a:lnTo>
                  <a:lnTo>
                    <a:pt x="4033774" y="386842"/>
                  </a:lnTo>
                  <a:close/>
                </a:path>
                <a:path w="4866640" h="2296160">
                  <a:moveTo>
                    <a:pt x="4079748" y="365252"/>
                  </a:moveTo>
                  <a:lnTo>
                    <a:pt x="4045204" y="381381"/>
                  </a:lnTo>
                  <a:lnTo>
                    <a:pt x="4050665" y="392938"/>
                  </a:lnTo>
                  <a:lnTo>
                    <a:pt x="4085082" y="376681"/>
                  </a:lnTo>
                  <a:lnTo>
                    <a:pt x="4079748" y="365252"/>
                  </a:lnTo>
                  <a:close/>
                </a:path>
                <a:path w="4866640" h="2296160">
                  <a:moveTo>
                    <a:pt x="4125595" y="343535"/>
                  </a:moveTo>
                  <a:lnTo>
                    <a:pt x="4091178" y="359791"/>
                  </a:lnTo>
                  <a:lnTo>
                    <a:pt x="4096639" y="371221"/>
                  </a:lnTo>
                  <a:lnTo>
                    <a:pt x="4131056" y="355092"/>
                  </a:lnTo>
                  <a:lnTo>
                    <a:pt x="4125595" y="343535"/>
                  </a:lnTo>
                  <a:close/>
                </a:path>
                <a:path w="4866640" h="2296160">
                  <a:moveTo>
                    <a:pt x="4171568" y="321944"/>
                  </a:moveTo>
                  <a:lnTo>
                    <a:pt x="4137152" y="338200"/>
                  </a:lnTo>
                  <a:lnTo>
                    <a:pt x="4142613" y="349631"/>
                  </a:lnTo>
                  <a:lnTo>
                    <a:pt x="4177030" y="333502"/>
                  </a:lnTo>
                  <a:lnTo>
                    <a:pt x="4171568" y="321944"/>
                  </a:lnTo>
                  <a:close/>
                </a:path>
                <a:path w="4866640" h="2296160">
                  <a:moveTo>
                    <a:pt x="4217543" y="300355"/>
                  </a:moveTo>
                  <a:lnTo>
                    <a:pt x="4183126" y="316484"/>
                  </a:lnTo>
                  <a:lnTo>
                    <a:pt x="4188587" y="328041"/>
                  </a:lnTo>
                  <a:lnTo>
                    <a:pt x="4223004" y="311785"/>
                  </a:lnTo>
                  <a:lnTo>
                    <a:pt x="4217543" y="300355"/>
                  </a:lnTo>
                  <a:close/>
                </a:path>
                <a:path w="4866640" h="2296160">
                  <a:moveTo>
                    <a:pt x="4263517" y="278765"/>
                  </a:moveTo>
                  <a:lnTo>
                    <a:pt x="4229100" y="294894"/>
                  </a:lnTo>
                  <a:lnTo>
                    <a:pt x="4234434" y="306450"/>
                  </a:lnTo>
                  <a:lnTo>
                    <a:pt x="4268978" y="290194"/>
                  </a:lnTo>
                  <a:lnTo>
                    <a:pt x="4263517" y="278765"/>
                  </a:lnTo>
                  <a:close/>
                </a:path>
                <a:path w="4866640" h="2296160">
                  <a:moveTo>
                    <a:pt x="4309491" y="257048"/>
                  </a:moveTo>
                  <a:lnTo>
                    <a:pt x="4275074" y="273304"/>
                  </a:lnTo>
                  <a:lnTo>
                    <a:pt x="4280408" y="284734"/>
                  </a:lnTo>
                  <a:lnTo>
                    <a:pt x="4314952" y="268605"/>
                  </a:lnTo>
                  <a:lnTo>
                    <a:pt x="4309491" y="257048"/>
                  </a:lnTo>
                  <a:close/>
                </a:path>
                <a:path w="4866640" h="2296160">
                  <a:moveTo>
                    <a:pt x="4355465" y="235458"/>
                  </a:moveTo>
                  <a:lnTo>
                    <a:pt x="4321048" y="251713"/>
                  </a:lnTo>
                  <a:lnTo>
                    <a:pt x="4326382" y="263144"/>
                  </a:lnTo>
                  <a:lnTo>
                    <a:pt x="4360926" y="247015"/>
                  </a:lnTo>
                  <a:lnTo>
                    <a:pt x="4355465" y="235458"/>
                  </a:lnTo>
                  <a:close/>
                </a:path>
                <a:path w="4866640" h="2296160">
                  <a:moveTo>
                    <a:pt x="4401439" y="213868"/>
                  </a:moveTo>
                  <a:lnTo>
                    <a:pt x="4367022" y="229997"/>
                  </a:lnTo>
                  <a:lnTo>
                    <a:pt x="4372356" y="241554"/>
                  </a:lnTo>
                  <a:lnTo>
                    <a:pt x="4406900" y="225298"/>
                  </a:lnTo>
                  <a:lnTo>
                    <a:pt x="4401439" y="213868"/>
                  </a:lnTo>
                  <a:close/>
                </a:path>
                <a:path w="4866640" h="2296160">
                  <a:moveTo>
                    <a:pt x="4447413" y="192278"/>
                  </a:moveTo>
                  <a:lnTo>
                    <a:pt x="4412996" y="208406"/>
                  </a:lnTo>
                  <a:lnTo>
                    <a:pt x="4418330" y="219963"/>
                  </a:lnTo>
                  <a:lnTo>
                    <a:pt x="4452874" y="203708"/>
                  </a:lnTo>
                  <a:lnTo>
                    <a:pt x="4447413" y="192278"/>
                  </a:lnTo>
                  <a:close/>
                </a:path>
                <a:path w="4866640" h="2296160">
                  <a:moveTo>
                    <a:pt x="4493387" y="170561"/>
                  </a:moveTo>
                  <a:lnTo>
                    <a:pt x="4458970" y="186817"/>
                  </a:lnTo>
                  <a:lnTo>
                    <a:pt x="4464304" y="198247"/>
                  </a:lnTo>
                  <a:lnTo>
                    <a:pt x="4498848" y="182118"/>
                  </a:lnTo>
                  <a:lnTo>
                    <a:pt x="4493387" y="170561"/>
                  </a:lnTo>
                  <a:close/>
                </a:path>
                <a:path w="4866640" h="2296160">
                  <a:moveTo>
                    <a:pt x="4539361" y="148971"/>
                  </a:moveTo>
                  <a:lnTo>
                    <a:pt x="4504944" y="165227"/>
                  </a:lnTo>
                  <a:lnTo>
                    <a:pt x="4510278" y="176656"/>
                  </a:lnTo>
                  <a:lnTo>
                    <a:pt x="4544822" y="160528"/>
                  </a:lnTo>
                  <a:lnTo>
                    <a:pt x="4539361" y="148971"/>
                  </a:lnTo>
                  <a:close/>
                </a:path>
                <a:path w="4866640" h="2296160">
                  <a:moveTo>
                    <a:pt x="4585335" y="127381"/>
                  </a:moveTo>
                  <a:lnTo>
                    <a:pt x="4550918" y="143510"/>
                  </a:lnTo>
                  <a:lnTo>
                    <a:pt x="4556252" y="155067"/>
                  </a:lnTo>
                  <a:lnTo>
                    <a:pt x="4590796" y="138811"/>
                  </a:lnTo>
                  <a:lnTo>
                    <a:pt x="4585335" y="127381"/>
                  </a:lnTo>
                  <a:close/>
                </a:path>
                <a:path w="4866640" h="2296160">
                  <a:moveTo>
                    <a:pt x="4631309" y="105791"/>
                  </a:moveTo>
                  <a:lnTo>
                    <a:pt x="4596892" y="121919"/>
                  </a:lnTo>
                  <a:lnTo>
                    <a:pt x="4602226" y="133477"/>
                  </a:lnTo>
                  <a:lnTo>
                    <a:pt x="4636770" y="117221"/>
                  </a:lnTo>
                  <a:lnTo>
                    <a:pt x="4631309" y="105791"/>
                  </a:lnTo>
                  <a:close/>
                </a:path>
                <a:path w="4866640" h="2296160">
                  <a:moveTo>
                    <a:pt x="4677283" y="84074"/>
                  </a:moveTo>
                  <a:lnTo>
                    <a:pt x="4642866" y="100330"/>
                  </a:lnTo>
                  <a:lnTo>
                    <a:pt x="4648200" y="111760"/>
                  </a:lnTo>
                  <a:lnTo>
                    <a:pt x="4682744" y="95631"/>
                  </a:lnTo>
                  <a:lnTo>
                    <a:pt x="4677283" y="84074"/>
                  </a:lnTo>
                  <a:close/>
                </a:path>
                <a:path w="4866640" h="2296160">
                  <a:moveTo>
                    <a:pt x="4723257" y="62484"/>
                  </a:moveTo>
                  <a:lnTo>
                    <a:pt x="4688713" y="78740"/>
                  </a:lnTo>
                  <a:lnTo>
                    <a:pt x="4694174" y="90169"/>
                  </a:lnTo>
                  <a:lnTo>
                    <a:pt x="4728718" y="74041"/>
                  </a:lnTo>
                  <a:lnTo>
                    <a:pt x="4723257" y="62484"/>
                  </a:lnTo>
                  <a:close/>
                </a:path>
                <a:path w="4866640" h="2296160">
                  <a:moveTo>
                    <a:pt x="4769231" y="40893"/>
                  </a:moveTo>
                  <a:lnTo>
                    <a:pt x="4734687" y="57023"/>
                  </a:lnTo>
                  <a:lnTo>
                    <a:pt x="4740148" y="68580"/>
                  </a:lnTo>
                  <a:lnTo>
                    <a:pt x="4774565" y="52324"/>
                  </a:lnTo>
                  <a:lnTo>
                    <a:pt x="4769231" y="40893"/>
                  </a:lnTo>
                  <a:close/>
                </a:path>
                <a:path w="4866640" h="2296160">
                  <a:moveTo>
                    <a:pt x="4849838" y="23368"/>
                  </a:moveTo>
                  <a:lnTo>
                    <a:pt x="4806569" y="23368"/>
                  </a:lnTo>
                  <a:lnTo>
                    <a:pt x="4811903" y="34798"/>
                  </a:lnTo>
                  <a:lnTo>
                    <a:pt x="4800437" y="40219"/>
                  </a:lnTo>
                  <a:lnTo>
                    <a:pt x="4813935" y="68961"/>
                  </a:lnTo>
                  <a:lnTo>
                    <a:pt x="4849838" y="23368"/>
                  </a:lnTo>
                  <a:close/>
                </a:path>
                <a:path w="4866640" h="2296160">
                  <a:moveTo>
                    <a:pt x="4795044" y="28734"/>
                  </a:moveTo>
                  <a:lnTo>
                    <a:pt x="4780661" y="35433"/>
                  </a:lnTo>
                  <a:lnTo>
                    <a:pt x="4786122" y="46990"/>
                  </a:lnTo>
                  <a:lnTo>
                    <a:pt x="4800437" y="40219"/>
                  </a:lnTo>
                  <a:lnTo>
                    <a:pt x="4795044" y="28734"/>
                  </a:lnTo>
                  <a:close/>
                </a:path>
                <a:path w="4866640" h="2296160">
                  <a:moveTo>
                    <a:pt x="4806569" y="23368"/>
                  </a:moveTo>
                  <a:lnTo>
                    <a:pt x="4795044" y="28734"/>
                  </a:lnTo>
                  <a:lnTo>
                    <a:pt x="4800437" y="40219"/>
                  </a:lnTo>
                  <a:lnTo>
                    <a:pt x="4811903" y="34798"/>
                  </a:lnTo>
                  <a:lnTo>
                    <a:pt x="4806569" y="23368"/>
                  </a:lnTo>
                  <a:close/>
                </a:path>
                <a:path w="4866640" h="2296160">
                  <a:moveTo>
                    <a:pt x="4781550" y="0"/>
                  </a:moveTo>
                  <a:lnTo>
                    <a:pt x="4795044" y="28734"/>
                  </a:lnTo>
                  <a:lnTo>
                    <a:pt x="4806569" y="23368"/>
                  </a:lnTo>
                  <a:lnTo>
                    <a:pt x="4849838" y="23368"/>
                  </a:lnTo>
                  <a:lnTo>
                    <a:pt x="4866640" y="2031"/>
                  </a:lnTo>
                  <a:lnTo>
                    <a:pt x="4781550" y="0"/>
                  </a:lnTo>
                  <a:close/>
                </a:path>
              </a:pathLst>
            </a:custGeom>
            <a:solidFill>
              <a:srgbClr val="B5C3DF">
                <a:alpha val="4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83" name="object 83" descr=""/>
          <p:cNvGraphicFramePr>
            <a:graphicFrameLocks noGrp="1"/>
          </p:cNvGraphicFramePr>
          <p:nvPr/>
        </p:nvGraphicFramePr>
        <p:xfrm>
          <a:off x="634978" y="3433381"/>
          <a:ext cx="11010265" cy="2560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1684020"/>
                <a:gridCol w="935355"/>
                <a:gridCol w="7628890"/>
              </a:tblGrid>
              <a:tr h="25272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Comparing</a:t>
                      </a:r>
                      <a:r>
                        <a:rPr dirty="0" sz="80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Fundamental</a:t>
                      </a:r>
                      <a:r>
                        <a:rPr dirty="0" sz="8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Technologies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10Y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b="1">
                          <a:latin typeface="Arial"/>
                          <a:cs typeface="Arial"/>
                        </a:rPr>
                        <a:t>CAGR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b="1">
                          <a:latin typeface="Arial"/>
                          <a:cs typeface="Arial"/>
                        </a:rPr>
                        <a:t>T+10</a:t>
                      </a:r>
                      <a:r>
                        <a:rPr dirty="0" sz="8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b="1">
                          <a:latin typeface="Arial"/>
                          <a:cs typeface="Arial"/>
                        </a:rPr>
                        <a:t>TAM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Applied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AI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25-40%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algn="r" marR="409575">
                        <a:lnSpc>
                          <a:spcPts val="775"/>
                        </a:lnSpc>
                        <a:spcBef>
                          <a:spcPts val="270"/>
                        </a:spcBef>
                        <a:tabLst>
                          <a:tab pos="1562100" algn="l"/>
                          <a:tab pos="6604634" algn="l"/>
                        </a:tabLst>
                      </a:pPr>
                      <a:r>
                        <a:rPr dirty="0" sz="8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800" spc="-2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 High</a:t>
                      </a:r>
                      <a:r>
                        <a:rPr dirty="0" sz="8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3472" sz="1200" spc="-15">
                          <a:latin typeface="Arial MT"/>
                          <a:cs typeface="Arial MT"/>
                        </a:rPr>
                        <a:t>Highly</a:t>
                      </a:r>
                      <a:r>
                        <a:rPr dirty="0" baseline="3472" sz="1200" spc="4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3472" sz="1200" spc="-15">
                          <a:latin typeface="Arial MT"/>
                          <a:cs typeface="Arial MT"/>
                        </a:rPr>
                        <a:t>Viable</a:t>
                      </a:r>
                      <a:r>
                        <a:rPr dirty="0" baseline="3472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37037" sz="1350" spc="-15" b="1" i="1">
                          <a:latin typeface="Arial"/>
                          <a:cs typeface="Arial"/>
                        </a:rPr>
                        <a:t>Market</a:t>
                      </a:r>
                      <a:endParaRPr baseline="37037" sz="1350">
                        <a:latin typeface="Arial"/>
                        <a:cs typeface="Arial"/>
                      </a:endParaRPr>
                    </a:p>
                    <a:p>
                      <a:pPr algn="r" marR="412115">
                        <a:lnSpc>
                          <a:spcPts val="600"/>
                        </a:lnSpc>
                        <a:tabLst>
                          <a:tab pos="1496695" algn="l"/>
                          <a:tab pos="2922905" algn="l"/>
                        </a:tabLst>
                      </a:pPr>
                      <a:r>
                        <a:rPr dirty="0" baseline="3086" sz="1350">
                          <a:latin typeface="Arial MT"/>
                          <a:cs typeface="Arial MT"/>
                        </a:rPr>
                        <a:t>Applied</a:t>
                      </a:r>
                      <a:r>
                        <a:rPr dirty="0" baseline="3086" sz="1350" spc="-52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3086" sz="1350" spc="-37"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baseline="3086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24691" sz="1350" spc="-15">
                          <a:latin typeface="Arial MT"/>
                          <a:cs typeface="Arial MT"/>
                        </a:rPr>
                        <a:t>Cloud</a:t>
                      </a:r>
                      <a:r>
                        <a:rPr dirty="0" baseline="-24691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 spc="-10" b="1" i="1">
                          <a:latin typeface="Arial"/>
                          <a:cs typeface="Arial"/>
                        </a:rPr>
                        <a:t>Opportunties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4290"/>
                </a:tc>
              </a:tr>
              <a:tr h="178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800" spc="-30">
                          <a:latin typeface="Arial MT"/>
                          <a:cs typeface="Arial MT"/>
                        </a:rPr>
                        <a:t>Cloud-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Services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800" spc="-30">
                          <a:latin typeface="Arial MT"/>
                          <a:cs typeface="Arial MT"/>
                        </a:rPr>
                        <a:t>10-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20%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ts val="530"/>
                        </a:lnSpc>
                        <a:spcBef>
                          <a:spcPts val="775"/>
                        </a:spcBef>
                        <a:tabLst>
                          <a:tab pos="3803015" algn="l"/>
                          <a:tab pos="4818380" algn="l"/>
                        </a:tabLst>
                      </a:pPr>
                      <a:r>
                        <a:rPr dirty="0" baseline="38194" sz="1200" spc="-3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baseline="38194" sz="12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Renewables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18518" sz="1350" spc="-15">
                          <a:latin typeface="Arial MT"/>
                          <a:cs typeface="Arial MT"/>
                        </a:rPr>
                        <a:t>Computing</a:t>
                      </a:r>
                      <a:endParaRPr baseline="18518" sz="1350">
                        <a:latin typeface="Arial MT"/>
                        <a:cs typeface="Arial MT"/>
                      </a:endParaRPr>
                    </a:p>
                  </a:txBody>
                  <a:tcPr marL="0" marR="0" marB="0" marT="98425"/>
                </a:tc>
              </a:tr>
              <a:tr h="291465">
                <a:tc>
                  <a:txBody>
                    <a:bodyPr/>
                    <a:lstStyle/>
                    <a:p>
                      <a:pPr marL="201930" marR="106680" indent="-869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Software Layer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IoT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Networking</a:t>
                      </a:r>
                      <a:r>
                        <a:rPr dirty="0" sz="8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(Software)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10-25%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ctr" marR="1043940">
                        <a:lnSpc>
                          <a:spcPts val="925"/>
                        </a:lnSpc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Chip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57505">
                        <a:lnSpc>
                          <a:spcPts val="840"/>
                        </a:lnSpc>
                        <a:tabLst>
                          <a:tab pos="3169920" algn="l"/>
                        </a:tabLst>
                      </a:pPr>
                      <a:r>
                        <a:rPr dirty="0" baseline="27777" sz="1200" spc="-3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baseline="27777" sz="12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Manufacturing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4911090">
                        <a:lnSpc>
                          <a:spcPts val="430"/>
                        </a:lnSpc>
                        <a:tabLst>
                          <a:tab pos="5982335" algn="l"/>
                        </a:tabLst>
                      </a:pPr>
                      <a:r>
                        <a:rPr dirty="0" baseline="-9259" sz="1350">
                          <a:latin typeface="Arial MT"/>
                          <a:cs typeface="Arial MT"/>
                        </a:rPr>
                        <a:t>IoT</a:t>
                      </a:r>
                      <a:r>
                        <a:rPr dirty="0" baseline="-9259" sz="135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9259" sz="1350" spc="-75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baseline="-9259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Cybersecurity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Cybersecurity</a:t>
                      </a:r>
                      <a:r>
                        <a:rPr dirty="0" sz="8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8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Identity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spc="-30">
                          <a:latin typeface="Arial MT"/>
                          <a:cs typeface="Arial MT"/>
                        </a:rPr>
                        <a:t>15-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30%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ts val="1050"/>
                        </a:lnSpc>
                        <a:tabLst>
                          <a:tab pos="3662045" algn="l"/>
                          <a:tab pos="4911090" algn="l"/>
                        </a:tabLst>
                      </a:pPr>
                      <a:r>
                        <a:rPr dirty="0" baseline="3472" sz="1200" spc="-3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baseline="3472" sz="12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Centers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30864" sz="1350" spc="-15">
                          <a:latin typeface="Arial MT"/>
                          <a:cs typeface="Arial MT"/>
                        </a:rPr>
                        <a:t>Networking</a:t>
                      </a:r>
                      <a:endParaRPr baseline="-30864" sz="13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18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Electification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8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8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latin typeface="Arial MT"/>
                          <a:cs typeface="Arial MT"/>
                        </a:rPr>
                        <a:t>Gen.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5-15%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marL="1813560">
                        <a:lnSpc>
                          <a:spcPts val="475"/>
                        </a:lnSpc>
                        <a:tabLst>
                          <a:tab pos="3662045" algn="l"/>
                        </a:tabLst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Commercial</a:t>
                      </a:r>
                      <a:r>
                        <a:rPr dirty="0" sz="80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15432" sz="1350" spc="-15">
                          <a:latin typeface="Arial MT"/>
                          <a:cs typeface="Arial MT"/>
                        </a:rPr>
                        <a:t>(Hardware)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  <a:p>
                      <a:pPr marL="238760">
                        <a:lnSpc>
                          <a:spcPts val="940"/>
                        </a:lnSpc>
                        <a:tabLst>
                          <a:tab pos="1974214" algn="l"/>
                        </a:tabLst>
                      </a:pPr>
                      <a:r>
                        <a:rPr dirty="0" baseline="10416" sz="12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baseline="10416" sz="1200" spc="-3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 High</a:t>
                      </a:r>
                      <a:r>
                        <a:rPr dirty="0" baseline="10416" sz="12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10" b="1">
                          <a:latin typeface="Arial"/>
                          <a:cs typeface="Arial"/>
                        </a:rPr>
                        <a:t>Viability: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42795">
                        <a:lnSpc>
                          <a:spcPts val="640"/>
                        </a:lnSpc>
                        <a:tabLst>
                          <a:tab pos="3099435" algn="l"/>
                          <a:tab pos="6049010" algn="l"/>
                        </a:tabLst>
                      </a:pPr>
                      <a:r>
                        <a:rPr dirty="0" baseline="10416" sz="1200" spc="-15">
                          <a:latin typeface="Arial MT"/>
                          <a:cs typeface="Arial MT"/>
                        </a:rPr>
                        <a:t>next</a:t>
                      </a:r>
                      <a:r>
                        <a:rPr dirty="0" baseline="10416" sz="12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10416" sz="1200" spc="-37">
                          <a:latin typeface="Arial MT"/>
                          <a:cs typeface="Arial MT"/>
                        </a:rPr>
                        <a:t>10</a:t>
                      </a:r>
                      <a:r>
                        <a:rPr dirty="0" baseline="10416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Medical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3086" sz="1350" spc="-15">
                          <a:latin typeface="Arial MT"/>
                          <a:cs typeface="Arial MT"/>
                        </a:rPr>
                        <a:t>Quantum</a:t>
                      </a:r>
                      <a:endParaRPr baseline="3086" sz="1350">
                        <a:latin typeface="Arial MT"/>
                        <a:cs typeface="Arial MT"/>
                      </a:endParaRPr>
                    </a:p>
                    <a:p>
                      <a:pPr marL="2134235">
                        <a:lnSpc>
                          <a:spcPts val="340"/>
                        </a:lnSpc>
                        <a:tabLst>
                          <a:tab pos="4268470" algn="l"/>
                          <a:tab pos="6049010" algn="l"/>
                        </a:tabLst>
                      </a:pPr>
                      <a:r>
                        <a:rPr dirty="0" baseline="-10416" sz="1200" spc="-15">
                          <a:latin typeface="Arial MT"/>
                          <a:cs typeface="Arial MT"/>
                        </a:rPr>
                        <a:t>years</a:t>
                      </a:r>
                      <a:r>
                        <a:rPr dirty="0" baseline="-10416" sz="12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Web3</a:t>
                      </a:r>
                      <a:r>
                        <a:rPr dirty="0" sz="900" spc="-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&amp;</a:t>
                      </a:r>
                      <a:r>
                        <a:rPr dirty="0" sz="9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Blockchain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21604" sz="1350" spc="-15">
                          <a:latin typeface="Arial MT"/>
                          <a:cs typeface="Arial MT"/>
                        </a:rPr>
                        <a:t>Computing</a:t>
                      </a:r>
                      <a:endParaRPr baseline="-21604" sz="13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Chip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Manufacturing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5-10%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ts val="850"/>
                        </a:lnSpc>
                        <a:spcBef>
                          <a:spcPts val="375"/>
                        </a:spcBef>
                      </a:pPr>
                      <a:r>
                        <a:rPr dirty="0" sz="80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Very</a:t>
                      </a:r>
                      <a:r>
                        <a:rPr dirty="0" sz="800" spc="-20">
                          <a:solidFill>
                            <a:srgbClr val="0D60FD"/>
                          </a:solidFill>
                          <a:latin typeface="Arial MT"/>
                          <a:cs typeface="Arial MT"/>
                        </a:rPr>
                        <a:t> High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3625215">
                        <a:lnSpc>
                          <a:spcPts val="425"/>
                        </a:lnSpc>
                        <a:tabLst>
                          <a:tab pos="4578350" algn="l"/>
                        </a:tabLst>
                      </a:pPr>
                      <a:r>
                        <a:rPr dirty="0" baseline="9259" sz="1350" spc="-15">
                          <a:latin typeface="Arial MT"/>
                          <a:cs typeface="Arial MT"/>
                        </a:rPr>
                        <a:t>Immersive</a:t>
                      </a:r>
                      <a:r>
                        <a:rPr dirty="0" baseline="9259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Carbon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Capture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7625"/>
                </a:tc>
              </a:tr>
              <a:tr h="178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800" spc="-30">
                          <a:latin typeface="Arial MT"/>
                          <a:cs typeface="Arial MT"/>
                        </a:rPr>
                        <a:t>Cloud-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Infra</a:t>
                      </a:r>
                      <a:r>
                        <a:rPr dirty="0" sz="80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(Hardware)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800" spc="-30">
                          <a:latin typeface="Arial MT"/>
                          <a:cs typeface="Arial MT"/>
                        </a:rPr>
                        <a:t>10-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15%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1275"/>
                </a:tc>
                <a:tc>
                  <a:txBody>
                    <a:bodyPr/>
                    <a:lstStyle/>
                    <a:p>
                      <a:pPr algn="r" marR="887730">
                        <a:lnSpc>
                          <a:spcPts val="1015"/>
                        </a:lnSpc>
                        <a:spcBef>
                          <a:spcPts val="290"/>
                        </a:spcBef>
                        <a:tabLst>
                          <a:tab pos="3267710" algn="l"/>
                          <a:tab pos="4783455" algn="l"/>
                          <a:tab pos="6045200" algn="l"/>
                        </a:tabLst>
                      </a:pPr>
                      <a:r>
                        <a:rPr dirty="0" baseline="3472" sz="1200" spc="-3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baseline="3472" sz="12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Reality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Tech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9259" sz="1350" spc="-30">
                          <a:latin typeface="Arial MT"/>
                          <a:cs typeface="Arial MT"/>
                        </a:rPr>
                        <a:t>Tech</a:t>
                      </a:r>
                      <a:r>
                        <a:rPr dirty="0" baseline="-9259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15432" sz="1350" spc="-15">
                          <a:latin typeface="Arial MT"/>
                          <a:cs typeface="Arial MT"/>
                        </a:rPr>
                        <a:t>Space</a:t>
                      </a:r>
                      <a:endParaRPr baseline="-15432" sz="1350">
                        <a:latin typeface="Arial MT"/>
                        <a:cs typeface="Arial MT"/>
                      </a:endParaRPr>
                    </a:p>
                  </a:txBody>
                  <a:tcPr marL="0" marR="0" marB="0" marT="36830"/>
                </a:tc>
              </a:tr>
              <a:tr h="291465">
                <a:tc>
                  <a:txBody>
                    <a:bodyPr/>
                    <a:lstStyle/>
                    <a:p>
                      <a:pPr marL="201930" marR="87630" indent="-1098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Hardware Layer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IoT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/</a:t>
                      </a:r>
                      <a:r>
                        <a:rPr dirty="0" sz="8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Networking</a:t>
                      </a:r>
                      <a:r>
                        <a:rPr dirty="0" sz="8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(Hardware)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5-15%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7470"/>
                </a:tc>
                <a:tc>
                  <a:txBody>
                    <a:bodyPr/>
                    <a:lstStyle/>
                    <a:p>
                      <a:pPr algn="r" marR="88963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2762250" algn="l"/>
                          <a:tab pos="3784600" algn="l"/>
                          <a:tab pos="5642610" algn="l"/>
                        </a:tabLst>
                      </a:pPr>
                      <a:r>
                        <a:rPr dirty="0" baseline="-31250" sz="1200" spc="-37">
                          <a:solidFill>
                            <a:srgbClr val="1C2231"/>
                          </a:solidFill>
                          <a:latin typeface="Arial MT"/>
                          <a:cs typeface="Arial MT"/>
                        </a:rPr>
                        <a:t>Med</a:t>
                      </a:r>
                      <a:r>
                        <a:rPr dirty="0" baseline="-31250" sz="1200">
                          <a:solidFill>
                            <a:srgbClr val="1C2231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Mobility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Services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33950" sz="1350" spc="-15">
                          <a:latin typeface="Arial MT"/>
                          <a:cs typeface="Arial MT"/>
                        </a:rPr>
                        <a:t>Bioengineering</a:t>
                      </a:r>
                      <a:r>
                        <a:rPr dirty="0" baseline="-33950" sz="13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-9259" sz="1350" spc="-15">
                          <a:latin typeface="Arial MT"/>
                          <a:cs typeface="Arial MT"/>
                        </a:rPr>
                        <a:t>Manufacturing</a:t>
                      </a:r>
                      <a:endParaRPr baseline="-9259" sz="135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Quantum</a:t>
                      </a:r>
                      <a:r>
                        <a:rPr dirty="0" sz="8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Computing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5-50%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905"/>
                        </a:lnSpc>
                        <a:tabLst>
                          <a:tab pos="6572884" algn="l"/>
                        </a:tabLst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Low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8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2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sz="8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24691" sz="1350" spc="-15">
                          <a:latin typeface="Arial MT"/>
                          <a:cs typeface="Arial MT"/>
                        </a:rPr>
                        <a:t>Fusion</a:t>
                      </a:r>
                      <a:endParaRPr baseline="24691" sz="1350">
                        <a:latin typeface="Arial MT"/>
                        <a:cs typeface="Arial MT"/>
                      </a:endParaRPr>
                    </a:p>
                    <a:p>
                      <a:pPr marL="1972310">
                        <a:lnSpc>
                          <a:spcPts val="380"/>
                        </a:lnSpc>
                        <a:tabLst>
                          <a:tab pos="2621915" algn="l"/>
                          <a:tab pos="3381375" algn="l"/>
                          <a:tab pos="3931285" algn="l"/>
                          <a:tab pos="4530725" algn="l"/>
                          <a:tab pos="6330950" algn="l"/>
                        </a:tabLst>
                      </a:pPr>
                      <a:r>
                        <a:rPr dirty="0" sz="800" spc="-10">
                          <a:latin typeface="Arial MT"/>
                          <a:cs typeface="Arial MT"/>
                        </a:rPr>
                        <a:t>Unviable;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38461" sz="975" spc="-15" b="1">
                          <a:latin typeface="Arial"/>
                          <a:cs typeface="Arial"/>
                        </a:rPr>
                        <a:t>Excitement</a:t>
                      </a:r>
                      <a:r>
                        <a:rPr dirty="0" baseline="38461" sz="975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4273" sz="975" spc="-30" i="1">
                          <a:latin typeface="Arial"/>
                          <a:cs typeface="Arial"/>
                        </a:rPr>
                        <a:t>High</a:t>
                      </a:r>
                      <a:r>
                        <a:rPr dirty="0" baseline="4273" sz="975" i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4273" sz="975" spc="-15" i="1">
                          <a:latin typeface="Arial"/>
                          <a:cs typeface="Arial"/>
                        </a:rPr>
                        <a:t>Medium</a:t>
                      </a:r>
                      <a:r>
                        <a:rPr dirty="0" baseline="4273" sz="975" i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4273" sz="975" spc="-37" i="1">
                          <a:latin typeface="Arial"/>
                          <a:cs typeface="Arial"/>
                        </a:rPr>
                        <a:t>Low</a:t>
                      </a:r>
                      <a:r>
                        <a:rPr dirty="0" baseline="4273" sz="975" i="1"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15432" sz="1350" spc="-15">
                          <a:latin typeface="Arial MT"/>
                          <a:cs typeface="Arial MT"/>
                        </a:rPr>
                        <a:t>Technology</a:t>
                      </a:r>
                      <a:endParaRPr baseline="15432" sz="13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17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37466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800">
                          <a:latin typeface="Arial MT"/>
                          <a:cs typeface="Arial MT"/>
                        </a:rPr>
                        <a:t>Mobility</a:t>
                      </a:r>
                      <a:r>
                        <a:rPr dirty="0" sz="8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Services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800" spc="-25">
                          <a:latin typeface="Arial MT"/>
                          <a:cs typeface="Arial MT"/>
                        </a:rPr>
                        <a:t>5-10%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40640"/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465"/>
                        </a:spcBef>
                        <a:tabLst>
                          <a:tab pos="2018030" algn="l"/>
                          <a:tab pos="2818765" algn="l"/>
                        </a:tabLst>
                      </a:pPr>
                      <a:r>
                        <a:rPr dirty="0" baseline="10416" sz="1200" spc="-3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High</a:t>
                      </a:r>
                      <a:r>
                        <a:rPr dirty="0" baseline="10416" sz="1200">
                          <a:solidFill>
                            <a:srgbClr val="0046C7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800" spc="-10">
                          <a:latin typeface="Arial MT"/>
                          <a:cs typeface="Arial MT"/>
                        </a:rPr>
                        <a:t>Nascent</a:t>
                      </a:r>
                      <a:r>
                        <a:rPr dirty="0" sz="8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baseline="47008" sz="975" spc="-15" b="1">
                          <a:latin typeface="Arial"/>
                          <a:cs typeface="Arial"/>
                        </a:rPr>
                        <a:t>Factor</a:t>
                      </a:r>
                      <a:endParaRPr baseline="47008" sz="975">
                        <a:latin typeface="Arial"/>
                        <a:cs typeface="Arial"/>
                      </a:endParaRPr>
                    </a:p>
                  </a:txBody>
                  <a:tcPr marL="0" marR="0" marB="0" marT="59055"/>
                </a:tc>
              </a:tr>
            </a:tbl>
          </a:graphicData>
        </a:graphic>
      </p:graphicFrame>
      <p:grpSp>
        <p:nvGrpSpPr>
          <p:cNvPr id="84" name="object 84" descr=""/>
          <p:cNvGrpSpPr/>
          <p:nvPr/>
        </p:nvGrpSpPr>
        <p:grpSpPr>
          <a:xfrm>
            <a:off x="6547104" y="1943100"/>
            <a:ext cx="4977130" cy="258445"/>
            <a:chOff x="6547104" y="1943100"/>
            <a:chExt cx="4977130" cy="258445"/>
          </a:xfrm>
        </p:grpSpPr>
        <p:pic>
          <p:nvPicPr>
            <p:cNvPr id="85" name="object 8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0820" y="1943100"/>
              <a:ext cx="4962906" cy="258317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6547104" y="1956816"/>
              <a:ext cx="4970145" cy="215265"/>
            </a:xfrm>
            <a:custGeom>
              <a:avLst/>
              <a:gdLst/>
              <a:ahLst/>
              <a:cxnLst/>
              <a:rect l="l" t="t" r="r" b="b"/>
              <a:pathLst>
                <a:path w="4970145" h="215264">
                  <a:moveTo>
                    <a:pt x="4969763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4969763" y="214884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6547104" y="1956816"/>
            <a:ext cx="4970145" cy="215265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375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Applied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Industrial</a:t>
            </a:r>
            <a:r>
              <a:rPr dirty="0" sz="8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6547104" y="2212848"/>
            <a:ext cx="4977130" cy="254000"/>
            <a:chOff x="6547104" y="2212848"/>
            <a:chExt cx="4977130" cy="254000"/>
          </a:xfrm>
        </p:grpSpPr>
        <p:pic>
          <p:nvPicPr>
            <p:cNvPr id="89" name="object 8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0820" y="2212848"/>
              <a:ext cx="4962906" cy="253746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6547104" y="2226564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6547104" y="2226564"/>
            <a:ext cx="4970145" cy="210820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35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Cybersecurity</a:t>
            </a:r>
            <a:r>
              <a:rPr dirty="0" sz="8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dirty="0" sz="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Identity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6547104" y="2487167"/>
            <a:ext cx="4977130" cy="254000"/>
            <a:chOff x="6547104" y="2487167"/>
            <a:chExt cx="4977130" cy="254000"/>
          </a:xfrm>
        </p:grpSpPr>
        <p:pic>
          <p:nvPicPr>
            <p:cNvPr id="93" name="object 9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0820" y="2487167"/>
              <a:ext cx="4962906" cy="253746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6547104" y="2500883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6547104" y="2500883"/>
            <a:ext cx="4970145" cy="210820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 marL="11430">
              <a:lnSpc>
                <a:spcPct val="100000"/>
              </a:lnSpc>
              <a:spcBef>
                <a:spcPts val="350"/>
              </a:spcBef>
            </a:pP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Edge</a:t>
            </a:r>
            <a:r>
              <a:rPr dirty="0" sz="8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800" spc="-25">
                <a:solidFill>
                  <a:srgbClr val="FFFFFF"/>
                </a:solidFill>
                <a:latin typeface="Arial MT"/>
                <a:cs typeface="Arial MT"/>
              </a:rPr>
              <a:t> Cloud-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800" spc="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Computing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6547104" y="2761488"/>
            <a:ext cx="4977130" cy="254000"/>
            <a:chOff x="6547104" y="2761488"/>
            <a:chExt cx="4977130" cy="254000"/>
          </a:xfrm>
        </p:grpSpPr>
        <p:pic>
          <p:nvPicPr>
            <p:cNvPr id="97" name="object 9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0820" y="2761488"/>
              <a:ext cx="4962906" cy="253746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6547104" y="2775204"/>
              <a:ext cx="4970145" cy="210820"/>
            </a:xfrm>
            <a:custGeom>
              <a:avLst/>
              <a:gdLst/>
              <a:ahLst/>
              <a:cxnLst/>
              <a:rect l="l" t="t" r="r" b="b"/>
              <a:pathLst>
                <a:path w="4970145" h="210819">
                  <a:moveTo>
                    <a:pt x="4969763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4969763" y="210312"/>
                  </a:lnTo>
                  <a:lnTo>
                    <a:pt x="4969763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6547104" y="2775204"/>
            <a:ext cx="4970145" cy="210820"/>
          </a:xfrm>
          <a:prstGeom prst="rect">
            <a:avLst/>
          </a:prstGeom>
          <a:ln w="9525">
            <a:solidFill>
              <a:srgbClr val="49515E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 marL="10160">
              <a:lnSpc>
                <a:spcPct val="100000"/>
              </a:lnSpc>
              <a:spcBef>
                <a:spcPts val="350"/>
              </a:spcBef>
            </a:pP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Electrification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&amp; Power</a:t>
            </a:r>
            <a:r>
              <a:rPr dirty="0" sz="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Arial MT"/>
                <a:cs typeface="Arial MT"/>
              </a:rPr>
              <a:t>Generation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942203" y="1346962"/>
            <a:ext cx="520700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118745">
              <a:lnSpc>
                <a:spcPct val="100099"/>
              </a:lnSpc>
              <a:spcBef>
                <a:spcPts val="90"/>
              </a:spcBef>
            </a:pPr>
            <a:r>
              <a:rPr dirty="0" sz="800" spc="-30">
                <a:latin typeface="Arial MT"/>
                <a:cs typeface="Arial MT"/>
              </a:rPr>
              <a:t>Industry-</a:t>
            </a:r>
            <a:r>
              <a:rPr dirty="0" sz="800" spc="-10">
                <a:latin typeface="Arial MT"/>
                <a:cs typeface="Arial MT"/>
              </a:rPr>
              <a:t> Specific Trends </a:t>
            </a:r>
            <a:r>
              <a:rPr dirty="0" sz="800" spc="-25">
                <a:latin typeface="Arial MT"/>
                <a:cs typeface="Arial MT"/>
              </a:rPr>
              <a:t>(Examples)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843778" y="2293747"/>
            <a:ext cx="617220" cy="265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2865">
              <a:lnSpc>
                <a:spcPts val="950"/>
              </a:lnSpc>
              <a:spcBef>
                <a:spcPts val="90"/>
              </a:spcBef>
            </a:pPr>
            <a:r>
              <a:rPr dirty="0" sz="800" spc="-10">
                <a:latin typeface="Arial MT"/>
                <a:cs typeface="Arial MT"/>
              </a:rPr>
              <a:t>„Supporting“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ts val="950"/>
              </a:lnSpc>
            </a:pPr>
            <a:r>
              <a:rPr dirty="0" sz="800" spc="-10">
                <a:latin typeface="Arial MT"/>
                <a:cs typeface="Arial MT"/>
              </a:rPr>
              <a:t>Technologies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6485382" y="1241297"/>
            <a:ext cx="0" cy="1861185"/>
          </a:xfrm>
          <a:custGeom>
            <a:avLst/>
            <a:gdLst/>
            <a:ahLst/>
            <a:cxnLst/>
            <a:rect l="l" t="t" r="r" b="b"/>
            <a:pathLst>
              <a:path w="0" h="1861185">
                <a:moveTo>
                  <a:pt x="0" y="0"/>
                </a:moveTo>
                <a:lnTo>
                  <a:pt x="0" y="1860677"/>
                </a:lnTo>
              </a:path>
            </a:pathLst>
          </a:custGeom>
          <a:ln w="15875">
            <a:solidFill>
              <a:srgbClr val="50669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3" name="object 103" descr=""/>
          <p:cNvGrpSpPr/>
          <p:nvPr/>
        </p:nvGrpSpPr>
        <p:grpSpPr>
          <a:xfrm>
            <a:off x="8800909" y="3063049"/>
            <a:ext cx="448945" cy="87630"/>
            <a:chOff x="8800909" y="3063049"/>
            <a:chExt cx="448945" cy="87630"/>
          </a:xfrm>
        </p:grpSpPr>
        <p:sp>
          <p:nvSpPr>
            <p:cNvPr id="104" name="object 104" descr=""/>
            <p:cNvSpPr/>
            <p:nvPr/>
          </p:nvSpPr>
          <p:spPr>
            <a:xfrm>
              <a:off x="8805671" y="3067811"/>
              <a:ext cx="439420" cy="78105"/>
            </a:xfrm>
            <a:custGeom>
              <a:avLst/>
              <a:gdLst/>
              <a:ahLst/>
              <a:cxnLst/>
              <a:rect l="l" t="t" r="r" b="b"/>
              <a:pathLst>
                <a:path w="439420" h="78105">
                  <a:moveTo>
                    <a:pt x="438912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438912" y="77724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8805671" y="3067811"/>
              <a:ext cx="439420" cy="78105"/>
            </a:xfrm>
            <a:custGeom>
              <a:avLst/>
              <a:gdLst/>
              <a:ahLst/>
              <a:cxnLst/>
              <a:rect l="l" t="t" r="r" b="b"/>
              <a:pathLst>
                <a:path w="439420" h="78105">
                  <a:moveTo>
                    <a:pt x="0" y="77724"/>
                  </a:moveTo>
                  <a:lnTo>
                    <a:pt x="438912" y="77724"/>
                  </a:lnTo>
                  <a:lnTo>
                    <a:pt x="438912" y="0"/>
                  </a:lnTo>
                  <a:lnTo>
                    <a:pt x="0" y="0"/>
                  </a:lnTo>
                  <a:lnTo>
                    <a:pt x="0" y="77724"/>
                  </a:lnTo>
                  <a:close/>
                </a:path>
              </a:pathLst>
            </a:custGeom>
            <a:ln w="9525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8952103" y="2972815"/>
            <a:ext cx="14986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11939396" y="6553606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640080" y="1051560"/>
            <a:ext cx="5061585" cy="0"/>
          </a:xfrm>
          <a:custGeom>
            <a:avLst/>
            <a:gdLst/>
            <a:ahLst/>
            <a:cxnLst/>
            <a:rect l="l" t="t" r="r" b="b"/>
            <a:pathLst>
              <a:path w="5061585" h="0">
                <a:moveTo>
                  <a:pt x="0" y="0"/>
                </a:moveTo>
                <a:lnTo>
                  <a:pt x="50612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5852159" y="1051560"/>
            <a:ext cx="5714365" cy="0"/>
          </a:xfrm>
          <a:custGeom>
            <a:avLst/>
            <a:gdLst/>
            <a:ahLst/>
            <a:cxnLst/>
            <a:rect l="l" t="t" r="r" b="b"/>
            <a:pathLst>
              <a:path w="5714365" h="0">
                <a:moveTo>
                  <a:pt x="0" y="0"/>
                </a:moveTo>
                <a:lnTo>
                  <a:pt x="571385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21791" y="6295644"/>
          <a:ext cx="11022965" cy="35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/>
                <a:gridCol w="429259"/>
                <a:gridCol w="1198880"/>
                <a:gridCol w="424180"/>
                <a:gridCol w="1198879"/>
                <a:gridCol w="424179"/>
                <a:gridCol w="1198879"/>
                <a:gridCol w="424179"/>
                <a:gridCol w="1198879"/>
                <a:gridCol w="429259"/>
                <a:gridCol w="1198879"/>
                <a:gridCol w="424179"/>
                <a:gridCol w="1198879"/>
              </a:tblGrid>
              <a:tr h="212090">
                <a:tc>
                  <a:txBody>
                    <a:bodyPr/>
                    <a:lstStyle/>
                    <a:p>
                      <a:pPr algn="ctr" marL="254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Executive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dirty="0" sz="1000" spc="-45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2C406A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2C40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dirty="0" sz="1000" spc="-6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Feasibility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Alternative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ts val="1145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Conclusion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T w="28575">
                      <a:solidFill>
                        <a:srgbClr val="838383"/>
                      </a:solidFill>
                      <a:prstDash val="solid"/>
                    </a:lnT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838383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ts val="1060"/>
                        </a:lnSpc>
                      </a:pPr>
                      <a:r>
                        <a:rPr dirty="0" sz="1000" spc="-10" b="1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Solution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622503" y="6019596"/>
            <a:ext cx="10093325" cy="2546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905"/>
              </a:lnSpc>
              <a:spcBef>
                <a:spcPts val="90"/>
              </a:spcBef>
            </a:pPr>
            <a:r>
              <a:rPr dirty="0" sz="800" i="1">
                <a:latin typeface="Arial"/>
                <a:cs typeface="Arial"/>
              </a:rPr>
              <a:t>Source:</a:t>
            </a:r>
            <a:r>
              <a:rPr dirty="0" sz="800" spc="1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(Grimond,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L.,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Beyer,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M.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and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Maguire,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(Kolesnikov,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N.,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(Statista,</a:t>
            </a:r>
            <a:r>
              <a:rPr dirty="0" sz="800" spc="1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2024b),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(The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Business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Research</a:t>
            </a:r>
            <a:r>
              <a:rPr dirty="0" sz="800" spc="40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Company,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2024),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(Fortune</a:t>
            </a:r>
            <a:r>
              <a:rPr dirty="0" sz="800" spc="7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Business</a:t>
            </a:r>
            <a:r>
              <a:rPr dirty="0" sz="800" spc="-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Insights,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(Exploding</a:t>
            </a:r>
            <a:r>
              <a:rPr dirty="0" sz="800" spc="3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Topics,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2022),</a:t>
            </a:r>
            <a:r>
              <a:rPr dirty="0" sz="800" spc="4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(Charles,</a:t>
            </a:r>
            <a:r>
              <a:rPr dirty="0" sz="800" spc="15" i="1">
                <a:latin typeface="Arial"/>
                <a:cs typeface="Arial"/>
              </a:rPr>
              <a:t> </a:t>
            </a:r>
            <a:r>
              <a:rPr dirty="0" sz="800" i="1">
                <a:latin typeface="Arial"/>
                <a:cs typeface="Arial"/>
              </a:rPr>
              <a:t>A.,</a:t>
            </a:r>
            <a:r>
              <a:rPr dirty="0" sz="800" spc="-20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2023),</a:t>
            </a:r>
            <a:endParaRPr sz="800">
              <a:latin typeface="Arial"/>
              <a:cs typeface="Arial"/>
            </a:endParaRPr>
          </a:p>
          <a:p>
            <a:pPr marL="412115">
              <a:lnSpc>
                <a:spcPts val="905"/>
              </a:lnSpc>
            </a:pPr>
            <a:r>
              <a:rPr dirty="0" sz="800" i="1">
                <a:latin typeface="Arial"/>
                <a:cs typeface="Arial"/>
              </a:rPr>
              <a:t>(Lambert</a:t>
            </a:r>
            <a:r>
              <a:rPr dirty="0" sz="800" spc="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Consulting,</a:t>
            </a:r>
            <a:r>
              <a:rPr dirty="0" sz="800" spc="65" i="1">
                <a:latin typeface="Arial"/>
                <a:cs typeface="Arial"/>
              </a:rPr>
              <a:t> </a:t>
            </a:r>
            <a:r>
              <a:rPr dirty="0" sz="800" spc="-10" i="1">
                <a:latin typeface="Arial"/>
                <a:cs typeface="Arial"/>
              </a:rPr>
              <a:t>2023)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35508" y="1376172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888735" y="1376172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 h="0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35508" y="3890771"/>
            <a:ext cx="5039995" cy="0"/>
          </a:xfrm>
          <a:custGeom>
            <a:avLst/>
            <a:gdLst/>
            <a:ahLst/>
            <a:cxnLst/>
            <a:rect l="l" t="t" r="r" b="b"/>
            <a:pathLst>
              <a:path w="5039995" h="0">
                <a:moveTo>
                  <a:pt x="0" y="0"/>
                </a:moveTo>
                <a:lnTo>
                  <a:pt x="50399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888735" y="3890771"/>
            <a:ext cx="5668010" cy="0"/>
          </a:xfrm>
          <a:custGeom>
            <a:avLst/>
            <a:gdLst/>
            <a:ahLst/>
            <a:cxnLst/>
            <a:rect l="l" t="t" r="r" b="b"/>
            <a:pathLst>
              <a:path w="5668009" h="0">
                <a:moveTo>
                  <a:pt x="0" y="0"/>
                </a:moveTo>
                <a:lnTo>
                  <a:pt x="566775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/>
              <a:t>Introduction</a:t>
            </a:r>
            <a:r>
              <a:rPr dirty="0" spc="-13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Cloud</a:t>
            </a:r>
            <a:r>
              <a:rPr dirty="0" spc="-60"/>
              <a:t> </a:t>
            </a:r>
            <a:r>
              <a:rPr dirty="0" spc="-10"/>
              <a:t>Market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market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3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Cloud</a:t>
            </a:r>
            <a:r>
              <a:rPr dirty="0" sz="1150" spc="10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applications</a:t>
            </a:r>
            <a:r>
              <a:rPr dirty="0" sz="1150" spc="204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is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fueling</a:t>
            </a:r>
            <a:r>
              <a:rPr dirty="0" sz="1150" spc="9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the</a:t>
            </a:r>
            <a:r>
              <a:rPr dirty="0" sz="1150" spc="2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demand</a:t>
            </a:r>
            <a:r>
              <a:rPr dirty="0" sz="1150" spc="18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for</a:t>
            </a:r>
            <a:r>
              <a:rPr dirty="0" sz="1150" spc="75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data</a:t>
            </a:r>
            <a:r>
              <a:rPr dirty="0" sz="1150" spc="6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center</a:t>
            </a:r>
            <a:r>
              <a:rPr dirty="0" sz="1150" spc="150" b="0">
                <a:latin typeface="Arial MT"/>
                <a:cs typeface="Arial MT"/>
              </a:rPr>
              <a:t> </a:t>
            </a:r>
            <a:r>
              <a:rPr dirty="0" sz="1150" b="0">
                <a:latin typeface="Arial MT"/>
                <a:cs typeface="Arial MT"/>
              </a:rPr>
              <a:t>support</a:t>
            </a:r>
            <a:r>
              <a:rPr dirty="0" sz="1150" spc="105" b="0">
                <a:latin typeface="Arial MT"/>
                <a:cs typeface="Arial MT"/>
              </a:rPr>
              <a:t> </a:t>
            </a:r>
            <a:r>
              <a:rPr dirty="0" sz="1150" spc="-10" b="0">
                <a:latin typeface="Arial MT"/>
                <a:cs typeface="Arial MT"/>
              </a:rPr>
              <a:t>infrastructure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34695" y="1100785"/>
            <a:ext cx="497078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spc="-25" b="1">
                <a:latin typeface="Arial"/>
                <a:cs typeface="Arial"/>
              </a:rPr>
              <a:t>tri-</a:t>
            </a:r>
            <a:r>
              <a:rPr dirty="0" sz="1300" b="1">
                <a:latin typeface="Arial"/>
                <a:cs typeface="Arial"/>
              </a:rPr>
              <a:t>layered Cloud</a:t>
            </a:r>
            <a:r>
              <a:rPr dirty="0" sz="1300" spc="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composition</a:t>
            </a:r>
            <a:r>
              <a:rPr dirty="0" sz="1300" spc="6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SaaS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is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largest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76925" y="1100785"/>
            <a:ext cx="49841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latin typeface="Arial"/>
                <a:cs typeface="Arial"/>
              </a:rPr>
              <a:t>There</a:t>
            </a:r>
            <a:r>
              <a:rPr dirty="0" sz="1300" spc="-6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three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main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models: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Private,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Public,</a:t>
            </a:r>
            <a:r>
              <a:rPr dirty="0" sz="1300" spc="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and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Hybrid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0252" y="3613226"/>
            <a:ext cx="43294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5" b="1">
                <a:latin typeface="Arial"/>
                <a:cs typeface="Arial"/>
              </a:rPr>
              <a:t>Long-</a:t>
            </a:r>
            <a:r>
              <a:rPr dirty="0" sz="1300" b="1">
                <a:latin typeface="Arial"/>
                <a:cs typeface="Arial"/>
              </a:rPr>
              <a:t>term</a:t>
            </a:r>
            <a:r>
              <a:rPr dirty="0" sz="1300" spc="-1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trends are</a:t>
            </a:r>
            <a:r>
              <a:rPr dirty="0" sz="1300" spc="-9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transforming</a:t>
            </a:r>
            <a:r>
              <a:rPr dirty="0" sz="1300" spc="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3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Cloud</a:t>
            </a:r>
            <a:r>
              <a:rPr dirty="0" sz="1300" spc="5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market…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76925" y="3613226"/>
            <a:ext cx="420243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10" b="1">
                <a:latin typeface="Arial"/>
                <a:cs typeface="Arial"/>
              </a:rPr>
              <a:t>…positively</a:t>
            </a:r>
            <a:r>
              <a:rPr dirty="0" sz="1300" spc="10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impacting</a:t>
            </a:r>
            <a:r>
              <a:rPr dirty="0" sz="1300" spc="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an</a:t>
            </a:r>
            <a:r>
              <a:rPr dirty="0" sz="1300" spc="-8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array</a:t>
            </a:r>
            <a:r>
              <a:rPr dirty="0" sz="1300" spc="-9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different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industries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876925" y="3887215"/>
            <a:ext cx="3395979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latin typeface="Arial MT"/>
                <a:cs typeface="Arial MT"/>
              </a:rPr>
              <a:t>Expected</a:t>
            </a:r>
            <a:r>
              <a:rPr dirty="0" sz="1300" spc="3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2030</a:t>
            </a:r>
            <a:r>
              <a:rPr dirty="0" sz="1300" spc="-5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EBITDA</a:t>
            </a:r>
            <a:r>
              <a:rPr dirty="0" sz="1300" spc="-25">
                <a:latin typeface="Arial MT"/>
                <a:cs typeface="Arial MT"/>
              </a:rPr>
              <a:t> </a:t>
            </a:r>
            <a:r>
              <a:rPr dirty="0" sz="1300" spc="-35">
                <a:latin typeface="Arial MT"/>
                <a:cs typeface="Arial MT"/>
              </a:rPr>
              <a:t>run-</a:t>
            </a:r>
            <a:r>
              <a:rPr dirty="0" sz="1300">
                <a:latin typeface="Arial MT"/>
                <a:cs typeface="Arial MT"/>
              </a:rPr>
              <a:t>rate</a:t>
            </a:r>
            <a:r>
              <a:rPr dirty="0" sz="1300" spc="35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impact</a:t>
            </a:r>
            <a:r>
              <a:rPr dirty="0" sz="1300" spc="-50"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($</a:t>
            </a:r>
            <a:r>
              <a:rPr dirty="0" sz="1300" spc="-25">
                <a:latin typeface="Arial MT"/>
                <a:cs typeface="Arial MT"/>
              </a:rPr>
              <a:t> bn)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7181" y="1483764"/>
            <a:ext cx="492359" cy="28956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055" y="2102739"/>
            <a:ext cx="1259967" cy="190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984747" y="1856232"/>
            <a:ext cx="1618615" cy="1614170"/>
          </a:xfrm>
          <a:prstGeom prst="rect">
            <a:avLst/>
          </a:prstGeom>
          <a:ln w="19050">
            <a:solidFill>
              <a:srgbClr val="374662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390525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Arial MT"/>
                <a:cs typeface="Arial MT"/>
              </a:rPr>
              <a:t>Private</a:t>
            </a:r>
            <a:r>
              <a:rPr dirty="0" sz="1100" spc="-6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  <a:p>
            <a:pPr marL="263525" marR="125730" indent="-91440">
              <a:lnSpc>
                <a:spcPct val="99400"/>
              </a:lnSpc>
              <a:spcBef>
                <a:spcPts val="690"/>
              </a:spcBef>
              <a:buChar char="•"/>
              <a:tabLst>
                <a:tab pos="263525" algn="l"/>
              </a:tabLst>
            </a:pPr>
            <a:r>
              <a:rPr dirty="0" sz="800">
                <a:latin typeface="Arial MT"/>
                <a:cs typeface="Arial MT"/>
              </a:rPr>
              <a:t>Private</a:t>
            </a:r>
            <a:r>
              <a:rPr dirty="0" sz="800" spc="-10">
                <a:latin typeface="Arial MT"/>
                <a:cs typeface="Arial MT"/>
              </a:rPr>
              <a:t> Cloud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uses </a:t>
            </a:r>
            <a:r>
              <a:rPr dirty="0" sz="800" spc="-10">
                <a:latin typeface="Arial MT"/>
                <a:cs typeface="Arial MT"/>
              </a:rPr>
              <a:t>dedicated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infrastructure</a:t>
            </a:r>
            <a:r>
              <a:rPr dirty="0" sz="800" spc="9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for</a:t>
            </a:r>
            <a:r>
              <a:rPr dirty="0" sz="800" spc="-10">
                <a:latin typeface="Arial MT"/>
                <a:cs typeface="Arial MT"/>
              </a:rPr>
              <a:t> enhanced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control</a:t>
            </a:r>
            <a:r>
              <a:rPr dirty="0" sz="800" spc="-4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>
                <a:latin typeface="Arial MT"/>
                <a:cs typeface="Arial MT"/>
              </a:rPr>
              <a:t> improved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resource management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Font typeface="Arial MT"/>
              <a:buChar char="•"/>
            </a:pPr>
            <a:endParaRPr sz="800">
              <a:latin typeface="Arial MT"/>
              <a:cs typeface="Arial MT"/>
            </a:endParaRPr>
          </a:p>
          <a:p>
            <a:pPr marL="263525" marR="147955" indent="-91440">
              <a:lnSpc>
                <a:spcPct val="100099"/>
              </a:lnSpc>
              <a:buChar char="•"/>
              <a:tabLst>
                <a:tab pos="263525" algn="l"/>
              </a:tabLst>
            </a:pPr>
            <a:r>
              <a:rPr dirty="0" sz="800">
                <a:latin typeface="Arial MT"/>
                <a:cs typeface="Arial MT"/>
              </a:rPr>
              <a:t>Ideal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handling</a:t>
            </a:r>
            <a:r>
              <a:rPr dirty="0" sz="800" spc="10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sensitive </a:t>
            </a:r>
            <a:r>
              <a:rPr dirty="0" sz="800">
                <a:latin typeface="Arial MT"/>
                <a:cs typeface="Arial MT"/>
              </a:rPr>
              <a:t>data, </a:t>
            </a:r>
            <a:r>
              <a:rPr dirty="0" sz="800" spc="-10">
                <a:latin typeface="Arial MT"/>
                <a:cs typeface="Arial MT"/>
              </a:rPr>
              <a:t>avoiding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public Cloud's</a:t>
            </a:r>
            <a:r>
              <a:rPr dirty="0" sz="800" spc="4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security</a:t>
            </a:r>
            <a:r>
              <a:rPr dirty="0" sz="800" spc="50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and</a:t>
            </a:r>
            <a:r>
              <a:rPr dirty="0" sz="800" spc="-10">
                <a:latin typeface="Arial MT"/>
                <a:cs typeface="Arial MT"/>
              </a:rPr>
              <a:t> regulatory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issues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8514143" y="1433601"/>
            <a:ext cx="511175" cy="377825"/>
          </a:xfrm>
          <a:custGeom>
            <a:avLst/>
            <a:gdLst/>
            <a:ahLst/>
            <a:cxnLst/>
            <a:rect l="l" t="t" r="r" b="b"/>
            <a:pathLst>
              <a:path w="511175" h="377825">
                <a:moveTo>
                  <a:pt x="366458" y="244297"/>
                </a:moveTo>
                <a:lnTo>
                  <a:pt x="252476" y="110820"/>
                </a:lnTo>
                <a:lnTo>
                  <a:pt x="138493" y="244297"/>
                </a:lnTo>
                <a:lnTo>
                  <a:pt x="208000" y="244297"/>
                </a:lnTo>
                <a:lnTo>
                  <a:pt x="208000" y="377774"/>
                </a:lnTo>
                <a:lnTo>
                  <a:pt x="296964" y="377774"/>
                </a:lnTo>
                <a:lnTo>
                  <a:pt x="296964" y="244297"/>
                </a:lnTo>
                <a:lnTo>
                  <a:pt x="366458" y="244297"/>
                </a:lnTo>
                <a:close/>
              </a:path>
              <a:path w="511175" h="377825">
                <a:moveTo>
                  <a:pt x="510882" y="222021"/>
                </a:moveTo>
                <a:lnTo>
                  <a:pt x="504748" y="191884"/>
                </a:lnTo>
                <a:lnTo>
                  <a:pt x="489077" y="166433"/>
                </a:lnTo>
                <a:lnTo>
                  <a:pt x="465721" y="147777"/>
                </a:lnTo>
                <a:lnTo>
                  <a:pt x="436562" y="138010"/>
                </a:lnTo>
                <a:lnTo>
                  <a:pt x="431317" y="118224"/>
                </a:lnTo>
                <a:lnTo>
                  <a:pt x="410222" y="83807"/>
                </a:lnTo>
                <a:lnTo>
                  <a:pt x="376758" y="59893"/>
                </a:lnTo>
                <a:lnTo>
                  <a:pt x="336448" y="51409"/>
                </a:lnTo>
                <a:lnTo>
                  <a:pt x="315633" y="53479"/>
                </a:lnTo>
                <a:lnTo>
                  <a:pt x="291249" y="26238"/>
                </a:lnTo>
                <a:lnTo>
                  <a:pt x="260451" y="8089"/>
                </a:lnTo>
                <a:lnTo>
                  <a:pt x="225640" y="0"/>
                </a:lnTo>
                <a:lnTo>
                  <a:pt x="189204" y="2921"/>
                </a:lnTo>
                <a:lnTo>
                  <a:pt x="156095" y="16852"/>
                </a:lnTo>
                <a:lnTo>
                  <a:pt x="129019" y="39331"/>
                </a:lnTo>
                <a:lnTo>
                  <a:pt x="109537" y="68630"/>
                </a:lnTo>
                <a:lnTo>
                  <a:pt x="99187" y="103035"/>
                </a:lnTo>
                <a:lnTo>
                  <a:pt x="76136" y="106362"/>
                </a:lnTo>
                <a:lnTo>
                  <a:pt x="35572" y="127482"/>
                </a:lnTo>
                <a:lnTo>
                  <a:pt x="6311" y="169329"/>
                </a:lnTo>
                <a:lnTo>
                  <a:pt x="0" y="196329"/>
                </a:lnTo>
                <a:lnTo>
                  <a:pt x="825" y="224053"/>
                </a:lnTo>
                <a:lnTo>
                  <a:pt x="24053" y="274535"/>
                </a:lnTo>
                <a:lnTo>
                  <a:pt x="69062" y="305079"/>
                </a:lnTo>
                <a:lnTo>
                  <a:pt x="180200" y="310565"/>
                </a:lnTo>
                <a:lnTo>
                  <a:pt x="180200" y="276021"/>
                </a:lnTo>
                <a:lnTo>
                  <a:pt x="97904" y="275894"/>
                </a:lnTo>
                <a:lnTo>
                  <a:pt x="91579" y="275488"/>
                </a:lnTo>
                <a:lnTo>
                  <a:pt x="55613" y="257873"/>
                </a:lnTo>
                <a:lnTo>
                  <a:pt x="34366" y="218351"/>
                </a:lnTo>
                <a:lnTo>
                  <a:pt x="33807" y="199885"/>
                </a:lnTo>
                <a:lnTo>
                  <a:pt x="37985" y="181902"/>
                </a:lnTo>
                <a:lnTo>
                  <a:pt x="46812" y="165328"/>
                </a:lnTo>
                <a:lnTo>
                  <a:pt x="59855" y="151930"/>
                </a:lnTo>
                <a:lnTo>
                  <a:pt x="75742" y="142709"/>
                </a:lnTo>
                <a:lnTo>
                  <a:pt x="93497" y="138049"/>
                </a:lnTo>
                <a:lnTo>
                  <a:pt x="112191" y="138353"/>
                </a:lnTo>
                <a:lnTo>
                  <a:pt x="131927" y="141630"/>
                </a:lnTo>
                <a:lnTo>
                  <a:pt x="131927" y="120103"/>
                </a:lnTo>
                <a:lnTo>
                  <a:pt x="150241" y="67271"/>
                </a:lnTo>
                <a:lnTo>
                  <a:pt x="197040" y="36677"/>
                </a:lnTo>
                <a:lnTo>
                  <a:pt x="225628" y="34785"/>
                </a:lnTo>
                <a:lnTo>
                  <a:pt x="252526" y="42240"/>
                </a:lnTo>
                <a:lnTo>
                  <a:pt x="275526" y="58039"/>
                </a:lnTo>
                <a:lnTo>
                  <a:pt x="292455" y="81178"/>
                </a:lnTo>
                <a:lnTo>
                  <a:pt x="299186" y="94589"/>
                </a:lnTo>
                <a:lnTo>
                  <a:pt x="313131" y="89623"/>
                </a:lnTo>
                <a:lnTo>
                  <a:pt x="329107" y="86067"/>
                </a:lnTo>
                <a:lnTo>
                  <a:pt x="345249" y="86398"/>
                </a:lnTo>
                <a:lnTo>
                  <a:pt x="360845" y="90512"/>
                </a:lnTo>
                <a:lnTo>
                  <a:pt x="396278" y="123050"/>
                </a:lnTo>
                <a:lnTo>
                  <a:pt x="403872" y="154647"/>
                </a:lnTo>
                <a:lnTo>
                  <a:pt x="403872" y="171996"/>
                </a:lnTo>
                <a:lnTo>
                  <a:pt x="426554" y="171996"/>
                </a:lnTo>
                <a:lnTo>
                  <a:pt x="446709" y="176860"/>
                </a:lnTo>
                <a:lnTo>
                  <a:pt x="462876" y="188671"/>
                </a:lnTo>
                <a:lnTo>
                  <a:pt x="473430" y="205676"/>
                </a:lnTo>
                <a:lnTo>
                  <a:pt x="476770" y="226148"/>
                </a:lnTo>
                <a:lnTo>
                  <a:pt x="472274" y="245503"/>
                </a:lnTo>
                <a:lnTo>
                  <a:pt x="461327" y="261302"/>
                </a:lnTo>
                <a:lnTo>
                  <a:pt x="445401" y="272097"/>
                </a:lnTo>
                <a:lnTo>
                  <a:pt x="425996" y="276390"/>
                </a:lnTo>
                <a:lnTo>
                  <a:pt x="324764" y="276263"/>
                </a:lnTo>
                <a:lnTo>
                  <a:pt x="324764" y="310921"/>
                </a:lnTo>
                <a:lnTo>
                  <a:pt x="425996" y="311035"/>
                </a:lnTo>
                <a:lnTo>
                  <a:pt x="459676" y="303403"/>
                </a:lnTo>
                <a:lnTo>
                  <a:pt x="486867" y="284111"/>
                </a:lnTo>
                <a:lnTo>
                  <a:pt x="504850" y="256032"/>
                </a:lnTo>
                <a:lnTo>
                  <a:pt x="510882" y="222021"/>
                </a:lnTo>
                <a:close/>
              </a:path>
            </a:pathLst>
          </a:custGeom>
          <a:solidFill>
            <a:srgbClr val="37466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8159" y="2102739"/>
            <a:ext cx="1259967" cy="1905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959852" y="1856232"/>
            <a:ext cx="1618615" cy="1614170"/>
          </a:xfrm>
          <a:prstGeom prst="rect">
            <a:avLst/>
          </a:prstGeom>
          <a:ln w="19050">
            <a:solidFill>
              <a:srgbClr val="374662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420370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Arial MT"/>
                <a:cs typeface="Arial MT"/>
              </a:rPr>
              <a:t>Public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  <a:p>
            <a:pPr marL="265430" marR="160655" indent="-91440">
              <a:lnSpc>
                <a:spcPct val="99400"/>
              </a:lnSpc>
              <a:spcBef>
                <a:spcPts val="690"/>
              </a:spcBef>
              <a:buChar char="•"/>
              <a:tabLst>
                <a:tab pos="265430" algn="l"/>
              </a:tabLst>
            </a:pPr>
            <a:r>
              <a:rPr dirty="0" sz="800" spc="-10">
                <a:latin typeface="Arial MT"/>
                <a:cs typeface="Arial MT"/>
              </a:rPr>
              <a:t>Public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Cloud</a:t>
            </a:r>
            <a:r>
              <a:rPr dirty="0" sz="800" spc="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offers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shared </a:t>
            </a:r>
            <a:r>
              <a:rPr dirty="0" sz="800" spc="-10">
                <a:latin typeface="Arial MT"/>
                <a:cs typeface="Arial MT"/>
              </a:rPr>
              <a:t>infrastructure</a:t>
            </a:r>
            <a:r>
              <a:rPr dirty="0" sz="800" spc="12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4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cost </a:t>
            </a:r>
            <a:r>
              <a:rPr dirty="0" sz="800">
                <a:latin typeface="Arial MT"/>
                <a:cs typeface="Arial MT"/>
              </a:rPr>
              <a:t>efficiency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scalability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800">
              <a:latin typeface="Arial MT"/>
              <a:cs typeface="Arial MT"/>
            </a:endParaRPr>
          </a:p>
          <a:p>
            <a:pPr marL="265430" marR="325755" indent="-91440">
              <a:lnSpc>
                <a:spcPct val="100099"/>
              </a:lnSpc>
              <a:buChar char="•"/>
              <a:tabLst>
                <a:tab pos="265430" algn="l"/>
              </a:tabLst>
            </a:pPr>
            <a:r>
              <a:rPr dirty="0" sz="800" spc="-10">
                <a:latin typeface="Arial MT"/>
                <a:cs typeface="Arial MT"/>
              </a:rPr>
              <a:t>Suitable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general workloads</a:t>
            </a:r>
            <a:r>
              <a:rPr dirty="0" sz="800" spc="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3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less </a:t>
            </a:r>
            <a:r>
              <a:rPr dirty="0" sz="800" spc="-10">
                <a:latin typeface="Arial MT"/>
                <a:cs typeface="Arial MT"/>
              </a:rPr>
              <a:t>regulatory</a:t>
            </a:r>
            <a:r>
              <a:rPr dirty="0" sz="800" spc="7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security </a:t>
            </a:r>
            <a:r>
              <a:rPr dirty="0" sz="800" spc="-10">
                <a:latin typeface="Arial MT"/>
                <a:cs typeface="Arial MT"/>
              </a:rPr>
              <a:t>constraints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0489250" y="1472604"/>
            <a:ext cx="511175" cy="311150"/>
            <a:chOff x="10489250" y="1472604"/>
            <a:chExt cx="511175" cy="31115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6265" y="1583433"/>
              <a:ext cx="174477" cy="13902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0489250" y="1472604"/>
              <a:ext cx="511175" cy="311150"/>
            </a:xfrm>
            <a:custGeom>
              <a:avLst/>
              <a:gdLst/>
              <a:ahLst/>
              <a:cxnLst/>
              <a:rect l="l" t="t" r="r" b="b"/>
              <a:pathLst>
                <a:path w="511175" h="311150">
                  <a:moveTo>
                    <a:pt x="225640" y="0"/>
                  </a:moveTo>
                  <a:lnTo>
                    <a:pt x="156184" y="16903"/>
                  </a:lnTo>
                  <a:lnTo>
                    <a:pt x="109771" y="68674"/>
                  </a:lnTo>
                  <a:lnTo>
                    <a:pt x="99466" y="103032"/>
                  </a:lnTo>
                  <a:lnTo>
                    <a:pt x="76331" y="106304"/>
                  </a:lnTo>
                  <a:lnTo>
                    <a:pt x="35619" y="127430"/>
                  </a:lnTo>
                  <a:lnTo>
                    <a:pt x="6312" y="169313"/>
                  </a:lnTo>
                  <a:lnTo>
                    <a:pt x="0" y="196314"/>
                  </a:lnTo>
                  <a:lnTo>
                    <a:pt x="660" y="218352"/>
                  </a:lnTo>
                  <a:lnTo>
                    <a:pt x="770" y="222021"/>
                  </a:lnTo>
                  <a:lnTo>
                    <a:pt x="24069" y="274502"/>
                  </a:lnTo>
                  <a:lnTo>
                    <a:pt x="69072" y="305044"/>
                  </a:lnTo>
                  <a:lnTo>
                    <a:pt x="426004" y="311039"/>
                  </a:lnTo>
                  <a:lnTo>
                    <a:pt x="459683" y="303405"/>
                  </a:lnTo>
                  <a:lnTo>
                    <a:pt x="486875" y="284115"/>
                  </a:lnTo>
                  <a:lnTo>
                    <a:pt x="491821" y="276390"/>
                  </a:lnTo>
                  <a:lnTo>
                    <a:pt x="426004" y="276390"/>
                  </a:lnTo>
                  <a:lnTo>
                    <a:pt x="97965" y="275889"/>
                  </a:lnTo>
                  <a:lnTo>
                    <a:pt x="49845" y="251919"/>
                  </a:lnTo>
                  <a:lnTo>
                    <a:pt x="33817" y="199888"/>
                  </a:lnTo>
                  <a:lnTo>
                    <a:pt x="37996" y="181897"/>
                  </a:lnTo>
                  <a:lnTo>
                    <a:pt x="46812" y="165323"/>
                  </a:lnTo>
                  <a:lnTo>
                    <a:pt x="59890" y="152005"/>
                  </a:lnTo>
                  <a:lnTo>
                    <a:pt x="75782" y="142856"/>
                  </a:lnTo>
                  <a:lnTo>
                    <a:pt x="93394" y="138303"/>
                  </a:lnTo>
                  <a:lnTo>
                    <a:pt x="131937" y="138303"/>
                  </a:lnTo>
                  <a:lnTo>
                    <a:pt x="131937" y="120104"/>
                  </a:lnTo>
                  <a:lnTo>
                    <a:pt x="150254" y="67279"/>
                  </a:lnTo>
                  <a:lnTo>
                    <a:pt x="197038" y="36679"/>
                  </a:lnTo>
                  <a:lnTo>
                    <a:pt x="225632" y="34780"/>
                  </a:lnTo>
                  <a:lnTo>
                    <a:pt x="298906" y="34780"/>
                  </a:lnTo>
                  <a:lnTo>
                    <a:pt x="291254" y="26232"/>
                  </a:lnTo>
                  <a:lnTo>
                    <a:pt x="260456" y="8088"/>
                  </a:lnTo>
                  <a:lnTo>
                    <a:pt x="225640" y="0"/>
                  </a:lnTo>
                  <a:close/>
                </a:path>
                <a:path w="511175" h="311150">
                  <a:moveTo>
                    <a:pt x="411930" y="86067"/>
                  </a:moveTo>
                  <a:lnTo>
                    <a:pt x="329109" y="86067"/>
                  </a:lnTo>
                  <a:lnTo>
                    <a:pt x="345246" y="86392"/>
                  </a:lnTo>
                  <a:lnTo>
                    <a:pt x="360854" y="90503"/>
                  </a:lnTo>
                  <a:lnTo>
                    <a:pt x="396273" y="123064"/>
                  </a:lnTo>
                  <a:lnTo>
                    <a:pt x="403872" y="171997"/>
                  </a:lnTo>
                  <a:lnTo>
                    <a:pt x="426560" y="171997"/>
                  </a:lnTo>
                  <a:lnTo>
                    <a:pt x="446716" y="176860"/>
                  </a:lnTo>
                  <a:lnTo>
                    <a:pt x="462878" y="188667"/>
                  </a:lnTo>
                  <a:lnTo>
                    <a:pt x="473434" y="205676"/>
                  </a:lnTo>
                  <a:lnTo>
                    <a:pt x="476771" y="226146"/>
                  </a:lnTo>
                  <a:lnTo>
                    <a:pt x="472279" y="245501"/>
                  </a:lnTo>
                  <a:lnTo>
                    <a:pt x="461326" y="261309"/>
                  </a:lnTo>
                  <a:lnTo>
                    <a:pt x="445404" y="272096"/>
                  </a:lnTo>
                  <a:lnTo>
                    <a:pt x="426004" y="276390"/>
                  </a:lnTo>
                  <a:lnTo>
                    <a:pt x="491821" y="276390"/>
                  </a:lnTo>
                  <a:lnTo>
                    <a:pt x="504853" y="256034"/>
                  </a:lnTo>
                  <a:lnTo>
                    <a:pt x="510888" y="222021"/>
                  </a:lnTo>
                  <a:lnTo>
                    <a:pt x="504748" y="191884"/>
                  </a:lnTo>
                  <a:lnTo>
                    <a:pt x="489076" y="166436"/>
                  </a:lnTo>
                  <a:lnTo>
                    <a:pt x="465730" y="147777"/>
                  </a:lnTo>
                  <a:lnTo>
                    <a:pt x="436568" y="138009"/>
                  </a:lnTo>
                  <a:lnTo>
                    <a:pt x="431325" y="118228"/>
                  </a:lnTo>
                  <a:lnTo>
                    <a:pt x="422444" y="99999"/>
                  </a:lnTo>
                  <a:lnTo>
                    <a:pt x="411930" y="86067"/>
                  </a:lnTo>
                  <a:close/>
                </a:path>
                <a:path w="511175" h="311150">
                  <a:moveTo>
                    <a:pt x="131937" y="138303"/>
                  </a:moveTo>
                  <a:lnTo>
                    <a:pt x="95448" y="138303"/>
                  </a:lnTo>
                  <a:lnTo>
                    <a:pt x="112198" y="138627"/>
                  </a:lnTo>
                  <a:lnTo>
                    <a:pt x="131937" y="141902"/>
                  </a:lnTo>
                  <a:lnTo>
                    <a:pt x="131937" y="138303"/>
                  </a:lnTo>
                  <a:close/>
                </a:path>
                <a:path w="511175" h="311150">
                  <a:moveTo>
                    <a:pt x="298906" y="34780"/>
                  </a:moveTo>
                  <a:lnTo>
                    <a:pt x="225632" y="34780"/>
                  </a:lnTo>
                  <a:lnTo>
                    <a:pt x="252525" y="42240"/>
                  </a:lnTo>
                  <a:lnTo>
                    <a:pt x="275528" y="58043"/>
                  </a:lnTo>
                  <a:lnTo>
                    <a:pt x="292455" y="81172"/>
                  </a:lnTo>
                  <a:lnTo>
                    <a:pt x="299189" y="94582"/>
                  </a:lnTo>
                  <a:lnTo>
                    <a:pt x="313135" y="89623"/>
                  </a:lnTo>
                  <a:lnTo>
                    <a:pt x="329109" y="86067"/>
                  </a:lnTo>
                  <a:lnTo>
                    <a:pt x="411930" y="86067"/>
                  </a:lnTo>
                  <a:lnTo>
                    <a:pt x="410228" y="83811"/>
                  </a:lnTo>
                  <a:lnTo>
                    <a:pt x="394976" y="70157"/>
                  </a:lnTo>
                  <a:lnTo>
                    <a:pt x="376761" y="59879"/>
                  </a:lnTo>
                  <a:lnTo>
                    <a:pt x="357038" y="53582"/>
                  </a:lnTo>
                  <a:lnTo>
                    <a:pt x="315736" y="53582"/>
                  </a:lnTo>
                  <a:lnTo>
                    <a:pt x="298906" y="34780"/>
                  </a:lnTo>
                  <a:close/>
                </a:path>
                <a:path w="511175" h="311150">
                  <a:moveTo>
                    <a:pt x="336450" y="51402"/>
                  </a:moveTo>
                  <a:lnTo>
                    <a:pt x="314531" y="53582"/>
                  </a:lnTo>
                  <a:lnTo>
                    <a:pt x="357038" y="53582"/>
                  </a:lnTo>
                  <a:lnTo>
                    <a:pt x="336450" y="51402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13264" y="2102739"/>
            <a:ext cx="1259966" cy="1905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9934956" y="1856232"/>
            <a:ext cx="1618615" cy="1614170"/>
          </a:xfrm>
          <a:prstGeom prst="rect">
            <a:avLst/>
          </a:prstGeom>
          <a:ln w="19050">
            <a:solidFill>
              <a:srgbClr val="374662"/>
            </a:solidFill>
          </a:ln>
        </p:spPr>
        <p:txBody>
          <a:bodyPr wrap="square" lIns="0" tIns="80010" rIns="0" bIns="0" rtlCol="0" vert="horz">
            <a:spAutoFit/>
          </a:bodyPr>
          <a:lstStyle/>
          <a:p>
            <a:pPr marL="408305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latin typeface="Arial MT"/>
                <a:cs typeface="Arial MT"/>
              </a:rPr>
              <a:t>Hybrid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  <a:p>
            <a:pPr marL="267970" marR="154305" indent="-91440">
              <a:lnSpc>
                <a:spcPct val="100099"/>
              </a:lnSpc>
              <a:spcBef>
                <a:spcPts val="685"/>
              </a:spcBef>
              <a:buChar char="•"/>
              <a:tabLst>
                <a:tab pos="267970" algn="l"/>
              </a:tabLst>
            </a:pPr>
            <a:r>
              <a:rPr dirty="0" sz="800">
                <a:latin typeface="Arial MT"/>
                <a:cs typeface="Arial MT"/>
              </a:rPr>
              <a:t>Hybrid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Cloud</a:t>
            </a:r>
            <a:r>
              <a:rPr dirty="0" sz="800" spc="-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combines public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private </a:t>
            </a:r>
            <a:r>
              <a:rPr dirty="0" sz="800" spc="-10">
                <a:latin typeface="Arial MT"/>
                <a:cs typeface="Arial MT"/>
              </a:rPr>
              <a:t>Clouds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6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flexibility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and</a:t>
            </a:r>
            <a:r>
              <a:rPr dirty="0" sz="800" spc="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optimized resource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use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800">
              <a:latin typeface="Arial MT"/>
              <a:cs typeface="Arial MT"/>
            </a:endParaRPr>
          </a:p>
          <a:p>
            <a:pPr marL="267970" marR="94615" indent="-91440">
              <a:lnSpc>
                <a:spcPct val="99500"/>
              </a:lnSpc>
              <a:buChar char="•"/>
              <a:tabLst>
                <a:tab pos="267970" algn="l"/>
              </a:tabLst>
            </a:pPr>
            <a:r>
              <a:rPr dirty="0" sz="800">
                <a:latin typeface="Arial MT"/>
                <a:cs typeface="Arial MT"/>
              </a:rPr>
              <a:t>Ideal</a:t>
            </a:r>
            <a:r>
              <a:rPr dirty="0" sz="800" spc="-3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for</a:t>
            </a:r>
            <a:r>
              <a:rPr dirty="0" sz="800" spc="-5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balancing</a:t>
            </a:r>
            <a:r>
              <a:rPr dirty="0" sz="800" spc="9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sensitive </a:t>
            </a:r>
            <a:r>
              <a:rPr dirty="0" sz="800">
                <a:latin typeface="Arial MT"/>
                <a:cs typeface="Arial MT"/>
              </a:rPr>
              <a:t>data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handling</a:t>
            </a:r>
            <a:r>
              <a:rPr dirty="0" sz="800" spc="7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with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cost- </a:t>
            </a:r>
            <a:r>
              <a:rPr dirty="0" sz="800">
                <a:latin typeface="Arial MT"/>
                <a:cs typeface="Arial MT"/>
              </a:rPr>
              <a:t>effective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scalability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929892" y="1536700"/>
            <a:ext cx="2495550" cy="2019935"/>
            <a:chOff x="1929892" y="1536700"/>
            <a:chExt cx="2495550" cy="2019935"/>
          </a:xfrm>
        </p:grpSpPr>
        <p:sp>
          <p:nvSpPr>
            <p:cNvPr id="26" name="object 26" descr=""/>
            <p:cNvSpPr/>
            <p:nvPr/>
          </p:nvSpPr>
          <p:spPr>
            <a:xfrm>
              <a:off x="2777490" y="1543050"/>
              <a:ext cx="800100" cy="645160"/>
            </a:xfrm>
            <a:custGeom>
              <a:avLst/>
              <a:gdLst/>
              <a:ahLst/>
              <a:cxnLst/>
              <a:rect l="l" t="t" r="r" b="b"/>
              <a:pathLst>
                <a:path w="800100" h="645160">
                  <a:moveTo>
                    <a:pt x="400050" y="0"/>
                  </a:moveTo>
                  <a:lnTo>
                    <a:pt x="800100" y="644651"/>
                  </a:lnTo>
                  <a:lnTo>
                    <a:pt x="0" y="644651"/>
                  </a:lnTo>
                  <a:lnTo>
                    <a:pt x="400050" y="0"/>
                  </a:lnTo>
                  <a:close/>
                </a:path>
              </a:pathLst>
            </a:custGeom>
            <a:ln w="127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356866" y="2224277"/>
              <a:ext cx="1641475" cy="649605"/>
            </a:xfrm>
            <a:custGeom>
              <a:avLst/>
              <a:gdLst/>
              <a:ahLst/>
              <a:cxnLst/>
              <a:rect l="l" t="t" r="r" b="b"/>
              <a:pathLst>
                <a:path w="1641475" h="649605">
                  <a:moveTo>
                    <a:pt x="399288" y="0"/>
                  </a:moveTo>
                  <a:lnTo>
                    <a:pt x="1242059" y="0"/>
                  </a:lnTo>
                  <a:lnTo>
                    <a:pt x="1641347" y="649224"/>
                  </a:lnTo>
                  <a:lnTo>
                    <a:pt x="0" y="649224"/>
                  </a:lnTo>
                  <a:lnTo>
                    <a:pt x="399288" y="0"/>
                  </a:lnTo>
                  <a:close/>
                </a:path>
              </a:pathLst>
            </a:custGeom>
            <a:ln w="127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936242" y="2900933"/>
              <a:ext cx="2482850" cy="649605"/>
            </a:xfrm>
            <a:custGeom>
              <a:avLst/>
              <a:gdLst/>
              <a:ahLst/>
              <a:cxnLst/>
              <a:rect l="l" t="t" r="r" b="b"/>
              <a:pathLst>
                <a:path w="2482850" h="649604">
                  <a:moveTo>
                    <a:pt x="397890" y="0"/>
                  </a:moveTo>
                  <a:lnTo>
                    <a:pt x="2084705" y="0"/>
                  </a:lnTo>
                  <a:lnTo>
                    <a:pt x="2482596" y="649224"/>
                  </a:lnTo>
                  <a:lnTo>
                    <a:pt x="0" y="649224"/>
                  </a:lnTo>
                  <a:lnTo>
                    <a:pt x="397890" y="0"/>
                  </a:lnTo>
                  <a:close/>
                </a:path>
              </a:pathLst>
            </a:custGeom>
            <a:ln w="1270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8427" y="1850191"/>
              <a:ext cx="233895" cy="16044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017150" y="2024583"/>
              <a:ext cx="316865" cy="20955"/>
            </a:xfrm>
            <a:custGeom>
              <a:avLst/>
              <a:gdLst/>
              <a:ahLst/>
              <a:cxnLst/>
              <a:rect l="l" t="t" r="r" b="b"/>
              <a:pathLst>
                <a:path w="316864" h="20955">
                  <a:moveTo>
                    <a:pt x="316447" y="0"/>
                  </a:moveTo>
                  <a:lnTo>
                    <a:pt x="178860" y="0"/>
                  </a:lnTo>
                  <a:lnTo>
                    <a:pt x="178984" y="5294"/>
                  </a:lnTo>
                  <a:lnTo>
                    <a:pt x="177637" y="6855"/>
                  </a:lnTo>
                  <a:lnTo>
                    <a:pt x="175420" y="6975"/>
                  </a:lnTo>
                  <a:lnTo>
                    <a:pt x="141023" y="6975"/>
                  </a:lnTo>
                  <a:lnTo>
                    <a:pt x="139246" y="7094"/>
                  </a:lnTo>
                  <a:lnTo>
                    <a:pt x="137708" y="5726"/>
                  </a:lnTo>
                  <a:lnTo>
                    <a:pt x="137584" y="0"/>
                  </a:lnTo>
                  <a:lnTo>
                    <a:pt x="0" y="0"/>
                  </a:lnTo>
                  <a:lnTo>
                    <a:pt x="0" y="14680"/>
                  </a:lnTo>
                  <a:lnTo>
                    <a:pt x="6160" y="20926"/>
                  </a:lnTo>
                  <a:lnTo>
                    <a:pt x="310294" y="20927"/>
                  </a:lnTo>
                  <a:lnTo>
                    <a:pt x="316447" y="14681"/>
                  </a:lnTo>
                  <a:lnTo>
                    <a:pt x="316447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7217" y="1881582"/>
              <a:ext cx="96311" cy="9765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961257" y="3056393"/>
              <a:ext cx="414655" cy="353060"/>
            </a:xfrm>
            <a:custGeom>
              <a:avLst/>
              <a:gdLst/>
              <a:ahLst/>
              <a:cxnLst/>
              <a:rect l="l" t="t" r="r" b="b"/>
              <a:pathLst>
                <a:path w="414654" h="353060">
                  <a:moveTo>
                    <a:pt x="300613" y="321445"/>
                  </a:moveTo>
                  <a:lnTo>
                    <a:pt x="114022" y="321445"/>
                  </a:lnTo>
                  <a:lnTo>
                    <a:pt x="114022" y="352553"/>
                  </a:lnTo>
                  <a:lnTo>
                    <a:pt x="300613" y="352553"/>
                  </a:lnTo>
                  <a:lnTo>
                    <a:pt x="300613" y="321445"/>
                  </a:lnTo>
                  <a:close/>
                </a:path>
                <a:path w="414654" h="353060">
                  <a:moveTo>
                    <a:pt x="248782" y="290337"/>
                  </a:moveTo>
                  <a:lnTo>
                    <a:pt x="165853" y="290337"/>
                  </a:lnTo>
                  <a:lnTo>
                    <a:pt x="165853" y="321445"/>
                  </a:lnTo>
                  <a:lnTo>
                    <a:pt x="248782" y="321445"/>
                  </a:lnTo>
                  <a:lnTo>
                    <a:pt x="248782" y="290337"/>
                  </a:lnTo>
                  <a:close/>
                </a:path>
                <a:path w="414654" h="353060">
                  <a:moveTo>
                    <a:pt x="393909" y="0"/>
                  </a:moveTo>
                  <a:lnTo>
                    <a:pt x="20732" y="0"/>
                  </a:lnTo>
                  <a:lnTo>
                    <a:pt x="0" y="20738"/>
                  </a:lnTo>
                  <a:lnTo>
                    <a:pt x="0" y="269599"/>
                  </a:lnTo>
                  <a:lnTo>
                    <a:pt x="393909" y="290337"/>
                  </a:lnTo>
                  <a:lnTo>
                    <a:pt x="401959" y="288701"/>
                  </a:lnTo>
                  <a:lnTo>
                    <a:pt x="408551" y="284246"/>
                  </a:lnTo>
                  <a:lnTo>
                    <a:pt x="413005" y="277651"/>
                  </a:lnTo>
                  <a:lnTo>
                    <a:pt x="414641" y="269599"/>
                  </a:lnTo>
                  <a:lnTo>
                    <a:pt x="414641" y="259230"/>
                  </a:lnTo>
                  <a:lnTo>
                    <a:pt x="31098" y="259230"/>
                  </a:lnTo>
                  <a:lnTo>
                    <a:pt x="31098" y="31107"/>
                  </a:lnTo>
                  <a:lnTo>
                    <a:pt x="414641" y="31107"/>
                  </a:lnTo>
                  <a:lnTo>
                    <a:pt x="414641" y="20738"/>
                  </a:lnTo>
                  <a:lnTo>
                    <a:pt x="413005" y="12686"/>
                  </a:lnTo>
                  <a:lnTo>
                    <a:pt x="408551" y="6092"/>
                  </a:lnTo>
                  <a:lnTo>
                    <a:pt x="401959" y="1636"/>
                  </a:lnTo>
                  <a:lnTo>
                    <a:pt x="393909" y="0"/>
                  </a:lnTo>
                  <a:close/>
                </a:path>
                <a:path w="414654" h="353060">
                  <a:moveTo>
                    <a:pt x="414641" y="31107"/>
                  </a:moveTo>
                  <a:lnTo>
                    <a:pt x="383543" y="31107"/>
                  </a:lnTo>
                  <a:lnTo>
                    <a:pt x="383543" y="259230"/>
                  </a:lnTo>
                  <a:lnTo>
                    <a:pt x="414641" y="259230"/>
                  </a:lnTo>
                  <a:lnTo>
                    <a:pt x="414641" y="31107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026455" y="2400455"/>
              <a:ext cx="297815" cy="298450"/>
            </a:xfrm>
            <a:custGeom>
              <a:avLst/>
              <a:gdLst/>
              <a:ahLst/>
              <a:cxnLst/>
              <a:rect l="l" t="t" r="r" b="b"/>
              <a:pathLst>
                <a:path w="297814" h="298450">
                  <a:moveTo>
                    <a:pt x="251001" y="0"/>
                  </a:moveTo>
                  <a:lnTo>
                    <a:pt x="212579" y="13090"/>
                  </a:lnTo>
                  <a:lnTo>
                    <a:pt x="195986" y="50109"/>
                  </a:lnTo>
                  <a:lnTo>
                    <a:pt x="197690" y="64102"/>
                  </a:lnTo>
                  <a:lnTo>
                    <a:pt x="7851" y="253999"/>
                  </a:lnTo>
                  <a:lnTo>
                    <a:pt x="3606" y="259311"/>
                  </a:lnTo>
                  <a:lnTo>
                    <a:pt x="958" y="265542"/>
                  </a:lnTo>
                  <a:lnTo>
                    <a:pt x="0" y="272169"/>
                  </a:lnTo>
                  <a:lnTo>
                    <a:pt x="693" y="278202"/>
                  </a:lnTo>
                  <a:lnTo>
                    <a:pt x="779" y="278947"/>
                  </a:lnTo>
                  <a:lnTo>
                    <a:pt x="25742" y="297971"/>
                  </a:lnTo>
                  <a:lnTo>
                    <a:pt x="32326" y="297006"/>
                  </a:lnTo>
                  <a:lnTo>
                    <a:pt x="38491" y="294364"/>
                  </a:lnTo>
                  <a:lnTo>
                    <a:pt x="43959" y="290117"/>
                  </a:lnTo>
                  <a:lnTo>
                    <a:pt x="52520" y="281553"/>
                  </a:lnTo>
                  <a:lnTo>
                    <a:pt x="25719" y="281553"/>
                  </a:lnTo>
                  <a:lnTo>
                    <a:pt x="19019" y="278574"/>
                  </a:lnTo>
                  <a:lnTo>
                    <a:pt x="17157" y="275596"/>
                  </a:lnTo>
                  <a:lnTo>
                    <a:pt x="17157" y="268893"/>
                  </a:lnTo>
                  <a:lnTo>
                    <a:pt x="19391" y="265542"/>
                  </a:lnTo>
                  <a:lnTo>
                    <a:pt x="22369" y="264425"/>
                  </a:lnTo>
                  <a:lnTo>
                    <a:pt x="25719" y="262936"/>
                  </a:lnTo>
                  <a:lnTo>
                    <a:pt x="71132" y="262936"/>
                  </a:lnTo>
                  <a:lnTo>
                    <a:pt x="233797" y="100219"/>
                  </a:lnTo>
                  <a:lnTo>
                    <a:pt x="259206" y="100219"/>
                  </a:lnTo>
                  <a:lnTo>
                    <a:pt x="292640" y="73666"/>
                  </a:lnTo>
                  <a:lnTo>
                    <a:pt x="296195" y="62985"/>
                  </a:lnTo>
                  <a:lnTo>
                    <a:pt x="264321" y="62985"/>
                  </a:lnTo>
                  <a:lnTo>
                    <a:pt x="240497" y="56655"/>
                  </a:lnTo>
                  <a:lnTo>
                    <a:pt x="234541" y="33197"/>
                  </a:lnTo>
                  <a:lnTo>
                    <a:pt x="264693" y="3036"/>
                  </a:lnTo>
                  <a:lnTo>
                    <a:pt x="251001" y="0"/>
                  </a:lnTo>
                  <a:close/>
                </a:path>
                <a:path w="297814" h="298450">
                  <a:moveTo>
                    <a:pt x="71132" y="262936"/>
                  </a:moveTo>
                  <a:lnTo>
                    <a:pt x="25719" y="262936"/>
                  </a:lnTo>
                  <a:lnTo>
                    <a:pt x="29069" y="263680"/>
                  </a:lnTo>
                  <a:lnTo>
                    <a:pt x="31675" y="266287"/>
                  </a:lnTo>
                  <a:lnTo>
                    <a:pt x="35025" y="269266"/>
                  </a:lnTo>
                  <a:lnTo>
                    <a:pt x="35025" y="274851"/>
                  </a:lnTo>
                  <a:lnTo>
                    <a:pt x="29069" y="280808"/>
                  </a:lnTo>
                  <a:lnTo>
                    <a:pt x="25719" y="281553"/>
                  </a:lnTo>
                  <a:lnTo>
                    <a:pt x="52520" y="281553"/>
                  </a:lnTo>
                  <a:lnTo>
                    <a:pt x="71132" y="262936"/>
                  </a:lnTo>
                  <a:close/>
                </a:path>
                <a:path w="297814" h="298450">
                  <a:moveTo>
                    <a:pt x="259206" y="100219"/>
                  </a:moveTo>
                  <a:lnTo>
                    <a:pt x="233797" y="100219"/>
                  </a:lnTo>
                  <a:lnTo>
                    <a:pt x="247785" y="101924"/>
                  </a:lnTo>
                  <a:lnTo>
                    <a:pt x="259206" y="100219"/>
                  </a:lnTo>
                  <a:close/>
                </a:path>
                <a:path w="297814" h="298450">
                  <a:moveTo>
                    <a:pt x="294472" y="32824"/>
                  </a:moveTo>
                  <a:lnTo>
                    <a:pt x="264321" y="62985"/>
                  </a:lnTo>
                  <a:lnTo>
                    <a:pt x="296195" y="62985"/>
                  </a:lnTo>
                  <a:lnTo>
                    <a:pt x="297031" y="60471"/>
                  </a:lnTo>
                  <a:lnTo>
                    <a:pt x="297723" y="46578"/>
                  </a:lnTo>
                  <a:lnTo>
                    <a:pt x="294560" y="33197"/>
                  </a:lnTo>
                  <a:lnTo>
                    <a:pt x="294472" y="32824"/>
                  </a:lnTo>
                  <a:close/>
                </a:path>
              </a:pathLst>
            </a:custGeom>
            <a:solidFill>
              <a:srgbClr val="6B86C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4688" y="2558389"/>
              <a:ext cx="139543" cy="13972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6490" y="2400141"/>
              <a:ext cx="125440" cy="12548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4931" y="2416877"/>
              <a:ext cx="218119" cy="264032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387943" y="3035655"/>
              <a:ext cx="1560830" cy="394335"/>
            </a:xfrm>
            <a:custGeom>
              <a:avLst/>
              <a:gdLst/>
              <a:ahLst/>
              <a:cxnLst/>
              <a:rect l="l" t="t" r="r" b="b"/>
              <a:pathLst>
                <a:path w="1560829" h="394335">
                  <a:moveTo>
                    <a:pt x="290245" y="269608"/>
                  </a:moveTo>
                  <a:lnTo>
                    <a:pt x="278790" y="285711"/>
                  </a:lnTo>
                  <a:lnTo>
                    <a:pt x="259143" y="294030"/>
                  </a:lnTo>
                  <a:lnTo>
                    <a:pt x="259143" y="335965"/>
                  </a:lnTo>
                  <a:lnTo>
                    <a:pt x="259143" y="348411"/>
                  </a:lnTo>
                  <a:lnTo>
                    <a:pt x="255003" y="352564"/>
                  </a:lnTo>
                  <a:lnTo>
                    <a:pt x="242557" y="352564"/>
                  </a:lnTo>
                  <a:lnTo>
                    <a:pt x="238417" y="348411"/>
                  </a:lnTo>
                  <a:lnTo>
                    <a:pt x="238417" y="335965"/>
                  </a:lnTo>
                  <a:lnTo>
                    <a:pt x="242557" y="331825"/>
                  </a:lnTo>
                  <a:lnTo>
                    <a:pt x="255003" y="331825"/>
                  </a:lnTo>
                  <a:lnTo>
                    <a:pt x="259143" y="335965"/>
                  </a:lnTo>
                  <a:lnTo>
                    <a:pt x="259143" y="294030"/>
                  </a:lnTo>
                  <a:lnTo>
                    <a:pt x="247611" y="298894"/>
                  </a:lnTo>
                  <a:lnTo>
                    <a:pt x="201472" y="307809"/>
                  </a:lnTo>
                  <a:lnTo>
                    <a:pt x="145122" y="311086"/>
                  </a:lnTo>
                  <a:lnTo>
                    <a:pt x="88773" y="307809"/>
                  </a:lnTo>
                  <a:lnTo>
                    <a:pt x="42621" y="298894"/>
                  </a:lnTo>
                  <a:lnTo>
                    <a:pt x="11442" y="285711"/>
                  </a:lnTo>
                  <a:lnTo>
                    <a:pt x="0" y="269608"/>
                  </a:lnTo>
                  <a:lnTo>
                    <a:pt x="0" y="352564"/>
                  </a:lnTo>
                  <a:lnTo>
                    <a:pt x="11442" y="368668"/>
                  </a:lnTo>
                  <a:lnTo>
                    <a:pt x="42621" y="381850"/>
                  </a:lnTo>
                  <a:lnTo>
                    <a:pt x="88773" y="390766"/>
                  </a:lnTo>
                  <a:lnTo>
                    <a:pt x="145122" y="394030"/>
                  </a:lnTo>
                  <a:lnTo>
                    <a:pt x="201472" y="390766"/>
                  </a:lnTo>
                  <a:lnTo>
                    <a:pt x="247611" y="381850"/>
                  </a:lnTo>
                  <a:lnTo>
                    <a:pt x="278790" y="368668"/>
                  </a:lnTo>
                  <a:lnTo>
                    <a:pt x="290245" y="352564"/>
                  </a:lnTo>
                  <a:lnTo>
                    <a:pt x="290245" y="331825"/>
                  </a:lnTo>
                  <a:lnTo>
                    <a:pt x="290245" y="311086"/>
                  </a:lnTo>
                  <a:lnTo>
                    <a:pt x="290245" y="269608"/>
                  </a:lnTo>
                  <a:close/>
                </a:path>
                <a:path w="1560829" h="394335">
                  <a:moveTo>
                    <a:pt x="290245" y="165912"/>
                  </a:moveTo>
                  <a:lnTo>
                    <a:pt x="278790" y="182016"/>
                  </a:lnTo>
                  <a:lnTo>
                    <a:pt x="259143" y="190334"/>
                  </a:lnTo>
                  <a:lnTo>
                    <a:pt x="259143" y="232270"/>
                  </a:lnTo>
                  <a:lnTo>
                    <a:pt x="259143" y="244716"/>
                  </a:lnTo>
                  <a:lnTo>
                    <a:pt x="255003" y="248869"/>
                  </a:lnTo>
                  <a:lnTo>
                    <a:pt x="242557" y="248869"/>
                  </a:lnTo>
                  <a:lnTo>
                    <a:pt x="238417" y="244716"/>
                  </a:lnTo>
                  <a:lnTo>
                    <a:pt x="238417" y="232270"/>
                  </a:lnTo>
                  <a:lnTo>
                    <a:pt x="242557" y="228130"/>
                  </a:lnTo>
                  <a:lnTo>
                    <a:pt x="255003" y="228130"/>
                  </a:lnTo>
                  <a:lnTo>
                    <a:pt x="259143" y="232270"/>
                  </a:lnTo>
                  <a:lnTo>
                    <a:pt x="259143" y="190334"/>
                  </a:lnTo>
                  <a:lnTo>
                    <a:pt x="247611" y="195211"/>
                  </a:lnTo>
                  <a:lnTo>
                    <a:pt x="201472" y="204114"/>
                  </a:lnTo>
                  <a:lnTo>
                    <a:pt x="145122" y="207391"/>
                  </a:lnTo>
                  <a:lnTo>
                    <a:pt x="88773" y="204114"/>
                  </a:lnTo>
                  <a:lnTo>
                    <a:pt x="42621" y="195211"/>
                  </a:lnTo>
                  <a:lnTo>
                    <a:pt x="11442" y="182016"/>
                  </a:lnTo>
                  <a:lnTo>
                    <a:pt x="0" y="165912"/>
                  </a:lnTo>
                  <a:lnTo>
                    <a:pt x="0" y="248869"/>
                  </a:lnTo>
                  <a:lnTo>
                    <a:pt x="11442" y="264972"/>
                  </a:lnTo>
                  <a:lnTo>
                    <a:pt x="42621" y="278155"/>
                  </a:lnTo>
                  <a:lnTo>
                    <a:pt x="88773" y="287070"/>
                  </a:lnTo>
                  <a:lnTo>
                    <a:pt x="145122" y="290347"/>
                  </a:lnTo>
                  <a:lnTo>
                    <a:pt x="201472" y="287070"/>
                  </a:lnTo>
                  <a:lnTo>
                    <a:pt x="247611" y="278155"/>
                  </a:lnTo>
                  <a:lnTo>
                    <a:pt x="278790" y="264972"/>
                  </a:lnTo>
                  <a:lnTo>
                    <a:pt x="290245" y="248869"/>
                  </a:lnTo>
                  <a:lnTo>
                    <a:pt x="290245" y="228130"/>
                  </a:lnTo>
                  <a:lnTo>
                    <a:pt x="290245" y="207391"/>
                  </a:lnTo>
                  <a:lnTo>
                    <a:pt x="290245" y="165912"/>
                  </a:lnTo>
                  <a:close/>
                </a:path>
                <a:path w="1560829" h="394335">
                  <a:moveTo>
                    <a:pt x="290245" y="62217"/>
                  </a:moveTo>
                  <a:lnTo>
                    <a:pt x="278790" y="78320"/>
                  </a:lnTo>
                  <a:lnTo>
                    <a:pt x="259143" y="86639"/>
                  </a:lnTo>
                  <a:lnTo>
                    <a:pt x="259143" y="128587"/>
                  </a:lnTo>
                  <a:lnTo>
                    <a:pt x="259143" y="141033"/>
                  </a:lnTo>
                  <a:lnTo>
                    <a:pt x="255003" y="145173"/>
                  </a:lnTo>
                  <a:lnTo>
                    <a:pt x="242557" y="145173"/>
                  </a:lnTo>
                  <a:lnTo>
                    <a:pt x="238417" y="141033"/>
                  </a:lnTo>
                  <a:lnTo>
                    <a:pt x="238417" y="128587"/>
                  </a:lnTo>
                  <a:lnTo>
                    <a:pt x="242557" y="124434"/>
                  </a:lnTo>
                  <a:lnTo>
                    <a:pt x="255003" y="124434"/>
                  </a:lnTo>
                  <a:lnTo>
                    <a:pt x="259143" y="128587"/>
                  </a:lnTo>
                  <a:lnTo>
                    <a:pt x="259143" y="86639"/>
                  </a:lnTo>
                  <a:lnTo>
                    <a:pt x="247611" y="91516"/>
                  </a:lnTo>
                  <a:lnTo>
                    <a:pt x="201472" y="100431"/>
                  </a:lnTo>
                  <a:lnTo>
                    <a:pt x="145122" y="103695"/>
                  </a:lnTo>
                  <a:lnTo>
                    <a:pt x="88773" y="100431"/>
                  </a:lnTo>
                  <a:lnTo>
                    <a:pt x="42621" y="91516"/>
                  </a:lnTo>
                  <a:lnTo>
                    <a:pt x="11442" y="78320"/>
                  </a:lnTo>
                  <a:lnTo>
                    <a:pt x="0" y="62217"/>
                  </a:lnTo>
                  <a:lnTo>
                    <a:pt x="0" y="145173"/>
                  </a:lnTo>
                  <a:lnTo>
                    <a:pt x="11442" y="161277"/>
                  </a:lnTo>
                  <a:lnTo>
                    <a:pt x="42621" y="174472"/>
                  </a:lnTo>
                  <a:lnTo>
                    <a:pt x="88773" y="183375"/>
                  </a:lnTo>
                  <a:lnTo>
                    <a:pt x="145122" y="186651"/>
                  </a:lnTo>
                  <a:lnTo>
                    <a:pt x="201472" y="183375"/>
                  </a:lnTo>
                  <a:lnTo>
                    <a:pt x="247611" y="174472"/>
                  </a:lnTo>
                  <a:lnTo>
                    <a:pt x="278790" y="161277"/>
                  </a:lnTo>
                  <a:lnTo>
                    <a:pt x="290245" y="145173"/>
                  </a:lnTo>
                  <a:lnTo>
                    <a:pt x="290245" y="124434"/>
                  </a:lnTo>
                  <a:lnTo>
                    <a:pt x="290245" y="103695"/>
                  </a:lnTo>
                  <a:lnTo>
                    <a:pt x="290245" y="62217"/>
                  </a:lnTo>
                  <a:close/>
                </a:path>
                <a:path w="1560829" h="394335">
                  <a:moveTo>
                    <a:pt x="290245" y="41478"/>
                  </a:moveTo>
                  <a:lnTo>
                    <a:pt x="278841" y="25336"/>
                  </a:lnTo>
                  <a:lnTo>
                    <a:pt x="247738" y="12153"/>
                  </a:lnTo>
                  <a:lnTo>
                    <a:pt x="201612" y="3263"/>
                  </a:lnTo>
                  <a:lnTo>
                    <a:pt x="145122" y="0"/>
                  </a:lnTo>
                  <a:lnTo>
                    <a:pt x="88633" y="3263"/>
                  </a:lnTo>
                  <a:lnTo>
                    <a:pt x="42506" y="12153"/>
                  </a:lnTo>
                  <a:lnTo>
                    <a:pt x="11404" y="25336"/>
                  </a:lnTo>
                  <a:lnTo>
                    <a:pt x="0" y="41478"/>
                  </a:lnTo>
                  <a:lnTo>
                    <a:pt x="11404" y="57632"/>
                  </a:lnTo>
                  <a:lnTo>
                    <a:pt x="42506" y="70815"/>
                  </a:lnTo>
                  <a:lnTo>
                    <a:pt x="88633" y="79705"/>
                  </a:lnTo>
                  <a:lnTo>
                    <a:pt x="145122" y="82956"/>
                  </a:lnTo>
                  <a:lnTo>
                    <a:pt x="201612" y="79705"/>
                  </a:lnTo>
                  <a:lnTo>
                    <a:pt x="247738" y="70815"/>
                  </a:lnTo>
                  <a:lnTo>
                    <a:pt x="278841" y="57632"/>
                  </a:lnTo>
                  <a:lnTo>
                    <a:pt x="290245" y="41478"/>
                  </a:lnTo>
                  <a:close/>
                </a:path>
                <a:path w="1560829" h="394335">
                  <a:moveTo>
                    <a:pt x="1560296" y="269608"/>
                  </a:moveTo>
                  <a:lnTo>
                    <a:pt x="1548739" y="285711"/>
                  </a:lnTo>
                  <a:lnTo>
                    <a:pt x="1528914" y="294030"/>
                  </a:lnTo>
                  <a:lnTo>
                    <a:pt x="1528914" y="335965"/>
                  </a:lnTo>
                  <a:lnTo>
                    <a:pt x="1528914" y="348411"/>
                  </a:lnTo>
                  <a:lnTo>
                    <a:pt x="1524723" y="352564"/>
                  </a:lnTo>
                  <a:lnTo>
                    <a:pt x="1512176" y="352564"/>
                  </a:lnTo>
                  <a:lnTo>
                    <a:pt x="1507998" y="348411"/>
                  </a:lnTo>
                  <a:lnTo>
                    <a:pt x="1507998" y="335965"/>
                  </a:lnTo>
                  <a:lnTo>
                    <a:pt x="1512176" y="331825"/>
                  </a:lnTo>
                  <a:lnTo>
                    <a:pt x="1524723" y="331825"/>
                  </a:lnTo>
                  <a:lnTo>
                    <a:pt x="1528914" y="335965"/>
                  </a:lnTo>
                  <a:lnTo>
                    <a:pt x="1528914" y="294030"/>
                  </a:lnTo>
                  <a:lnTo>
                    <a:pt x="1517281" y="298894"/>
                  </a:lnTo>
                  <a:lnTo>
                    <a:pt x="1470710" y="307809"/>
                  </a:lnTo>
                  <a:lnTo>
                    <a:pt x="1413852" y="311086"/>
                  </a:lnTo>
                  <a:lnTo>
                    <a:pt x="1356982" y="307809"/>
                  </a:lnTo>
                  <a:lnTo>
                    <a:pt x="1310424" y="298894"/>
                  </a:lnTo>
                  <a:lnTo>
                    <a:pt x="1278966" y="285711"/>
                  </a:lnTo>
                  <a:lnTo>
                    <a:pt x="1267409" y="269608"/>
                  </a:lnTo>
                  <a:lnTo>
                    <a:pt x="1267409" y="352564"/>
                  </a:lnTo>
                  <a:lnTo>
                    <a:pt x="1278966" y="368668"/>
                  </a:lnTo>
                  <a:lnTo>
                    <a:pt x="1310424" y="381850"/>
                  </a:lnTo>
                  <a:lnTo>
                    <a:pt x="1356982" y="390766"/>
                  </a:lnTo>
                  <a:lnTo>
                    <a:pt x="1413852" y="394030"/>
                  </a:lnTo>
                  <a:lnTo>
                    <a:pt x="1470710" y="390766"/>
                  </a:lnTo>
                  <a:lnTo>
                    <a:pt x="1517281" y="381850"/>
                  </a:lnTo>
                  <a:lnTo>
                    <a:pt x="1548739" y="368668"/>
                  </a:lnTo>
                  <a:lnTo>
                    <a:pt x="1560296" y="352564"/>
                  </a:lnTo>
                  <a:lnTo>
                    <a:pt x="1560296" y="331825"/>
                  </a:lnTo>
                  <a:lnTo>
                    <a:pt x="1560296" y="311086"/>
                  </a:lnTo>
                  <a:lnTo>
                    <a:pt x="1560296" y="269608"/>
                  </a:lnTo>
                  <a:close/>
                </a:path>
                <a:path w="1560829" h="394335">
                  <a:moveTo>
                    <a:pt x="1560296" y="165912"/>
                  </a:moveTo>
                  <a:lnTo>
                    <a:pt x="1548739" y="182016"/>
                  </a:lnTo>
                  <a:lnTo>
                    <a:pt x="1528914" y="190334"/>
                  </a:lnTo>
                  <a:lnTo>
                    <a:pt x="1528914" y="232270"/>
                  </a:lnTo>
                  <a:lnTo>
                    <a:pt x="1528914" y="244716"/>
                  </a:lnTo>
                  <a:lnTo>
                    <a:pt x="1524723" y="248869"/>
                  </a:lnTo>
                  <a:lnTo>
                    <a:pt x="1512176" y="248869"/>
                  </a:lnTo>
                  <a:lnTo>
                    <a:pt x="1507998" y="244716"/>
                  </a:lnTo>
                  <a:lnTo>
                    <a:pt x="1507998" y="232270"/>
                  </a:lnTo>
                  <a:lnTo>
                    <a:pt x="1512176" y="228130"/>
                  </a:lnTo>
                  <a:lnTo>
                    <a:pt x="1524723" y="228130"/>
                  </a:lnTo>
                  <a:lnTo>
                    <a:pt x="1528914" y="232270"/>
                  </a:lnTo>
                  <a:lnTo>
                    <a:pt x="1528914" y="190334"/>
                  </a:lnTo>
                  <a:lnTo>
                    <a:pt x="1517281" y="195211"/>
                  </a:lnTo>
                  <a:lnTo>
                    <a:pt x="1470710" y="204114"/>
                  </a:lnTo>
                  <a:lnTo>
                    <a:pt x="1413852" y="207391"/>
                  </a:lnTo>
                  <a:lnTo>
                    <a:pt x="1356982" y="204114"/>
                  </a:lnTo>
                  <a:lnTo>
                    <a:pt x="1310424" y="195211"/>
                  </a:lnTo>
                  <a:lnTo>
                    <a:pt x="1278966" y="182016"/>
                  </a:lnTo>
                  <a:lnTo>
                    <a:pt x="1267409" y="165912"/>
                  </a:lnTo>
                  <a:lnTo>
                    <a:pt x="1267409" y="248869"/>
                  </a:lnTo>
                  <a:lnTo>
                    <a:pt x="1278966" y="264972"/>
                  </a:lnTo>
                  <a:lnTo>
                    <a:pt x="1310424" y="278155"/>
                  </a:lnTo>
                  <a:lnTo>
                    <a:pt x="1356982" y="287070"/>
                  </a:lnTo>
                  <a:lnTo>
                    <a:pt x="1413852" y="290347"/>
                  </a:lnTo>
                  <a:lnTo>
                    <a:pt x="1470710" y="287070"/>
                  </a:lnTo>
                  <a:lnTo>
                    <a:pt x="1517281" y="278155"/>
                  </a:lnTo>
                  <a:lnTo>
                    <a:pt x="1548739" y="264972"/>
                  </a:lnTo>
                  <a:lnTo>
                    <a:pt x="1560296" y="248869"/>
                  </a:lnTo>
                  <a:lnTo>
                    <a:pt x="1560296" y="228130"/>
                  </a:lnTo>
                  <a:lnTo>
                    <a:pt x="1560296" y="207391"/>
                  </a:lnTo>
                  <a:lnTo>
                    <a:pt x="1560296" y="165912"/>
                  </a:lnTo>
                  <a:close/>
                </a:path>
                <a:path w="1560829" h="394335">
                  <a:moveTo>
                    <a:pt x="1560296" y="62217"/>
                  </a:moveTo>
                  <a:lnTo>
                    <a:pt x="1548739" y="78320"/>
                  </a:lnTo>
                  <a:lnTo>
                    <a:pt x="1528914" y="86639"/>
                  </a:lnTo>
                  <a:lnTo>
                    <a:pt x="1528914" y="128587"/>
                  </a:lnTo>
                  <a:lnTo>
                    <a:pt x="1528914" y="141033"/>
                  </a:lnTo>
                  <a:lnTo>
                    <a:pt x="1524723" y="145173"/>
                  </a:lnTo>
                  <a:lnTo>
                    <a:pt x="1512176" y="145173"/>
                  </a:lnTo>
                  <a:lnTo>
                    <a:pt x="1507998" y="141033"/>
                  </a:lnTo>
                  <a:lnTo>
                    <a:pt x="1507998" y="128587"/>
                  </a:lnTo>
                  <a:lnTo>
                    <a:pt x="1512176" y="124434"/>
                  </a:lnTo>
                  <a:lnTo>
                    <a:pt x="1524723" y="124434"/>
                  </a:lnTo>
                  <a:lnTo>
                    <a:pt x="1528914" y="128587"/>
                  </a:lnTo>
                  <a:lnTo>
                    <a:pt x="1528914" y="86639"/>
                  </a:lnTo>
                  <a:lnTo>
                    <a:pt x="1517281" y="91516"/>
                  </a:lnTo>
                  <a:lnTo>
                    <a:pt x="1470710" y="100431"/>
                  </a:lnTo>
                  <a:lnTo>
                    <a:pt x="1413852" y="103695"/>
                  </a:lnTo>
                  <a:lnTo>
                    <a:pt x="1356982" y="100431"/>
                  </a:lnTo>
                  <a:lnTo>
                    <a:pt x="1310424" y="91516"/>
                  </a:lnTo>
                  <a:lnTo>
                    <a:pt x="1278966" y="78320"/>
                  </a:lnTo>
                  <a:lnTo>
                    <a:pt x="1267409" y="62217"/>
                  </a:lnTo>
                  <a:lnTo>
                    <a:pt x="1267409" y="145173"/>
                  </a:lnTo>
                  <a:lnTo>
                    <a:pt x="1278966" y="161277"/>
                  </a:lnTo>
                  <a:lnTo>
                    <a:pt x="1310424" y="174472"/>
                  </a:lnTo>
                  <a:lnTo>
                    <a:pt x="1356982" y="183375"/>
                  </a:lnTo>
                  <a:lnTo>
                    <a:pt x="1413852" y="186651"/>
                  </a:lnTo>
                  <a:lnTo>
                    <a:pt x="1470710" y="183375"/>
                  </a:lnTo>
                  <a:lnTo>
                    <a:pt x="1517281" y="174472"/>
                  </a:lnTo>
                  <a:lnTo>
                    <a:pt x="1548739" y="161277"/>
                  </a:lnTo>
                  <a:lnTo>
                    <a:pt x="1560296" y="145173"/>
                  </a:lnTo>
                  <a:lnTo>
                    <a:pt x="1560296" y="124434"/>
                  </a:lnTo>
                  <a:lnTo>
                    <a:pt x="1560296" y="103695"/>
                  </a:lnTo>
                  <a:lnTo>
                    <a:pt x="1560296" y="62217"/>
                  </a:lnTo>
                  <a:close/>
                </a:path>
                <a:path w="1560829" h="394335">
                  <a:moveTo>
                    <a:pt x="1560296" y="41478"/>
                  </a:moveTo>
                  <a:lnTo>
                    <a:pt x="1548790" y="25336"/>
                  </a:lnTo>
                  <a:lnTo>
                    <a:pt x="1517396" y="12153"/>
                  </a:lnTo>
                  <a:lnTo>
                    <a:pt x="1470850" y="3263"/>
                  </a:lnTo>
                  <a:lnTo>
                    <a:pt x="1413852" y="0"/>
                  </a:lnTo>
                  <a:lnTo>
                    <a:pt x="1356842" y="3263"/>
                  </a:lnTo>
                  <a:lnTo>
                    <a:pt x="1310297" y="12153"/>
                  </a:lnTo>
                  <a:lnTo>
                    <a:pt x="1278915" y="25336"/>
                  </a:lnTo>
                  <a:lnTo>
                    <a:pt x="1267409" y="41478"/>
                  </a:lnTo>
                  <a:lnTo>
                    <a:pt x="1278915" y="57632"/>
                  </a:lnTo>
                  <a:lnTo>
                    <a:pt x="1310297" y="70815"/>
                  </a:lnTo>
                  <a:lnTo>
                    <a:pt x="1356842" y="79705"/>
                  </a:lnTo>
                  <a:lnTo>
                    <a:pt x="1413852" y="82956"/>
                  </a:lnTo>
                  <a:lnTo>
                    <a:pt x="1470850" y="79705"/>
                  </a:lnTo>
                  <a:lnTo>
                    <a:pt x="1517396" y="70815"/>
                  </a:lnTo>
                  <a:lnTo>
                    <a:pt x="1548790" y="57632"/>
                  </a:lnTo>
                  <a:lnTo>
                    <a:pt x="1560296" y="41478"/>
                  </a:lnTo>
                  <a:close/>
                </a:path>
              </a:pathLst>
            </a:custGeom>
            <a:solidFill>
              <a:srgbClr val="37466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2679573" y="3163646"/>
            <a:ext cx="9785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</a:tabLst>
            </a:pPr>
            <a:r>
              <a:rPr dirty="0" sz="1800" spc="-25">
                <a:solidFill>
                  <a:srgbClr val="374662"/>
                </a:solidFill>
                <a:latin typeface="Arial MT"/>
                <a:cs typeface="Arial MT"/>
              </a:rPr>
              <a:t>…..</a:t>
            </a:r>
            <a:r>
              <a:rPr dirty="0" sz="1800">
                <a:solidFill>
                  <a:srgbClr val="374662"/>
                </a:solidFill>
                <a:latin typeface="Arial MT"/>
                <a:cs typeface="Arial MT"/>
              </a:rPr>
              <a:t>	</a:t>
            </a:r>
            <a:r>
              <a:rPr dirty="0" sz="1800" spc="-25">
                <a:solidFill>
                  <a:srgbClr val="374662"/>
                </a:solidFill>
                <a:latin typeface="Arial MT"/>
                <a:cs typeface="Arial MT"/>
              </a:rPr>
              <a:t>.….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45159" y="1536191"/>
            <a:ext cx="5074285" cy="2020570"/>
            <a:chOff x="645159" y="1536191"/>
            <a:chExt cx="5074285" cy="2020570"/>
          </a:xfrm>
        </p:grpSpPr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4613" y="2439947"/>
              <a:ext cx="264032" cy="218119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3172967" y="153619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0" y="4572"/>
                  </a:lnTo>
                  <a:lnTo>
                    <a:pt x="4571" y="4572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56081" y="1543049"/>
              <a:ext cx="2482850" cy="645160"/>
            </a:xfrm>
            <a:custGeom>
              <a:avLst/>
              <a:gdLst/>
              <a:ahLst/>
              <a:cxnLst/>
              <a:rect l="l" t="t" r="r" b="b"/>
              <a:pathLst>
                <a:path w="2482850" h="645160">
                  <a:moveTo>
                    <a:pt x="0" y="0"/>
                  </a:moveTo>
                  <a:lnTo>
                    <a:pt x="2482596" y="0"/>
                  </a:lnTo>
                  <a:lnTo>
                    <a:pt x="2084070" y="644651"/>
                  </a:lnTo>
                  <a:lnTo>
                    <a:pt x="0" y="644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56081" y="2224277"/>
              <a:ext cx="2062480" cy="649605"/>
            </a:xfrm>
            <a:custGeom>
              <a:avLst/>
              <a:gdLst/>
              <a:ahLst/>
              <a:cxnLst/>
              <a:rect l="l" t="t" r="r" b="b"/>
              <a:pathLst>
                <a:path w="2062480" h="649605">
                  <a:moveTo>
                    <a:pt x="0" y="0"/>
                  </a:moveTo>
                  <a:lnTo>
                    <a:pt x="2061972" y="0"/>
                  </a:lnTo>
                  <a:lnTo>
                    <a:pt x="1663319" y="649224"/>
                  </a:lnTo>
                  <a:lnTo>
                    <a:pt x="0" y="6492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51509" y="2900933"/>
              <a:ext cx="1651000" cy="649605"/>
            </a:xfrm>
            <a:custGeom>
              <a:avLst/>
              <a:gdLst/>
              <a:ahLst/>
              <a:cxnLst/>
              <a:rect l="l" t="t" r="r" b="b"/>
              <a:pathLst>
                <a:path w="1651000" h="649604">
                  <a:moveTo>
                    <a:pt x="0" y="0"/>
                  </a:moveTo>
                  <a:lnTo>
                    <a:pt x="1650491" y="0"/>
                  </a:lnTo>
                  <a:lnTo>
                    <a:pt x="1255014" y="649224"/>
                  </a:lnTo>
                  <a:lnTo>
                    <a:pt x="0" y="64922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225545" y="1543049"/>
              <a:ext cx="2487295" cy="649605"/>
            </a:xfrm>
            <a:custGeom>
              <a:avLst/>
              <a:gdLst/>
              <a:ahLst/>
              <a:cxnLst/>
              <a:rect l="l" t="t" r="r" b="b"/>
              <a:pathLst>
                <a:path w="2487295" h="649605">
                  <a:moveTo>
                    <a:pt x="2487168" y="0"/>
                  </a:moveTo>
                  <a:lnTo>
                    <a:pt x="0" y="0"/>
                  </a:lnTo>
                  <a:lnTo>
                    <a:pt x="399161" y="649224"/>
                  </a:lnTo>
                  <a:lnTo>
                    <a:pt x="2487168" y="649224"/>
                  </a:lnTo>
                  <a:lnTo>
                    <a:pt x="2487168" y="0"/>
                  </a:lnTo>
                  <a:close/>
                </a:path>
              </a:pathLst>
            </a:custGeom>
            <a:ln w="1270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646170" y="2224277"/>
              <a:ext cx="2066925" cy="649605"/>
            </a:xfrm>
            <a:custGeom>
              <a:avLst/>
              <a:gdLst/>
              <a:ahLst/>
              <a:cxnLst/>
              <a:rect l="l" t="t" r="r" b="b"/>
              <a:pathLst>
                <a:path w="2066925" h="649605">
                  <a:moveTo>
                    <a:pt x="2066543" y="0"/>
                  </a:moveTo>
                  <a:lnTo>
                    <a:pt x="0" y="0"/>
                  </a:lnTo>
                  <a:lnTo>
                    <a:pt x="399541" y="649224"/>
                  </a:lnTo>
                  <a:lnTo>
                    <a:pt x="2066543" y="649224"/>
                  </a:lnTo>
                  <a:lnTo>
                    <a:pt x="2066543" y="0"/>
                  </a:lnTo>
                  <a:close/>
                </a:path>
              </a:pathLst>
            </a:custGeom>
            <a:ln w="1270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057650" y="2900933"/>
              <a:ext cx="1655445" cy="649605"/>
            </a:xfrm>
            <a:custGeom>
              <a:avLst/>
              <a:gdLst/>
              <a:ahLst/>
              <a:cxnLst/>
              <a:rect l="l" t="t" r="r" b="b"/>
              <a:pathLst>
                <a:path w="1655445" h="649604">
                  <a:moveTo>
                    <a:pt x="1655064" y="0"/>
                  </a:moveTo>
                  <a:lnTo>
                    <a:pt x="0" y="0"/>
                  </a:lnTo>
                  <a:lnTo>
                    <a:pt x="396494" y="649224"/>
                  </a:lnTo>
                  <a:lnTo>
                    <a:pt x="1655064" y="649224"/>
                  </a:lnTo>
                  <a:lnTo>
                    <a:pt x="1655064" y="0"/>
                  </a:lnTo>
                  <a:close/>
                </a:path>
              </a:pathLst>
            </a:custGeom>
            <a:ln w="12699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691997" y="1608201"/>
            <a:ext cx="1718310" cy="487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B5C3DF"/>
                </a:solidFill>
                <a:latin typeface="Arial"/>
                <a:cs typeface="Arial"/>
              </a:rPr>
              <a:t>Software</a:t>
            </a:r>
            <a:r>
              <a:rPr dirty="0" sz="900" spc="-10" b="1">
                <a:solidFill>
                  <a:srgbClr val="B5C3D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5C3DF"/>
                </a:solidFill>
                <a:latin typeface="Arial"/>
                <a:cs typeface="Arial"/>
              </a:rPr>
              <a:t>as a</a:t>
            </a:r>
            <a:r>
              <a:rPr dirty="0" sz="900" spc="-5" b="1">
                <a:solidFill>
                  <a:srgbClr val="B5C3D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B5C3DF"/>
                </a:solidFill>
                <a:latin typeface="Arial"/>
                <a:cs typeface="Arial"/>
              </a:rPr>
              <a:t>Service</a:t>
            </a:r>
            <a:r>
              <a:rPr dirty="0" sz="900" spc="-70" b="1">
                <a:solidFill>
                  <a:srgbClr val="B5C3D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B5C3DF"/>
                </a:solidFill>
                <a:latin typeface="Arial"/>
                <a:cs typeface="Arial"/>
              </a:rPr>
              <a:t>(SaaS)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8700"/>
              </a:lnSpc>
            </a:pPr>
            <a:r>
              <a:rPr dirty="0" sz="650">
                <a:latin typeface="Arial MT"/>
                <a:cs typeface="Arial MT"/>
              </a:rPr>
              <a:t>Especially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interesting</a:t>
            </a:r>
            <a:r>
              <a:rPr dirty="0" sz="650" spc="1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for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private</a:t>
            </a:r>
            <a:r>
              <a:rPr dirty="0" sz="650" spc="1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users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Cloud-based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application</a:t>
            </a:r>
            <a:r>
              <a:rPr dirty="0" sz="650" spc="204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software</a:t>
            </a:r>
            <a:r>
              <a:rPr dirty="0" sz="650" spc="2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complete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with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user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interface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685596" y="2906648"/>
            <a:ext cx="1468120" cy="624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Infrastructure</a:t>
            </a:r>
            <a:r>
              <a:rPr dirty="0" sz="900" spc="15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374662"/>
                </a:solidFill>
                <a:latin typeface="Arial"/>
                <a:cs typeface="Arial"/>
              </a:rPr>
              <a:t>as</a:t>
            </a:r>
            <a:r>
              <a:rPr dirty="0" sz="900" spc="15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374662"/>
                </a:solidFill>
                <a:latin typeface="Arial"/>
                <a:cs typeface="Arial"/>
              </a:rPr>
              <a:t>a</a:t>
            </a:r>
            <a:r>
              <a:rPr dirty="0" sz="900" spc="20" b="1">
                <a:solidFill>
                  <a:srgbClr val="374662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Service (IaaS)</a:t>
            </a:r>
            <a:endParaRPr sz="900">
              <a:latin typeface="Arial"/>
              <a:cs typeface="Arial"/>
            </a:endParaRPr>
          </a:p>
          <a:p>
            <a:pPr marL="12700" marR="257175">
              <a:lnSpc>
                <a:spcPct val="108700"/>
              </a:lnSpc>
            </a:pPr>
            <a:r>
              <a:rPr dirty="0" sz="650">
                <a:latin typeface="Arial MT"/>
                <a:cs typeface="Arial MT"/>
              </a:rPr>
              <a:t>Providers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rent</a:t>
            </a:r>
            <a:r>
              <a:rPr dirty="0" sz="650" spc="1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out</a:t>
            </a:r>
            <a:r>
              <a:rPr dirty="0" sz="650" spc="7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storage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and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computing</a:t>
            </a:r>
            <a:r>
              <a:rPr dirty="0" sz="650" spc="17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capacities</a:t>
            </a:r>
            <a:r>
              <a:rPr dirty="0" sz="650" spc="1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on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their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servers.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691997" y="2291537"/>
            <a:ext cx="1750060" cy="487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6B86C1"/>
                </a:solidFill>
                <a:latin typeface="Arial"/>
                <a:cs typeface="Arial"/>
              </a:rPr>
              <a:t>Product</a:t>
            </a: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6B86C1"/>
                </a:solidFill>
                <a:latin typeface="Arial"/>
                <a:cs typeface="Arial"/>
              </a:rPr>
              <a:t>as a Service</a:t>
            </a:r>
            <a:r>
              <a:rPr dirty="0" sz="900" spc="-70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(PaaS)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8500"/>
              </a:lnSpc>
              <a:spcBef>
                <a:spcPts val="10"/>
              </a:spcBef>
            </a:pPr>
            <a:r>
              <a:rPr dirty="0" sz="650">
                <a:latin typeface="Arial MT"/>
                <a:cs typeface="Arial MT"/>
              </a:rPr>
              <a:t>Providers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deal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administration</a:t>
            </a:r>
            <a:r>
              <a:rPr dirty="0" sz="650" spc="2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of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servers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and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rent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out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predefined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platforms</a:t>
            </a:r>
            <a:r>
              <a:rPr dirty="0" sz="650" spc="18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for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software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development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992626" y="1565528"/>
            <a:ext cx="1686560" cy="59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963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B5C3DF"/>
                </a:solidFill>
                <a:latin typeface="Arial"/>
                <a:cs typeface="Arial"/>
              </a:rPr>
              <a:t>Biggest</a:t>
            </a:r>
            <a:r>
              <a:rPr dirty="0" sz="900" spc="-20" b="1">
                <a:solidFill>
                  <a:srgbClr val="B5C3D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B5C3DF"/>
                </a:solidFill>
                <a:latin typeface="Arial"/>
                <a:cs typeface="Arial"/>
              </a:rPr>
              <a:t>market</a:t>
            </a:r>
            <a:endParaRPr sz="900">
              <a:latin typeface="Arial"/>
              <a:cs typeface="Arial"/>
            </a:endParaRPr>
          </a:p>
          <a:p>
            <a:pPr algn="r" marL="12700" marR="5080" indent="63500">
              <a:lnSpc>
                <a:spcPct val="107800"/>
              </a:lnSpc>
              <a:spcBef>
                <a:spcPts val="10"/>
              </a:spcBef>
            </a:pP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6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SaaS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market,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valued</a:t>
            </a:r>
            <a:r>
              <a:rPr dirty="0" sz="650" spc="1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nearly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$200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billion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2023,</a:t>
            </a:r>
            <a:r>
              <a:rPr dirty="0" sz="650" spc="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is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expected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to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grow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at</a:t>
            </a:r>
            <a:r>
              <a:rPr dirty="0" sz="650" spc="114">
                <a:latin typeface="Arial MT"/>
                <a:cs typeface="Arial MT"/>
              </a:rPr>
              <a:t> </a:t>
            </a:r>
            <a:r>
              <a:rPr dirty="0" sz="650" spc="-50">
                <a:latin typeface="Arial MT"/>
                <a:cs typeface="Arial MT"/>
              </a:rPr>
              <a:t>a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CAGR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of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18%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through</a:t>
            </a:r>
            <a:r>
              <a:rPr dirty="0" sz="650" spc="1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2023,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marking</a:t>
            </a:r>
            <a:r>
              <a:rPr dirty="0" sz="650" spc="2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it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as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1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largest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segment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in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Cloud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computing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543171" y="2921889"/>
            <a:ext cx="1137920" cy="487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025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374662"/>
                </a:solidFill>
                <a:latin typeface="Arial"/>
                <a:cs typeface="Arial"/>
              </a:rPr>
              <a:t>Growth</a:t>
            </a:r>
            <a:endParaRPr sz="900">
              <a:latin typeface="Arial"/>
              <a:cs typeface="Arial"/>
            </a:endParaRPr>
          </a:p>
          <a:p>
            <a:pPr algn="r" marL="12700" marR="6350" indent="22860">
              <a:lnSpc>
                <a:spcPct val="108700"/>
              </a:lnSpc>
            </a:pPr>
            <a:r>
              <a:rPr dirty="0" sz="650">
                <a:latin typeface="Arial MT"/>
                <a:cs typeface="Arial MT"/>
              </a:rPr>
              <a:t>With</a:t>
            </a:r>
            <a:r>
              <a:rPr dirty="0" sz="650" spc="7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</a:t>
            </a:r>
            <a:r>
              <a:rPr dirty="0" sz="650" spc="12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CAGR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of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20.3%</a:t>
            </a:r>
            <a:r>
              <a:rPr dirty="0" sz="650" spc="11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until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2030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9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IaaS</a:t>
            </a:r>
            <a:r>
              <a:rPr dirty="0" sz="650" spc="1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market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is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expected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to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grow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fastest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424298" y="2247646"/>
            <a:ext cx="1256665" cy="59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7495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6B86C1"/>
                </a:solidFill>
                <a:latin typeface="Arial"/>
                <a:cs typeface="Arial"/>
              </a:rPr>
              <a:t>Smallest</a:t>
            </a:r>
            <a:r>
              <a:rPr dirty="0" sz="900" spc="-15" b="1">
                <a:solidFill>
                  <a:srgbClr val="6B86C1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6B86C1"/>
                </a:solidFill>
                <a:latin typeface="Arial"/>
                <a:cs typeface="Arial"/>
              </a:rPr>
              <a:t>segment</a:t>
            </a:r>
            <a:endParaRPr sz="900">
              <a:latin typeface="Arial"/>
              <a:cs typeface="Arial"/>
            </a:endParaRPr>
          </a:p>
          <a:p>
            <a:pPr algn="r" marL="12700" marR="5080" indent="40640">
              <a:lnSpc>
                <a:spcPct val="107800"/>
              </a:lnSpc>
              <a:spcBef>
                <a:spcPts val="10"/>
              </a:spcBef>
            </a:pPr>
            <a:r>
              <a:rPr dirty="0" sz="650">
                <a:latin typeface="Arial MT"/>
                <a:cs typeface="Arial MT"/>
              </a:rPr>
              <a:t>In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2023,</a:t>
            </a:r>
            <a:r>
              <a:rPr dirty="0" sz="650" spc="2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1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PaaS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market</a:t>
            </a:r>
            <a:r>
              <a:rPr dirty="0" sz="650" spc="19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was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valued</a:t>
            </a:r>
            <a:r>
              <a:rPr dirty="0" sz="650" spc="13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at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$60.26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billion,</a:t>
            </a:r>
            <a:r>
              <a:rPr dirty="0" sz="650" spc="100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making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it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smallest</a:t>
            </a:r>
            <a:r>
              <a:rPr dirty="0" sz="650" spc="9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of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the</a:t>
            </a:r>
            <a:r>
              <a:rPr dirty="0" sz="650" spc="8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three</a:t>
            </a:r>
            <a:r>
              <a:rPr dirty="0" sz="650" spc="120">
                <a:latin typeface="Arial MT"/>
                <a:cs typeface="Arial MT"/>
              </a:rPr>
              <a:t> </a:t>
            </a:r>
            <a:r>
              <a:rPr dirty="0" sz="650" spc="-20">
                <a:latin typeface="Arial MT"/>
                <a:cs typeface="Arial MT"/>
              </a:rPr>
              <a:t>main</a:t>
            </a:r>
            <a:r>
              <a:rPr dirty="0" sz="650" spc="50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Cloud</a:t>
            </a:r>
            <a:r>
              <a:rPr dirty="0" sz="650" spc="10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computing</a:t>
            </a:r>
            <a:r>
              <a:rPr dirty="0" sz="650" spc="165">
                <a:latin typeface="Arial MT"/>
                <a:cs typeface="Arial MT"/>
              </a:rPr>
              <a:t> </a:t>
            </a:r>
            <a:r>
              <a:rPr dirty="0" sz="650" spc="-10">
                <a:latin typeface="Arial MT"/>
                <a:cs typeface="Arial MT"/>
              </a:rPr>
              <a:t>segments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213205" y="4080129"/>
            <a:ext cx="181991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7010">
              <a:lnSpc>
                <a:spcPct val="100499"/>
              </a:lnSpc>
              <a:spcBef>
                <a:spcPts val="100"/>
              </a:spcBef>
            </a:pPr>
            <a:r>
              <a:rPr dirty="0" sz="1000" b="1">
                <a:solidFill>
                  <a:srgbClr val="B5C3DF"/>
                </a:solidFill>
                <a:latin typeface="Calibri"/>
                <a:cs typeface="Calibri"/>
              </a:rPr>
              <a:t>Artificial</a:t>
            </a:r>
            <a:r>
              <a:rPr dirty="0" sz="1000" spc="-15" b="1">
                <a:solidFill>
                  <a:srgbClr val="B5C3D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B5C3DF"/>
                </a:solidFill>
                <a:latin typeface="Calibri"/>
                <a:cs typeface="Calibri"/>
              </a:rPr>
              <a:t>Intelligence</a:t>
            </a:r>
            <a:r>
              <a:rPr dirty="0" sz="1000" spc="500" b="1">
                <a:solidFill>
                  <a:srgbClr val="B5C3DF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Integrating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AI solutions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into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Cloud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infrastructure,</a:t>
            </a:r>
            <a:r>
              <a:rPr dirty="0" sz="900" spc="-4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aims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to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increase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efficiency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by managing</a:t>
            </a:r>
            <a:r>
              <a:rPr dirty="0" sz="900" spc="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automating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internal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processes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smartly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08279" y="3995546"/>
            <a:ext cx="2396490" cy="915669"/>
            <a:chOff x="708279" y="3995546"/>
            <a:chExt cx="2396490" cy="915669"/>
          </a:xfrm>
        </p:grpSpPr>
        <p:sp>
          <p:nvSpPr>
            <p:cNvPr id="56" name="object 56" descr=""/>
            <p:cNvSpPr/>
            <p:nvPr/>
          </p:nvSpPr>
          <p:spPr>
            <a:xfrm>
              <a:off x="932688" y="4005071"/>
              <a:ext cx="2162810" cy="896619"/>
            </a:xfrm>
            <a:custGeom>
              <a:avLst/>
              <a:gdLst/>
              <a:ahLst/>
              <a:cxnLst/>
              <a:rect l="l" t="t" r="r" b="b"/>
              <a:pathLst>
                <a:path w="2162810" h="896620">
                  <a:moveTo>
                    <a:pt x="0" y="896111"/>
                  </a:moveTo>
                  <a:lnTo>
                    <a:pt x="2162556" y="896111"/>
                  </a:lnTo>
                  <a:lnTo>
                    <a:pt x="2162556" y="0"/>
                  </a:lnTo>
                  <a:lnTo>
                    <a:pt x="0" y="0"/>
                  </a:lnTo>
                  <a:lnTo>
                    <a:pt x="0" y="896111"/>
                  </a:lnTo>
                  <a:close/>
                </a:path>
              </a:pathLst>
            </a:custGeom>
            <a:ln w="19050">
              <a:solidFill>
                <a:srgbClr val="B5C3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8279" y="4256150"/>
              <a:ext cx="448817" cy="389381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708279" y="5005959"/>
            <a:ext cx="2396490" cy="915669"/>
            <a:chOff x="708279" y="5005959"/>
            <a:chExt cx="2396490" cy="915669"/>
          </a:xfrm>
        </p:grpSpPr>
        <p:sp>
          <p:nvSpPr>
            <p:cNvPr id="59" name="object 59" descr=""/>
            <p:cNvSpPr/>
            <p:nvPr/>
          </p:nvSpPr>
          <p:spPr>
            <a:xfrm>
              <a:off x="932688" y="5015484"/>
              <a:ext cx="2162810" cy="896619"/>
            </a:xfrm>
            <a:custGeom>
              <a:avLst/>
              <a:gdLst/>
              <a:ahLst/>
              <a:cxnLst/>
              <a:rect l="l" t="t" r="r" b="b"/>
              <a:pathLst>
                <a:path w="2162810" h="896620">
                  <a:moveTo>
                    <a:pt x="0" y="896111"/>
                  </a:moveTo>
                  <a:lnTo>
                    <a:pt x="2162556" y="896111"/>
                  </a:lnTo>
                  <a:lnTo>
                    <a:pt x="2162556" y="0"/>
                  </a:lnTo>
                  <a:lnTo>
                    <a:pt x="0" y="0"/>
                  </a:lnTo>
                  <a:lnTo>
                    <a:pt x="0" y="896111"/>
                  </a:lnTo>
                  <a:close/>
                </a:path>
              </a:pathLst>
            </a:custGeom>
            <a:ln w="19050">
              <a:solidFill>
                <a:srgbClr val="50669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279" y="5266563"/>
              <a:ext cx="448817" cy="389381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1213205" y="5060441"/>
            <a:ext cx="1754505" cy="787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dirty="0" sz="1000" b="1">
                <a:solidFill>
                  <a:srgbClr val="506691"/>
                </a:solidFill>
                <a:latin typeface="Calibri"/>
                <a:cs typeface="Calibri"/>
              </a:rPr>
              <a:t>Edge</a:t>
            </a:r>
            <a:r>
              <a:rPr dirty="0" sz="1000" spc="-10" b="1">
                <a:solidFill>
                  <a:srgbClr val="506691"/>
                </a:solidFill>
                <a:latin typeface="Calibri"/>
                <a:cs typeface="Calibri"/>
              </a:rPr>
              <a:t> Computing</a:t>
            </a:r>
            <a:endParaRPr sz="1000">
              <a:latin typeface="Calibri"/>
              <a:cs typeface="Calibri"/>
            </a:endParaRPr>
          </a:p>
          <a:p>
            <a:pPr marL="12700" marR="279400">
              <a:lnSpc>
                <a:spcPts val="122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transition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towards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edge </a:t>
            </a:r>
            <a:r>
              <a:rPr dirty="0" sz="1000">
                <a:latin typeface="Calibri"/>
                <a:cs typeface="Calibri"/>
              </a:rPr>
              <a:t>computing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will </a:t>
            </a:r>
            <a:r>
              <a:rPr dirty="0" sz="1000" spc="-10">
                <a:latin typeface="Calibri"/>
                <a:cs typeface="Calibri"/>
              </a:rPr>
              <a:t>significantly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45"/>
              </a:lnSpc>
            </a:pPr>
            <a:r>
              <a:rPr dirty="0" sz="1000">
                <a:latin typeface="Calibri"/>
                <a:cs typeface="Calibri"/>
              </a:rPr>
              <a:t>decreasing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latency,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consequently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ts val="1195"/>
              </a:lnSpc>
            </a:pPr>
            <a:r>
              <a:rPr dirty="0" sz="1000">
                <a:latin typeface="Calibri"/>
                <a:cs typeface="Calibri"/>
              </a:rPr>
              <a:t>improving</a:t>
            </a:r>
            <a:r>
              <a:rPr dirty="0" sz="1000" spc="-5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transmission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3264027" y="3995546"/>
            <a:ext cx="2396490" cy="915669"/>
            <a:chOff x="3264027" y="3995546"/>
            <a:chExt cx="2396490" cy="915669"/>
          </a:xfrm>
        </p:grpSpPr>
        <p:sp>
          <p:nvSpPr>
            <p:cNvPr id="63" name="object 63" descr=""/>
            <p:cNvSpPr/>
            <p:nvPr/>
          </p:nvSpPr>
          <p:spPr>
            <a:xfrm>
              <a:off x="3488436" y="4005071"/>
              <a:ext cx="2162810" cy="896619"/>
            </a:xfrm>
            <a:custGeom>
              <a:avLst/>
              <a:gdLst/>
              <a:ahLst/>
              <a:cxnLst/>
              <a:rect l="l" t="t" r="r" b="b"/>
              <a:pathLst>
                <a:path w="2162810" h="896620">
                  <a:moveTo>
                    <a:pt x="0" y="896111"/>
                  </a:moveTo>
                  <a:lnTo>
                    <a:pt x="2162556" y="896111"/>
                  </a:lnTo>
                  <a:lnTo>
                    <a:pt x="2162556" y="0"/>
                  </a:lnTo>
                  <a:lnTo>
                    <a:pt x="0" y="0"/>
                  </a:lnTo>
                  <a:lnTo>
                    <a:pt x="0" y="896111"/>
                  </a:lnTo>
                  <a:close/>
                </a:path>
              </a:pathLst>
            </a:custGeom>
            <a:ln w="19050">
              <a:solidFill>
                <a:srgbClr val="6B86C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4027" y="4256150"/>
              <a:ext cx="448818" cy="389381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3770121" y="4080129"/>
            <a:ext cx="1807845" cy="730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6B86C1"/>
                </a:solidFill>
                <a:latin typeface="Calibri"/>
                <a:cs typeface="Calibri"/>
              </a:rPr>
              <a:t>Ongoing</a:t>
            </a:r>
            <a:r>
              <a:rPr dirty="0" sz="1000" spc="-30" b="1">
                <a:solidFill>
                  <a:srgbClr val="6B86C1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6B86C1"/>
                </a:solidFill>
                <a:latin typeface="Calibri"/>
                <a:cs typeface="Calibri"/>
              </a:rPr>
              <a:t>Migration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Over 60%</a:t>
            </a:r>
            <a:r>
              <a:rPr dirty="0" sz="9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of</a:t>
            </a:r>
            <a:r>
              <a:rPr dirty="0" sz="900" spc="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enterprises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are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adopting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Cloud</a:t>
            </a:r>
            <a:r>
              <a:rPr dirty="0" sz="900" spc="-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solutions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drive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their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business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transformation,</a:t>
            </a:r>
            <a:r>
              <a:rPr dirty="0" sz="900" spc="-3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dirty="0" sz="900" spc="-5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trend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expected</a:t>
            </a:r>
            <a:r>
              <a:rPr dirty="0" sz="900" spc="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to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continue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expand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3264027" y="5005959"/>
            <a:ext cx="2396490" cy="915669"/>
            <a:chOff x="3264027" y="5005959"/>
            <a:chExt cx="2396490" cy="915669"/>
          </a:xfrm>
        </p:grpSpPr>
        <p:sp>
          <p:nvSpPr>
            <p:cNvPr id="67" name="object 67" descr=""/>
            <p:cNvSpPr/>
            <p:nvPr/>
          </p:nvSpPr>
          <p:spPr>
            <a:xfrm>
              <a:off x="3488436" y="5015484"/>
              <a:ext cx="2162810" cy="896619"/>
            </a:xfrm>
            <a:custGeom>
              <a:avLst/>
              <a:gdLst/>
              <a:ahLst/>
              <a:cxnLst/>
              <a:rect l="l" t="t" r="r" b="b"/>
              <a:pathLst>
                <a:path w="2162810" h="896620">
                  <a:moveTo>
                    <a:pt x="0" y="896111"/>
                  </a:moveTo>
                  <a:lnTo>
                    <a:pt x="2162556" y="896111"/>
                  </a:lnTo>
                  <a:lnTo>
                    <a:pt x="2162556" y="0"/>
                  </a:lnTo>
                  <a:lnTo>
                    <a:pt x="0" y="0"/>
                  </a:lnTo>
                  <a:lnTo>
                    <a:pt x="0" y="896111"/>
                  </a:lnTo>
                  <a:close/>
                </a:path>
              </a:pathLst>
            </a:custGeom>
            <a:ln w="19050">
              <a:solidFill>
                <a:srgbClr val="3746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4027" y="5266563"/>
              <a:ext cx="448818" cy="389381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3770121" y="5091176"/>
            <a:ext cx="1819910" cy="730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solidFill>
                  <a:srgbClr val="374662"/>
                </a:solidFill>
                <a:latin typeface="Calibri"/>
                <a:cs typeface="Calibri"/>
              </a:rPr>
              <a:t>Multi and</a:t>
            </a:r>
            <a:r>
              <a:rPr dirty="0" sz="1000" spc="5" b="1">
                <a:solidFill>
                  <a:srgbClr val="374662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374662"/>
                </a:solidFill>
                <a:latin typeface="Calibri"/>
                <a:cs typeface="Calibri"/>
              </a:rPr>
              <a:t>Hybrid</a:t>
            </a:r>
            <a:r>
              <a:rPr dirty="0" sz="1000" spc="-40" b="1">
                <a:solidFill>
                  <a:srgbClr val="374662"/>
                </a:solidFill>
                <a:latin typeface="Calibri"/>
                <a:cs typeface="Calibri"/>
              </a:rPr>
              <a:t> </a:t>
            </a:r>
            <a:r>
              <a:rPr dirty="0" sz="1000" spc="-20" b="1">
                <a:solidFill>
                  <a:srgbClr val="374662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Currently,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80%</a:t>
            </a:r>
            <a:r>
              <a:rPr dirty="0" sz="9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of businesses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0D0D0D"/>
                </a:solidFill>
                <a:latin typeface="Calibri"/>
                <a:cs typeface="Calibri"/>
              </a:rPr>
              <a:t>use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hybrid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Cloud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solutions,</a:t>
            </a:r>
            <a:r>
              <a:rPr dirty="0" sz="9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dirty="0" sz="900" spc="-3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38%</a:t>
            </a:r>
            <a:r>
              <a:rPr dirty="0" sz="900" spc="-5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increase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from</a:t>
            </a:r>
            <a:r>
              <a:rPr dirty="0" sz="900" spc="-1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2019,</a:t>
            </a:r>
            <a:r>
              <a:rPr dirty="0" sz="900" spc="-6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indicating</a:t>
            </a:r>
            <a:r>
              <a:rPr dirty="0" sz="900" spc="-5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D0D0D"/>
                </a:solidFill>
                <a:latin typeface="Calibri"/>
                <a:cs typeface="Calibri"/>
              </a:rPr>
              <a:t>high</a:t>
            </a:r>
            <a:r>
              <a:rPr dirty="0" sz="900" spc="2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ongoing</a:t>
            </a:r>
            <a:r>
              <a:rPr dirty="0" sz="900" spc="50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D0D0D"/>
                </a:solidFill>
                <a:latin typeface="Calibri"/>
                <a:cs typeface="Calibri"/>
              </a:rPr>
              <a:t>demand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6976681" y="4197096"/>
            <a:ext cx="3987165" cy="1664335"/>
            <a:chOff x="6976681" y="4197096"/>
            <a:chExt cx="3987165" cy="1664335"/>
          </a:xfrm>
        </p:grpSpPr>
        <p:sp>
          <p:nvSpPr>
            <p:cNvPr id="71" name="object 71" descr=""/>
            <p:cNvSpPr/>
            <p:nvPr/>
          </p:nvSpPr>
          <p:spPr>
            <a:xfrm>
              <a:off x="6981443" y="4219956"/>
              <a:ext cx="2738755" cy="1618615"/>
            </a:xfrm>
            <a:custGeom>
              <a:avLst/>
              <a:gdLst/>
              <a:ahLst/>
              <a:cxnLst/>
              <a:rect l="l" t="t" r="r" b="b"/>
              <a:pathLst>
                <a:path w="2738754" h="1618614">
                  <a:moveTo>
                    <a:pt x="251460" y="1549908"/>
                  </a:moveTo>
                  <a:lnTo>
                    <a:pt x="0" y="1549908"/>
                  </a:lnTo>
                  <a:lnTo>
                    <a:pt x="0" y="1618488"/>
                  </a:lnTo>
                  <a:lnTo>
                    <a:pt x="251460" y="1618488"/>
                  </a:lnTo>
                  <a:lnTo>
                    <a:pt x="251460" y="1549908"/>
                  </a:lnTo>
                  <a:close/>
                </a:path>
                <a:path w="2738754" h="1618614">
                  <a:moveTo>
                    <a:pt x="498348" y="1431036"/>
                  </a:moveTo>
                  <a:lnTo>
                    <a:pt x="0" y="1431036"/>
                  </a:lnTo>
                  <a:lnTo>
                    <a:pt x="0" y="1495044"/>
                  </a:lnTo>
                  <a:lnTo>
                    <a:pt x="498348" y="1495044"/>
                  </a:lnTo>
                  <a:lnTo>
                    <a:pt x="498348" y="1431036"/>
                  </a:lnTo>
                  <a:close/>
                </a:path>
                <a:path w="2738754" h="1618614">
                  <a:moveTo>
                    <a:pt x="498348" y="1312164"/>
                  </a:moveTo>
                  <a:lnTo>
                    <a:pt x="0" y="1312164"/>
                  </a:lnTo>
                  <a:lnTo>
                    <a:pt x="0" y="1376172"/>
                  </a:lnTo>
                  <a:lnTo>
                    <a:pt x="498348" y="1376172"/>
                  </a:lnTo>
                  <a:lnTo>
                    <a:pt x="498348" y="1312164"/>
                  </a:lnTo>
                  <a:close/>
                </a:path>
                <a:path w="2738754" h="1618614">
                  <a:moveTo>
                    <a:pt x="498348" y="1193292"/>
                  </a:moveTo>
                  <a:lnTo>
                    <a:pt x="0" y="1193292"/>
                  </a:lnTo>
                  <a:lnTo>
                    <a:pt x="0" y="1257300"/>
                  </a:lnTo>
                  <a:lnTo>
                    <a:pt x="498348" y="1257300"/>
                  </a:lnTo>
                  <a:lnTo>
                    <a:pt x="498348" y="1193292"/>
                  </a:lnTo>
                  <a:close/>
                </a:path>
                <a:path w="2738754" h="1618614">
                  <a:moveTo>
                    <a:pt x="498348" y="1074420"/>
                  </a:moveTo>
                  <a:lnTo>
                    <a:pt x="0" y="1074420"/>
                  </a:lnTo>
                  <a:lnTo>
                    <a:pt x="0" y="1138428"/>
                  </a:lnTo>
                  <a:lnTo>
                    <a:pt x="498348" y="1138428"/>
                  </a:lnTo>
                  <a:lnTo>
                    <a:pt x="498348" y="1074420"/>
                  </a:lnTo>
                  <a:close/>
                </a:path>
                <a:path w="2738754" h="1618614">
                  <a:moveTo>
                    <a:pt x="745236" y="955548"/>
                  </a:moveTo>
                  <a:lnTo>
                    <a:pt x="0" y="955548"/>
                  </a:lnTo>
                  <a:lnTo>
                    <a:pt x="0" y="1019556"/>
                  </a:lnTo>
                  <a:lnTo>
                    <a:pt x="745236" y="1019556"/>
                  </a:lnTo>
                  <a:lnTo>
                    <a:pt x="745236" y="955548"/>
                  </a:lnTo>
                  <a:close/>
                </a:path>
                <a:path w="2738754" h="1618614">
                  <a:moveTo>
                    <a:pt x="996696" y="836676"/>
                  </a:moveTo>
                  <a:lnTo>
                    <a:pt x="0" y="836676"/>
                  </a:lnTo>
                  <a:lnTo>
                    <a:pt x="0" y="900684"/>
                  </a:lnTo>
                  <a:lnTo>
                    <a:pt x="996696" y="900684"/>
                  </a:lnTo>
                  <a:lnTo>
                    <a:pt x="996696" y="836676"/>
                  </a:lnTo>
                  <a:close/>
                </a:path>
                <a:path w="2738754" h="1618614">
                  <a:moveTo>
                    <a:pt x="996696" y="717804"/>
                  </a:moveTo>
                  <a:lnTo>
                    <a:pt x="0" y="717804"/>
                  </a:lnTo>
                  <a:lnTo>
                    <a:pt x="0" y="781812"/>
                  </a:lnTo>
                  <a:lnTo>
                    <a:pt x="996696" y="781812"/>
                  </a:lnTo>
                  <a:lnTo>
                    <a:pt x="996696" y="717804"/>
                  </a:lnTo>
                  <a:close/>
                </a:path>
                <a:path w="2738754" h="1618614">
                  <a:moveTo>
                    <a:pt x="1495044" y="598932"/>
                  </a:moveTo>
                  <a:lnTo>
                    <a:pt x="0" y="598932"/>
                  </a:lnTo>
                  <a:lnTo>
                    <a:pt x="0" y="662940"/>
                  </a:lnTo>
                  <a:lnTo>
                    <a:pt x="1495044" y="662940"/>
                  </a:lnTo>
                  <a:lnTo>
                    <a:pt x="1495044" y="598932"/>
                  </a:lnTo>
                  <a:close/>
                </a:path>
                <a:path w="2738754" h="1618614">
                  <a:moveTo>
                    <a:pt x="1741932" y="480060"/>
                  </a:moveTo>
                  <a:lnTo>
                    <a:pt x="0" y="480060"/>
                  </a:lnTo>
                  <a:lnTo>
                    <a:pt x="0" y="544068"/>
                  </a:lnTo>
                  <a:lnTo>
                    <a:pt x="1741932" y="544068"/>
                  </a:lnTo>
                  <a:lnTo>
                    <a:pt x="1741932" y="480060"/>
                  </a:lnTo>
                  <a:close/>
                </a:path>
                <a:path w="2738754" h="1618614">
                  <a:moveTo>
                    <a:pt x="1741932" y="361188"/>
                  </a:moveTo>
                  <a:lnTo>
                    <a:pt x="0" y="361188"/>
                  </a:lnTo>
                  <a:lnTo>
                    <a:pt x="0" y="425196"/>
                  </a:lnTo>
                  <a:lnTo>
                    <a:pt x="1741932" y="425196"/>
                  </a:lnTo>
                  <a:lnTo>
                    <a:pt x="1741932" y="361188"/>
                  </a:lnTo>
                  <a:close/>
                </a:path>
                <a:path w="2738754" h="1618614">
                  <a:moveTo>
                    <a:pt x="1993392" y="123444"/>
                  </a:moveTo>
                  <a:lnTo>
                    <a:pt x="0" y="123444"/>
                  </a:lnTo>
                  <a:lnTo>
                    <a:pt x="0" y="187452"/>
                  </a:lnTo>
                  <a:lnTo>
                    <a:pt x="1993392" y="187452"/>
                  </a:lnTo>
                  <a:lnTo>
                    <a:pt x="1993392" y="123444"/>
                  </a:lnTo>
                  <a:close/>
                </a:path>
                <a:path w="2738754" h="1618614">
                  <a:moveTo>
                    <a:pt x="2240280" y="242316"/>
                  </a:moveTo>
                  <a:lnTo>
                    <a:pt x="0" y="242316"/>
                  </a:lnTo>
                  <a:lnTo>
                    <a:pt x="0" y="306324"/>
                  </a:lnTo>
                  <a:lnTo>
                    <a:pt x="2240280" y="306324"/>
                  </a:lnTo>
                  <a:lnTo>
                    <a:pt x="2240280" y="242316"/>
                  </a:lnTo>
                  <a:close/>
                </a:path>
                <a:path w="2738754" h="1618614">
                  <a:moveTo>
                    <a:pt x="2738628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2738628" y="68580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B5C3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232903" y="4219956"/>
              <a:ext cx="3731260" cy="1618615"/>
            </a:xfrm>
            <a:custGeom>
              <a:avLst/>
              <a:gdLst/>
              <a:ahLst/>
              <a:cxnLst/>
              <a:rect l="l" t="t" r="r" b="b"/>
              <a:pathLst>
                <a:path w="3731259" h="1618614">
                  <a:moveTo>
                    <a:pt x="493776" y="1549908"/>
                  </a:moveTo>
                  <a:lnTo>
                    <a:pt x="0" y="1549908"/>
                  </a:lnTo>
                  <a:lnTo>
                    <a:pt x="0" y="1618488"/>
                  </a:lnTo>
                  <a:lnTo>
                    <a:pt x="493776" y="1618488"/>
                  </a:lnTo>
                  <a:lnTo>
                    <a:pt x="493776" y="1549908"/>
                  </a:lnTo>
                  <a:close/>
                </a:path>
                <a:path w="3731259" h="1618614">
                  <a:moveTo>
                    <a:pt x="493776" y="1431036"/>
                  </a:moveTo>
                  <a:lnTo>
                    <a:pt x="246888" y="1431036"/>
                  </a:lnTo>
                  <a:lnTo>
                    <a:pt x="246888" y="1495044"/>
                  </a:lnTo>
                  <a:lnTo>
                    <a:pt x="493776" y="1495044"/>
                  </a:lnTo>
                  <a:lnTo>
                    <a:pt x="493776" y="1431036"/>
                  </a:lnTo>
                  <a:close/>
                </a:path>
                <a:path w="3731259" h="1618614">
                  <a:moveTo>
                    <a:pt x="745236" y="1312164"/>
                  </a:moveTo>
                  <a:lnTo>
                    <a:pt x="246888" y="1312164"/>
                  </a:lnTo>
                  <a:lnTo>
                    <a:pt x="246888" y="1376172"/>
                  </a:lnTo>
                  <a:lnTo>
                    <a:pt x="745236" y="1376172"/>
                  </a:lnTo>
                  <a:lnTo>
                    <a:pt x="745236" y="1312164"/>
                  </a:lnTo>
                  <a:close/>
                </a:path>
                <a:path w="3731259" h="1618614">
                  <a:moveTo>
                    <a:pt x="745236" y="1193292"/>
                  </a:moveTo>
                  <a:lnTo>
                    <a:pt x="246888" y="1193292"/>
                  </a:lnTo>
                  <a:lnTo>
                    <a:pt x="246888" y="1257300"/>
                  </a:lnTo>
                  <a:lnTo>
                    <a:pt x="745236" y="1257300"/>
                  </a:lnTo>
                  <a:lnTo>
                    <a:pt x="745236" y="1193292"/>
                  </a:lnTo>
                  <a:close/>
                </a:path>
                <a:path w="3731259" h="1618614">
                  <a:moveTo>
                    <a:pt x="745236" y="1074420"/>
                  </a:moveTo>
                  <a:lnTo>
                    <a:pt x="246888" y="1074420"/>
                  </a:lnTo>
                  <a:lnTo>
                    <a:pt x="246888" y="1138428"/>
                  </a:lnTo>
                  <a:lnTo>
                    <a:pt x="745236" y="1138428"/>
                  </a:lnTo>
                  <a:lnTo>
                    <a:pt x="745236" y="1074420"/>
                  </a:lnTo>
                  <a:close/>
                </a:path>
                <a:path w="3731259" h="1618614">
                  <a:moveTo>
                    <a:pt x="992124" y="955548"/>
                  </a:moveTo>
                  <a:lnTo>
                    <a:pt x="493776" y="955548"/>
                  </a:lnTo>
                  <a:lnTo>
                    <a:pt x="493776" y="1019556"/>
                  </a:lnTo>
                  <a:lnTo>
                    <a:pt x="992124" y="1019556"/>
                  </a:lnTo>
                  <a:lnTo>
                    <a:pt x="992124" y="955548"/>
                  </a:lnTo>
                  <a:close/>
                </a:path>
                <a:path w="3731259" h="1618614">
                  <a:moveTo>
                    <a:pt x="1243584" y="836676"/>
                  </a:moveTo>
                  <a:lnTo>
                    <a:pt x="745236" y="836676"/>
                  </a:lnTo>
                  <a:lnTo>
                    <a:pt x="745236" y="900684"/>
                  </a:lnTo>
                  <a:lnTo>
                    <a:pt x="1243584" y="900684"/>
                  </a:lnTo>
                  <a:lnTo>
                    <a:pt x="1243584" y="836676"/>
                  </a:lnTo>
                  <a:close/>
                </a:path>
                <a:path w="3731259" h="1618614">
                  <a:moveTo>
                    <a:pt x="1243584" y="717804"/>
                  </a:moveTo>
                  <a:lnTo>
                    <a:pt x="745236" y="717804"/>
                  </a:lnTo>
                  <a:lnTo>
                    <a:pt x="745236" y="781812"/>
                  </a:lnTo>
                  <a:lnTo>
                    <a:pt x="1243584" y="781812"/>
                  </a:lnTo>
                  <a:lnTo>
                    <a:pt x="1243584" y="717804"/>
                  </a:lnTo>
                  <a:close/>
                </a:path>
                <a:path w="3731259" h="1618614">
                  <a:moveTo>
                    <a:pt x="1741932" y="598932"/>
                  </a:moveTo>
                  <a:lnTo>
                    <a:pt x="1243584" y="598932"/>
                  </a:lnTo>
                  <a:lnTo>
                    <a:pt x="1243584" y="662940"/>
                  </a:lnTo>
                  <a:lnTo>
                    <a:pt x="1741932" y="662940"/>
                  </a:lnTo>
                  <a:lnTo>
                    <a:pt x="1741932" y="598932"/>
                  </a:lnTo>
                  <a:close/>
                </a:path>
                <a:path w="3731259" h="1618614">
                  <a:moveTo>
                    <a:pt x="2487168" y="480060"/>
                  </a:moveTo>
                  <a:lnTo>
                    <a:pt x="1490472" y="480060"/>
                  </a:lnTo>
                  <a:lnTo>
                    <a:pt x="1490472" y="544068"/>
                  </a:lnTo>
                  <a:lnTo>
                    <a:pt x="2487168" y="544068"/>
                  </a:lnTo>
                  <a:lnTo>
                    <a:pt x="2487168" y="480060"/>
                  </a:lnTo>
                  <a:close/>
                </a:path>
                <a:path w="3731259" h="1618614">
                  <a:moveTo>
                    <a:pt x="3232404" y="361188"/>
                  </a:moveTo>
                  <a:lnTo>
                    <a:pt x="1490472" y="361188"/>
                  </a:lnTo>
                  <a:lnTo>
                    <a:pt x="1490472" y="425196"/>
                  </a:lnTo>
                  <a:lnTo>
                    <a:pt x="3232404" y="425196"/>
                  </a:lnTo>
                  <a:lnTo>
                    <a:pt x="3232404" y="361188"/>
                  </a:lnTo>
                  <a:close/>
                </a:path>
                <a:path w="3731259" h="1618614">
                  <a:moveTo>
                    <a:pt x="3232404" y="242316"/>
                  </a:moveTo>
                  <a:lnTo>
                    <a:pt x="1988820" y="242316"/>
                  </a:lnTo>
                  <a:lnTo>
                    <a:pt x="1988820" y="306324"/>
                  </a:lnTo>
                  <a:lnTo>
                    <a:pt x="3232404" y="306324"/>
                  </a:lnTo>
                  <a:lnTo>
                    <a:pt x="3232404" y="242316"/>
                  </a:lnTo>
                  <a:close/>
                </a:path>
                <a:path w="3731259" h="1618614">
                  <a:moveTo>
                    <a:pt x="3730752" y="123444"/>
                  </a:moveTo>
                  <a:lnTo>
                    <a:pt x="1741932" y="123444"/>
                  </a:lnTo>
                  <a:lnTo>
                    <a:pt x="1741932" y="187452"/>
                  </a:lnTo>
                  <a:lnTo>
                    <a:pt x="3730752" y="187452"/>
                  </a:lnTo>
                  <a:lnTo>
                    <a:pt x="3730752" y="123444"/>
                  </a:lnTo>
                  <a:close/>
                </a:path>
                <a:path w="3731259" h="1618614">
                  <a:moveTo>
                    <a:pt x="3730752" y="0"/>
                  </a:moveTo>
                  <a:lnTo>
                    <a:pt x="2487168" y="0"/>
                  </a:lnTo>
                  <a:lnTo>
                    <a:pt x="2487168" y="68580"/>
                  </a:lnTo>
                  <a:lnTo>
                    <a:pt x="3730752" y="68580"/>
                  </a:lnTo>
                  <a:lnTo>
                    <a:pt x="3730752" y="0"/>
                  </a:lnTo>
                  <a:close/>
                </a:path>
              </a:pathLst>
            </a:custGeom>
            <a:solidFill>
              <a:srgbClr val="5066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981443" y="4197096"/>
              <a:ext cx="0" cy="1664335"/>
            </a:xfrm>
            <a:custGeom>
              <a:avLst/>
              <a:gdLst/>
              <a:ahLst/>
              <a:cxnLst/>
              <a:rect l="l" t="t" r="r" b="b"/>
              <a:pathLst>
                <a:path w="0" h="1664335">
                  <a:moveTo>
                    <a:pt x="0" y="0"/>
                  </a:moveTo>
                  <a:lnTo>
                    <a:pt x="0" y="166420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5898896" y="4176776"/>
            <a:ext cx="1038225" cy="16954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r" marL="581660" marR="5080" indent="-19685">
              <a:lnSpc>
                <a:spcPts val="940"/>
              </a:lnSpc>
              <a:spcBef>
                <a:spcPts val="140"/>
              </a:spcBef>
            </a:pPr>
            <a:r>
              <a:rPr dirty="0" sz="800">
                <a:latin typeface="Arial MT"/>
                <a:cs typeface="Arial MT"/>
              </a:rPr>
              <a:t>High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Tech </a:t>
            </a:r>
            <a:r>
              <a:rPr dirty="0" sz="800">
                <a:latin typeface="Arial MT"/>
                <a:cs typeface="Arial MT"/>
              </a:rPr>
              <a:t>Oil</a:t>
            </a:r>
            <a:r>
              <a:rPr dirty="0" sz="800" spc="-2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&amp;</a:t>
            </a:r>
            <a:r>
              <a:rPr dirty="0" sz="800" spc="25">
                <a:latin typeface="Arial MT"/>
                <a:cs typeface="Arial MT"/>
              </a:rPr>
              <a:t> </a:t>
            </a:r>
            <a:r>
              <a:rPr dirty="0" sz="800" spc="-25">
                <a:latin typeface="Arial MT"/>
                <a:cs typeface="Arial MT"/>
              </a:rPr>
              <a:t>Gas</a:t>
            </a:r>
            <a:endParaRPr sz="800">
              <a:latin typeface="Arial MT"/>
              <a:cs typeface="Arial MT"/>
            </a:endParaRPr>
          </a:p>
          <a:p>
            <a:pPr algn="r" marR="6985">
              <a:lnSpc>
                <a:spcPts val="900"/>
              </a:lnSpc>
            </a:pPr>
            <a:r>
              <a:rPr dirty="0" sz="800" spc="-10">
                <a:latin typeface="Arial MT"/>
                <a:cs typeface="Arial MT"/>
              </a:rPr>
              <a:t>Retail</a:t>
            </a:r>
            <a:endParaRPr sz="800">
              <a:latin typeface="Arial MT"/>
              <a:cs typeface="Arial MT"/>
            </a:endParaRPr>
          </a:p>
          <a:p>
            <a:pPr marL="591820" marR="11430" indent="-96520">
              <a:lnSpc>
                <a:spcPts val="940"/>
              </a:lnSpc>
              <a:spcBef>
                <a:spcPts val="35"/>
              </a:spcBef>
            </a:pPr>
            <a:r>
              <a:rPr dirty="0" sz="800" spc="-10">
                <a:latin typeface="Arial MT"/>
                <a:cs typeface="Arial MT"/>
              </a:rPr>
              <a:t>Healthcare </a:t>
            </a:r>
            <a:r>
              <a:rPr dirty="0" sz="800" spc="-30">
                <a:latin typeface="Arial MT"/>
                <a:cs typeface="Arial MT"/>
              </a:rPr>
              <a:t>Insurance</a:t>
            </a:r>
            <a:endParaRPr sz="800">
              <a:latin typeface="Arial MT"/>
              <a:cs typeface="Arial MT"/>
            </a:endParaRPr>
          </a:p>
          <a:p>
            <a:pPr algn="r" marR="10160">
              <a:lnSpc>
                <a:spcPts val="900"/>
              </a:lnSpc>
            </a:pPr>
            <a:r>
              <a:rPr dirty="0" sz="800" spc="-10">
                <a:latin typeface="Arial MT"/>
                <a:cs typeface="Arial MT"/>
              </a:rPr>
              <a:t>Banking</a:t>
            </a:r>
            <a:endParaRPr sz="800">
              <a:latin typeface="Arial MT"/>
              <a:cs typeface="Arial MT"/>
            </a:endParaRPr>
          </a:p>
          <a:p>
            <a:pPr algn="r" marR="46990">
              <a:lnSpc>
                <a:spcPts val="935"/>
              </a:lnSpc>
            </a:pPr>
            <a:r>
              <a:rPr dirty="0" sz="800" spc="-10">
                <a:latin typeface="Arial MT"/>
                <a:cs typeface="Arial MT"/>
              </a:rPr>
              <a:t>Automotive</a:t>
            </a:r>
            <a:endParaRPr sz="800">
              <a:latin typeface="Arial MT"/>
              <a:cs typeface="Arial MT"/>
            </a:endParaRPr>
          </a:p>
          <a:p>
            <a:pPr marL="18415" marR="11430" indent="614045">
              <a:lnSpc>
                <a:spcPts val="940"/>
              </a:lnSpc>
              <a:spcBef>
                <a:spcPts val="35"/>
              </a:spcBef>
            </a:pPr>
            <a:r>
              <a:rPr dirty="0" sz="800" spc="-20">
                <a:latin typeface="Arial MT"/>
                <a:cs typeface="Arial MT"/>
              </a:rPr>
              <a:t>Telecom </a:t>
            </a:r>
            <a:r>
              <a:rPr dirty="0" sz="800" spc="-10">
                <a:latin typeface="Arial MT"/>
                <a:cs typeface="Arial MT"/>
              </a:rPr>
              <a:t>Advanced</a:t>
            </a:r>
            <a:r>
              <a:rPr dirty="0" sz="800" spc="3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electronics</a:t>
            </a:r>
            <a:endParaRPr sz="800">
              <a:latin typeface="Arial MT"/>
              <a:cs typeface="Arial MT"/>
            </a:endParaRPr>
          </a:p>
          <a:p>
            <a:pPr algn="r" marR="12700">
              <a:lnSpc>
                <a:spcPts val="900"/>
              </a:lnSpc>
            </a:pPr>
            <a:r>
              <a:rPr dirty="0" sz="800" spc="-10">
                <a:latin typeface="Arial MT"/>
                <a:cs typeface="Arial MT"/>
              </a:rPr>
              <a:t>Consumer</a:t>
            </a:r>
            <a:r>
              <a:rPr dirty="0" sz="800" spc="40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goods</a:t>
            </a:r>
            <a:endParaRPr sz="800">
              <a:latin typeface="Arial MT"/>
              <a:cs typeface="Arial MT"/>
            </a:endParaRPr>
          </a:p>
          <a:p>
            <a:pPr algn="r" marL="12700" marR="11430" indent="86360">
              <a:lnSpc>
                <a:spcPts val="940"/>
              </a:lnSpc>
              <a:spcBef>
                <a:spcPts val="40"/>
              </a:spcBef>
            </a:pPr>
            <a:r>
              <a:rPr dirty="0" sz="800" spc="-10">
                <a:latin typeface="Arial MT"/>
                <a:cs typeface="Arial MT"/>
              </a:rPr>
              <a:t>Transport</a:t>
            </a:r>
            <a:r>
              <a:rPr dirty="0" sz="800" spc="65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&amp;</a:t>
            </a:r>
            <a:r>
              <a:rPr dirty="0" sz="800" spc="-15">
                <a:latin typeface="Arial MT"/>
                <a:cs typeface="Arial MT"/>
              </a:rPr>
              <a:t> </a:t>
            </a:r>
            <a:r>
              <a:rPr dirty="0" sz="800" spc="-10">
                <a:latin typeface="Arial MT"/>
                <a:cs typeface="Arial MT"/>
              </a:rPr>
              <a:t>logistics Phramaseuticals </a:t>
            </a:r>
            <a:r>
              <a:rPr dirty="0" sz="800">
                <a:latin typeface="Arial MT"/>
                <a:cs typeface="Arial MT"/>
              </a:rPr>
              <a:t>Media</a:t>
            </a:r>
            <a:r>
              <a:rPr dirty="0" sz="800" spc="-10">
                <a:latin typeface="Arial MT"/>
                <a:cs typeface="Arial MT"/>
              </a:rPr>
              <a:t> </a:t>
            </a:r>
            <a:r>
              <a:rPr dirty="0" sz="800">
                <a:latin typeface="Arial MT"/>
                <a:cs typeface="Arial MT"/>
              </a:rPr>
              <a:t>&amp;</a:t>
            </a:r>
            <a:r>
              <a:rPr dirty="0" sz="800" spc="-25">
                <a:latin typeface="Arial MT"/>
                <a:cs typeface="Arial MT"/>
              </a:rPr>
              <a:t> </a:t>
            </a:r>
            <a:r>
              <a:rPr dirty="0" sz="800" spc="-20">
                <a:latin typeface="Arial MT"/>
                <a:cs typeface="Arial MT"/>
              </a:rPr>
              <a:t>entertainment</a:t>
            </a:r>
            <a:endParaRPr sz="800">
              <a:latin typeface="Arial MT"/>
              <a:cs typeface="Arial MT"/>
            </a:endParaRPr>
          </a:p>
          <a:p>
            <a:pPr algn="r" marR="6350">
              <a:lnSpc>
                <a:spcPts val="905"/>
              </a:lnSpc>
            </a:pPr>
            <a:r>
              <a:rPr dirty="0" sz="800" spc="-10">
                <a:latin typeface="Arial MT"/>
                <a:cs typeface="Arial MT"/>
              </a:rPr>
              <a:t>Travel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0997945" y="4178020"/>
            <a:ext cx="405130" cy="26352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650">
                <a:latin typeface="Arial MT"/>
                <a:cs typeface="Arial MT"/>
              </a:rPr>
              <a:t>110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65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160</a:t>
            </a:r>
            <a:endParaRPr sz="65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155"/>
              </a:spcBef>
            </a:pPr>
            <a:r>
              <a:rPr dirty="0" sz="650">
                <a:latin typeface="Arial MT"/>
                <a:cs typeface="Arial MT"/>
              </a:rPr>
              <a:t>80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160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503789" y="4415214"/>
            <a:ext cx="355600" cy="26416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650">
                <a:latin typeface="Arial MT"/>
                <a:cs typeface="Arial MT"/>
              </a:rPr>
              <a:t>90</a:t>
            </a:r>
            <a:r>
              <a:rPr dirty="0" sz="650" spc="4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140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650">
                <a:latin typeface="Arial MT"/>
                <a:cs typeface="Arial MT"/>
              </a:rPr>
              <a:t>70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140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742678" y="4668392"/>
            <a:ext cx="35496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>
                <a:latin typeface="Arial MT"/>
                <a:cs typeface="Arial MT"/>
              </a:rPr>
              <a:t>70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110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9014586" y="4787646"/>
            <a:ext cx="3048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>
                <a:latin typeface="Arial MT"/>
                <a:cs typeface="Arial MT"/>
              </a:rPr>
              <a:t>60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80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253476" y="5144515"/>
            <a:ext cx="30480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50">
                <a:latin typeface="Arial MT"/>
                <a:cs typeface="Arial MT"/>
              </a:rPr>
              <a:t>30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50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513444" y="4891633"/>
            <a:ext cx="304800" cy="26416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650">
                <a:latin typeface="Arial MT"/>
                <a:cs typeface="Arial MT"/>
              </a:rPr>
              <a:t>40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60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650">
                <a:latin typeface="Arial MT"/>
                <a:cs typeface="Arial MT"/>
              </a:rPr>
              <a:t>40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60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012048" y="5248207"/>
            <a:ext cx="305435" cy="38290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650">
                <a:latin typeface="Arial MT"/>
                <a:cs typeface="Arial MT"/>
              </a:rPr>
              <a:t>20</a:t>
            </a:r>
            <a:r>
              <a:rPr dirty="0" sz="650" spc="35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5">
                <a:latin typeface="Arial MT"/>
                <a:cs typeface="Arial MT"/>
              </a:rPr>
              <a:t> </a:t>
            </a:r>
            <a:r>
              <a:rPr dirty="0" sz="650" spc="-35">
                <a:latin typeface="Arial MT"/>
                <a:cs typeface="Arial MT"/>
              </a:rPr>
              <a:t>40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650">
                <a:latin typeface="Arial MT"/>
                <a:cs typeface="Arial MT"/>
              </a:rPr>
              <a:t>20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40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650">
                <a:latin typeface="Arial MT"/>
                <a:cs typeface="Arial MT"/>
              </a:rPr>
              <a:t>20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40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7762113" y="5605983"/>
            <a:ext cx="310515" cy="26352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250"/>
              </a:spcBef>
            </a:pPr>
            <a:r>
              <a:rPr dirty="0" sz="650">
                <a:latin typeface="Arial MT"/>
                <a:cs typeface="Arial MT"/>
              </a:rPr>
              <a:t>20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30</a:t>
            </a:r>
            <a:endParaRPr sz="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650">
                <a:latin typeface="Arial MT"/>
                <a:cs typeface="Arial MT"/>
              </a:rPr>
              <a:t>10</a:t>
            </a:r>
            <a:r>
              <a:rPr dirty="0" sz="650" spc="40">
                <a:latin typeface="Arial MT"/>
                <a:cs typeface="Arial MT"/>
              </a:rPr>
              <a:t> </a:t>
            </a:r>
            <a:r>
              <a:rPr dirty="0" sz="650">
                <a:latin typeface="Arial MT"/>
                <a:cs typeface="Arial MT"/>
              </a:rPr>
              <a:t>-</a:t>
            </a:r>
            <a:r>
              <a:rPr dirty="0" sz="650" spc="50">
                <a:latin typeface="Arial MT"/>
                <a:cs typeface="Arial MT"/>
              </a:rPr>
              <a:t> </a:t>
            </a:r>
            <a:r>
              <a:rPr dirty="0" sz="650" spc="-25">
                <a:latin typeface="Arial MT"/>
                <a:cs typeface="Arial MT"/>
              </a:rPr>
              <a:t>30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1939396" y="6553606"/>
            <a:ext cx="109855" cy="2070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50">
                <a:latin typeface="Arial MT"/>
                <a:cs typeface="Arial MT"/>
              </a:rPr>
              <a:t>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Moritz</dc:creator>
  <dc:title>PowerPoint Presentation</dc:title>
  <dcterms:created xsi:type="dcterms:W3CDTF">2025-08-27T13:42:46Z</dcterms:created>
  <dcterms:modified xsi:type="dcterms:W3CDTF">2025-08-27T13:42:46Z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2025-08-27T00:00:00Z</vt:filetime>
  </property>
  <property fmtid="{D5CDD505-2E9C-101B-9397-08002B2CF9AE}" pid="5" name="Producer">
    <vt:lpwstr>Microsoft® PowerPoint® for Microsoft 365</vt:lpwstr>
  </property>
</Properties>
</file>